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258" r:id="rId4"/>
    <p:sldId id="259" r:id="rId5"/>
    <p:sldId id="265" r:id="rId6"/>
    <p:sldId id="262" r:id="rId7"/>
    <p:sldId id="270" r:id="rId8"/>
    <p:sldId id="263" r:id="rId9"/>
    <p:sldId id="260" r:id="rId10"/>
    <p:sldId id="271" r:id="rId11"/>
    <p:sldId id="272" r:id="rId12"/>
    <p:sldId id="264" r:id="rId13"/>
    <p:sldId id="273" r:id="rId14"/>
    <p:sldId id="266" r:id="rId15"/>
    <p:sldId id="274" r:id="rId16"/>
    <p:sldId id="269" r:id="rId17"/>
    <p:sldId id="268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E94"/>
    <a:srgbClr val="14529E"/>
    <a:srgbClr val="728AA9"/>
    <a:srgbClr val="54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98" y="-1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AC20-8C1D-44D7-B35A-E6F76E68648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C7271-7ECD-45B6-A4AF-14DDD8E71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 userDrawn="1"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73D-8055-43E1-A01D-B0413067B7D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D81A-C667-4EE5-93BD-6120260630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背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183526" y="301839"/>
            <a:ext cx="7882284" cy="44336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8" name="图片占位符 9"/>
          <p:cNvSpPr>
            <a:spLocks noGrp="1"/>
          </p:cNvSpPr>
          <p:nvPr>
            <p:ph type="pic" sz="quarter" idx="14" hasCustomPrompt="1"/>
          </p:nvPr>
        </p:nvSpPr>
        <p:spPr>
          <a:xfrm>
            <a:off x="8174953" y="287325"/>
            <a:ext cx="3856784" cy="2169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8174953" y="2575658"/>
            <a:ext cx="3856784" cy="2169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背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631384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8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4300500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6" hasCustomPrompt="1"/>
          </p:nvPr>
        </p:nvSpPr>
        <p:spPr>
          <a:xfrm>
            <a:off x="7969616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7" hasCustomPrompt="1"/>
          </p:nvPr>
        </p:nvSpPr>
        <p:spPr>
          <a:xfrm>
            <a:off x="631384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4300500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9" hasCustomPrompt="1"/>
          </p:nvPr>
        </p:nvSpPr>
        <p:spPr>
          <a:xfrm>
            <a:off x="7969616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631384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21" hasCustomPrompt="1"/>
          </p:nvPr>
        </p:nvSpPr>
        <p:spPr>
          <a:xfrm>
            <a:off x="4300500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7969616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背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947430" y="523274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6" hasCustomPrompt="1"/>
          </p:nvPr>
        </p:nvSpPr>
        <p:spPr>
          <a:xfrm>
            <a:off x="6136402" y="523274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947430" y="3469401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6136402" y="3469401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声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444248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142690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微信公众号</a:t>
            </a:r>
          </a:p>
        </p:txBody>
      </p:sp>
      <p:pic>
        <p:nvPicPr>
          <p:cNvPr id="14" name="图片 13" descr="图片包含 文字, 纵横字谜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125822"/>
            <a:ext cx="1219200" cy="12191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731852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30294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微博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87981" y="3139797"/>
            <a:ext cx="1191249" cy="1191249"/>
            <a:chOff x="4094696" y="2530197"/>
            <a:chExt cx="1191249" cy="1191249"/>
          </a:xfrm>
        </p:grpSpPr>
        <p:sp>
          <p:nvSpPr>
            <p:cNvPr id="15" name="矩形 14"/>
            <p:cNvSpPr/>
            <p:nvPr userDrawn="1"/>
          </p:nvSpPr>
          <p:spPr>
            <a:xfrm>
              <a:off x="4094696" y="2530197"/>
              <a:ext cx="1191249" cy="1191249"/>
            </a:xfrm>
            <a:prstGeom prst="rect">
              <a:avLst/>
            </a:prstGeom>
            <a:solidFill>
              <a:schemeClr val="tx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345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387" y="2582888"/>
              <a:ext cx="1085866" cy="1085866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156642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55085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95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QQ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212772" y="3139797"/>
            <a:ext cx="1191249" cy="1191249"/>
            <a:chOff x="7049311" y="3295887"/>
            <a:chExt cx="1191249" cy="1191249"/>
          </a:xfrm>
        </p:grpSpPr>
        <p:sp>
          <p:nvSpPr>
            <p:cNvPr id="17" name="矩形 16"/>
            <p:cNvSpPr/>
            <p:nvPr userDrawn="1"/>
          </p:nvSpPr>
          <p:spPr>
            <a:xfrm>
              <a:off x="7049311" y="3295887"/>
              <a:ext cx="1191249" cy="1191249"/>
            </a:xfrm>
            <a:prstGeom prst="rect">
              <a:avLst/>
            </a:prstGeom>
            <a:solidFill>
              <a:schemeClr val="tx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345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095938" y="3342514"/>
              <a:ext cx="1097994" cy="1097994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 userDrawn="1"/>
        </p:nvSpPr>
        <p:spPr>
          <a:xfrm>
            <a:off x="5142690" y="1623060"/>
            <a:ext cx="1906622" cy="601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和我联系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62400" y="136525"/>
            <a:ext cx="5466080" cy="617538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62400" y="754064"/>
            <a:ext cx="5466080" cy="4007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773278" y="754063"/>
            <a:ext cx="64432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473D-8055-43E1-A01D-B0413067B7D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D81A-C667-4EE5-93BD-6120260630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1044575" rtl="0" eaLnBrk="1" latinLnBrk="0" hangingPunct="1">
        <a:lnSpc>
          <a:spcPct val="90000"/>
        </a:lnSpc>
        <a:spcBef>
          <a:spcPct val="0"/>
        </a:spcBef>
        <a:buNone/>
        <a:defRPr sz="50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85" indent="-260985" algn="l" defTabSz="1044575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359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5140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661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922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4119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260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521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781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978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1239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499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8020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816927" y="2199005"/>
            <a:ext cx="10881360" cy="743447"/>
          </a:xfrm>
          <a:prstGeom prst="roundRect">
            <a:avLst>
              <a:gd name="adj" fmla="val 1826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660" y="3429000"/>
            <a:ext cx="2596515" cy="299529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33556" y="3481252"/>
            <a:ext cx="3878580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4270" y="2218153"/>
            <a:ext cx="10977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smtClean="0">
                <a:solidFill>
                  <a:srgbClr val="506E94"/>
                </a:solidFill>
                <a:latin typeface="+mn-ea"/>
              </a:rPr>
              <a:t>基于</a:t>
            </a:r>
            <a:r>
              <a:rPr lang="zh-CN" altLang="zh-CN" sz="4000" b="1">
                <a:solidFill>
                  <a:srgbClr val="506E94"/>
                </a:solidFill>
                <a:latin typeface="+mn-ea"/>
              </a:rPr>
              <a:t>矩阵分块的大规模</a:t>
            </a:r>
            <a:r>
              <a:rPr lang="en-US" altLang="zh-CN" sz="4000" b="1">
                <a:solidFill>
                  <a:srgbClr val="506E94"/>
                </a:solidFill>
                <a:latin typeface="+mn-ea"/>
              </a:rPr>
              <a:t>MIMO</a:t>
            </a:r>
            <a:r>
              <a:rPr lang="zh-CN" altLang="zh-CN" sz="4000" b="1">
                <a:solidFill>
                  <a:srgbClr val="506E94"/>
                </a:solidFill>
                <a:latin typeface="+mn-ea"/>
              </a:rPr>
              <a:t>低复杂度</a:t>
            </a:r>
            <a:r>
              <a:rPr lang="zh-CN" altLang="zh-CN" sz="4000" b="1">
                <a:solidFill>
                  <a:srgbClr val="506E94"/>
                </a:solidFill>
                <a:latin typeface="+mn-ea"/>
              </a:rPr>
              <a:t>检测</a:t>
            </a:r>
            <a:r>
              <a:rPr lang="zh-CN" altLang="zh-CN" sz="4000" b="1" smtClean="0">
                <a:solidFill>
                  <a:srgbClr val="506E94"/>
                </a:solidFill>
                <a:latin typeface="+mn-ea"/>
              </a:rPr>
              <a:t>算法</a:t>
            </a:r>
            <a:endParaRPr lang="zh-CN" altLang="zh-CN" sz="4000">
              <a:solidFill>
                <a:srgbClr val="506E94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8124" y="3518481"/>
            <a:ext cx="829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chemeClr val="accent6"/>
                </a:solidFill>
              </a:rPr>
              <a:t>《</a:t>
            </a:r>
            <a:r>
              <a:rPr lang="zh-CN" altLang="en-US" sz="2400">
                <a:solidFill>
                  <a:schemeClr val="accent6"/>
                </a:solidFill>
              </a:rPr>
              <a:t>协作通信与网络</a:t>
            </a:r>
            <a:r>
              <a:rPr lang="en-US" altLang="zh-CN" sz="2400" smtClean="0">
                <a:solidFill>
                  <a:schemeClr val="accent6"/>
                </a:solidFill>
              </a:rPr>
              <a:t>》</a:t>
            </a:r>
            <a:r>
              <a:rPr lang="zh-CN" altLang="en-US" sz="2400" smtClean="0">
                <a:solidFill>
                  <a:schemeClr val="accent6"/>
                </a:solidFill>
              </a:rPr>
              <a:t>课程报告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33556" y="4254819"/>
            <a:ext cx="3878580" cy="615950"/>
            <a:chOff x="4394" y="6184"/>
            <a:chExt cx="6108" cy="970"/>
          </a:xfrm>
        </p:grpSpPr>
        <p:sp>
          <p:nvSpPr>
            <p:cNvPr id="24" name="对角圆角矩形 23"/>
            <p:cNvSpPr/>
            <p:nvPr/>
          </p:nvSpPr>
          <p:spPr>
            <a:xfrm>
              <a:off x="4394" y="6184"/>
              <a:ext cx="3899" cy="97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en-US" altLang="zh-CN" sz="2800" smtClean="0"/>
                <a:t>61516216</a:t>
              </a:r>
              <a:endParaRPr lang="zh-CN" altLang="en-US" sz="2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649" y="6306"/>
              <a:ext cx="185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smtClean="0">
                  <a:solidFill>
                    <a:schemeClr val="accent6"/>
                  </a:solidFill>
                </a:rPr>
                <a:t>季雅惠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多层迭代的块对角化算法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Block Diagonal with Multiple-level Iterations Algorithm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3910" y="1611630"/>
            <a:ext cx="10186035" cy="2255520"/>
            <a:chOff x="854710" y="3601720"/>
            <a:chExt cx="10186035" cy="2255520"/>
          </a:xfrm>
        </p:grpSpPr>
        <p:pic>
          <p:nvPicPr>
            <p:cNvPr id="11" name="图片 10" descr="QQ截图20180327070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9510" y="3601720"/>
              <a:ext cx="2261235" cy="225552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54710" y="4129315"/>
              <a:ext cx="71716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algn="just">
                <a:buFont typeface="Wingdings" panose="05000000000000000000" pitchFamily="2" charset="2"/>
                <a:buChar char="l"/>
              </a:pPr>
              <a:r>
                <a: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BM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算法的第二层迭代中采用的是</a:t>
              </a:r>
              <a:r>
                <a:rPr lang="en-US" altLang="zh-CN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NSA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算法，使得算法具有一定的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局限性</a:t>
              </a:r>
              <a:r>
                <a:rPr lang="zh-CN" altLang="en-US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。</a:t>
              </a:r>
              <a:endPara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zh-CN" altLang="en-US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提出的多层迭代的块对角化</a:t>
              </a:r>
              <a:r>
                <a: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(BD-MLI)</a:t>
              </a:r>
              <a:r>
                <a:rPr lang="zh-CN" altLang="en-US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b="1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核心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为进行</a:t>
              </a:r>
              <a:r>
                <a:rPr lang="zh-CN" altLang="en-US" b="1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多层迭代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，每层均</a:t>
              </a:r>
              <a:r>
                <a:rPr lang="zh-CN" altLang="en-US" b="1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延用</a:t>
              </a:r>
              <a:r>
                <a:rPr lang="en-US" altLang="zh-CN" b="1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BM</a:t>
              </a:r>
              <a:r>
                <a:rPr lang="zh-CN" altLang="en-US" b="1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算法</a:t>
              </a:r>
              <a:endParaRPr lang="en-US" altLang="zh-CN">
                <a:solidFill>
                  <a:srgbClr val="506E9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zh-CN" altLang="en-US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充分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BM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算法的优良性能，使得复杂度和误码率都</a:t>
              </a:r>
              <a:r>
                <a:rPr lang="zh-CN" altLang="en-US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进一步</a:t>
              </a:r>
              <a:r>
                <a:rPr lang="zh-CN" altLang="en-US" smtClean="0">
                  <a:solidFill>
                    <a:srgbClr val="506E9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降低</a:t>
              </a:r>
              <a:endParaRPr lang="zh-CN" altLang="en-US">
                <a:solidFill>
                  <a:srgbClr val="506E9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6145266"/>
                  </p:ext>
                </p:extLst>
              </p:nvPr>
            </p:nvGraphicFramePr>
            <p:xfrm>
              <a:off x="1862455" y="4218215"/>
              <a:ext cx="5054600" cy="148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694">
                      <a:extLst>
                        <a:ext uri="{9D8B030D-6E8A-4147-A177-3AD203B41FA5}">
                          <a16:colId xmlns:a16="http://schemas.microsoft.com/office/drawing/2014/main" val="3621300505"/>
                        </a:ext>
                      </a:extLst>
                    </a:gridCol>
                    <a:gridCol w="3948906">
                      <a:extLst>
                        <a:ext uri="{9D8B030D-6E8A-4147-A177-3AD203B41FA5}">
                          <a16:colId xmlns:a16="http://schemas.microsoft.com/office/drawing/2014/main" val="4083145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mtClean="0"/>
                            <a:t>算法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mtClean="0"/>
                            <a:t>复数乘法次数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426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506E9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TMA[5]</a:t>
                          </a:r>
                          <a:endParaRPr lang="zh-CN" altLang="en-US">
                            <a:solidFill>
                              <a:srgbClr val="506E9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−2)</m:t>
                                </m:r>
                                <m:sSup>
                                  <m:sSup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solidFill>
                              <a:srgbClr val="506E9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4413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506E9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</a:t>
                          </a:r>
                          <a:endParaRPr lang="zh-CN" altLang="en-US">
                            <a:solidFill>
                              <a:srgbClr val="506E9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/4</m:t>
                                </m:r>
                                <m:sSup>
                                  <m:sSup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800" i="1" kern="120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−2)/4</m:t>
                                </m:r>
                                <m:sSup>
                                  <m:sSup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solidFill>
                              <a:srgbClr val="506E9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514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506E9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BD-MLI</a:t>
                          </a:r>
                          <a:endParaRPr lang="zh-CN" altLang="en-US">
                            <a:solidFill>
                              <a:srgbClr val="506E9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/4</m:t>
                                </m:r>
                                <m:sSup>
                                  <m:sSup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800" i="1" kern="120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rgbClr val="506E94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/12</m:t>
                                </m:r>
                                <m:sSup>
                                  <m:sSupPr>
                                    <m:ctrlPr>
                                      <a:rPr lang="zh-CN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sz="1800" i="1" kern="1200">
                                        <a:solidFill>
                                          <a:srgbClr val="506E94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solidFill>
                              <a:srgbClr val="506E9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28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6145266"/>
                  </p:ext>
                </p:extLst>
              </p:nvPr>
            </p:nvGraphicFramePr>
            <p:xfrm>
              <a:off x="1862455" y="4218215"/>
              <a:ext cx="5054600" cy="148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694">
                      <a:extLst>
                        <a:ext uri="{9D8B030D-6E8A-4147-A177-3AD203B41FA5}">
                          <a16:colId xmlns:a16="http://schemas.microsoft.com/office/drawing/2014/main" val="3621300505"/>
                        </a:ext>
                      </a:extLst>
                    </a:gridCol>
                    <a:gridCol w="3948906">
                      <a:extLst>
                        <a:ext uri="{9D8B030D-6E8A-4147-A177-3AD203B41FA5}">
                          <a16:colId xmlns:a16="http://schemas.microsoft.com/office/drawing/2014/main" val="4083145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mtClean="0"/>
                            <a:t>算法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mtClean="0"/>
                            <a:t>复数乘法次数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42653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506E9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TMA[5]</a:t>
                          </a:r>
                          <a:endParaRPr lang="zh-CN" altLang="en-US">
                            <a:solidFill>
                              <a:srgbClr val="506E9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41" t="-108197" r="-617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1326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506E9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</a:t>
                          </a:r>
                          <a:endParaRPr lang="zh-CN" altLang="en-US">
                            <a:solidFill>
                              <a:srgbClr val="506E9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41" t="-204839" r="-61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514119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506E9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BD-MLI</a:t>
                          </a:r>
                          <a:endParaRPr lang="zh-CN" altLang="en-US">
                            <a:solidFill>
                              <a:srgbClr val="506E9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41" t="-309836" r="-61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528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417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仿真结果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Simulation Results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第四部分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仿真结果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accent6"/>
                  </a:solidFill>
                </a:rPr>
                <a:t>Simulation Results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32172" y="1212987"/>
            <a:ext cx="9739677" cy="2522700"/>
            <a:chOff x="1232172" y="1212987"/>
            <a:chExt cx="9739677" cy="2522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172" y="1215687"/>
              <a:ext cx="2736735" cy="252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153" y="1212987"/>
              <a:ext cx="2729694" cy="252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093" y="1212987"/>
              <a:ext cx="2748756" cy="2520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242642" y="3871743"/>
            <a:ext cx="9729207" cy="2520000"/>
            <a:chOff x="1242642" y="3871743"/>
            <a:chExt cx="9729207" cy="2520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42" y="3871743"/>
              <a:ext cx="2726014" cy="2520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33" y="3871743"/>
              <a:ext cx="2725714" cy="2520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4481" y="3871743"/>
              <a:ext cx="2737368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0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硬件架构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VLSI Architecture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第五部分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chemeClr val="accent6"/>
                  </a:solidFill>
                </a:rPr>
                <a:t>硬件架构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VLSI Architecture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357322"/>
            <a:ext cx="4680000" cy="4468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2" y="2158550"/>
            <a:ext cx="4680000" cy="25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参考文献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>
                  <a:solidFill>
                    <a:schemeClr val="accent6"/>
                  </a:solidFill>
                </a:rPr>
                <a:t>References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71587" y="1997839"/>
            <a:ext cx="9648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Rusek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F, et al. "Scaling Up MIMO: Opportunities and Challenges with Very Large Arrays." </a:t>
            </a:r>
            <a:r>
              <a:rPr lang="en-US" altLang="zh-CN" i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Magazine IEEE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30.1(2012):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Larsson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Erik G., et al. "Massive MIMO for next generation wireless systems." </a:t>
            </a:r>
            <a:r>
              <a:rPr lang="en-US" altLang="zh-CN" i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Magazine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52.2(2014):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186-195</a:t>
            </a:r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Wu, M., et al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“Approximate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matrix inversion for high-throughput data detection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large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-scale MIMO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uplink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.”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IEEE International Symposium on Circuits and Systems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IEEE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2013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:2155-2158.</a:t>
            </a:r>
          </a:p>
          <a:p>
            <a:pPr algn="just"/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Wu, Haijian, et al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“Low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-complexity detection algorithms based on matrix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partition 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massive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MIMO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.”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International Conference on Wireless Communications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Signal Processing 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2017:1-</a:t>
            </a:r>
            <a:r>
              <a:rPr lang="zh-CN" altLang="en-US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mtClean="0">
              <a:solidFill>
                <a:srgbClr val="506E9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just"/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 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Liang, X., et al. "On the low-complexity, hardware-friendly tridiagonal matrix 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inversion </a:t>
            </a:r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correlated 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MIMO systems." </a:t>
            </a:r>
            <a:r>
              <a:rPr lang="en-US" altLang="zh-CN" i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arXiv:1802.10444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altLang="zh-CN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>
              <a:solidFill>
                <a:srgbClr val="506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1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8375" y="3448367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accent6"/>
                </a:solidFill>
              </a:rPr>
              <a:t>请老师</a:t>
            </a:r>
            <a:r>
              <a:rPr lang="zh-CN" altLang="en-US" sz="2400" b="1" dirty="0">
                <a:solidFill>
                  <a:schemeClr val="accent6"/>
                </a:solidFill>
              </a:rPr>
              <a:t>批评指正！</a:t>
            </a:r>
          </a:p>
        </p:txBody>
      </p:sp>
      <p:sp>
        <p:nvSpPr>
          <p:cNvPr id="10" name="对角圆角矩形 2"/>
          <p:cNvSpPr/>
          <p:nvPr/>
        </p:nvSpPr>
        <p:spPr>
          <a:xfrm>
            <a:off x="5409883" y="2673667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对角圆角矩形 22"/>
          <p:cNvSpPr/>
          <p:nvPr userDrawn="1"/>
        </p:nvSpPr>
        <p:spPr>
          <a:xfrm flipH="1">
            <a:off x="5036185" y="330200"/>
            <a:ext cx="689546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2578" y="2726690"/>
            <a:ext cx="2393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目 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2578" y="3495040"/>
            <a:ext cx="2393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141855" y="3495040"/>
            <a:ext cx="1255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238875" y="133794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smtClean="0">
                  <a:solidFill>
                    <a:schemeClr val="accent6"/>
                  </a:solidFill>
                </a:rPr>
                <a:t>研究背景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smtClean="0">
                  <a:solidFill>
                    <a:schemeClr val="accent6"/>
                  </a:solidFill>
                </a:rPr>
                <a:t>R</a:t>
              </a:r>
              <a:r>
                <a:rPr lang="en-US" altLang="zh-CN" sz="1200" smtClean="0">
                  <a:solidFill>
                    <a:schemeClr val="accent6"/>
                  </a:solidFill>
                </a:rPr>
                <a:t>esearch Background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38875" y="2332355"/>
            <a:ext cx="5175250" cy="735965"/>
            <a:chOff x="8345" y="4876"/>
            <a:chExt cx="8150" cy="1159"/>
          </a:xfrm>
        </p:grpSpPr>
        <p:sp>
          <p:nvSpPr>
            <p:cNvPr id="10" name="文本框 9"/>
            <p:cNvSpPr txBox="1"/>
            <p:nvPr/>
          </p:nvSpPr>
          <p:spPr>
            <a:xfrm>
              <a:off x="8345" y="487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smtClean="0">
                  <a:solidFill>
                    <a:schemeClr val="accent6"/>
                  </a:solidFill>
                </a:rPr>
                <a:t>系统模型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45" y="560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smtClean="0">
                  <a:solidFill>
                    <a:schemeClr val="accent6"/>
                  </a:solidFill>
                </a:rPr>
                <a:t>System Model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38875" y="3326765"/>
            <a:ext cx="5175250" cy="735965"/>
            <a:chOff x="8345" y="6376"/>
            <a:chExt cx="8150" cy="1159"/>
          </a:xfrm>
        </p:grpSpPr>
        <p:sp>
          <p:nvSpPr>
            <p:cNvPr id="12" name="文本框 11"/>
            <p:cNvSpPr txBox="1"/>
            <p:nvPr/>
          </p:nvSpPr>
          <p:spPr>
            <a:xfrm>
              <a:off x="8345" y="637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smtClean="0">
                  <a:solidFill>
                    <a:schemeClr val="accent6"/>
                  </a:solidFill>
                </a:rPr>
                <a:t>多层迭代的块对角化算法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45" y="710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smtClean="0">
                  <a:solidFill>
                    <a:schemeClr val="accent6"/>
                  </a:solidFill>
                </a:rPr>
                <a:t>Block Diagonal with Multiple-level Iterations Algorithm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38875" y="4321175"/>
            <a:ext cx="5175250" cy="735965"/>
            <a:chOff x="8345" y="7916"/>
            <a:chExt cx="8150" cy="1159"/>
          </a:xfrm>
        </p:grpSpPr>
        <p:sp>
          <p:nvSpPr>
            <p:cNvPr id="14" name="文本框 13"/>
            <p:cNvSpPr txBox="1"/>
            <p:nvPr/>
          </p:nvSpPr>
          <p:spPr>
            <a:xfrm>
              <a:off x="8345" y="791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smtClean="0">
                  <a:solidFill>
                    <a:schemeClr val="accent6"/>
                  </a:solidFill>
                </a:rPr>
                <a:t>仿真结果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45" y="864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smtClean="0">
                  <a:solidFill>
                    <a:schemeClr val="accent6"/>
                  </a:solidFill>
                </a:rPr>
                <a:t>Simulation Results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38875" y="5315585"/>
            <a:ext cx="5175250" cy="735965"/>
            <a:chOff x="8345" y="9436"/>
            <a:chExt cx="8150" cy="1159"/>
          </a:xfrm>
        </p:grpSpPr>
        <p:sp>
          <p:nvSpPr>
            <p:cNvPr id="16" name="文本框 15"/>
            <p:cNvSpPr txBox="1"/>
            <p:nvPr/>
          </p:nvSpPr>
          <p:spPr>
            <a:xfrm>
              <a:off x="8345" y="943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smtClean="0">
                  <a:solidFill>
                    <a:schemeClr val="accent6"/>
                  </a:solidFill>
                </a:rPr>
                <a:t>硬件架构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45" y="1016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smtClean="0">
                  <a:solidFill>
                    <a:schemeClr val="accent6"/>
                  </a:solidFill>
                </a:rPr>
                <a:t>VLSI Architecture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对角圆角矩形 23"/>
          <p:cNvSpPr/>
          <p:nvPr/>
        </p:nvSpPr>
        <p:spPr>
          <a:xfrm>
            <a:off x="5594985" y="145796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1</a:t>
            </a:r>
          </a:p>
        </p:txBody>
      </p:sp>
      <p:sp>
        <p:nvSpPr>
          <p:cNvPr id="25" name="对角圆角矩形 24"/>
          <p:cNvSpPr/>
          <p:nvPr/>
        </p:nvSpPr>
        <p:spPr>
          <a:xfrm>
            <a:off x="5622925" y="245237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2</a:t>
            </a:r>
          </a:p>
        </p:txBody>
      </p:sp>
      <p:sp>
        <p:nvSpPr>
          <p:cNvPr id="26" name="对角圆角矩形 25"/>
          <p:cNvSpPr/>
          <p:nvPr/>
        </p:nvSpPr>
        <p:spPr>
          <a:xfrm>
            <a:off x="5622925" y="344678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3</a:t>
            </a:r>
          </a:p>
        </p:txBody>
      </p:sp>
      <p:sp>
        <p:nvSpPr>
          <p:cNvPr id="27" name="对角圆角矩形 26"/>
          <p:cNvSpPr/>
          <p:nvPr/>
        </p:nvSpPr>
        <p:spPr>
          <a:xfrm>
            <a:off x="5622925" y="444119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4</a:t>
            </a:r>
          </a:p>
        </p:txBody>
      </p:sp>
      <p:sp>
        <p:nvSpPr>
          <p:cNvPr id="28" name="对角圆角矩形 27"/>
          <p:cNvSpPr/>
          <p:nvPr/>
        </p:nvSpPr>
        <p:spPr>
          <a:xfrm>
            <a:off x="5622925" y="543560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研究背景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Research Background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第一部分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研究背景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Research Background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96251" y="4248972"/>
            <a:ext cx="10810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输入多输出</a:t>
            </a:r>
            <a:r>
              <a:rPr lang="en-US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(Multiple-Input Multiple-Output, MIMO</a:t>
            </a:r>
            <a:r>
              <a:rPr lang="en-US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r>
              <a:rPr lang="zh-CN" altLang="en-US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发射端和接收端分别使用多个发射天线和多个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接收天线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，信号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通过发射端与接收端的多个天线进行传送和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协作通信网络中的重要模型。</a:t>
            </a:r>
            <a:endParaRPr lang="en-US" altLang="zh-CN" b="1" smtClean="0">
              <a:solidFill>
                <a:srgbClr val="506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不增大额外频谱带宽的情况下，大大提高传输链路的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可靠性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站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能量消耗</a:t>
            </a:r>
            <a:r>
              <a:rPr lang="zh-CN" altLang="en-US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成倍地提高通信系统</a:t>
            </a:r>
            <a:r>
              <a:rPr lang="zh-CN" altLang="zh-CN" b="1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</a:t>
            </a:r>
            <a:r>
              <a:rPr lang="en-US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smtClean="0">
              <a:solidFill>
                <a:srgbClr val="506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大规模</a:t>
            </a:r>
            <a:r>
              <a:rPr lang="en-US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</a:t>
            </a:r>
            <a:r>
              <a:rPr lang="zh-CN" altLang="en-US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技术，下一代移动通信的核心技术</a:t>
            </a:r>
            <a:r>
              <a:rPr lang="en-US" altLang="zh-CN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b="1" smtClean="0">
                <a:solidFill>
                  <a:srgbClr val="506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506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1" y="1666875"/>
            <a:ext cx="10810680" cy="2242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系统模型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System Model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第二部分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系统模型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System Model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499473" y="1681652"/>
                <a:ext cx="43460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l"/>
                </a:pPr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MIMO</a:t>
                </a:r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系统的上行链路中，有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根发射天线和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根接收天线，传输链路可以被建模为</a:t>
                </a:r>
                <a:endPara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506E94"/>
                          </a:solidFill>
                        </a:rPr>
                        <m:t>𝐲</m:t>
                      </m:r>
                      <m:r>
                        <a:rPr lang="en-US" altLang="zh-CN">
                          <a:solidFill>
                            <a:srgbClr val="506E94"/>
                          </a:solidFill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506E94"/>
                          </a:solidFill>
                        </a:rPr>
                        <m:t>𝐇𝐬</m:t>
                      </m:r>
                      <m:r>
                        <a:rPr lang="en-US" altLang="zh-CN">
                          <a:solidFill>
                            <a:srgbClr val="506E94"/>
                          </a:solidFill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506E94"/>
                          </a:solidFill>
                        </a:rPr>
                        <m:t>𝐧</m:t>
                      </m:r>
                    </m:oMath>
                  </m:oMathPara>
                </a14:m>
                <a:endPara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l"/>
                </a:pPr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维发射向量，</a:t>
                </a:r>
                <a:r>
                  <a:rPr lang="en-US" altLang="zh-CN" b="1">
                    <a:solidFill>
                      <a:srgbClr val="506E9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维接受      向量，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smtClean="0">
                        <a:solidFill>
                          <a:srgbClr val="506E9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506E9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的信道矩阵，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维噪声向量。</a:t>
                </a:r>
                <a:endPara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l"/>
                </a:pPr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信号检测即根据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及噪声方差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506E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506E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506E9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估计出发射向量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506E94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l"/>
                </a:pPr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根据线性</a:t>
                </a:r>
                <a:r>
                  <a:rPr lang="en-US" altLang="zh-CN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MMSE</a:t>
                </a:r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检测理论，检测的主要困难来源于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506E9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solidFill>
                          <a:srgbClr val="506E9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506E9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506E9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r>
                  <a:rPr lang="zh-CN" altLang="en-US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求逆</a:t>
                </a:r>
                <a:endPara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506E94"/>
                          </a:solidFill>
                        </a:rPr>
                        <m:t>𝐖</m:t>
                      </m:r>
                      <m:r>
                        <a:rPr lang="en-US" altLang="zh-CN">
                          <a:solidFill>
                            <a:srgbClr val="506E94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506E94"/>
                              </a:solidFill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506E94"/>
                              </a:solidFill>
                            </a:rPr>
                            <m:t>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506E94"/>
                              </a:solidFill>
                            </a:rPr>
                            <m:t>𝐻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506E94"/>
                          </a:solidFill>
                        </a:rPr>
                        <m:t>𝐇</m:t>
                      </m:r>
                      <m:r>
                        <a:rPr lang="en-US" altLang="zh-CN">
                          <a:solidFill>
                            <a:srgbClr val="506E94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506E94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506E94"/>
                              </a:solidFill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506E94"/>
                              </a:solidFill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solidFill>
                                <a:srgbClr val="506E94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506E94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506E94"/>
                              </a:solidFill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smtClean="0">
                  <a:solidFill>
                    <a:srgbClr val="506E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73" y="1681652"/>
                <a:ext cx="4346011" cy="3416320"/>
              </a:xfrm>
              <a:prstGeom prst="rect">
                <a:avLst/>
              </a:prstGeom>
              <a:blipFill>
                <a:blip r:embed="rId2"/>
                <a:stretch>
                  <a:fillRect l="-842" t="-1071" r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0" y="1989000"/>
            <a:ext cx="697173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多层迭代的块对角化算法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Block Diagonal with Multiple-level Iterations Algorithm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第三部分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048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多层迭代的块对角化算法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Block Diagonal with Multiple-level Iterations Algorithm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5183187" y="1565275"/>
            <a:ext cx="1854200" cy="1854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19600" y="2895600"/>
            <a:ext cx="1854200" cy="1854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46775" y="2895600"/>
            <a:ext cx="1854200" cy="1854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19100" y="2185035"/>
            <a:ext cx="3670300" cy="1682373"/>
            <a:chOff x="419100" y="2185035"/>
            <a:chExt cx="3670300" cy="168237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953895" y="2650490"/>
              <a:ext cx="42291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19100" y="2790190"/>
                  <a:ext cx="36703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altLang="zh-CN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5G</a:t>
                  </a:r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的大规模</a:t>
                  </a:r>
                  <a:r>
                    <a:rPr lang="en-US" altLang="zh-CN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MIMO</a:t>
                  </a:r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下，用户数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𝑀</m:t>
                      </m:r>
                    </m:oMath>
                  </a14:m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显著增加</a:t>
                  </a:r>
                  <a:endParaRPr lang="en-US" altLang="zh-CN" sz="1600" smtClean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相应的矩阵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𝐖</m:t>
                      </m:r>
                    </m:oMath>
                  </a14:m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规模扩大</a:t>
                  </a:r>
                  <a:endParaRPr lang="en-US" altLang="zh-CN" sz="1600" smtClean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计算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16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-</m:t>
                          </m:r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zh-CN" altLang="en-US" sz="1600" dirty="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的</a:t>
                  </a:r>
                  <a:r>
                    <a:rPr lang="zh-CN" altLang="en-US" sz="1600" smtClean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复杂度急剧上升</a:t>
                  </a:r>
                  <a:endParaRPr lang="zh-CN" altLang="en-US" sz="16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2790190"/>
                  <a:ext cx="3670300" cy="1077218"/>
                </a:xfrm>
                <a:prstGeom prst="rect">
                  <a:avLst/>
                </a:prstGeom>
                <a:blipFill>
                  <a:blip r:embed="rId2"/>
                  <a:stretch>
                    <a:fillRect l="-664" t="-1705" r="-831" b="-6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1050289" y="2185035"/>
              <a:ext cx="2594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accent6"/>
                  </a:solidFill>
                </a:rPr>
                <a:t>急剧增加的计算复杂度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31174" y="2185035"/>
            <a:ext cx="3644900" cy="1928594"/>
            <a:chOff x="8131174" y="2185035"/>
            <a:chExt cx="3644900" cy="192859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665969" y="2650490"/>
              <a:ext cx="42291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131174" y="2790190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传统的矩阵精确求逆会带来急剧增加的计算复杂度</a:t>
              </a:r>
              <a:endParaRPr lang="en-US" altLang="zh-CN" sz="160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矩阵近似求逆思想被提出</a:t>
              </a:r>
              <a:endParaRPr lang="en-US" altLang="zh-CN" sz="160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围绕诺依曼级数展开的矩阵近似求逆</a:t>
              </a:r>
              <a:r>
                <a:rPr lang="en-US" altLang="zh-CN" sz="160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NSA</a:t>
              </a:r>
              <a:r>
                <a:rPr lang="en-US" altLang="zh-CN" sz="160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r>
                <a:rPr lang="zh-CN" altLang="en-US" sz="160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算法</a:t>
              </a:r>
              <a:r>
                <a:rPr lang="en-US" altLang="zh-CN" sz="160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[3]</a:t>
              </a:r>
              <a:endPara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62364" y="2185035"/>
              <a:ext cx="238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accent6"/>
                  </a:solidFill>
                </a:rPr>
                <a:t>矩阵近似求逆的思想</a:t>
              </a:r>
              <a:endParaRPr lang="zh-CN" altLang="en-US" b="1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41500" y="4873808"/>
            <a:ext cx="8777288" cy="1794327"/>
            <a:chOff x="1841500" y="4873808"/>
            <a:chExt cx="8777288" cy="17943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942489" y="5292626"/>
              <a:ext cx="42291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841500" y="5350658"/>
                  <a:ext cx="8777288" cy="1317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sz="1600" i="1" smtClean="0">
                                <a:solidFill>
                                  <a:srgbClr val="506E94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506E94"/>
                                </a:solidFill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506E94"/>
                                </a:solidFill>
                              </a:rPr>
                              <m:t>−</m:t>
                            </m:r>
                            <m:r>
                              <a:rPr lang="en-US" altLang="zh-CN" sz="1600">
                                <a:solidFill>
                                  <a:srgbClr val="506E94"/>
                                </a:solidFill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1600">
                            <a:solidFill>
                              <a:srgbClr val="506E94"/>
                            </a:solidFill>
                          </a:rPr>
                          <m:t>≈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600" i="1">
                                <a:solidFill>
                                  <a:srgbClr val="506E94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solidFill>
                                  <a:srgbClr val="506E94"/>
                                </a:solidFill>
                              </a:rPr>
                              <m:t>𝑛</m:t>
                            </m:r>
                            <m:r>
                              <a:rPr lang="en-US" altLang="zh-CN" sz="1600">
                                <a:solidFill>
                                  <a:srgbClr val="506E94"/>
                                </a:solidFill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506E94"/>
                                </a:solidFill>
                              </a:rPr>
                              <m:t>𝑘</m:t>
                            </m:r>
                            <m:r>
                              <a:rPr lang="en-US" altLang="zh-CN" sz="1600" i="1">
                                <a:solidFill>
                                  <a:srgbClr val="506E94"/>
                                </a:solidFill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1600" i="1">
                                    <a:solidFill>
                                      <a:srgbClr val="506E94"/>
                                    </a:solidFill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600" i="1">
                                        <a:solidFill>
                                          <a:srgbClr val="506E94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506E94"/>
                                        </a:solidFill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sz="1600" i="1">
                                            <a:solidFill>
                                              <a:srgbClr val="506E94"/>
                                            </a:solidFill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rgbClr val="506E94"/>
                                            </a:solidFill>
                                          </a:rPr>
                                          <m:t>𝐃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rgbClr val="506E94"/>
                                            </a:solidFill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>
                                            <a:solidFill>
                                              <a:srgbClr val="506E94"/>
                                            </a:solidFill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CN" sz="1600" b="1" i="1">
                                        <a:solidFill>
                                          <a:srgbClr val="506E94"/>
                                        </a:solidFill>
                                      </a:rPr>
                                      <m:t>𝐄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rgbClr val="506E94"/>
                                    </a:solidFill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sz="1600" i="1">
                                    <a:solidFill>
                                      <a:srgbClr val="506E94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 i="1">
                                    <a:solidFill>
                                      <a:srgbClr val="506E94"/>
                                    </a:solidFill>
                                  </a:rPr>
                                  <m:t>𝐃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rgbClr val="506E94"/>
                                    </a:solidFill>
                                  </a:rPr>
                                  <m:t>−</m:t>
                                </m:r>
                                <m:r>
                                  <a:rPr lang="en-US" altLang="zh-CN" sz="1600">
                                    <a:solidFill>
                                      <a:srgbClr val="506E94"/>
                                    </a:solidFill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zh-CN" sz="1600" dirty="0" smtClean="0">
                    <a:solidFill>
                      <a:schemeClr val="accent6"/>
                    </a:solidFill>
                    <a:sym typeface="+mn-ea"/>
                  </a:endParaRPr>
                </a:p>
                <a:p>
                  <a:pPr marL="285750" indent="-285750" algn="ctr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sz="1600" b="1" i="0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a14:m>
                  <a:r>
                    <a:rPr lang="zh-CN" altLang="en-US" sz="1600">
                      <a:solidFill>
                        <a:srgbClr val="506E94"/>
                      </a:solidFill>
                    </a:rPr>
                    <a:t>为任意一个与相近的矩阵，</a:t>
                  </a:r>
                  <a14:m>
                    <m:oMath xmlns:m="http://schemas.openxmlformats.org/officeDocument/2006/math">
                      <m:r>
                        <a:rPr lang="zh-CN" altLang="en-US" sz="1600" b="1" i="0" smtClean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1600" b="1" i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sz="1600" b="1" i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altLang="zh-CN" sz="1600" b="1" i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1" i="0">
                          <a:solidFill>
                            <a:srgbClr val="506E94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a14:m>
                  <a:endParaRPr lang="zh-CN" altLang="en-US" sz="1600" b="1">
                    <a:solidFill>
                      <a:srgbClr val="506E94"/>
                    </a:solidFill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endParaRPr lang="en-US" altLang="zh-CN" sz="1600" dirty="0" smtClean="0">
                    <a:solidFill>
                      <a:schemeClr val="accent6"/>
                    </a:solidFill>
                    <a:sym typeface="+mn-ea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500" y="5350658"/>
                  <a:ext cx="8777288" cy="13174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5038884" y="4873808"/>
              <a:ext cx="238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>
                  <a:solidFill>
                    <a:schemeClr val="accent6"/>
                  </a:solidFill>
                </a:rPr>
                <a:t>NSA</a:t>
              </a:r>
              <a:r>
                <a:rPr lang="zh-CN" altLang="en-US" b="1" smtClean="0">
                  <a:solidFill>
                    <a:schemeClr val="accent6"/>
                  </a:solidFill>
                </a:rPr>
                <a:t>算法的核心公式</a:t>
              </a:r>
              <a:endParaRPr lang="zh-CN" altLang="en-US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多层迭代的块对角化算法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chemeClr val="accent6"/>
                  </a:solidFill>
                </a:rPr>
                <a:t>Block Diagonal with Multiple-level Iterations Algorithm</a:t>
              </a:r>
              <a:endParaRPr lang="en-US" altLang="zh-CN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4710" y="1159510"/>
            <a:ext cx="10186035" cy="2258060"/>
            <a:chOff x="854710" y="930910"/>
            <a:chExt cx="10186035" cy="2258060"/>
          </a:xfrm>
        </p:grpSpPr>
        <p:pic>
          <p:nvPicPr>
            <p:cNvPr id="9" name="图片 8" descr="QQ截图201803270701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0145" y="930910"/>
              <a:ext cx="2260600" cy="22580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54710" y="1321276"/>
                  <a:ext cx="717169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marR="0" lvl="0" indent="-28575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l"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传统</a:t>
                  </a:r>
                  <a:r>
                    <a: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的NSA算法中选取</a:t>
                  </a:r>
                  <a14:m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06E9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𝐖</m:t>
                      </m:r>
                    </m:oMath>
                  </a14:m>
                  <a:r>
                    <a: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阵的对角线元素构成相近阵</a:t>
                  </a:r>
                  <a14:m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06E9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𝐃</m:t>
                      </m:r>
                    </m:oMath>
                  </a14:m>
                  <a:endParaRPr kumimoji="0" lang="en-US" altLang="zh-CN" sz="1800" b="1" u="none" strike="noStrike" kern="1200" cap="none" spc="0" normalizeH="0" baseline="0" noProof="0" smtClean="0">
                    <a:ln>
                      <a:noFill/>
                    </a:ln>
                    <a:solidFill>
                      <a:srgbClr val="506E9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285750" lvl="0" indent="-285750" algn="just">
                    <a:buFont typeface="Wingdings" panose="05000000000000000000" pitchFamily="2" charset="2"/>
                    <a:buChar char="l"/>
                  </a:pP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NSA算法仅在</a:t>
                  </a:r>
                  <a:r>
                    <a:rPr lang="zh-CN" altLang="en-US" b="1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理想传播环境</a:t>
                  </a: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下，例如高配置比，理想信道等，才会</a:t>
                  </a: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有</a:t>
                  </a:r>
                  <a:r>
                    <a:rPr lang="zh-CN" altLang="en-US" smtClean="0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收敛性</a:t>
                  </a:r>
                  <a:endParaRPr lang="en-US" altLang="zh-CN" smtClean="0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 algn="just">
                    <a:buFont typeface="Wingdings" panose="05000000000000000000" pitchFamily="2" charset="2"/>
                    <a:buChar char="l"/>
                  </a:pP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在非理想传播环境下，例如高配置比，理想信道，用户多天线等，NSA算法性能会急剧下降而不能</a:t>
                  </a: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再</a:t>
                  </a:r>
                  <a:r>
                    <a:rPr lang="zh-CN" altLang="en-US" smtClean="0">
                      <a:solidFill>
                        <a:srgbClr val="506E9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使用</a:t>
                  </a:r>
                  <a:endParaRPr lang="zh-CN" altLang="en-US">
                    <a:solidFill>
                      <a:srgbClr val="506E9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10" y="1321276"/>
                  <a:ext cx="7171690" cy="1477328"/>
                </a:xfrm>
                <a:prstGeom prst="rect">
                  <a:avLst/>
                </a:prstGeom>
                <a:blipFill>
                  <a:blip r:embed="rId3"/>
                  <a:stretch>
                    <a:fillRect l="-510" t="-2058" r="-680" b="-53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854710" y="3601720"/>
            <a:ext cx="10186035" cy="2255520"/>
            <a:chOff x="854710" y="3601720"/>
            <a:chExt cx="10186035" cy="2255520"/>
          </a:xfrm>
        </p:grpSpPr>
        <p:pic>
          <p:nvPicPr>
            <p:cNvPr id="11" name="图片 10" descr="QQ截图2018032707010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9510" y="3601720"/>
              <a:ext cx="2261235" cy="22555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54710" y="4129315"/>
                  <a:ext cx="717169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marR="0" lvl="0" indent="-28575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pitchFamily="2" charset="2"/>
                    <a:buChar char="l"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文献</a:t>
                  </a:r>
                  <a:r>
                    <a: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[4]</a:t>
                  </a:r>
                  <a:r>
                    <a:rPr kumimoji="0" lang="zh-CN" altLang="en-US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提出了一种分块矩阵</a:t>
                  </a:r>
                  <a:r>
                    <a: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(</a:t>
                  </a:r>
                  <a:r>
                    <a:rPr kumimoji="0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BM)</a:t>
                  </a:r>
                  <a:r>
                    <a: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算法</a:t>
                  </a:r>
                  <a:r>
                    <a:rPr kumimoji="0" lang="zh-CN" altLang="en-US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，选取的相近阵</a:t>
                  </a:r>
                  <a14:m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06E9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𝐃</m:t>
                      </m:r>
                    </m:oMath>
                  </a14:m>
                  <a:r>
                    <a: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不是</a:t>
                  </a:r>
                  <a14:m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06E9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𝐖</m:t>
                      </m:r>
                    </m:oMath>
                  </a14:m>
                  <a:r>
                    <a: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的对角线元素，而是</a:t>
                  </a:r>
                  <a14:m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06E9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𝐖</m:t>
                      </m:r>
                    </m:oMath>
                  </a14:m>
                  <a:r>
                    <a:rPr kumimoji="0" lang="zh-CN" altLang="en-US" sz="180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506E94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的块对角线元素</a:t>
                  </a:r>
                </a:p>
                <a:p>
                  <a:pPr marL="285750" lvl="0" indent="-285750" algn="just">
                    <a:buFont typeface="Wingdings" panose="05000000000000000000" pitchFamily="2" charset="2"/>
                    <a:buChar char="l"/>
                  </a:pPr>
                  <a:r>
                    <a:rPr lang="en-US" altLang="zh-CN" smtClean="0">
                      <a:solidFill>
                        <a:srgbClr val="506E9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[4]</a:t>
                  </a: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中的仿真结果表明，</a:t>
                  </a:r>
                  <a:r>
                    <a:rPr lang="en-US" altLang="zh-CN">
                      <a:solidFill>
                        <a:srgbClr val="506E9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BM</a:t>
                  </a:r>
                  <a:r>
                    <a:rPr lang="zh-CN" altLang="en-US">
                      <a:solidFill>
                        <a:srgbClr val="506E94"/>
                      </a:solidFill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算法可以不仅可以降低复杂度，而且适应于低配置比的应用场景</a:t>
                  </a:r>
                  <a:endParaRPr kumimoji="0" lang="zh-CN" altLang="en-US" sz="1800" i="0" u="none" strike="noStrike" kern="1200" cap="none" spc="0" normalizeH="0" baseline="0" noProof="0">
                    <a:ln>
                      <a:noFill/>
                    </a:ln>
                    <a:solidFill>
                      <a:srgbClr val="506E9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10" y="4129315"/>
                  <a:ext cx="7171690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510" t="-2538" r="-680" b="-71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770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jwangyu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D95B5B"/>
      </a:hlink>
      <a:folHlink>
        <a:srgbClr val="F2CF61"/>
      </a:folHlink>
    </a:clrScheme>
    <a:fontScheme name="雅黑light">
      <a:majorFont>
        <a:latin typeface="Century Gothic"/>
        <a:ea typeface="微软雅黑"/>
        <a:cs typeface=""/>
      </a:majorFont>
      <a:minorFont>
        <a:latin typeface="Century Gothic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615</Words>
  <Application>Microsoft Office PowerPoint</Application>
  <PresentationFormat>宽屏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微软雅黑</vt:lpstr>
      <vt:lpstr>微软雅黑 Light</vt:lpstr>
      <vt:lpstr>Arial</vt:lpstr>
      <vt:lpstr>Cambria Math</vt:lpstr>
      <vt:lpstr>Century Gothic</vt:lpstr>
      <vt:lpstr>Times New Roman</vt:lpstr>
      <vt:lpstr>Verdana</vt:lpstr>
      <vt:lpstr>Wingdings</vt:lpstr>
      <vt:lpstr>Office 主题</vt:lpstr>
      <vt:lpstr>mjwangyu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mjwangyu</dc:creator>
  <cp:lastModifiedBy>Administrator</cp:lastModifiedBy>
  <cp:revision>104</cp:revision>
  <dcterms:created xsi:type="dcterms:W3CDTF">2017-06-03T01:25:00Z</dcterms:created>
  <dcterms:modified xsi:type="dcterms:W3CDTF">2018-12-29T04:39:31Z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