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1" autoAdjust="0"/>
    <p:restoredTop sz="94660"/>
  </p:normalViewPr>
  <p:slideViewPr>
    <p:cSldViewPr>
      <p:cViewPr varScale="1">
        <p:scale>
          <a:sx n="83" d="100"/>
          <a:sy n="83" d="100"/>
        </p:scale>
        <p:origin x="-15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27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66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3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3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5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0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4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38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6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8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FAEB-CEC7-460E-996F-136B23B78D94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3FE6C-5011-42E9-8A24-399FDFEAA0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23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988840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Основные законы распределения случайных величин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95513" y="5013176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  Выполнил:</a:t>
            </a:r>
          </a:p>
          <a:p>
            <a:r>
              <a:rPr lang="ru-RU" dirty="0" smtClean="0"/>
              <a:t>Сорокин Юрий</a:t>
            </a:r>
          </a:p>
          <a:p>
            <a:r>
              <a:rPr lang="ru-RU" dirty="0"/>
              <a:t> </a:t>
            </a:r>
            <a:r>
              <a:rPr lang="ru-RU" dirty="0" smtClean="0"/>
              <a:t>      Р3217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81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1397" y="764704"/>
            <a:ext cx="5926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Случайные</a:t>
            </a:r>
            <a:r>
              <a:rPr lang="ru-RU" sz="2800" b="1" dirty="0" smtClean="0"/>
              <a:t> </a:t>
            </a:r>
            <a:r>
              <a:rPr lang="ru-RU" sz="4800" b="1" dirty="0" smtClean="0"/>
              <a:t>величины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204" y="2420888"/>
            <a:ext cx="91278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i="1" dirty="0"/>
              <a:t>Случайной</a:t>
            </a:r>
            <a:r>
              <a:rPr lang="ru-RU" sz="2000" dirty="0"/>
              <a:t> называют величину, которая в результате испытания примет </a:t>
            </a:r>
            <a:r>
              <a:rPr lang="ru-RU" sz="2000" dirty="0" smtClean="0"/>
              <a:t>случайно</a:t>
            </a:r>
          </a:p>
          <a:p>
            <a:pPr algn="ctr"/>
            <a:r>
              <a:rPr lang="ru-RU" sz="2000" dirty="0" smtClean="0"/>
              <a:t> </a:t>
            </a:r>
            <a:r>
              <a:rPr lang="ru-RU" sz="2000" dirty="0"/>
              <a:t>одно и только одно значение из множества возможных значений</a:t>
            </a:r>
            <a:r>
              <a:rPr lang="ru-RU" sz="2000" dirty="0" smtClean="0"/>
              <a:t>.</a:t>
            </a:r>
          </a:p>
          <a:p>
            <a:pPr algn="ctr"/>
            <a:endParaRPr lang="ru-RU" sz="2000" dirty="0"/>
          </a:p>
          <a:p>
            <a:pPr algn="ctr"/>
            <a:r>
              <a:rPr lang="ru-RU" sz="2000" b="1" i="1" dirty="0"/>
              <a:t>Дискретной (прерывной)</a:t>
            </a:r>
            <a:r>
              <a:rPr lang="ru-RU" sz="2000" dirty="0"/>
              <a:t> называют случайную величину, которая принимает </a:t>
            </a:r>
            <a:endParaRPr lang="ru-RU" sz="2000" dirty="0" smtClean="0"/>
          </a:p>
          <a:p>
            <a:pPr algn="ctr"/>
            <a:r>
              <a:rPr lang="ru-RU" sz="2000" dirty="0" smtClean="0"/>
              <a:t>отдельные </a:t>
            </a:r>
            <a:r>
              <a:rPr lang="ru-RU" sz="2000" dirty="0"/>
              <a:t>возможные значения с определенными вероятностями</a:t>
            </a:r>
            <a:r>
              <a:rPr lang="ru-RU" sz="2000" dirty="0" smtClean="0"/>
              <a:t>.</a:t>
            </a:r>
          </a:p>
          <a:p>
            <a:pPr algn="ctr"/>
            <a:endParaRPr lang="ru-RU" sz="2000" dirty="0"/>
          </a:p>
          <a:p>
            <a:pPr algn="ctr"/>
            <a:r>
              <a:rPr lang="ru-RU" sz="2000" b="1" i="1" dirty="0"/>
              <a:t>Непрерывной</a:t>
            </a:r>
            <a:r>
              <a:rPr lang="ru-RU" sz="2000" dirty="0"/>
              <a:t> называют случайную величину, которая может принимать все </a:t>
            </a:r>
            <a:endParaRPr lang="ru-RU" sz="2000" dirty="0" smtClean="0"/>
          </a:p>
          <a:p>
            <a:pPr algn="ctr"/>
            <a:r>
              <a:rPr lang="ru-RU" sz="2000" dirty="0" smtClean="0"/>
              <a:t>значения </a:t>
            </a:r>
            <a:r>
              <a:rPr lang="ru-RU" sz="2000" dirty="0"/>
              <a:t>из некоторого конечного или бесконечного промежутка.</a:t>
            </a:r>
          </a:p>
          <a:p>
            <a:pPr algn="ctr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0018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620688"/>
            <a:ext cx="6788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Равномерное распределение</a:t>
            </a:r>
            <a:endParaRPr lang="ru-RU" sz="4000" b="1" dirty="0"/>
          </a:p>
        </p:txBody>
      </p:sp>
      <p:pic>
        <p:nvPicPr>
          <p:cNvPr id="1026" name="Picture 2" descr="http://www.math.spbu.ru/user/jvr/DA_html/pic/106_uni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12976"/>
            <a:ext cx="4299339" cy="3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844824"/>
            <a:ext cx="8468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Случайная величина распределена равномерно в промежутке  [</a:t>
            </a:r>
            <a:r>
              <a:rPr lang="ru-RU" i="1" dirty="0" err="1"/>
              <a:t>a</a:t>
            </a:r>
            <a:r>
              <a:rPr lang="ru-RU" dirty="0" err="1"/>
              <a:t>,</a:t>
            </a:r>
            <a:r>
              <a:rPr lang="ru-RU" i="1" dirty="0" err="1"/>
              <a:t>b</a:t>
            </a:r>
            <a:r>
              <a:rPr lang="ru-RU" dirty="0"/>
              <a:t>],  где  </a:t>
            </a:r>
            <a:r>
              <a:rPr lang="ru-RU" i="1" dirty="0"/>
              <a:t>a</a:t>
            </a:r>
            <a:r>
              <a:rPr lang="ru-RU" dirty="0"/>
              <a:t> &lt; </a:t>
            </a:r>
            <a:r>
              <a:rPr lang="ru-RU" i="1" dirty="0"/>
              <a:t>b</a:t>
            </a:r>
            <a:r>
              <a:rPr lang="ru-RU" dirty="0"/>
              <a:t>,  </a:t>
            </a:r>
            <a:endParaRPr lang="ru-RU" dirty="0" smtClean="0"/>
          </a:p>
          <a:p>
            <a:pPr algn="ctr"/>
            <a:r>
              <a:rPr lang="ru-RU" dirty="0" smtClean="0"/>
              <a:t>если </a:t>
            </a:r>
            <a:r>
              <a:rPr lang="ru-RU" dirty="0"/>
              <a:t>ее функция </a:t>
            </a:r>
            <a:r>
              <a:rPr lang="ru-RU" dirty="0" smtClean="0"/>
              <a:t>распределения </a:t>
            </a:r>
            <a:r>
              <a:rPr lang="ru-RU" i="1" dirty="0" smtClean="0"/>
              <a:t>F</a:t>
            </a:r>
            <a:r>
              <a:rPr lang="ru-RU" dirty="0" smtClean="0"/>
              <a:t>(</a:t>
            </a:r>
            <a:r>
              <a:rPr lang="ru-RU" i="1" dirty="0" smtClean="0"/>
              <a:t>x</a:t>
            </a:r>
            <a:r>
              <a:rPr lang="ru-RU" dirty="0"/>
              <a:t>)  равна  0  при  </a:t>
            </a:r>
            <a:r>
              <a:rPr lang="ru-RU" i="1" dirty="0"/>
              <a:t>x</a:t>
            </a:r>
            <a:r>
              <a:rPr lang="ru-RU" dirty="0"/>
              <a:t> &lt; </a:t>
            </a:r>
            <a:r>
              <a:rPr lang="ru-RU" i="1" dirty="0"/>
              <a:t>a</a:t>
            </a:r>
            <a:r>
              <a:rPr lang="ru-RU" dirty="0"/>
              <a:t>,   1  при  </a:t>
            </a:r>
            <a:r>
              <a:rPr lang="ru-RU" i="1" dirty="0"/>
              <a:t>x</a:t>
            </a:r>
            <a:r>
              <a:rPr lang="ru-RU" dirty="0"/>
              <a:t> &gt; </a:t>
            </a:r>
            <a:r>
              <a:rPr lang="ru-RU" i="1" dirty="0"/>
              <a:t>b</a:t>
            </a:r>
            <a:r>
              <a:rPr lang="ru-RU" dirty="0"/>
              <a:t>  и меняется </a:t>
            </a:r>
            <a:endParaRPr lang="ru-RU" dirty="0" smtClean="0"/>
          </a:p>
          <a:p>
            <a:pPr algn="ctr"/>
            <a:r>
              <a:rPr lang="ru-RU" dirty="0" smtClean="0"/>
              <a:t>линейно </a:t>
            </a:r>
            <a:r>
              <a:rPr lang="ru-RU" dirty="0"/>
              <a:t>от  0  до  1  при  </a:t>
            </a:r>
            <a:r>
              <a:rPr lang="ru-RU" i="1" dirty="0"/>
              <a:t>a</a:t>
            </a:r>
            <a:r>
              <a:rPr lang="ru-RU" dirty="0"/>
              <a:t> &lt; </a:t>
            </a:r>
            <a:r>
              <a:rPr lang="ru-RU" i="1" dirty="0"/>
              <a:t>x</a:t>
            </a:r>
            <a:r>
              <a:rPr lang="ru-RU" dirty="0"/>
              <a:t> &lt; </a:t>
            </a:r>
            <a:r>
              <a:rPr lang="ru-RU" i="1" dirty="0"/>
              <a:t>b</a:t>
            </a:r>
            <a:r>
              <a:rPr lang="ru-RU" dirty="0"/>
              <a:t>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61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4266" y="690007"/>
            <a:ext cx="5885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Распределение Бернулли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5" y="2204864"/>
            <a:ext cx="8563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Если </a:t>
            </a:r>
            <a:r>
              <a:rPr lang="ru-RU" i="1" dirty="0"/>
              <a:t>производится серия независимых испытаний, в каждом из </a:t>
            </a:r>
            <a:r>
              <a:rPr lang="ru-RU" i="1" dirty="0" smtClean="0"/>
              <a:t>который</a:t>
            </a:r>
          </a:p>
          <a:p>
            <a:pPr algn="ctr"/>
            <a:r>
              <a:rPr lang="ru-RU" i="1" dirty="0" smtClean="0"/>
              <a:t>событие </a:t>
            </a:r>
            <a:r>
              <a:rPr lang="ru-RU" i="1" dirty="0"/>
              <a:t>А может появиться с одинаковой вероятностью р, то число появлений </a:t>
            </a:r>
            <a:endParaRPr lang="ru-RU" i="1" dirty="0" smtClean="0"/>
          </a:p>
          <a:p>
            <a:pPr algn="ctr"/>
            <a:r>
              <a:rPr lang="ru-RU" i="1" dirty="0" smtClean="0"/>
              <a:t>события </a:t>
            </a:r>
            <a:r>
              <a:rPr lang="ru-RU" i="1" dirty="0"/>
              <a:t>есть случайная величина, распределенная </a:t>
            </a:r>
            <a:r>
              <a:rPr lang="ru-RU" b="1" i="1" dirty="0"/>
              <a:t>по закону </a:t>
            </a:r>
            <a:r>
              <a:rPr lang="ru-RU" b="1" i="1" dirty="0" smtClean="0"/>
              <a:t>Бернулли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4653136"/>
            <a:ext cx="6561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Здесь n - число испытаний в серии</a:t>
            </a:r>
          </a:p>
          <a:p>
            <a:pPr algn="ctr"/>
            <a:r>
              <a:rPr lang="ru-RU" i="1" dirty="0" smtClean="0"/>
              <a:t> m - случайная величина (число появлений события А)</a:t>
            </a:r>
          </a:p>
          <a:p>
            <a:pPr algn="ctr"/>
            <a:r>
              <a:rPr lang="ru-RU" i="1" dirty="0" smtClean="0"/>
              <a:t> </a:t>
            </a:r>
            <a:r>
              <a:rPr lang="ru-RU" i="1" dirty="0" err="1" smtClean="0"/>
              <a:t>Р</a:t>
            </a:r>
            <a:r>
              <a:rPr lang="ru-RU" i="1" baseline="-25000" dirty="0" err="1" smtClean="0"/>
              <a:t>n</a:t>
            </a:r>
            <a:r>
              <a:rPr lang="ru-RU" i="1" dirty="0" smtClean="0"/>
              <a:t>(m) - вероятность того, что А произойдет именно m раз</a:t>
            </a:r>
          </a:p>
          <a:p>
            <a:pPr algn="ctr"/>
            <a:r>
              <a:rPr lang="ru-RU" i="1" dirty="0" smtClean="0"/>
              <a:t> q = 1 - р (вероятность того, что А не появится в испытании).</a:t>
            </a:r>
          </a:p>
          <a:p>
            <a:pPr algn="ctr"/>
            <a:endParaRPr lang="ru-RU" dirty="0"/>
          </a:p>
        </p:txBody>
      </p:sp>
      <p:pic>
        <p:nvPicPr>
          <p:cNvPr id="2050" name="Picture 2" descr="http://dfe3300.karelia.ru/koi/posob/PT/theory/images/formula/6.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45024"/>
            <a:ext cx="3948553" cy="5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60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2151" y="692696"/>
            <a:ext cx="5793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Распределение Пуассона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8999" y="2348880"/>
            <a:ext cx="8090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/>
              <a:t>Распределение Пуассона получается как предельный случай распределения </a:t>
            </a:r>
            <a:endParaRPr lang="ru-RU" i="1" dirty="0" smtClean="0"/>
          </a:p>
          <a:p>
            <a:pPr algn="ctr"/>
            <a:r>
              <a:rPr lang="ru-RU" i="1" dirty="0" smtClean="0"/>
              <a:t>Бернулли</a:t>
            </a:r>
            <a:r>
              <a:rPr lang="ru-RU" i="1" dirty="0"/>
              <a:t>, если устремить р к нулю, а n к бесконечности, но так, чтобы их </a:t>
            </a:r>
            <a:endParaRPr lang="ru-RU" i="1" dirty="0" smtClean="0"/>
          </a:p>
          <a:p>
            <a:pPr algn="ctr"/>
            <a:r>
              <a:rPr lang="ru-RU" i="1" dirty="0" smtClean="0"/>
              <a:t>произведение </a:t>
            </a:r>
            <a:r>
              <a:rPr lang="ru-RU" i="1" dirty="0"/>
              <a:t>оставалось постоянным: </a:t>
            </a:r>
            <a:r>
              <a:rPr lang="ru-RU" i="1" dirty="0" err="1"/>
              <a:t>nр</a:t>
            </a:r>
            <a:r>
              <a:rPr lang="ru-RU" i="1" dirty="0"/>
              <a:t> = а. Формально такой предельный </a:t>
            </a:r>
            <a:endParaRPr lang="ru-RU" i="1" dirty="0" smtClean="0"/>
          </a:p>
          <a:p>
            <a:pPr algn="ctr"/>
            <a:r>
              <a:rPr lang="ru-RU" i="1" dirty="0" smtClean="0"/>
              <a:t>переход </a:t>
            </a:r>
            <a:r>
              <a:rPr lang="ru-RU" i="1" dirty="0"/>
              <a:t>приводит к формуле</a:t>
            </a:r>
            <a:endParaRPr lang="ru-RU" dirty="0"/>
          </a:p>
        </p:txBody>
      </p:sp>
      <p:pic>
        <p:nvPicPr>
          <p:cNvPr id="3074" name="Picture 2" descr="http://dfe3300.karelia.ru/koi/posob/PT/theory/images/formula/6.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57" y="4005064"/>
            <a:ext cx="2736304" cy="11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80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980728"/>
            <a:ext cx="656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Нормальное Распределение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31409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2609" y="2273754"/>
            <a:ext cx="774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ru-RU" dirty="0"/>
              <a:t>Плотность вероятности нормально распределённой случайной величины </a:t>
            </a:r>
            <a:r>
              <a:rPr lang="ru-RU" dirty="0" smtClean="0"/>
              <a:t>X</a:t>
            </a:r>
            <a:endParaRPr lang="ru-RU" dirty="0"/>
          </a:p>
          <a:p>
            <a:pPr algn="ctr"/>
            <a:r>
              <a:rPr lang="ru-RU" dirty="0"/>
              <a:t> выражается формулой</a:t>
            </a:r>
          </a:p>
        </p:txBody>
      </p:sp>
      <p:pic>
        <p:nvPicPr>
          <p:cNvPr id="4099" name="Picture 3" descr="http://www.matburo.ru/tv/tvformul/image19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88" y="3523820"/>
            <a:ext cx="3270629" cy="89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3688" y="5013176"/>
            <a:ext cx="5415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 где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   а - математическое ожидание случайной величины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   σ - среднее </a:t>
            </a:r>
            <a:r>
              <a:rPr lang="ru-RU" dirty="0" smtClean="0"/>
              <a:t>квадратичное </a:t>
            </a:r>
            <a:r>
              <a:rPr lang="ru-RU" dirty="0"/>
              <a:t>отклонение</a:t>
            </a:r>
          </a:p>
        </p:txBody>
      </p:sp>
    </p:spTree>
    <p:extLst>
      <p:ext uri="{BB962C8B-B14F-4D97-AF65-F5344CB8AC3E}">
        <p14:creationId xmlns:p14="http://schemas.microsoft.com/office/powerpoint/2010/main" val="14874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20"/>
            <a:ext cx="8008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Экспоненциальное распределение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5993" y="1988840"/>
            <a:ext cx="8029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Абсолютно </a:t>
            </a:r>
            <a:r>
              <a:rPr lang="ru-RU" dirty="0"/>
              <a:t>непрерывное распределение, моделирующее время между двумя </a:t>
            </a:r>
            <a:endParaRPr lang="ru-RU" dirty="0" smtClean="0"/>
          </a:p>
          <a:p>
            <a:pPr algn="ctr"/>
            <a:r>
              <a:rPr lang="ru-RU" dirty="0" smtClean="0"/>
              <a:t>последовательными </a:t>
            </a:r>
            <a:r>
              <a:rPr lang="ru-RU" dirty="0"/>
              <a:t>свершениями одного и того же события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/>
              <a:t>Мы </a:t>
            </a:r>
            <a:r>
              <a:rPr lang="ru-RU" dirty="0"/>
              <a:t>говорим, что случайная величина  имеет </a:t>
            </a:r>
            <a:r>
              <a:rPr lang="ru-RU" i="1" dirty="0" smtClean="0"/>
              <a:t>экспоненциальное</a:t>
            </a:r>
          </a:p>
          <a:p>
            <a:pPr algn="ctr"/>
            <a:r>
              <a:rPr lang="ru-RU" i="1" dirty="0" smtClean="0"/>
              <a:t>распределение</a:t>
            </a:r>
            <a:r>
              <a:rPr lang="ru-RU" dirty="0"/>
              <a:t>, если</a:t>
            </a:r>
          </a:p>
        </p:txBody>
      </p:sp>
      <p:pic>
        <p:nvPicPr>
          <p:cNvPr id="5122" name="Picture 2" descr="http://www.statistica.ru/upload/medialibrary/355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42" y="3789040"/>
            <a:ext cx="4542056" cy="103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31751" y="5517232"/>
            <a:ext cx="464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 </a:t>
            </a:r>
            <a:r>
              <a:rPr lang="ru-RU" dirty="0" smtClean="0"/>
              <a:t>где, </a:t>
            </a:r>
            <a:r>
              <a:rPr lang="el-GR" dirty="0" smtClean="0"/>
              <a:t>λ</a:t>
            </a:r>
            <a:r>
              <a:rPr lang="ru-RU" dirty="0" smtClean="0"/>
              <a:t>-параметр </a:t>
            </a:r>
            <a:r>
              <a:rPr lang="ru-RU" dirty="0"/>
              <a:t>экспоненциальной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06957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472" y="2852936"/>
            <a:ext cx="173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Конец!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49988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117</Words>
  <Application>Microsoft Office PowerPoint</Application>
  <PresentationFormat>Экран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Юра Сорокин</dc:creator>
  <cp:lastModifiedBy>Юра Сорокин</cp:lastModifiedBy>
  <cp:revision>5</cp:revision>
  <dcterms:created xsi:type="dcterms:W3CDTF">2016-04-11T23:49:18Z</dcterms:created>
  <dcterms:modified xsi:type="dcterms:W3CDTF">2016-04-12T01:17:18Z</dcterms:modified>
</cp:coreProperties>
</file>