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9" r:id="rId7"/>
    <p:sldId id="270" r:id="rId8"/>
    <p:sldId id="271" r:id="rId9"/>
    <p:sldId id="262" r:id="rId10"/>
    <p:sldId id="272" r:id="rId11"/>
    <p:sldId id="273" r:id="rId12"/>
    <p:sldId id="274" r:id="rId13"/>
    <p:sldId id="263" r:id="rId14"/>
    <p:sldId id="268" r:id="rId15"/>
    <p:sldId id="264" r:id="rId16"/>
    <p:sldId id="265" r:id="rId17"/>
    <p:sldId id="267" r:id="rId18"/>
    <p:sldId id="266"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2FC"/>
    <a:srgbClr val="DE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E746C-06F2-4907-AE5C-341004B59EFB}" v="2" dt="2024-01-16T09:52: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718" autoAdjust="0"/>
  </p:normalViewPr>
  <p:slideViewPr>
    <p:cSldViewPr>
      <p:cViewPr>
        <p:scale>
          <a:sx n="100" d="100"/>
          <a:sy n="100" d="100"/>
        </p:scale>
        <p:origin x="1264"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haela PANTAZICA (77018)" userId="65dd1fd0-c597-4793-af88-dcb5b49ea386" providerId="ADAL" clId="{5F9E746C-06F2-4907-AE5C-341004B59EFB}"/>
    <pc:docChg chg="custSel modMainMaster">
      <pc:chgData name="Mihaela PANTAZICA (77018)" userId="65dd1fd0-c597-4793-af88-dcb5b49ea386" providerId="ADAL" clId="{5F9E746C-06F2-4907-AE5C-341004B59EFB}" dt="2024-01-16T09:53:19.245" v="14" actId="1076"/>
      <pc:docMkLst>
        <pc:docMk/>
      </pc:docMkLst>
      <pc:sldMasterChg chg="modSldLayout">
        <pc:chgData name="Mihaela PANTAZICA (77018)" userId="65dd1fd0-c597-4793-af88-dcb5b49ea386" providerId="ADAL" clId="{5F9E746C-06F2-4907-AE5C-341004B59EFB}" dt="2024-01-16T09:53:19.245" v="14" actId="1076"/>
        <pc:sldMasterMkLst>
          <pc:docMk/>
          <pc:sldMasterMk cId="0" sldId="2147483648"/>
        </pc:sldMasterMkLst>
        <pc:sldLayoutChg chg="addSp delSp modSp mod">
          <pc:chgData name="Mihaela PANTAZICA (77018)" userId="65dd1fd0-c597-4793-af88-dcb5b49ea386" providerId="ADAL" clId="{5F9E746C-06F2-4907-AE5C-341004B59EFB}" dt="2024-01-16T09:53:19.245" v="14" actId="1076"/>
          <pc:sldLayoutMkLst>
            <pc:docMk/>
            <pc:sldMasterMk cId="0" sldId="2147483648"/>
            <pc:sldLayoutMk cId="0" sldId="2147483755"/>
          </pc:sldLayoutMkLst>
          <pc:picChg chg="del mod">
            <ac:chgData name="Mihaela PANTAZICA (77018)" userId="65dd1fd0-c597-4793-af88-dcb5b49ea386" providerId="ADAL" clId="{5F9E746C-06F2-4907-AE5C-341004B59EFB}" dt="2024-01-16T09:52:30.850" v="6" actId="478"/>
            <ac:picMkLst>
              <pc:docMk/>
              <pc:sldMasterMk cId="0" sldId="2147483648"/>
              <pc:sldLayoutMk cId="0" sldId="2147483755"/>
              <ac:picMk id="4" creationId="{00000000-0000-0000-0000-000000000000}"/>
            </ac:picMkLst>
          </pc:picChg>
          <pc:picChg chg="add mod">
            <ac:chgData name="Mihaela PANTAZICA (77018)" userId="65dd1fd0-c597-4793-af88-dcb5b49ea386" providerId="ADAL" clId="{5F9E746C-06F2-4907-AE5C-341004B59EFB}" dt="2024-01-16T09:52:24.281" v="5" actId="1076"/>
            <ac:picMkLst>
              <pc:docMk/>
              <pc:sldMasterMk cId="0" sldId="2147483648"/>
              <pc:sldLayoutMk cId="0" sldId="2147483755"/>
              <ac:picMk id="5" creationId="{9A8A37A8-1FA0-72F1-11F6-E35F7D2573F9}"/>
            </ac:picMkLst>
          </pc:picChg>
          <pc:picChg chg="mod">
            <ac:chgData name="Mihaela PANTAZICA (77018)" userId="65dd1fd0-c597-4793-af88-dcb5b49ea386" providerId="ADAL" clId="{5F9E746C-06F2-4907-AE5C-341004B59EFB}" dt="2024-01-16T09:53:19.245" v="14" actId="1076"/>
            <ac:picMkLst>
              <pc:docMk/>
              <pc:sldMasterMk cId="0" sldId="2147483648"/>
              <pc:sldLayoutMk cId="0" sldId="2147483755"/>
              <ac:picMk id="6" creationId="{00000000-0000-0000-0000-000000000000}"/>
            </ac:picMkLst>
          </pc:picChg>
          <pc:picChg chg="mod">
            <ac:chgData name="Mihaela PANTAZICA (77018)" userId="65dd1fd0-c597-4793-af88-dcb5b49ea386" providerId="ADAL" clId="{5F9E746C-06F2-4907-AE5C-341004B59EFB}" dt="2024-01-16T09:53:10.683" v="13" actId="14100"/>
            <ac:picMkLst>
              <pc:docMk/>
              <pc:sldMasterMk cId="0" sldId="2147483648"/>
              <pc:sldLayoutMk cId="0" sldId="2147483755"/>
              <ac:picMk id="10" creationId="{871CAC81-6169-4629-9F80-B677A4FE702D}"/>
            </ac:picMkLst>
          </pc:picChg>
          <pc:picChg chg="add mod">
            <ac:chgData name="Mihaela PANTAZICA (77018)" userId="65dd1fd0-c597-4793-af88-dcb5b49ea386" providerId="ADAL" clId="{5F9E746C-06F2-4907-AE5C-341004B59EFB}" dt="2024-01-16T09:53:02.081" v="11" actId="1076"/>
            <ac:picMkLst>
              <pc:docMk/>
              <pc:sldMasterMk cId="0" sldId="2147483648"/>
              <pc:sldLayoutMk cId="0" sldId="2147483755"/>
              <ac:picMk id="11" creationId="{6DC47A62-F13E-9FCF-6DFA-331684058E3C}"/>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015BCA8-4F01-4D86-9485-5DC1E35EBFDB}" type="datetimeFigureOut">
              <a:rPr lang="en-US"/>
              <a:pPr>
                <a:defRPr/>
              </a:pPr>
              <a:t>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D67AA3-719D-41D2-92E8-0058ADCE64BB}" type="slidenum">
              <a:rPr lang="en-US" altLang="ro-RO"/>
              <a:pPr>
                <a:defRPr/>
              </a:pPr>
              <a:t>‹#›</a:t>
            </a:fld>
            <a:endParaRPr lang="en-US" altLang="ro-RO"/>
          </a:p>
        </p:txBody>
      </p:sp>
    </p:spTree>
    <p:extLst>
      <p:ext uri="{BB962C8B-B14F-4D97-AF65-F5344CB8AC3E}">
        <p14:creationId xmlns:p14="http://schemas.microsoft.com/office/powerpoint/2010/main" val="16488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cstate="print"/>
          <a:srcRect/>
          <a:stretch>
            <a:fillRect/>
          </a:stretch>
        </p:blipFill>
        <p:spPr bwMode="auto">
          <a:xfrm>
            <a:off x="60926" y="6188075"/>
            <a:ext cx="1546225"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52669DE8-5E40-4F59-A536-4E3535E4BD0D}" type="datetimeFigureOut">
              <a:rPr lang="en-US"/>
              <a:pPr>
                <a:defRPr/>
              </a:pPr>
              <a:t>1/21/2024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681764-BCEA-4297-89EC-E9B9FA6D5FFE}" type="slidenum">
              <a:rPr lang="en-US" altLang="ro-RO"/>
              <a:pPr>
                <a:defRPr/>
              </a:pPr>
              <a:t>‹#›</a:t>
            </a:fld>
            <a:endParaRPr lang="en-US" altLang="ro-RO"/>
          </a:p>
        </p:txBody>
      </p:sp>
      <p:pic>
        <p:nvPicPr>
          <p:cNvPr id="10" name="Picture 9">
            <a:extLst>
              <a:ext uri="{FF2B5EF4-FFF2-40B4-BE49-F238E27FC236}">
                <a16:creationId xmlns:a16="http://schemas.microsoft.com/office/drawing/2014/main" id="{871CAC81-6169-4629-9F80-B677A4FE702D}"/>
              </a:ext>
            </a:extLst>
          </p:cNvPr>
          <p:cNvPicPr>
            <a:picLocks noChangeAspect="1"/>
          </p:cNvPicPr>
          <p:nvPr userDrawn="1"/>
        </p:nvPicPr>
        <p:blipFill>
          <a:blip r:embed="rId3"/>
          <a:stretch>
            <a:fillRect/>
          </a:stretch>
        </p:blipFill>
        <p:spPr>
          <a:xfrm>
            <a:off x="8421767" y="6120493"/>
            <a:ext cx="661307" cy="661307"/>
          </a:xfrm>
          <a:prstGeom prst="rect">
            <a:avLst/>
          </a:prstGeom>
        </p:spPr>
      </p:pic>
      <p:pic>
        <p:nvPicPr>
          <p:cNvPr id="5" name="Picture 4">
            <a:extLst>
              <a:ext uri="{FF2B5EF4-FFF2-40B4-BE49-F238E27FC236}">
                <a16:creationId xmlns:a16="http://schemas.microsoft.com/office/drawing/2014/main" id="{9A8A37A8-1FA0-72F1-11F6-E35F7D2573F9}"/>
              </a:ext>
            </a:extLst>
          </p:cNvPr>
          <p:cNvPicPr>
            <a:picLocks noChangeAspect="1"/>
          </p:cNvPicPr>
          <p:nvPr userDrawn="1"/>
        </p:nvPicPr>
        <p:blipFill>
          <a:blip r:embed="rId4"/>
          <a:stretch>
            <a:fillRect/>
          </a:stretch>
        </p:blipFill>
        <p:spPr>
          <a:xfrm>
            <a:off x="209550" y="258065"/>
            <a:ext cx="804669" cy="705044"/>
          </a:xfrm>
          <a:prstGeom prst="rect">
            <a:avLst/>
          </a:prstGeom>
        </p:spPr>
      </p:pic>
      <p:pic>
        <p:nvPicPr>
          <p:cNvPr id="11" name="Picture 10">
            <a:extLst>
              <a:ext uri="{FF2B5EF4-FFF2-40B4-BE49-F238E27FC236}">
                <a16:creationId xmlns:a16="http://schemas.microsoft.com/office/drawing/2014/main" id="{6DC47A62-F13E-9FCF-6DFA-331684058E3C}"/>
              </a:ext>
            </a:extLst>
          </p:cNvPr>
          <p:cNvPicPr>
            <a:picLocks noChangeAspect="1"/>
          </p:cNvPicPr>
          <p:nvPr userDrawn="1"/>
        </p:nvPicPr>
        <p:blipFill>
          <a:blip r:embed="rId5"/>
          <a:stretch>
            <a:fillRect/>
          </a:stretch>
        </p:blipFill>
        <p:spPr>
          <a:xfrm>
            <a:off x="8273143" y="266532"/>
            <a:ext cx="661307" cy="696577"/>
          </a:xfrm>
          <a:prstGeom prst="rect">
            <a:avLst/>
          </a:prstGeom>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733659-CCDF-4DBB-A007-035A35EBFBAD}"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E8BC2-DD62-47BB-8C21-C4F2D9E1D567}" type="slidenum">
              <a:rPr lang="en-US" altLang="ro-RO"/>
              <a:pPr>
                <a:defRPr/>
              </a:pPr>
              <a:t>‹#›</a:t>
            </a:fld>
            <a:endParaRPr lang="en-US" altLang="ro-RO"/>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A52A60-9143-45D9-9F8D-86CB2F603058}"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5364C-50A9-4793-ADA7-A5D0D5526088}" type="slidenum">
              <a:rPr lang="en-US" altLang="ro-RO"/>
              <a:pPr>
                <a:defRPr/>
              </a:pPr>
              <a:t>‹#›</a:t>
            </a:fld>
            <a:endParaRPr lang="en-US" altLang="ro-RO"/>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6128DF-9211-42C1-924C-6ED55F92EB6B}"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EDCD3-1747-44F3-96BA-E6130A3B6926}" type="slidenum">
              <a:rPr lang="en-US" altLang="ro-RO"/>
              <a:pPr>
                <a:defRPr/>
              </a:pPr>
              <a:t>‹#›</a:t>
            </a:fld>
            <a:endParaRPr lang="en-US" altLang="ro-RO"/>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FDF4FB5-DA46-4B59-B072-6321920AEBB2}"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5EA4A9-FDDE-4124-B7ED-925DC65F175B}" type="slidenum">
              <a:rPr lang="en-US" altLang="ro-RO"/>
              <a:pPr>
                <a:defRPr/>
              </a:pPr>
              <a:t>‹#›</a:t>
            </a:fld>
            <a:endParaRPr lang="en-US" altLang="ro-RO"/>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DE5E23-3A4D-4919-B13A-C7C659D9A4C5}"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B2AB8-832B-49F2-B42A-94633B11C65B}" type="slidenum">
              <a:rPr lang="en-US" altLang="ro-RO"/>
              <a:pPr>
                <a:defRPr/>
              </a:pPr>
              <a:t>‹#›</a:t>
            </a:fld>
            <a:endParaRPr lang="en-US" altLang="ro-RO"/>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77D576C-72AA-4F04-A8FA-E6F9A0A78EDE}" type="datetimeFigureOut">
              <a:rPr lang="en-US"/>
              <a:pPr>
                <a:defRPr/>
              </a:pPr>
              <a:t>1/21/2024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FF29A-FFB6-4DD6-A464-81F1AA41C051}" type="slidenum">
              <a:rPr lang="en-US" altLang="ro-RO"/>
              <a:pPr>
                <a:defRPr/>
              </a:pPr>
              <a:t>‹#›</a:t>
            </a:fld>
            <a:endParaRPr lang="en-US" altLang="ro-RO"/>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2DF9FB2-5FC9-4031-A63F-55468B896A5A}" type="datetimeFigureOut">
              <a:rPr lang="en-US"/>
              <a:pPr>
                <a:defRPr/>
              </a:pPr>
              <a:t>1/21/2024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64738C-8B56-494D-BC41-2CE5AB556F81}" type="slidenum">
              <a:rPr lang="en-US" altLang="ro-RO"/>
              <a:pPr>
                <a:defRPr/>
              </a:pPr>
              <a:t>‹#›</a:t>
            </a:fld>
            <a:endParaRPr lang="en-US" altLang="ro-RO"/>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7836D-3339-4785-8DFE-44A62EE29901}" type="datetimeFigureOut">
              <a:rPr lang="en-US"/>
              <a:pPr>
                <a:defRPr/>
              </a:pPr>
              <a:t>1/21/2024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808C1A-C322-4EB4-BA9F-19700BBFC068}" type="slidenum">
              <a:rPr lang="en-US" altLang="ro-RO"/>
              <a:pPr>
                <a:defRPr/>
              </a:pPr>
              <a:t>‹#›</a:t>
            </a:fld>
            <a:endParaRPr lang="en-US" altLang="ro-RO"/>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1DAE1D-11A1-49F4-93EC-7199E98355EC}"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DA1D1E-1E28-4485-AF5B-903820166ABD}" type="slidenum">
              <a:rPr lang="en-US" altLang="ro-RO"/>
              <a:pPr>
                <a:defRPr/>
              </a:pPr>
              <a:t>‹#›</a:t>
            </a:fld>
            <a:endParaRPr lang="en-US" altLang="ro-RO"/>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0AC4B3-5A3D-46FF-910E-76BD3CA27CF1}"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AFB3B8-2000-45D4-B347-7E71F8489649}" type="slidenum">
              <a:rPr lang="en-US" altLang="ro-RO"/>
              <a:pPr>
                <a:defRPr/>
              </a:pPr>
              <a:t>‹#›</a:t>
            </a:fld>
            <a:endParaRPr lang="en-US" altLang="ro-RO"/>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77E9F4-9028-411F-A9B5-35B847CAD700}" type="datetimeFigureOut">
              <a:rPr lang="en-US"/>
              <a:pPr>
                <a:defRPr/>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CA764CC5-BE13-4CD0-A152-5E42E1160D2F}" type="slidenum">
              <a:rPr lang="en-US" altLang="ro-RO"/>
              <a:pPr>
                <a:defRPr/>
              </a:pPr>
              <a:t>‹#›</a:t>
            </a:fld>
            <a:endParaRPr lang="en-US" altLang="ro-RO"/>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1470025"/>
          </a:xfrm>
        </p:spPr>
        <p:txBody>
          <a:bodyPr/>
          <a:lstStyle/>
          <a:p>
            <a:r>
              <a:rPr lang="en-US" altLang="en-US" sz="2400" b="1" dirty="0" err="1">
                <a:latin typeface="Arial" charset="0"/>
                <a:cs typeface="Arial" charset="0"/>
              </a:rPr>
              <a:t>Proiect</a:t>
            </a:r>
            <a:r>
              <a:rPr lang="en-US" altLang="en-US" sz="2400" b="1" dirty="0">
                <a:latin typeface="Arial" charset="0"/>
                <a:cs typeface="Arial" charset="0"/>
              </a:rPr>
              <a:t> 1 – </a:t>
            </a:r>
            <a:r>
              <a:rPr lang="en-US" altLang="en-US" sz="2400" b="1" dirty="0" err="1">
                <a:latin typeface="Arial" charset="0"/>
                <a:cs typeface="Arial" charset="0"/>
              </a:rPr>
              <a:t>Dispozitive</a:t>
            </a:r>
            <a:r>
              <a:rPr lang="ro-RO" altLang="en-US" sz="2400" b="1" dirty="0">
                <a:latin typeface="Arial" charset="0"/>
                <a:cs typeface="Arial" charset="0"/>
              </a:rPr>
              <a:t> și circuite electronice</a:t>
            </a:r>
            <a:r>
              <a:rPr lang="en-US" altLang="en-US" sz="2400" b="1" dirty="0">
                <a:latin typeface="Arial" charset="0"/>
                <a:cs typeface="Arial" charset="0"/>
              </a:rPr>
              <a:t> (DCE) </a:t>
            </a:r>
          </a:p>
        </p:txBody>
      </p:sp>
      <p:sp>
        <p:nvSpPr>
          <p:cNvPr id="4" name="Title 1"/>
          <p:cNvSpPr txBox="1">
            <a:spLocks/>
          </p:cNvSpPr>
          <p:nvPr/>
        </p:nvSpPr>
        <p:spPr bwMode="auto">
          <a:xfrm>
            <a:off x="4572000" y="5715000"/>
            <a:ext cx="4419600" cy="914400"/>
          </a:xfrm>
          <a:prstGeom prst="rect">
            <a:avLst/>
          </a:prstGeom>
          <a:noFill/>
          <a:ln w="9525">
            <a:noFill/>
            <a:miter lim="800000"/>
            <a:headEnd/>
            <a:tailEnd/>
          </a:ln>
        </p:spPr>
        <p:txBody>
          <a:bodyPr anchor="ctr"/>
          <a:lstStyle/>
          <a:p>
            <a:pPr>
              <a:defRPr/>
            </a:pPr>
            <a:r>
              <a:rPr lang="ro-RO" sz="2000" b="1" dirty="0">
                <a:ea typeface="+mj-ea"/>
              </a:rPr>
              <a:t>Student</a:t>
            </a:r>
            <a:r>
              <a:rPr lang="en-US" sz="2000" b="1" dirty="0">
                <a:ea typeface="+mj-ea"/>
              </a:rPr>
              <a:t>: </a:t>
            </a:r>
            <a:r>
              <a:rPr lang="en-US" sz="2000" b="1" dirty="0" err="1">
                <a:ea typeface="+mj-ea"/>
              </a:rPr>
              <a:t>Nistor</a:t>
            </a:r>
            <a:r>
              <a:rPr lang="en-US" sz="2000" b="1" dirty="0">
                <a:ea typeface="+mj-ea"/>
              </a:rPr>
              <a:t> Sorin-Constantin</a:t>
            </a:r>
          </a:p>
          <a:p>
            <a:pPr>
              <a:defRPr/>
            </a:pPr>
            <a:r>
              <a:rPr lang="en-US" sz="2000" b="1" dirty="0" err="1">
                <a:ea typeface="+mj-ea"/>
              </a:rPr>
              <a:t>Grupa</a:t>
            </a:r>
            <a:r>
              <a:rPr lang="en-US" sz="2000" b="1" dirty="0">
                <a:ea typeface="+mj-ea"/>
              </a:rPr>
              <a:t> 433E-MON</a:t>
            </a:r>
          </a:p>
        </p:txBody>
      </p:sp>
      <p:sp>
        <p:nvSpPr>
          <p:cNvPr id="5" name="Title 1"/>
          <p:cNvSpPr txBox="1">
            <a:spLocks/>
          </p:cNvSpPr>
          <p:nvPr/>
        </p:nvSpPr>
        <p:spPr bwMode="auto">
          <a:xfrm>
            <a:off x="609600" y="3200400"/>
            <a:ext cx="7772400" cy="1470025"/>
          </a:xfrm>
          <a:prstGeom prst="rect">
            <a:avLst/>
          </a:prstGeom>
          <a:noFill/>
          <a:ln w="9525">
            <a:noFill/>
            <a:miter lim="800000"/>
            <a:headEnd/>
            <a:tailEnd/>
          </a:ln>
        </p:spPr>
        <p:txBody>
          <a:bodyPr anchor="ctr"/>
          <a:lstStyle/>
          <a:p>
            <a:pPr algn="ctr">
              <a:defRPr/>
            </a:pPr>
            <a:r>
              <a:rPr lang="en-US" sz="2400" b="1" dirty="0">
                <a:ea typeface="+mj-ea"/>
              </a:rPr>
              <a:t>Tema: </a:t>
            </a:r>
            <a:r>
              <a:rPr lang="en-US" sz="2400" b="1" i="0" dirty="0" err="1">
                <a:solidFill>
                  <a:srgbClr val="000000"/>
                </a:solidFill>
                <a:effectLst/>
                <a:latin typeface="Arial" panose="020B0604020202020204" pitchFamily="34" charset="0"/>
              </a:rPr>
              <a:t>Amplificator</a:t>
            </a:r>
            <a:r>
              <a:rPr lang="en-US" sz="2400" b="1" i="0" dirty="0">
                <a:solidFill>
                  <a:srgbClr val="000000"/>
                </a:solidFill>
                <a:effectLst/>
                <a:latin typeface="Arial" panose="020B0604020202020204" pitchFamily="34" charset="0"/>
              </a:rPr>
              <a:t> de </a:t>
            </a:r>
            <a:r>
              <a:rPr lang="en-US" sz="2400" b="1" i="0" dirty="0" err="1">
                <a:solidFill>
                  <a:srgbClr val="000000"/>
                </a:solidFill>
                <a:effectLst/>
                <a:latin typeface="Arial" panose="020B0604020202020204" pitchFamily="34" charset="0"/>
              </a:rPr>
              <a:t>tensiune</a:t>
            </a:r>
            <a:r>
              <a:rPr lang="en-US" sz="2400" b="1" i="0" dirty="0">
                <a:solidFill>
                  <a:srgbClr val="000000"/>
                </a:solidFill>
                <a:effectLst/>
                <a:latin typeface="Arial" panose="020B0604020202020204" pitchFamily="34" charset="0"/>
              </a:rPr>
              <a:t> (</a:t>
            </a:r>
            <a:r>
              <a:rPr lang="en-US" sz="2400" b="1" i="0" dirty="0" err="1">
                <a:solidFill>
                  <a:srgbClr val="000000"/>
                </a:solidFill>
                <a:effectLst/>
                <a:latin typeface="Arial" panose="020B0604020202020204" pitchFamily="34" charset="0"/>
              </a:rPr>
              <a:t>joasă</a:t>
            </a:r>
            <a:r>
              <a:rPr lang="en-US" sz="2400" b="1" i="0" dirty="0">
                <a:solidFill>
                  <a:srgbClr val="000000"/>
                </a:solidFill>
                <a:effectLst/>
                <a:latin typeface="Arial" panose="020B0604020202020204" pitchFamily="34" charset="0"/>
              </a:rPr>
              <a:t> </a:t>
            </a:r>
            <a:r>
              <a:rPr lang="en-US" sz="2400" b="1" i="0" dirty="0" err="1">
                <a:solidFill>
                  <a:srgbClr val="000000"/>
                </a:solidFill>
                <a:effectLst/>
                <a:latin typeface="Arial" panose="020B0604020202020204" pitchFamily="34" charset="0"/>
              </a:rPr>
              <a:t>frecvență</a:t>
            </a:r>
            <a:r>
              <a:rPr lang="en-US" sz="2400" b="1" i="0" dirty="0">
                <a:solidFill>
                  <a:srgbClr val="000000"/>
                </a:solidFill>
                <a:effectLst/>
                <a:latin typeface="Arial" panose="020B0604020202020204" pitchFamily="34" charset="0"/>
              </a:rPr>
              <a:t>) </a:t>
            </a:r>
            <a:r>
              <a:rPr lang="en-US" sz="1800" b="1" i="0" dirty="0">
                <a:solidFill>
                  <a:srgbClr val="000000"/>
                </a:solidFill>
                <a:effectLst/>
                <a:latin typeface="Arial" panose="020B0604020202020204" pitchFamily="34" charset="0"/>
              </a:rPr>
              <a:t> </a:t>
            </a:r>
            <a:endParaRPr lang="en-US" sz="2400" b="1" dirty="0">
              <a:ea typeface="+mj-ea"/>
            </a:endParaRP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Layout</a:t>
            </a:r>
            <a:endParaRPr lang="en-US" altLang="en-US" sz="2400" b="1" dirty="0">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defRPr/>
            </a:pPr>
            <a:endParaRPr lang="en-US" dirty="0">
              <a:ea typeface="+mj-ea"/>
            </a:endParaRPr>
          </a:p>
        </p:txBody>
      </p:sp>
      <p:sp>
        <p:nvSpPr>
          <p:cNvPr id="3" name="TextBox 2">
            <a:extLst>
              <a:ext uri="{FF2B5EF4-FFF2-40B4-BE49-F238E27FC236}">
                <a16:creationId xmlns:a16="http://schemas.microsoft.com/office/drawing/2014/main" id="{EB239ABC-2AA6-5A02-AFE2-DFE438BAFAC5}"/>
              </a:ext>
            </a:extLst>
          </p:cNvPr>
          <p:cNvSpPr txBox="1"/>
          <p:nvPr/>
        </p:nvSpPr>
        <p:spPr>
          <a:xfrm>
            <a:off x="2133600" y="1066800"/>
            <a:ext cx="4572000" cy="461665"/>
          </a:xfrm>
          <a:prstGeom prst="rect">
            <a:avLst/>
          </a:prstGeom>
          <a:noFill/>
        </p:spPr>
        <p:txBody>
          <a:bodyPr wrap="square">
            <a:spAutoFit/>
          </a:bodyPr>
          <a:lstStyle/>
          <a:p>
            <a:r>
              <a:rPr lang="ro-RO" sz="2400" b="1" dirty="0">
                <a:ea typeface="+mj-ea"/>
              </a:rPr>
              <a:t>Top</a:t>
            </a:r>
            <a:endParaRPr lang="en-US" sz="2400" b="1" dirty="0"/>
          </a:p>
        </p:txBody>
      </p:sp>
      <p:pic>
        <p:nvPicPr>
          <p:cNvPr id="5" name="Picture 4" descr="A circuit board with many small squares and lines&#10;&#10;Description automatically generated">
            <a:extLst>
              <a:ext uri="{FF2B5EF4-FFF2-40B4-BE49-F238E27FC236}">
                <a16:creationId xmlns:a16="http://schemas.microsoft.com/office/drawing/2014/main" id="{F95C208F-C39C-FA40-640E-031E7DFCB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631" y="1524000"/>
            <a:ext cx="4840915" cy="4793389"/>
          </a:xfrm>
          <a:prstGeom prst="rect">
            <a:avLst/>
          </a:prstGeom>
        </p:spPr>
      </p:pic>
    </p:spTree>
    <p:extLst>
      <p:ext uri="{BB962C8B-B14F-4D97-AF65-F5344CB8AC3E}">
        <p14:creationId xmlns:p14="http://schemas.microsoft.com/office/powerpoint/2010/main" val="842828067"/>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defRPr/>
            </a:pPr>
            <a:endParaRPr lang="en-US" dirty="0">
              <a:ea typeface="+mj-ea"/>
            </a:endParaRPr>
          </a:p>
        </p:txBody>
      </p:sp>
      <p:sp>
        <p:nvSpPr>
          <p:cNvPr id="3" name="TextBox 2">
            <a:extLst>
              <a:ext uri="{FF2B5EF4-FFF2-40B4-BE49-F238E27FC236}">
                <a16:creationId xmlns:a16="http://schemas.microsoft.com/office/drawing/2014/main" id="{CE46FF86-6CB8-B02D-1ACF-49C88354EF05}"/>
              </a:ext>
            </a:extLst>
          </p:cNvPr>
          <p:cNvSpPr txBox="1"/>
          <p:nvPr/>
        </p:nvSpPr>
        <p:spPr>
          <a:xfrm>
            <a:off x="1981200" y="1062335"/>
            <a:ext cx="4572000" cy="461665"/>
          </a:xfrm>
          <a:prstGeom prst="rect">
            <a:avLst/>
          </a:prstGeom>
          <a:noFill/>
        </p:spPr>
        <p:txBody>
          <a:bodyPr wrap="square">
            <a:spAutoFit/>
          </a:bodyPr>
          <a:lstStyle/>
          <a:p>
            <a:r>
              <a:rPr lang="en-US" sz="2400" b="1" dirty="0"/>
              <a:t>Bottom</a:t>
            </a:r>
          </a:p>
        </p:txBody>
      </p:sp>
      <p:pic>
        <p:nvPicPr>
          <p:cNvPr id="5" name="Picture 4" descr="A purple lines on a black background&#10;&#10;Description automatically generated">
            <a:extLst>
              <a:ext uri="{FF2B5EF4-FFF2-40B4-BE49-F238E27FC236}">
                <a16:creationId xmlns:a16="http://schemas.microsoft.com/office/drawing/2014/main" id="{CD44B8C9-7006-4831-A313-5389FBB0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042" y="1447800"/>
            <a:ext cx="4996315" cy="4790887"/>
          </a:xfrm>
          <a:prstGeom prst="rect">
            <a:avLst/>
          </a:prstGeom>
        </p:spPr>
      </p:pic>
    </p:spTree>
    <p:extLst>
      <p:ext uri="{BB962C8B-B14F-4D97-AF65-F5344CB8AC3E}">
        <p14:creationId xmlns:p14="http://schemas.microsoft.com/office/powerpoint/2010/main" val="1000921235"/>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3EC6ED-70DC-5689-B645-02F645265680}"/>
              </a:ext>
            </a:extLst>
          </p:cNvPr>
          <p:cNvSpPr txBox="1"/>
          <p:nvPr/>
        </p:nvSpPr>
        <p:spPr>
          <a:xfrm>
            <a:off x="152400" y="1143000"/>
            <a:ext cx="8915400" cy="2862322"/>
          </a:xfrm>
          <a:prstGeom prst="rect">
            <a:avLst/>
          </a:prstGeom>
          <a:noFill/>
        </p:spPr>
        <p:txBody>
          <a:bodyPr wrap="square" rtlCol="0">
            <a:spAutoFit/>
          </a:bodyPr>
          <a:lstStyle/>
          <a:p>
            <a:pPr marL="285750" indent="-285750">
              <a:buFont typeface="Arial" panose="020B0604020202020204" pitchFamily="34" charset="0"/>
              <a:buChar char="•"/>
            </a:pPr>
            <a:r>
              <a:rPr lang="ro-RO" dirty="0"/>
              <a:t>Componentele active au fost poziționate cât mai apropiate unele de altele și cât mai apropriate de mijlocul plăcuței, deoarece acestea disipă putere, iar cele pasive au fost plasate cât mai în marginea plăcii.</a:t>
            </a:r>
          </a:p>
          <a:p>
            <a:pPr marL="285750" indent="-285750">
              <a:buFont typeface="Arial" panose="020B0604020202020204" pitchFamily="34" charset="0"/>
              <a:buChar char="•"/>
            </a:pPr>
            <a:r>
              <a:rPr lang="ro-RO" dirty="0"/>
              <a:t>Conectorii au fost plasați în zonele exterioare plăcii pentru a putea face cu ușurință conexiunile din exterior.</a:t>
            </a:r>
          </a:p>
          <a:p>
            <a:pPr marL="285750" indent="-285750">
              <a:buFont typeface="Arial" panose="020B0604020202020204" pitchFamily="34" charset="0"/>
              <a:buChar char="•"/>
            </a:pPr>
            <a:r>
              <a:rPr lang="ro-RO" dirty="0"/>
              <a:t>S-a încercat plasarea componentelor pe placă cât mai apropiat cu schema bloc a circuitului.</a:t>
            </a:r>
          </a:p>
          <a:p>
            <a:pPr marL="285750" indent="-285750">
              <a:buFont typeface="Arial" panose="020B0604020202020204" pitchFamily="34" charset="0"/>
              <a:buChar char="•"/>
            </a:pPr>
            <a:r>
              <a:rPr lang="ro-RO" dirty="0"/>
              <a:t>Traseele de interconectare pentru semnal au fost alese de dimensiunea 16mil, iar traseele de masă (GND) cu dimensiunea de 20 mil, deaorece trec curenți mari.</a:t>
            </a:r>
          </a:p>
          <a:p>
            <a:pPr marL="285750" indent="-285750">
              <a:buFont typeface="Arial" panose="020B0604020202020204" pitchFamily="34" charset="0"/>
              <a:buChar char="•"/>
            </a:pPr>
            <a:endParaRPr lang="ro-RO" dirty="0"/>
          </a:p>
        </p:txBody>
      </p:sp>
    </p:spTree>
    <p:extLst>
      <p:ext uri="{BB962C8B-B14F-4D97-AF65-F5344CB8AC3E}">
        <p14:creationId xmlns:p14="http://schemas.microsoft.com/office/powerpoint/2010/main" val="631234045"/>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685800"/>
            <a:ext cx="8610600" cy="914400"/>
          </a:xfrm>
        </p:spPr>
        <p:txBody>
          <a:bodyPr/>
          <a:lstStyle/>
          <a:p>
            <a:pPr algn="l"/>
            <a:r>
              <a:rPr lang="en-GB" altLang="en-US" sz="2400" b="1" dirty="0" err="1">
                <a:latin typeface="Arial" charset="0"/>
                <a:cs typeface="Arial" charset="0"/>
              </a:rPr>
              <a:t>Fotografii</a:t>
            </a:r>
            <a:r>
              <a:rPr lang="en-GB" altLang="en-US" sz="2400" b="1" dirty="0">
                <a:latin typeface="Arial" charset="0"/>
                <a:cs typeface="Arial" charset="0"/>
              </a:rPr>
              <a:t> din </a:t>
            </a:r>
            <a:r>
              <a:rPr lang="en-GB" altLang="en-US" sz="2400" b="1" dirty="0" err="1">
                <a:latin typeface="Arial" charset="0"/>
                <a:cs typeface="Arial" charset="0"/>
              </a:rPr>
              <a:t>etapa</a:t>
            </a:r>
            <a:r>
              <a:rPr lang="en-GB" altLang="en-US" sz="2400" b="1" dirty="0">
                <a:latin typeface="Arial" charset="0"/>
                <a:cs typeface="Arial" charset="0"/>
              </a:rPr>
              <a:t> de </a:t>
            </a:r>
            <a:r>
              <a:rPr lang="en-GB" altLang="en-US" sz="2400" b="1" dirty="0" err="1">
                <a:latin typeface="Arial" charset="0"/>
                <a:cs typeface="Arial" charset="0"/>
              </a:rPr>
              <a:t>echipare</a:t>
            </a:r>
            <a:r>
              <a:rPr lang="en-GB" altLang="en-US" sz="2400" b="1" dirty="0">
                <a:latin typeface="Arial" charset="0"/>
                <a:cs typeface="Arial" charset="0"/>
              </a:rPr>
              <a:t> a </a:t>
            </a:r>
            <a:r>
              <a:rPr lang="en-GB" altLang="en-US" sz="2400" b="1" dirty="0" err="1">
                <a:latin typeface="Arial" charset="0"/>
                <a:cs typeface="Arial" charset="0"/>
              </a:rPr>
              <a:t>modulului</a:t>
            </a:r>
            <a:r>
              <a:rPr lang="en-GB" altLang="en-US" sz="2400" b="1" dirty="0">
                <a:latin typeface="Arial" charset="0"/>
                <a:cs typeface="Arial" charset="0"/>
              </a:rPr>
              <a:t> electronic</a:t>
            </a:r>
            <a:endParaRPr lang="en-US" altLang="en-US" sz="2400" b="1" dirty="0">
              <a:solidFill>
                <a:srgbClr val="FF0000"/>
              </a:solidFill>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Layout PCB</a:t>
            </a:r>
          </a:p>
          <a:p>
            <a:pPr>
              <a:buFont typeface="Arial" charset="0"/>
              <a:buChar char="•"/>
            </a:pPr>
            <a:r>
              <a:rPr lang="ro-RO" altLang="ro-RO" dirty="0"/>
              <a:t> Foto PCB echipat</a:t>
            </a:r>
          </a:p>
          <a:p>
            <a:pPr>
              <a:buFont typeface="Arial" charset="0"/>
              <a:buChar char="•"/>
            </a:pPr>
            <a:r>
              <a:rPr lang="ro-RO" altLang="ro-RO" dirty="0">
                <a:solidFill>
                  <a:srgbClr val="FF0000"/>
                </a:solidFill>
              </a:rPr>
              <a:t> Maxim </a:t>
            </a:r>
            <a:r>
              <a:rPr lang="en-GB" altLang="ro-RO" dirty="0">
                <a:solidFill>
                  <a:srgbClr val="FF0000"/>
                </a:solidFill>
              </a:rPr>
              <a:t>o</a:t>
            </a:r>
            <a:r>
              <a:rPr lang="ro-RO" altLang="ro-RO" dirty="0">
                <a:solidFill>
                  <a:srgbClr val="FF0000"/>
                </a:solidFill>
              </a:rPr>
              <a:t> pagină</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GB" altLang="ro-RO" dirty="0"/>
              <a:t> </a:t>
            </a:r>
            <a:r>
              <a:rPr lang="ro-RO" altLang="ro-RO" dirty="0"/>
              <a:t>Foto forme de undă</a:t>
            </a:r>
          </a:p>
          <a:p>
            <a:pPr>
              <a:buFont typeface="Arial" charset="0"/>
              <a:buChar char="•"/>
            </a:pPr>
            <a:r>
              <a:rPr lang="ro-RO" altLang="ro-RO" dirty="0"/>
              <a:t> Tabele măsurători</a:t>
            </a:r>
          </a:p>
          <a:p>
            <a:pPr>
              <a:buFont typeface="Arial" charset="0"/>
              <a:buChar char="•"/>
            </a:pPr>
            <a:r>
              <a:rPr lang="ro-RO" altLang="ro-RO" dirty="0"/>
              <a:t> Tot ceea ce justifică funcționarea proiectului în specificațiile impuse</a:t>
            </a:r>
          </a:p>
          <a:p>
            <a:pPr>
              <a:buFont typeface="Arial" charset="0"/>
              <a:buChar char="•"/>
            </a:pPr>
            <a:r>
              <a:rPr lang="ro-RO" altLang="ro-RO" dirty="0"/>
              <a:t> </a:t>
            </a:r>
            <a:r>
              <a:rPr lang="ro-RO" altLang="ro-RO" dirty="0">
                <a:solidFill>
                  <a:srgbClr val="FF0000"/>
                </a:solidFill>
              </a:rPr>
              <a:t>Maxim două pagini</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6" name="Title 1"/>
          <p:cNvSpPr txBox="1">
            <a:spLocks/>
          </p:cNvSpPr>
          <p:nvPr/>
        </p:nvSpPr>
        <p:spPr bwMode="auto">
          <a:xfrm>
            <a:off x="152400" y="1600200"/>
            <a:ext cx="8534400" cy="457200"/>
          </a:xfrm>
          <a:prstGeom prst="rect">
            <a:avLst/>
          </a:prstGeom>
          <a:noFill/>
          <a:ln w="9525">
            <a:noFill/>
            <a:miter lim="800000"/>
            <a:headEnd/>
            <a:tailEnd/>
          </a:ln>
        </p:spPr>
        <p:txBody>
          <a:bodyPr anchor="ctr"/>
          <a:lstStyle/>
          <a:p>
            <a:pPr algn="just">
              <a:buFont typeface="Arial" pitchFamily="34" charset="0"/>
              <a:buChar char="•"/>
              <a:defRPr/>
            </a:pPr>
            <a:r>
              <a:rPr lang="ro-RO" dirty="0">
                <a:ea typeface="+mj-ea"/>
              </a:rPr>
              <a:t>Tabel comparativ </a:t>
            </a:r>
            <a:endParaRPr lang="en-US"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2298535774"/>
              </p:ext>
            </p:extLst>
          </p:nvPr>
        </p:nvGraphicFramePr>
        <p:xfrm>
          <a:off x="304800" y="2362200"/>
          <a:ext cx="8382000" cy="2971800"/>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dirty="0">
                          <a:ln>
                            <a:noFill/>
                          </a:ln>
                          <a:solidFill>
                            <a:srgbClr val="FFFFFF"/>
                          </a:solidFill>
                          <a:effectLst/>
                          <a:latin typeface="Calibri" pitchFamily="34" charset="0"/>
                          <a:cs typeface="Arial" charset="0"/>
                        </a:rPr>
                        <a:t>Cerințe impuse</a:t>
                      </a:r>
                      <a:endParaRPr kumimoji="0" lang="en-US" altLang="ro-RO" sz="1800" b="1" i="0" u="none" strike="noStrike" cap="none" normalizeH="0" baseline="0" dirty="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simulări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măsurători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o-RO" sz="1800" b="0" i="0" u="none" strike="noStrike" cap="none" normalizeH="0" baseline="0" dirty="0">
                          <a:ln>
                            <a:noFill/>
                          </a:ln>
                          <a:solidFill>
                            <a:srgbClr val="000000"/>
                          </a:solidFill>
                          <a:effectLst/>
                          <a:latin typeface="Calibri" pitchFamily="34" charset="0"/>
                          <a:cs typeface="Arial" charset="0"/>
                        </a:rPr>
                        <a:t>Ui = 900 [mV]</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o-RO" sz="1800" b="0" i="0" u="none" strike="noStrike" cap="none" normalizeH="0" baseline="0" dirty="0">
                          <a:ln>
                            <a:noFill/>
                          </a:ln>
                          <a:solidFill>
                            <a:srgbClr val="000000"/>
                          </a:solidFill>
                          <a:effectLst/>
                          <a:latin typeface="Calibri" pitchFamily="34" charset="0"/>
                          <a:cs typeface="Arial" charset="0"/>
                        </a:rPr>
                        <a:t>Ui = 900 [mV]</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o-RO" sz="1800" kern="1200" dirty="0">
                          <a:solidFill>
                            <a:schemeClr val="tx1"/>
                          </a:solidFill>
                          <a:effectLst/>
                          <a:latin typeface="+mn-lt"/>
                          <a:ea typeface="+mn-ea"/>
                          <a:cs typeface="+mn-cs"/>
                        </a:rPr>
                        <a:t>RL = 90 [Ω]</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o-RO" sz="1800" b="0" i="0" u="none" strike="noStrike" cap="none" normalizeH="0" baseline="0" dirty="0">
                          <a:ln>
                            <a:noFill/>
                          </a:ln>
                          <a:solidFill>
                            <a:srgbClr val="000000"/>
                          </a:solidFill>
                          <a:effectLst/>
                          <a:latin typeface="Calibri" pitchFamily="34" charset="0"/>
                          <a:cs typeface="Arial" charset="0"/>
                        </a:rPr>
                        <a:t>RL = 93 </a:t>
                      </a:r>
                      <a:r>
                        <a:rPr lang="ro-RO" sz="1800" kern="1200" dirty="0">
                          <a:solidFill>
                            <a:schemeClr val="tx1"/>
                          </a:solidFill>
                          <a:effectLst/>
                          <a:latin typeface="+mn-lt"/>
                          <a:ea typeface="+mn-ea"/>
                          <a:cs typeface="+mn-cs"/>
                        </a:rPr>
                        <a:t>[Ω]</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o-RO" sz="1800" kern="1200" dirty="0">
                          <a:solidFill>
                            <a:schemeClr val="tx1"/>
                          </a:solidFill>
                          <a:effectLst/>
                          <a:latin typeface="+mn-lt"/>
                          <a:ea typeface="+mn-ea"/>
                          <a:cs typeface="+mn-cs"/>
                        </a:rPr>
                        <a:t>Ri &gt; 0,1 [MΩ]</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o-RO" sz="1800" kern="1200" dirty="0">
                          <a:solidFill>
                            <a:schemeClr val="tx1"/>
                          </a:solidFill>
                          <a:effectLst/>
                          <a:latin typeface="+mn-lt"/>
                          <a:ea typeface="+mn-ea"/>
                          <a:cs typeface="+mn-cs"/>
                        </a:rPr>
                        <a:t>Ri = 113.843</a:t>
                      </a:r>
                      <a:r>
                        <a:rPr lang="en-US" sz="1800" kern="1200" dirty="0">
                          <a:solidFill>
                            <a:schemeClr val="tx1"/>
                          </a:solidFill>
                          <a:effectLst/>
                          <a:latin typeface="+mn-lt"/>
                          <a:ea typeface="+mn-ea"/>
                          <a:cs typeface="+mn-cs"/>
                        </a:rPr>
                        <a:t> [</a:t>
                      </a:r>
                      <a:r>
                        <a:rPr lang="ro-RO" sz="1800" kern="1200" dirty="0">
                          <a:solidFill>
                            <a:schemeClr val="tx1"/>
                          </a:solidFill>
                          <a:effectLst/>
                          <a:latin typeface="+mn-lt"/>
                          <a:ea typeface="+mn-ea"/>
                          <a:cs typeface="+mn-cs"/>
                        </a:rPr>
                        <a:t>kΩ</a:t>
                      </a:r>
                      <a:r>
                        <a:rPr lang="en-US" sz="1800" kern="1200" dirty="0">
                          <a:solidFill>
                            <a:schemeClr val="tx1"/>
                          </a:solidFill>
                          <a:effectLst/>
                          <a:latin typeface="+mn-lt"/>
                          <a:ea typeface="+mn-ea"/>
                          <a:cs typeface="+mn-cs"/>
                        </a:rPr>
                        <a:t>]</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o-RO" sz="1800" kern="1200" dirty="0">
                          <a:solidFill>
                            <a:schemeClr val="tx1"/>
                          </a:solidFill>
                          <a:effectLst/>
                          <a:latin typeface="+mn-lt"/>
                          <a:ea typeface="+mn-ea"/>
                          <a:cs typeface="+mn-cs"/>
                        </a:rPr>
                        <a:t>Ro &lt; 1.8 [Ω]</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o-RO" sz="1800" b="0" i="0" u="none" strike="noStrike" cap="none" normalizeH="0" baseline="0" dirty="0">
                          <a:ln>
                            <a:noFill/>
                          </a:ln>
                          <a:solidFill>
                            <a:srgbClr val="000000"/>
                          </a:solidFill>
                          <a:effectLst/>
                          <a:latin typeface="Calibri" pitchFamily="34" charset="0"/>
                          <a:cs typeface="Arial" charset="0"/>
                        </a:rPr>
                        <a:t>Ro = </a:t>
                      </a:r>
                      <a:r>
                        <a:rPr lang="ro-RO" sz="1800" kern="1200" dirty="0">
                          <a:solidFill>
                            <a:schemeClr val="tx1"/>
                          </a:solidFill>
                          <a:effectLst/>
                          <a:latin typeface="+mn-lt"/>
                          <a:ea typeface="+mn-ea"/>
                          <a:cs typeface="+mn-cs"/>
                        </a:rPr>
                        <a:t>103.616 </a:t>
                      </a:r>
                      <a:r>
                        <a:rPr lang="en-US" sz="1800" kern="1200" dirty="0">
                          <a:solidFill>
                            <a:schemeClr val="tx1"/>
                          </a:solidFill>
                          <a:effectLst/>
                          <a:latin typeface="+mn-lt"/>
                          <a:ea typeface="+mn-ea"/>
                          <a:cs typeface="+mn-cs"/>
                        </a:rPr>
                        <a:t>[</a:t>
                      </a:r>
                      <a:r>
                        <a:rPr lang="ro-RO" sz="1800" kern="1200" dirty="0">
                          <a:solidFill>
                            <a:schemeClr val="tx1"/>
                          </a:solidFill>
                          <a:effectLst/>
                          <a:latin typeface="+mn-lt"/>
                          <a:ea typeface="+mn-ea"/>
                          <a:cs typeface="+mn-cs"/>
                        </a:rPr>
                        <a:t>mΩ</a:t>
                      </a:r>
                      <a:r>
                        <a:rPr lang="en-US" sz="1800" kern="1200" dirty="0">
                          <a:solidFill>
                            <a:schemeClr val="tx1"/>
                          </a:solidFill>
                          <a:effectLst/>
                          <a:latin typeface="+mn-lt"/>
                          <a:ea typeface="+mn-ea"/>
                          <a:cs typeface="+mn-cs"/>
                        </a:rPr>
                        <a:t>]</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o-RO" sz="1800" kern="1200" dirty="0">
                          <a:solidFill>
                            <a:schemeClr val="tx1"/>
                          </a:solidFill>
                          <a:effectLst/>
                          <a:latin typeface="+mn-lt"/>
                          <a:ea typeface="+mn-ea"/>
                          <a:cs typeface="+mn-cs"/>
                        </a:rPr>
                        <a:t>Av</a:t>
                      </a:r>
                      <a:r>
                        <a:rPr lang="en-US" sz="1800" kern="1200" dirty="0">
                          <a:solidFill>
                            <a:schemeClr val="tx1"/>
                          </a:solidFill>
                          <a:effectLst/>
                          <a:latin typeface="+mn-lt"/>
                          <a:ea typeface="+mn-ea"/>
                          <a:cs typeface="+mn-cs"/>
                        </a:rPr>
                        <a:t> =</a:t>
                      </a:r>
                      <a:r>
                        <a:rPr lang="ro-RO" sz="1800" kern="1200" dirty="0">
                          <a:solidFill>
                            <a:schemeClr val="tx1"/>
                          </a:solidFill>
                          <a:effectLst/>
                          <a:latin typeface="+mn-lt"/>
                          <a:ea typeface="+mn-ea"/>
                          <a:cs typeface="+mn-cs"/>
                        </a:rPr>
                        <a:t> 10</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o-RO" sz="1800" b="0" i="0" u="none" strike="noStrike" cap="none" normalizeH="0" baseline="0" dirty="0">
                          <a:ln>
                            <a:noFill/>
                          </a:ln>
                          <a:solidFill>
                            <a:srgbClr val="000000"/>
                          </a:solidFill>
                          <a:effectLst/>
                          <a:latin typeface="Calibri" pitchFamily="34" charset="0"/>
                          <a:cs typeface="Arial" charset="0"/>
                        </a:rPr>
                        <a:t>Av = 10.01</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5" name="Rectangle 4"/>
          <p:cNvSpPr/>
          <p:nvPr/>
        </p:nvSpPr>
        <p:spPr>
          <a:xfrm>
            <a:off x="5943600" y="2743200"/>
            <a:ext cx="2743200" cy="646331"/>
          </a:xfrm>
          <a:prstGeom prst="rect">
            <a:avLst/>
          </a:prstGeom>
        </p:spPr>
        <p:txBody>
          <a:bodyPr wrap="square">
            <a:spAutoFit/>
          </a:bodyPr>
          <a:lstStyle/>
          <a:p>
            <a:pPr algn="ctr"/>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Concluzii</a:t>
            </a:r>
            <a:endParaRPr lang="en-US" altLang="en-US" sz="2400" b="1">
              <a:latin typeface="Arial" charset="0"/>
              <a:cs typeface="Arial" charset="0"/>
            </a:endParaRPr>
          </a:p>
        </p:txBody>
      </p:sp>
      <p:sp>
        <p:nvSpPr>
          <p:cNvPr id="1126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Se comentează rezultatele obținute</a:t>
            </a:r>
          </a:p>
          <a:p>
            <a:pPr>
              <a:buFont typeface="Arial" charset="0"/>
              <a:buChar char="•"/>
            </a:pPr>
            <a:r>
              <a:rPr lang="ro-RO" altLang="ro-RO" dirty="0"/>
              <a:t> Ce îmbunătățiri ar putea fi aduse</a:t>
            </a:r>
          </a:p>
          <a:p>
            <a:pPr>
              <a:buFont typeface="Arial" charset="0"/>
              <a:buChar char="•"/>
            </a:pPr>
            <a:r>
              <a:rPr lang="ro-RO" altLang="ro-RO" dirty="0"/>
              <a:t> În cazul în care proiectul nu a funcționat la prima încercare, se scot în evidență erorile de concept/realizare (d.p.d.v al proiectării schemei, layout-ului, etc. )</a:t>
            </a:r>
          </a:p>
          <a:p>
            <a:pPr>
              <a:buFont typeface="Arial" charset="0"/>
              <a:buChar char="•"/>
            </a:pPr>
            <a:r>
              <a:rPr lang="ro-RO" altLang="ro-RO" dirty="0"/>
              <a:t> </a:t>
            </a:r>
            <a:r>
              <a:rPr lang="en-US" altLang="ro-RO" dirty="0"/>
              <a:t>C</a:t>
            </a:r>
            <a:r>
              <a:rPr lang="ro-RO" altLang="ro-RO" dirty="0"/>
              <a:t>um ar putea fi depanat – plan de depanare (organigramă)</a:t>
            </a:r>
          </a:p>
          <a:p>
            <a:pPr>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Concluzii</a:t>
            </a:r>
            <a:endParaRPr lang="en-US" altLang="en-US" sz="2400" b="1" dirty="0">
              <a:latin typeface="Arial" charset="0"/>
              <a:cs typeface="Arial" charset="0"/>
            </a:endParaRPr>
          </a:p>
        </p:txBody>
      </p:sp>
      <p:sp>
        <p:nvSpPr>
          <p:cNvPr id="12291" name="Title 1"/>
          <p:cNvSpPr txBox="1">
            <a:spLocks/>
          </p:cNvSpPr>
          <p:nvPr/>
        </p:nvSpPr>
        <p:spPr bwMode="auto">
          <a:xfrm>
            <a:off x="152400" y="1524000"/>
            <a:ext cx="8763000" cy="4953000"/>
          </a:xfrm>
          <a:prstGeom prst="rect">
            <a:avLst/>
          </a:prstGeom>
          <a:noFill/>
          <a:ln w="9525">
            <a:noFill/>
            <a:miter lim="800000"/>
            <a:headEnd/>
            <a:tailEnd/>
          </a:ln>
        </p:spPr>
        <p:txBody>
          <a:bodyPr anchor="ctr"/>
          <a:lstStyle/>
          <a:p>
            <a:pPr marL="231775" indent="-231775">
              <a:buFont typeface="Arial" charset="0"/>
              <a:buChar char="•"/>
            </a:pPr>
            <a:r>
              <a:rPr lang="en-US" altLang="ro-RO" dirty="0"/>
              <a:t>Ce </a:t>
            </a:r>
            <a:r>
              <a:rPr lang="ro-RO" altLang="ro-RO" dirty="0" err="1"/>
              <a:t>cunoș</a:t>
            </a:r>
            <a:r>
              <a:rPr lang="en-US" altLang="ro-RO" dirty="0"/>
              <a:t>tin</a:t>
            </a:r>
            <a:r>
              <a:rPr lang="ro-RO" altLang="ro-RO" dirty="0"/>
              <a:t>ț</a:t>
            </a:r>
            <a:r>
              <a:rPr lang="en-US" altLang="ro-RO" dirty="0"/>
              <a:t>e au </a:t>
            </a:r>
            <a:r>
              <a:rPr lang="en-US" altLang="ro-RO" dirty="0" err="1"/>
              <a:t>fost</a:t>
            </a:r>
            <a:r>
              <a:rPr lang="en-US" altLang="ro-RO" dirty="0"/>
              <a:t> dob</a:t>
            </a:r>
            <a:r>
              <a:rPr lang="ro-RO" altLang="ro-RO" dirty="0"/>
              <a:t>â</a:t>
            </a:r>
            <a:r>
              <a:rPr lang="en-US" altLang="ro-RO" dirty="0" err="1"/>
              <a:t>ndite</a:t>
            </a:r>
            <a:r>
              <a:rPr lang="en-US" altLang="ro-RO" dirty="0"/>
              <a:t> pe </a:t>
            </a:r>
            <a:r>
              <a:rPr lang="en-US" altLang="ro-RO" dirty="0" err="1"/>
              <a:t>parcursul</a:t>
            </a:r>
            <a:r>
              <a:rPr lang="en-US" altLang="ro-RO" dirty="0"/>
              <a:t> </a:t>
            </a:r>
            <a:r>
              <a:rPr lang="en-US" altLang="ro-RO" dirty="0" err="1"/>
              <a:t>activit</a:t>
            </a:r>
            <a:r>
              <a:rPr lang="ro-RO" altLang="ro-RO" dirty="0" err="1"/>
              <a:t>ăț</a:t>
            </a:r>
            <a:r>
              <a:rPr lang="en-US" altLang="ro-RO" dirty="0" err="1"/>
              <a:t>ilor</a:t>
            </a:r>
            <a:r>
              <a:rPr lang="en-US" altLang="ro-RO" dirty="0"/>
              <a:t> </a:t>
            </a:r>
            <a:r>
              <a:rPr lang="en-US" altLang="ro-RO" dirty="0" err="1"/>
              <a:t>desf</a:t>
            </a:r>
            <a:r>
              <a:rPr lang="ro-RO" altLang="ro-RO" dirty="0" err="1"/>
              <a:t>ăș</a:t>
            </a:r>
            <a:r>
              <a:rPr lang="en-US" altLang="ro-RO" dirty="0"/>
              <a:t>urate </a:t>
            </a:r>
            <a:r>
              <a:rPr lang="ro-RO" altLang="ro-RO" dirty="0"/>
              <a:t>î</a:t>
            </a:r>
            <a:r>
              <a:rPr lang="en-US" altLang="ro-RO" dirty="0"/>
              <a:t>n </a:t>
            </a:r>
            <a:r>
              <a:rPr lang="en-US" altLang="ro-RO" dirty="0" err="1"/>
              <a:t>cadrul</a:t>
            </a:r>
            <a:r>
              <a:rPr lang="en-US" altLang="ro-RO" dirty="0"/>
              <a:t> </a:t>
            </a:r>
            <a:r>
              <a:rPr lang="en-US" altLang="ro-RO" dirty="0" err="1"/>
              <a:t>proiectului</a:t>
            </a:r>
            <a:endParaRPr lang="en-US" altLang="ro-RO" dirty="0"/>
          </a:p>
          <a:p>
            <a:pPr marL="231775" indent="-231775">
              <a:buFont typeface="Arial" charset="0"/>
              <a:buChar char="•"/>
            </a:pPr>
            <a:r>
              <a:rPr lang="en-US" altLang="ro-RO" dirty="0" err="1"/>
              <a:t>Eviden</a:t>
            </a:r>
            <a:r>
              <a:rPr lang="ro-RO" altLang="ro-RO" dirty="0"/>
              <a:t>ț</a:t>
            </a:r>
            <a:r>
              <a:rPr lang="en-US" altLang="ro-RO" dirty="0" err="1"/>
              <a:t>ia</a:t>
            </a:r>
            <a:r>
              <a:rPr lang="ro-RO" altLang="ro-RO" dirty="0"/>
              <a:t>ț</a:t>
            </a:r>
            <a:r>
              <a:rPr lang="en-US" altLang="ro-RO" dirty="0" err="1"/>
              <a:t>i</a:t>
            </a:r>
            <a:r>
              <a:rPr lang="en-US" altLang="ro-RO" dirty="0"/>
              <a:t>, </a:t>
            </a:r>
            <a:r>
              <a:rPr lang="en-US" altLang="ro-RO" dirty="0" err="1"/>
              <a:t>dac</a:t>
            </a:r>
            <a:r>
              <a:rPr lang="ro-RO" altLang="ro-RO" dirty="0"/>
              <a:t>ă</a:t>
            </a:r>
            <a:r>
              <a:rPr lang="en-US" altLang="ro-RO" dirty="0"/>
              <a:t> exist</a:t>
            </a:r>
            <a:r>
              <a:rPr lang="ro-RO" altLang="ro-RO" dirty="0"/>
              <a:t>ă</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bune</a:t>
            </a:r>
            <a:r>
              <a:rPr lang="en-US" altLang="ro-RO" dirty="0"/>
              <a:t> legate de </a:t>
            </a:r>
            <a:r>
              <a:rPr lang="en-US" altLang="ro-RO" dirty="0" err="1"/>
              <a:t>activitatea</a:t>
            </a:r>
            <a:r>
              <a:rPr lang="en-US" altLang="ro-RO" dirty="0"/>
              <a:t> </a:t>
            </a:r>
            <a:r>
              <a:rPr lang="en-US" altLang="ro-RO" dirty="0" err="1"/>
              <a:t>depus</a:t>
            </a:r>
            <a:r>
              <a:rPr lang="ro-RO" altLang="ro-RO" dirty="0"/>
              <a:t>ă</a:t>
            </a:r>
            <a:r>
              <a:rPr lang="en-US" altLang="ro-RO" dirty="0"/>
              <a:t> </a:t>
            </a:r>
            <a:r>
              <a:rPr lang="ro-RO" altLang="ro-RO" dirty="0"/>
              <a:t>ș</a:t>
            </a:r>
            <a:r>
              <a:rPr lang="en-US" altLang="ro-RO" dirty="0" err="1"/>
              <a:t>i</a:t>
            </a:r>
            <a:r>
              <a:rPr lang="en-US" altLang="ro-RO" dirty="0"/>
              <a:t>/ </a:t>
            </a:r>
            <a:r>
              <a:rPr lang="en-US" altLang="ro-RO" dirty="0" err="1"/>
              <a:t>sau</a:t>
            </a:r>
            <a:r>
              <a:rPr lang="en-US" altLang="ro-RO" dirty="0"/>
              <a:t> </a:t>
            </a:r>
            <a:r>
              <a:rPr lang="en-US" altLang="ro-RO" dirty="0" err="1"/>
              <a:t>preciza</a:t>
            </a:r>
            <a:r>
              <a:rPr lang="ro-RO" altLang="ro-RO" dirty="0"/>
              <a:t>ț</a:t>
            </a:r>
            <a:r>
              <a:rPr lang="en-US" altLang="ro-RO" dirty="0" err="1"/>
              <a:t>i</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slabe</a:t>
            </a:r>
            <a:r>
              <a:rPr lang="en-US" altLang="ro-RO" dirty="0"/>
              <a:t> </a:t>
            </a:r>
            <a:r>
              <a:rPr lang="en-US" altLang="ro-RO" dirty="0" err="1"/>
              <a:t>existente</a:t>
            </a:r>
            <a:r>
              <a:rPr lang="en-US" altLang="ro-RO" dirty="0"/>
              <a:t> </a:t>
            </a:r>
            <a:r>
              <a:rPr lang="ro-RO" altLang="ro-RO" dirty="0"/>
              <a:t>î</a:t>
            </a:r>
            <a:r>
              <a:rPr lang="en-US" altLang="ro-RO" dirty="0"/>
              <a:t>n </a:t>
            </a:r>
            <a:r>
              <a:rPr lang="en-US" altLang="ro-RO" dirty="0" err="1"/>
              <a:t>organizarea</a:t>
            </a:r>
            <a:r>
              <a:rPr lang="en-US" altLang="ro-RO" dirty="0"/>
              <a:t> </a:t>
            </a:r>
            <a:r>
              <a:rPr lang="en-US" altLang="ro-RO" dirty="0" err="1"/>
              <a:t>desf</a:t>
            </a:r>
            <a:r>
              <a:rPr lang="ro-RO" altLang="ro-RO" dirty="0" err="1"/>
              <a:t>ăș</a:t>
            </a:r>
            <a:r>
              <a:rPr lang="en-US" altLang="ro-RO" dirty="0" err="1"/>
              <a:t>ur</a:t>
            </a:r>
            <a:r>
              <a:rPr lang="ro-RO" altLang="ro-RO" dirty="0"/>
              <a:t>ă</a:t>
            </a:r>
            <a:r>
              <a:rPr lang="en-US" altLang="ro-RO" dirty="0" err="1"/>
              <a:t>rii</a:t>
            </a:r>
            <a:r>
              <a:rPr lang="en-US" altLang="ro-RO" dirty="0"/>
              <a:t> </a:t>
            </a:r>
            <a:r>
              <a:rPr lang="en-US" altLang="ro-RO" dirty="0" err="1"/>
              <a:t>proiectului</a:t>
            </a:r>
            <a:r>
              <a:rPr lang="ro-RO" altLang="ro-RO" dirty="0"/>
              <a:t> </a:t>
            </a:r>
            <a:endParaRPr lang="en-US" altLang="ro-RO" dirty="0"/>
          </a:p>
          <a:p>
            <a:pPr marL="231775" indent="-231775">
              <a:buFont typeface="Arial" charset="0"/>
              <a:buChar char="•"/>
            </a:pPr>
            <a:r>
              <a:rPr lang="en-US" altLang="ro-RO" dirty="0"/>
              <a:t>Care </a:t>
            </a:r>
            <a:r>
              <a:rPr lang="en-US" altLang="ro-RO" dirty="0" err="1"/>
              <a:t>ar</a:t>
            </a:r>
            <a:r>
              <a:rPr lang="en-US" altLang="ro-RO" dirty="0"/>
              <a:t> fi </a:t>
            </a:r>
            <a:r>
              <a:rPr lang="en-US" altLang="ro-RO" dirty="0" err="1"/>
              <a:t>propunerea</a:t>
            </a:r>
            <a:r>
              <a:rPr lang="en-US" altLang="ro-RO" dirty="0"/>
              <a:t> </a:t>
            </a:r>
            <a:r>
              <a:rPr lang="en-US" altLang="ro-RO" dirty="0" err="1"/>
              <a:t>voastr</a:t>
            </a:r>
            <a:r>
              <a:rPr lang="ro-RO" altLang="ro-RO" dirty="0"/>
              <a:t>ă</a:t>
            </a:r>
            <a:r>
              <a:rPr lang="en-US" altLang="ro-RO" dirty="0"/>
              <a:t>, </a:t>
            </a:r>
            <a:r>
              <a:rPr lang="en-US" altLang="ro-RO" dirty="0" err="1"/>
              <a:t>privind</a:t>
            </a:r>
            <a:r>
              <a:rPr lang="en-US" altLang="ro-RO" dirty="0"/>
              <a:t> </a:t>
            </a:r>
            <a:r>
              <a:rPr lang="en-US" altLang="ro-RO" dirty="0" err="1"/>
              <a:t>modul</a:t>
            </a:r>
            <a:r>
              <a:rPr lang="en-US" altLang="ro-RO" dirty="0"/>
              <a:t> </a:t>
            </a:r>
            <a:r>
              <a:rPr lang="ro-RO" altLang="ro-RO" dirty="0"/>
              <a:t>î</a:t>
            </a:r>
            <a:r>
              <a:rPr lang="en-US" altLang="ro-RO" dirty="0"/>
              <a:t>n care </a:t>
            </a:r>
            <a:r>
              <a:rPr lang="en-US" altLang="ro-RO" dirty="0" err="1"/>
              <a:t>ar</a:t>
            </a:r>
            <a:r>
              <a:rPr lang="en-US" altLang="ro-RO" dirty="0"/>
              <a:t> </a:t>
            </a:r>
            <a:r>
              <a:rPr lang="en-US" altLang="ro-RO" dirty="0" err="1"/>
              <a:t>trebui</a:t>
            </a:r>
            <a:r>
              <a:rPr lang="en-US" altLang="ro-RO" dirty="0"/>
              <a:t> s</a:t>
            </a:r>
            <a:r>
              <a:rPr lang="ro-RO" altLang="ro-RO" dirty="0"/>
              <a:t>ă</a:t>
            </a:r>
            <a:r>
              <a:rPr lang="en-US" altLang="ro-RO" dirty="0"/>
              <a:t> se </a:t>
            </a:r>
            <a:r>
              <a:rPr lang="en-US" altLang="ro-RO" dirty="0" err="1"/>
              <a:t>desf</a:t>
            </a:r>
            <a:r>
              <a:rPr lang="ro-RO" altLang="ro-RO" dirty="0" err="1"/>
              <a:t>ăș</a:t>
            </a:r>
            <a:r>
              <a:rPr lang="en-US" altLang="ro-RO" dirty="0" err="1"/>
              <a:t>oare</a:t>
            </a:r>
            <a:r>
              <a:rPr lang="en-US" altLang="ro-RO" dirty="0"/>
              <a:t> </a:t>
            </a:r>
            <a:r>
              <a:rPr lang="en-US" altLang="ro-RO" dirty="0" err="1"/>
              <a:t>activit</a:t>
            </a:r>
            <a:r>
              <a:rPr lang="ro-RO" altLang="ro-RO" dirty="0" err="1"/>
              <a:t>ăț</a:t>
            </a:r>
            <a:r>
              <a:rPr lang="en-US" altLang="ro-RO" dirty="0" err="1"/>
              <a:t>ile</a:t>
            </a:r>
            <a:r>
              <a:rPr lang="en-US" altLang="ro-RO" dirty="0"/>
              <a:t> </a:t>
            </a:r>
            <a:r>
              <a:rPr lang="en-US" altLang="ro-RO" dirty="0" err="1"/>
              <a:t>cerute</a:t>
            </a:r>
            <a:r>
              <a:rPr lang="en-US" altLang="ro-RO" dirty="0"/>
              <a:t> de </a:t>
            </a:r>
            <a:r>
              <a:rPr lang="en-US" altLang="ro-RO" dirty="0" err="1"/>
              <a:t>proiect</a:t>
            </a:r>
            <a:r>
              <a:rPr lang="en-US" altLang="ro-RO" dirty="0"/>
              <a:t>, </a:t>
            </a:r>
            <a:r>
              <a:rPr lang="en-US" altLang="ro-RO" dirty="0" err="1"/>
              <a:t>pentru</a:t>
            </a:r>
            <a:r>
              <a:rPr lang="en-US" altLang="ro-RO" dirty="0"/>
              <a:t> a se </a:t>
            </a:r>
            <a:r>
              <a:rPr lang="en-US" altLang="ro-RO" dirty="0" err="1"/>
              <a:t>asigura</a:t>
            </a:r>
            <a:r>
              <a:rPr lang="en-US" altLang="ro-RO" dirty="0"/>
              <a:t> </a:t>
            </a:r>
            <a:r>
              <a:rPr lang="en-US" altLang="ro-RO" dirty="0" err="1"/>
              <a:t>finalizarea</a:t>
            </a:r>
            <a:r>
              <a:rPr lang="en-US" altLang="ro-RO" dirty="0"/>
              <a:t> </a:t>
            </a:r>
            <a:r>
              <a:rPr lang="en-US" altLang="ro-RO" dirty="0" err="1"/>
              <a:t>sa</a:t>
            </a:r>
            <a:r>
              <a:rPr lang="en-US" altLang="ro-RO" dirty="0"/>
              <a:t>. </a:t>
            </a:r>
            <a:r>
              <a:rPr lang="en-US" altLang="ro-RO" dirty="0" err="1"/>
              <a:t>Prezenta</a:t>
            </a:r>
            <a:r>
              <a:rPr lang="ro-RO" altLang="ro-RO" dirty="0"/>
              <a:t>ț</a:t>
            </a:r>
            <a:r>
              <a:rPr lang="en-US" altLang="ro-RO" dirty="0" err="1"/>
              <a:t>i</a:t>
            </a:r>
            <a:r>
              <a:rPr lang="en-US" altLang="ro-RO" dirty="0"/>
              <a:t> </a:t>
            </a:r>
            <a:r>
              <a:rPr lang="en-US" altLang="ro-RO" dirty="0" err="1"/>
              <a:t>diagrama</a:t>
            </a:r>
            <a:r>
              <a:rPr lang="en-US" altLang="ro-RO" dirty="0"/>
              <a:t> Gantt </a:t>
            </a:r>
            <a:r>
              <a:rPr lang="en-US" altLang="ro-RO" dirty="0" err="1"/>
              <a:t>corespunz</a:t>
            </a:r>
            <a:r>
              <a:rPr lang="ro-RO" altLang="ro-RO" dirty="0"/>
              <a:t>ă</a:t>
            </a:r>
            <a:r>
              <a:rPr lang="en-US" altLang="ro-RO" dirty="0" err="1"/>
              <a:t>toare</a:t>
            </a:r>
            <a:r>
              <a:rPr lang="en-US" altLang="ro-RO" dirty="0"/>
              <a:t>.</a:t>
            </a:r>
            <a:endParaRPr lang="ro-RO" altLang="ro-RO" dirty="0"/>
          </a:p>
          <a:p>
            <a:pPr indent="231775">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Discipline studiate utile în realizarea proiectului</a:t>
            </a:r>
            <a:endParaRPr lang="en-US" altLang="en-US" sz="2400" b="1" dirty="0">
              <a:latin typeface="Arial" charset="0"/>
              <a:cs typeface="Arial" charset="0"/>
            </a:endParaRPr>
          </a:p>
        </p:txBody>
      </p:sp>
      <p:sp>
        <p:nvSpPr>
          <p:cNvPr id="5"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marL="177800" indent="-177800">
              <a:buFont typeface="Arial" pitchFamily="34" charset="0"/>
              <a:buChar char="•"/>
              <a:defRPr/>
            </a:pPr>
            <a:r>
              <a:rPr lang="en-US" dirty="0">
                <a:latin typeface="Arial" pitchFamily="34" charset="0"/>
                <a:ea typeface="+mj-ea"/>
                <a:cs typeface="Arial" pitchFamily="34" charset="0"/>
              </a:rPr>
              <a:t>S</a:t>
            </a:r>
            <a:r>
              <a:rPr lang="ro-RO" dirty="0">
                <a:latin typeface="Arial" pitchFamily="34" charset="0"/>
                <a:ea typeface="+mj-ea"/>
                <a:cs typeface="Arial" pitchFamily="34" charset="0"/>
              </a:rPr>
              <a:t>e trec disciplinele </a:t>
            </a:r>
            <a:r>
              <a:rPr lang="en-US" dirty="0">
                <a:latin typeface="Arial" pitchFamily="34" charset="0"/>
                <a:ea typeface="+mj-ea"/>
                <a:cs typeface="Arial" pitchFamily="34" charset="0"/>
              </a:rPr>
              <a:t>din </a:t>
            </a:r>
            <a:r>
              <a:rPr lang="ro-RO" dirty="0">
                <a:latin typeface="Arial" pitchFamily="34" charset="0"/>
                <a:ea typeface="+mj-ea"/>
                <a:cs typeface="Arial" pitchFamily="34" charset="0"/>
              </a:rPr>
              <a:t>care au fost utilizate cunoștințe/informații pentru realizarea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ro-RO" dirty="0">
                <a:latin typeface="Arial" pitchFamily="34" charset="0"/>
                <a:ea typeface="+mj-ea"/>
                <a:cs typeface="Arial" pitchFamily="34" charset="0"/>
              </a:rPr>
              <a:t> </a:t>
            </a:r>
            <a:endParaRPr lang="en-US" dirty="0">
              <a:latin typeface="Arial" pitchFamily="34" charset="0"/>
              <a:ea typeface="+mj-ea"/>
              <a:cs typeface="Arial" pitchFamily="34" charset="0"/>
            </a:endParaRPr>
          </a:p>
          <a:p>
            <a:pPr marL="177800" indent="-177800">
              <a:buFont typeface="Arial" pitchFamily="34" charset="0"/>
              <a:buChar char="•"/>
              <a:defRPr/>
            </a:pPr>
            <a:r>
              <a:rPr lang="en-US" dirty="0">
                <a:latin typeface="Arial" pitchFamily="34" charset="0"/>
                <a:ea typeface="+mj-ea"/>
                <a:cs typeface="Arial" pitchFamily="34" charset="0"/>
              </a:rPr>
              <a:t>Ce discipline, </a:t>
            </a:r>
            <a:r>
              <a:rPr lang="en-US" dirty="0" err="1">
                <a:latin typeface="Arial" pitchFamily="34" charset="0"/>
                <a:ea typeface="+mj-ea"/>
                <a:cs typeface="Arial" pitchFamily="34" charset="0"/>
              </a:rPr>
              <a:t>aflate</a:t>
            </a:r>
            <a:r>
              <a:rPr lang="en-US" dirty="0">
                <a:latin typeface="Arial" pitchFamily="34" charset="0"/>
                <a:ea typeface="+mj-ea"/>
                <a:cs typeface="Arial" pitchFamily="34" charset="0"/>
              </a:rPr>
              <a:t> </a:t>
            </a:r>
            <a:r>
              <a:rPr lang="ro-RO" dirty="0">
                <a:latin typeface="Arial" pitchFamily="34" charset="0"/>
                <a:ea typeface="+mj-ea"/>
                <a:cs typeface="Arial" pitchFamily="34" charset="0"/>
              </a:rPr>
              <a:t>î</a:t>
            </a:r>
            <a:r>
              <a:rPr lang="en-US" dirty="0">
                <a:latin typeface="Arial" pitchFamily="34" charset="0"/>
                <a:ea typeface="+mj-ea"/>
                <a:cs typeface="Arial" pitchFamily="34" charset="0"/>
              </a:rPr>
              <a:t>n </a:t>
            </a:r>
            <a:r>
              <a:rPr lang="en-US" dirty="0" err="1">
                <a:latin typeface="Arial" pitchFamily="34" charset="0"/>
                <a:ea typeface="+mj-ea"/>
                <a:cs typeface="Arial" pitchFamily="34" charset="0"/>
              </a:rPr>
              <a:t>semestrele</a:t>
            </a:r>
            <a:r>
              <a:rPr lang="en-US" dirty="0">
                <a:latin typeface="Arial" pitchFamily="34" charset="0"/>
                <a:ea typeface="+mj-ea"/>
                <a:cs typeface="Arial" pitchFamily="34" charset="0"/>
              </a:rPr>
              <a:t> din </a:t>
            </a:r>
            <a:r>
              <a:rPr lang="en-US" dirty="0" err="1">
                <a:latin typeface="Arial" pitchFamily="34" charset="0"/>
                <a:ea typeface="+mj-ea"/>
                <a:cs typeface="Arial" pitchFamily="34" charset="0"/>
              </a:rPr>
              <a:t>amonte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ar</a:t>
            </a:r>
            <a:r>
              <a:rPr lang="en-US" dirty="0">
                <a:latin typeface="Arial" pitchFamily="34" charset="0"/>
                <a:ea typeface="+mj-ea"/>
                <a:cs typeface="Arial" pitchFamily="34" charset="0"/>
              </a:rPr>
              <a:t> fi </a:t>
            </a:r>
            <a:r>
              <a:rPr lang="en-US" dirty="0" err="1">
                <a:latin typeface="Arial" pitchFamily="34" charset="0"/>
                <a:ea typeface="+mj-ea"/>
                <a:cs typeface="Arial" pitchFamily="34" charset="0"/>
              </a:rPr>
              <a:t>trebuit</a:t>
            </a:r>
            <a:r>
              <a:rPr lang="en-US" dirty="0">
                <a:latin typeface="Arial" pitchFamily="34" charset="0"/>
                <a:ea typeface="+mj-ea"/>
                <a:cs typeface="Arial" pitchFamily="34" charset="0"/>
              </a:rPr>
              <a:t> s</a:t>
            </a:r>
            <a:r>
              <a:rPr lang="ro-RO" dirty="0">
                <a:latin typeface="Arial" pitchFamily="34" charset="0"/>
                <a:ea typeface="+mj-ea"/>
                <a:cs typeface="Arial" pitchFamily="34" charset="0"/>
              </a:rPr>
              <a:t>ă</a:t>
            </a:r>
            <a:r>
              <a:rPr lang="en-US" dirty="0">
                <a:latin typeface="Arial" pitchFamily="34" charset="0"/>
                <a:ea typeface="+mj-ea"/>
                <a:cs typeface="Arial" pitchFamily="34" charset="0"/>
              </a:rPr>
              <a:t> fie </a:t>
            </a:r>
            <a:r>
              <a:rPr lang="en-US" dirty="0" err="1">
                <a:latin typeface="Arial" pitchFamily="34" charset="0"/>
                <a:ea typeface="+mj-ea"/>
                <a:cs typeface="Arial" pitchFamily="34" charset="0"/>
              </a:rPr>
              <a:t>mai</a:t>
            </a:r>
            <a:r>
              <a:rPr lang="en-US" dirty="0">
                <a:latin typeface="Arial" pitchFamily="34" charset="0"/>
                <a:ea typeface="+mj-ea"/>
                <a:cs typeface="Arial" pitchFamily="34" charset="0"/>
              </a:rPr>
              <a:t> bine </a:t>
            </a:r>
            <a:r>
              <a:rPr lang="ro-RO" dirty="0">
                <a:latin typeface="Arial" pitchFamily="34" charset="0"/>
                <a:ea typeface="+mj-ea"/>
                <a:cs typeface="Arial" pitchFamily="34" charset="0"/>
              </a:rPr>
              <a:t>î</a:t>
            </a:r>
            <a:r>
              <a:rPr lang="en-US" dirty="0" err="1">
                <a:latin typeface="Arial" pitchFamily="34" charset="0"/>
                <a:ea typeface="+mj-ea"/>
                <a:cs typeface="Arial" pitchFamily="34" charset="0"/>
              </a:rPr>
              <a:t>nsu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ite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pentru</a:t>
            </a:r>
            <a:r>
              <a:rPr lang="en-US" dirty="0">
                <a:latin typeface="Arial" pitchFamily="34" charset="0"/>
                <a:ea typeface="+mj-ea"/>
                <a:cs typeface="Arial" pitchFamily="34" charset="0"/>
              </a:rPr>
              <a:t> 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urarea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realiz</a:t>
            </a:r>
            <a:r>
              <a:rPr lang="ro-RO" dirty="0">
                <a:latin typeface="Arial" pitchFamily="34" charset="0"/>
                <a:ea typeface="+mj-ea"/>
                <a:cs typeface="Arial" pitchFamily="34" charset="0"/>
              </a:rPr>
              <a:t>ă</a:t>
            </a:r>
            <a:r>
              <a:rPr lang="en-US" dirty="0" err="1">
                <a:latin typeface="Arial" pitchFamily="34" charset="0"/>
                <a:ea typeface="+mj-ea"/>
                <a:cs typeface="Arial" pitchFamily="34" charset="0"/>
              </a:rPr>
              <a:t>rii</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activit</a:t>
            </a:r>
            <a:r>
              <a:rPr lang="ro-RO" dirty="0" err="1">
                <a:latin typeface="Arial" pitchFamily="34" charset="0"/>
                <a:ea typeface="+mj-ea"/>
                <a:cs typeface="Arial" pitchFamily="34" charset="0"/>
              </a:rPr>
              <a:t>ăț</a:t>
            </a:r>
            <a:r>
              <a:rPr lang="en-US" dirty="0" err="1">
                <a:latin typeface="Arial" pitchFamily="34" charset="0"/>
                <a:ea typeface="+mj-ea"/>
                <a:cs typeface="Arial" pitchFamily="34" charset="0"/>
              </a:rPr>
              <a:t>ilor</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conexe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en-US" dirty="0">
                <a:latin typeface="Arial" pitchFamily="34" charset="0"/>
                <a:ea typeface="+mj-ea"/>
                <a:cs typeface="Arial" pitchFamily="34" charset="0"/>
              </a:rPr>
              <a:t>?</a:t>
            </a:r>
          </a:p>
          <a:p>
            <a:pPr>
              <a:buFont typeface="Arial" pitchFamily="34" charset="0"/>
              <a:buChar char="•"/>
              <a:defRPr/>
            </a:pPr>
            <a:endParaRPr lang="en-US" dirty="0">
              <a:ea typeface="+mj-ea"/>
            </a:endParaRPr>
          </a:p>
          <a:p>
            <a:pPr>
              <a:buFont typeface="Arial" pitchFamily="34" charset="0"/>
              <a:buChar char="•"/>
              <a:defRPr/>
            </a:pPr>
            <a:endParaRPr lang="ro-RO" dirty="0">
              <a:solidFill>
                <a:srgbClr val="FF0000"/>
              </a:solidFill>
              <a:ea typeface="+mj-ea"/>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1066800"/>
            <a:ext cx="7772400" cy="457200"/>
          </a:xfrm>
        </p:spPr>
        <p:txBody>
          <a:bodyPr/>
          <a:lstStyle/>
          <a:p>
            <a:pPr algn="l"/>
            <a:r>
              <a:rPr lang="en-US" altLang="en-US" sz="2400" b="1" dirty="0">
                <a:latin typeface="Arial" charset="0"/>
                <a:cs typeface="Arial" charset="0"/>
              </a:rPr>
              <a:t>Date de </a:t>
            </a:r>
            <a:r>
              <a:rPr lang="en-US" altLang="en-US" sz="2400" b="1" dirty="0" err="1">
                <a:latin typeface="Arial" charset="0"/>
                <a:cs typeface="Arial" charset="0"/>
              </a:rPr>
              <a:t>proiectare</a:t>
            </a:r>
            <a:endParaRPr lang="en-US" altLang="en-US" sz="2400" b="1" dirty="0">
              <a:latin typeface="Arial" charset="0"/>
              <a:cs typeface="Arial" charset="0"/>
            </a:endParaRPr>
          </a:p>
        </p:txBody>
      </p:sp>
      <p:sp>
        <p:nvSpPr>
          <p:cNvPr id="4099" name="Title 1"/>
          <p:cNvSpPr txBox="1">
            <a:spLocks/>
          </p:cNvSpPr>
          <p:nvPr/>
        </p:nvSpPr>
        <p:spPr bwMode="auto">
          <a:xfrm>
            <a:off x="381000" y="1600200"/>
            <a:ext cx="8534400" cy="4953000"/>
          </a:xfrm>
          <a:prstGeom prst="rect">
            <a:avLst/>
          </a:prstGeom>
          <a:noFill/>
          <a:ln w="9525">
            <a:noFill/>
            <a:miter lim="800000"/>
            <a:headEnd/>
            <a:tailEnd/>
          </a:ln>
        </p:spPr>
        <p:txBody>
          <a:bodyPr anchor="ctr"/>
          <a:lstStyle/>
          <a:p>
            <a:pPr marL="0" marR="0">
              <a:spcBef>
                <a:spcPts val="0"/>
              </a:spcBef>
              <a:spcAft>
                <a:spcPts val="0"/>
              </a:spcAft>
            </a:pPr>
            <a:r>
              <a:rPr lang="ro-RO" sz="1800" dirty="0">
                <a:effectLst/>
                <a:latin typeface="Arial" panose="020B0604020202020204" pitchFamily="34" charset="0"/>
                <a:ea typeface="Calibri" panose="020F0502020204030204" pitchFamily="34" charset="0"/>
                <a:cs typeface="Arial" panose="020B0604020202020204" pitchFamily="34" charset="0"/>
              </a:rPr>
              <a:t>Să se proiecteze și să se realizeze un amplificator de tensiune (joasă frecvență), având următoarele caracteristici:</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Semnal de intrare ui în gama: 50N [mV];</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Sarcina la ieșire RL: 5N [</a:t>
            </a:r>
            <a:r>
              <a:rPr lang="el-GR" sz="1800" dirty="0">
                <a:effectLst/>
                <a:latin typeface="Arial" panose="020B0604020202020204" pitchFamily="34" charset="0"/>
                <a:ea typeface="Calibri" panose="020F0502020204030204" pitchFamily="34" charset="0"/>
                <a:cs typeface="Arial" panose="020B0604020202020204" pitchFamily="34" charset="0"/>
              </a:rPr>
              <a:t>Ω];</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Rezistența de intrare Ri &gt; 0,1 [M </a:t>
            </a:r>
            <a:r>
              <a:rPr lang="el-GR" sz="1800" dirty="0">
                <a:effectLst/>
                <a:latin typeface="Arial" panose="020B0604020202020204" pitchFamily="34" charset="0"/>
                <a:ea typeface="Calibri" panose="020F0502020204030204" pitchFamily="34" charset="0"/>
                <a:cs typeface="Arial" panose="020B0604020202020204" pitchFamily="34" charset="0"/>
              </a:rPr>
              <a:t>Ω];</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Rezistența de ieșire Ro &lt; 0.1N [</a:t>
            </a:r>
            <a:r>
              <a:rPr lang="el-GR" sz="1800" dirty="0">
                <a:effectLst/>
                <a:latin typeface="Arial" panose="020B0604020202020204" pitchFamily="34" charset="0"/>
                <a:ea typeface="Calibri" panose="020F0502020204030204" pitchFamily="34" charset="0"/>
                <a:cs typeface="Arial" panose="020B0604020202020204" pitchFamily="34" charset="0"/>
              </a:rPr>
              <a:t>Ω];</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Amplificarea în tensiune Av: 10;</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Domeniul temperaturilor de funcționare: -40</a:t>
            </a:r>
            <a:r>
              <a:rPr lang="ro-RO" sz="1800" kern="0" baseline="30000" dirty="0">
                <a:effectLst/>
                <a:latin typeface="Calibri" panose="020F0502020204030204" pitchFamily="34" charset="0"/>
                <a:ea typeface="Calibri" panose="020F0502020204030204" pitchFamily="34" charset="0"/>
              </a:rPr>
              <a:t> 0</a:t>
            </a:r>
            <a:r>
              <a:rPr lang="ro-RO" sz="1800" dirty="0">
                <a:effectLst/>
                <a:latin typeface="Arial" panose="020B0604020202020204" pitchFamily="34" charset="0"/>
                <a:ea typeface="Calibri" panose="020F0502020204030204" pitchFamily="34" charset="0"/>
                <a:cs typeface="Arial" panose="020B0604020202020204" pitchFamily="34" charset="0"/>
              </a:rPr>
              <a:t> – 120</a:t>
            </a:r>
            <a:r>
              <a:rPr lang="ro-RO" sz="1800" kern="0" baseline="30000" dirty="0">
                <a:effectLst/>
                <a:latin typeface="Calibri" panose="020F0502020204030204" pitchFamily="34" charset="0"/>
                <a:ea typeface="Calibri" panose="020F0502020204030204" pitchFamily="34" charset="0"/>
              </a:rPr>
              <a:t> 0</a:t>
            </a:r>
            <a:r>
              <a:rPr lang="ro-RO" sz="1800" dirty="0">
                <a:effectLst/>
                <a:latin typeface="Arial" panose="020B0604020202020204" pitchFamily="34" charset="0"/>
                <a:ea typeface="Calibri" panose="020F0502020204030204" pitchFamily="34" charset="0"/>
                <a:cs typeface="Arial" panose="020B0604020202020204" pitchFamily="34" charset="0"/>
              </a:rPr>
              <a:t>;</a:t>
            </a:r>
          </a:p>
          <a:p>
            <a:pPr marL="285750" marR="0" indent="-285750">
              <a:spcBef>
                <a:spcPts val="0"/>
              </a:spcBef>
              <a:spcAft>
                <a:spcPts val="0"/>
              </a:spcAft>
              <a:buFont typeface="Arial" panose="020B0604020202020204" pitchFamily="34" charset="0"/>
              <a:buChar char="•"/>
            </a:pPr>
            <a:r>
              <a:rPr lang="ro-RO" sz="1800" dirty="0">
                <a:effectLst/>
                <a:latin typeface="Arial" panose="020B0604020202020204" pitchFamily="34" charset="0"/>
                <a:ea typeface="Calibri" panose="020F0502020204030204" pitchFamily="34" charset="0"/>
                <a:cs typeface="Arial" panose="020B0604020202020204" pitchFamily="34" charset="0"/>
              </a:rPr>
              <a:t>Semnalizarea prezenței tensiunii de alimentare cu dioda de tip LED.</a:t>
            </a:r>
          </a:p>
          <a:p>
            <a:pPr marL="0" marR="0">
              <a:spcBef>
                <a:spcPts val="0"/>
              </a:spcBef>
              <a:spcAft>
                <a:spcPts val="0"/>
              </a:spcAft>
            </a:pPr>
            <a:r>
              <a:rPr lang="ro-RO" sz="1800" dirty="0">
                <a:effectLst/>
                <a:latin typeface="Arial" panose="020B0604020202020204" pitchFamily="34" charset="0"/>
                <a:ea typeface="Calibri" panose="020F0502020204030204" pitchFamily="34" charset="0"/>
                <a:cs typeface="Arial" panose="020B0604020202020204" pitchFamily="34" charset="0"/>
              </a:rPr>
              <a:t>În acest caz vom avea N = 18, rezultând ui = 900 [mV], RL = 90 [</a:t>
            </a:r>
            <a:r>
              <a:rPr lang="el-GR" sz="1800" dirty="0">
                <a:effectLst/>
                <a:latin typeface="Arial" panose="020B0604020202020204" pitchFamily="34" charset="0"/>
                <a:ea typeface="Calibri" panose="020F0502020204030204" pitchFamily="34" charset="0"/>
                <a:cs typeface="Arial" panose="020B0604020202020204" pitchFamily="34" charset="0"/>
              </a:rPr>
              <a:t>Ω] </a:t>
            </a:r>
            <a:r>
              <a:rPr lang="ro-RO" sz="1800" dirty="0">
                <a:effectLst/>
                <a:latin typeface="Arial" panose="020B0604020202020204" pitchFamily="34" charset="0"/>
                <a:ea typeface="Calibri" panose="020F0502020204030204" pitchFamily="34" charset="0"/>
                <a:cs typeface="Arial" panose="020B0604020202020204" pitchFamily="34" charset="0"/>
              </a:rPr>
              <a:t>și Ro &lt; 1.8 [</a:t>
            </a:r>
            <a:r>
              <a:rPr lang="el-GR" sz="1800" dirty="0">
                <a:effectLst/>
                <a:latin typeface="Arial" panose="020B0604020202020204" pitchFamily="34" charset="0"/>
                <a:ea typeface="Calibri" panose="020F0502020204030204" pitchFamily="34" charset="0"/>
                <a:cs typeface="Arial" panose="020B0604020202020204" pitchFamily="34" charset="0"/>
              </a:rPr>
              <a:t>Ω].</a:t>
            </a:r>
          </a:p>
          <a:p>
            <a:pPr marL="0" marR="0">
              <a:spcBef>
                <a:spcPts val="0"/>
              </a:spcBef>
              <a:spcAft>
                <a:spcPts val="0"/>
              </a:spcAft>
            </a:pPr>
            <a:r>
              <a:rPr lang="ro-RO" sz="1800" dirty="0">
                <a:effectLst/>
                <a:latin typeface="Arial" panose="020B0604020202020204" pitchFamily="34" charset="0"/>
                <a:ea typeface="Calibri" panose="020F0502020204030204" pitchFamily="34" charset="0"/>
                <a:cs typeface="Arial" panose="020B0604020202020204" pitchFamily="34" charset="0"/>
              </a:rPr>
              <a:t>Voi folosi tehnologie SMT și PCB.</a:t>
            </a:r>
            <a:endParaRPr lang="en-US" altLang="ro-RO"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txBox="1">
            <a:spLocks/>
          </p:cNvSpPr>
          <p:nvPr/>
        </p:nvSpPr>
        <p:spPr bwMode="auto">
          <a:xfrm>
            <a:off x="304800" y="1524000"/>
            <a:ext cx="8534400" cy="4953000"/>
          </a:xfrm>
          <a:prstGeom prst="rect">
            <a:avLst/>
          </a:prstGeom>
          <a:noFill/>
          <a:ln w="9525">
            <a:noFill/>
            <a:miter lim="800000"/>
            <a:headEnd/>
            <a:tailEnd/>
          </a:ln>
        </p:spPr>
        <p:txBody>
          <a:bodyPr anchor="t"/>
          <a:lstStyle/>
          <a:p>
            <a:r>
              <a:rPr lang="en-US" sz="1800" b="0" i="0" u="none" strike="noStrike" baseline="0" dirty="0">
                <a:solidFill>
                  <a:srgbClr val="000000"/>
                </a:solidFill>
                <a:latin typeface="Arial" panose="020B0604020202020204" pitchFamily="34" charset="0"/>
                <a:cs typeface="Arial" panose="020B0604020202020204" pitchFamily="34" charset="0"/>
              </a:rPr>
              <a:t>O </a:t>
            </a:r>
            <a:r>
              <a:rPr lang="en-US" sz="1800" b="0" i="0" u="none" strike="noStrike" baseline="0" dirty="0" err="1">
                <a:solidFill>
                  <a:srgbClr val="000000"/>
                </a:solidFill>
                <a:latin typeface="Arial" panose="020B0604020202020204" pitchFamily="34" charset="0"/>
                <a:cs typeface="Arial" panose="020B0604020202020204" pitchFamily="34" charset="0"/>
              </a:rPr>
              <a:t>implementare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posibilă</a:t>
            </a:r>
            <a:r>
              <a:rPr lang="en-US" sz="1800" b="0" i="0" u="none" strike="noStrike" baseline="0" dirty="0">
                <a:solidFill>
                  <a:srgbClr val="000000"/>
                </a:solidFill>
                <a:latin typeface="Arial" panose="020B0604020202020204" pitchFamily="34" charset="0"/>
                <a:cs typeface="Arial" panose="020B0604020202020204" pitchFamily="34" charset="0"/>
              </a:rPr>
              <a:t> a </a:t>
            </a:r>
            <a:r>
              <a:rPr lang="en-US" sz="1800" b="0" i="0" u="none" strike="noStrike" baseline="0" dirty="0" err="1">
                <a:solidFill>
                  <a:srgbClr val="000000"/>
                </a:solidFill>
                <a:latin typeface="Arial" panose="020B0604020202020204" pitchFamily="34" charset="0"/>
                <a:cs typeface="Arial" panose="020B0604020202020204" pitchFamily="34" charset="0"/>
              </a:rPr>
              <a:t>amplificatorului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este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prezentată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în</a:t>
            </a:r>
            <a:r>
              <a:rPr lang="en-US" sz="1800" b="0" i="0" u="none" strike="noStrike" baseline="0" dirty="0">
                <a:solidFill>
                  <a:srgbClr val="000000"/>
                </a:solidFill>
                <a:latin typeface="Arial" panose="020B0604020202020204" pitchFamily="34" charset="0"/>
                <a:cs typeface="Arial" panose="020B0604020202020204" pitchFamily="34" charset="0"/>
              </a:rPr>
              <a:t> schema bloc </a:t>
            </a:r>
            <a:r>
              <a:rPr lang="en-US" sz="1800" b="0" i="0" u="none" strike="noStrike" baseline="0" dirty="0" err="1">
                <a:solidFill>
                  <a:srgbClr val="000000"/>
                </a:solidFill>
                <a:latin typeface="Arial" panose="020B0604020202020204" pitchFamily="34" charset="0"/>
                <a:cs typeface="Arial" panose="020B0604020202020204" pitchFamily="34" charset="0"/>
              </a:rPr>
              <a:t>funcțională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Acest</a:t>
            </a:r>
            <a:r>
              <a:rPr lang="en-US" sz="1800" b="0" i="0" u="none" strike="noStrike" baseline="0" dirty="0">
                <a:solidFill>
                  <a:srgbClr val="000000"/>
                </a:solidFill>
                <a:latin typeface="Arial" panose="020B0604020202020204" pitchFamily="34" charset="0"/>
                <a:cs typeface="Arial" panose="020B0604020202020204" pitchFamily="34" charset="0"/>
              </a:rPr>
              <a:t> circuit are o </a:t>
            </a:r>
            <a:r>
              <a:rPr lang="en-US" sz="1800" b="0" i="0" u="none" strike="noStrike" baseline="0" dirty="0" err="1">
                <a:solidFill>
                  <a:srgbClr val="000000"/>
                </a:solidFill>
                <a:latin typeface="Arial" panose="020B0604020202020204" pitchFamily="34" charset="0"/>
                <a:cs typeface="Arial" panose="020B0604020202020204" pitchFamily="34" charset="0"/>
              </a:rPr>
              <a:t>rețea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reacție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negativă</a:t>
            </a:r>
            <a:r>
              <a:rPr lang="en-US" sz="1800" b="0" i="0" u="none" strike="noStrike" baseline="0" dirty="0">
                <a:solidFill>
                  <a:srgbClr val="000000"/>
                </a:solidFill>
                <a:latin typeface="Arial" panose="020B0604020202020204" pitchFamily="34" charset="0"/>
                <a:cs typeface="Arial" panose="020B0604020202020204" pitchFamily="34" charset="0"/>
              </a:rPr>
              <a:t> Serie-</a:t>
            </a:r>
            <a:r>
              <a:rPr lang="en-US" sz="1800" b="0" i="0" u="none" strike="noStrike" baseline="0" dirty="0" err="1">
                <a:solidFill>
                  <a:srgbClr val="000000"/>
                </a:solidFill>
                <a:latin typeface="Arial" panose="020B0604020202020204" pitchFamily="34" charset="0"/>
                <a:cs typeface="Arial" panose="020B0604020202020204" pitchFamily="34" charset="0"/>
              </a:rPr>
              <a:t>Paralel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Oglinda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împreună</a:t>
            </a:r>
            <a:r>
              <a:rPr lang="en-US" sz="1800" b="0" i="0" u="none" strike="noStrike" baseline="0" dirty="0">
                <a:solidFill>
                  <a:srgbClr val="000000"/>
                </a:solidFill>
                <a:latin typeface="Arial" panose="020B0604020202020204" pitchFamily="34" charset="0"/>
                <a:cs typeface="Arial" panose="020B0604020202020204" pitchFamily="34" charset="0"/>
              </a:rPr>
              <a:t> cu </a:t>
            </a:r>
            <a:r>
              <a:rPr lang="en-US" sz="1800" b="0" i="0" u="none" strike="noStrike" baseline="0" dirty="0" err="1">
                <a:solidFill>
                  <a:srgbClr val="000000"/>
                </a:solidFill>
                <a:latin typeface="Arial" panose="020B0604020202020204" pitchFamily="34" charset="0"/>
                <a:cs typeface="Arial" panose="020B0604020202020204" pitchFamily="34" charset="0"/>
              </a:rPr>
              <a:t>rețeaua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reacție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negativă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și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diferențial</a:t>
            </a:r>
            <a:r>
              <a:rPr lang="en-US" sz="1800" b="0" i="0" u="none" strike="noStrike" baseline="0" dirty="0">
                <a:solidFill>
                  <a:srgbClr val="000000"/>
                </a:solidFill>
                <a:latin typeface="Arial" panose="020B0604020202020204" pitchFamily="34" charset="0"/>
                <a:cs typeface="Arial" panose="020B0604020202020204" pitchFamily="34" charset="0"/>
              </a:rPr>
              <a:t> ne </a:t>
            </a:r>
            <a:r>
              <a:rPr lang="en-US" sz="1800" b="0" i="0" u="none" strike="noStrike" baseline="0" dirty="0" err="1">
                <a:solidFill>
                  <a:srgbClr val="000000"/>
                </a:solidFill>
                <a:latin typeface="Arial" panose="020B0604020202020204" pitchFamily="34" charset="0"/>
                <a:cs typeface="Arial" panose="020B0604020202020204" pitchFamily="34" charset="0"/>
              </a:rPr>
              <a:t>asigură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manipularea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circuitului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pentru</a:t>
            </a:r>
            <a:r>
              <a:rPr lang="en-US" sz="1800" b="0" i="0" u="none" strike="noStrike" baseline="0" dirty="0">
                <a:solidFill>
                  <a:srgbClr val="000000"/>
                </a:solidFill>
                <a:latin typeface="Arial" panose="020B0604020202020204" pitchFamily="34" charset="0"/>
                <a:cs typeface="Arial" panose="020B0604020202020204" pitchFamily="34" charset="0"/>
              </a:rPr>
              <a:t> a </a:t>
            </a:r>
            <a:r>
              <a:rPr lang="en-US" sz="1800" b="0" i="0" u="none" strike="noStrike" baseline="0" dirty="0" err="1">
                <a:solidFill>
                  <a:srgbClr val="000000"/>
                </a:solidFill>
                <a:latin typeface="Arial" panose="020B0604020202020204" pitchFamily="34" charset="0"/>
                <a:cs typeface="Arial" panose="020B0604020202020204" pitchFamily="34" charset="0"/>
              </a:rPr>
              <a:t>avea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amplificarea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dorită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diferențial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amplificând</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totodată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atât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cât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și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tensiune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Polarizarea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etajului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diferențial</a:t>
            </a:r>
            <a:r>
              <a:rPr lang="en-US" sz="1800" b="0" i="0" u="none" strike="noStrike" baseline="0" dirty="0">
                <a:solidFill>
                  <a:srgbClr val="000000"/>
                </a:solidFill>
                <a:latin typeface="Arial" panose="020B0604020202020204" pitchFamily="34" charset="0"/>
                <a:cs typeface="Arial" panose="020B0604020202020204" pitchFamily="34" charset="0"/>
              </a:rPr>
              <a:t> ne </a:t>
            </a:r>
            <a:r>
              <a:rPr lang="en-US" sz="1800" b="0" i="0" u="none" strike="noStrike" baseline="0" dirty="0" err="1">
                <a:solidFill>
                  <a:srgbClr val="000000"/>
                </a:solidFill>
                <a:latin typeface="Arial" panose="020B0604020202020204" pitchFamily="34" charset="0"/>
                <a:cs typeface="Arial" panose="020B0604020202020204" pitchFamily="34" charset="0"/>
              </a:rPr>
              <a:t>garantează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curentul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dorit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diferențial</a:t>
            </a:r>
            <a:r>
              <a:rPr lang="en-US" sz="1800" b="0" i="0" u="none" strike="noStrike" baseline="0" dirty="0">
                <a:solidFill>
                  <a:srgbClr val="000000"/>
                </a:solidFill>
                <a:latin typeface="Arial" panose="020B0604020202020204" pitchFamily="34" charset="0"/>
                <a:cs typeface="Arial" panose="020B0604020202020204" pitchFamily="34" charset="0"/>
              </a:rPr>
              <a:t>, care </a:t>
            </a:r>
            <a:r>
              <a:rPr lang="en-US" sz="1800" b="0" i="0" u="none" strike="noStrike" baseline="0" dirty="0" err="1">
                <a:solidFill>
                  <a:srgbClr val="000000"/>
                </a:solidFill>
                <a:latin typeface="Arial" panose="020B0604020202020204" pitchFamily="34" charset="0"/>
                <a:cs typeface="Arial" panose="020B0604020202020204" pitchFamily="34" charset="0"/>
              </a:rPr>
              <a:t>este</a:t>
            </a:r>
            <a:r>
              <a:rPr lang="en-US" sz="1800" b="0" i="0" u="none" strike="noStrike" baseline="0" dirty="0">
                <a:solidFill>
                  <a:srgbClr val="000000"/>
                </a:solidFill>
                <a:latin typeface="Arial" panose="020B0604020202020204" pitchFamily="34" charset="0"/>
                <a:cs typeface="Arial" panose="020B0604020202020204" pitchFamily="34" charset="0"/>
              </a:rPr>
              <a:t> dependent de </a:t>
            </a:r>
            <a:r>
              <a:rPr lang="en-US" sz="1800" b="0" i="0" u="none" strike="noStrike" baseline="0" dirty="0" err="1">
                <a:solidFill>
                  <a:srgbClr val="000000"/>
                </a:solidFill>
                <a:latin typeface="Arial" panose="020B0604020202020204" pitchFamily="34" charset="0"/>
                <a:cs typeface="Arial" panose="020B0604020202020204" pitchFamily="34" charset="0"/>
              </a:rPr>
              <a:t>referința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emitor</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comun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ajută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amplificarea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semnalului</a:t>
            </a:r>
            <a:r>
              <a:rPr lang="en-US" sz="1800" b="0" i="0" u="none" strike="noStrike" baseline="0" dirty="0">
                <a:solidFill>
                  <a:srgbClr val="000000"/>
                </a:solidFill>
                <a:latin typeface="Arial" panose="020B0604020202020204" pitchFamily="34" charset="0"/>
                <a:cs typeface="Arial" panose="020B0604020202020204" pitchFamily="34" charset="0"/>
              </a:rPr>
              <a:t> de la </a:t>
            </a:r>
            <a:r>
              <a:rPr lang="en-US" sz="1800" b="0" i="0" u="none" strike="noStrike" baseline="0" dirty="0" err="1">
                <a:solidFill>
                  <a:srgbClr val="000000"/>
                </a:solidFill>
                <a:latin typeface="Arial" panose="020B0604020202020204" pitchFamily="34" charset="0"/>
                <a:cs typeface="Arial" panose="020B0604020202020204" pitchFamily="34" charset="0"/>
              </a:rPr>
              <a:t>etajul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diferențial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tensiune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fiind</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împreunat</a:t>
            </a:r>
            <a:r>
              <a:rPr lang="en-US" sz="1800" b="0" i="0" u="none" strike="noStrike" baseline="0" dirty="0">
                <a:solidFill>
                  <a:srgbClr val="000000"/>
                </a:solidFill>
                <a:latin typeface="Arial" panose="020B0604020202020204" pitchFamily="34" charset="0"/>
                <a:cs typeface="Arial" panose="020B0604020202020204" pitchFamily="34" charset="0"/>
              </a:rPr>
              <a:t>,</a:t>
            </a: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totodată</a:t>
            </a:r>
            <a:r>
              <a:rPr lang="en-US" sz="1800" b="0" i="0" u="none" strike="noStrike" baseline="0" dirty="0">
                <a:solidFill>
                  <a:srgbClr val="000000"/>
                </a:solidFill>
                <a:latin typeface="Arial" panose="020B0604020202020204" pitchFamily="34" charset="0"/>
                <a:cs typeface="Arial" panose="020B0604020202020204" pitchFamily="34" charset="0"/>
              </a:rPr>
              <a:t>, cu </a:t>
            </a:r>
            <a:r>
              <a:rPr lang="en-US" sz="1800" b="0" i="0" u="none" strike="noStrike" baseline="0" dirty="0" err="1">
                <a:solidFill>
                  <a:srgbClr val="000000"/>
                </a:solidFill>
                <a:latin typeface="Arial" panose="020B0604020202020204" pitchFamily="34" charset="0"/>
                <a:cs typeface="Arial" panose="020B0604020202020204" pitchFamily="34" charset="0"/>
              </a:rPr>
              <a:t>cele</a:t>
            </a:r>
            <a:r>
              <a:rPr lang="en-US" sz="1800" b="0" i="0" u="none" strike="noStrike" baseline="0" dirty="0">
                <a:solidFill>
                  <a:srgbClr val="000000"/>
                </a:solidFill>
                <a:latin typeface="Arial" panose="020B0604020202020204" pitchFamily="34" charset="0"/>
                <a:cs typeface="Arial" panose="020B0604020202020204" pitchFamily="34" charset="0"/>
              </a:rPr>
              <a:t> 2 </a:t>
            </a:r>
            <a:r>
              <a:rPr lang="en-US" sz="1800" b="0" i="0" u="none" strike="noStrike" baseline="0" dirty="0" err="1">
                <a:solidFill>
                  <a:srgbClr val="000000"/>
                </a:solidFill>
                <a:latin typeface="Arial" panose="020B0604020202020204" pitchFamily="34" charset="0"/>
                <a:cs typeface="Arial" panose="020B0604020202020204" pitchFamily="34" charset="0"/>
              </a:rPr>
              <a:t>condensatoare</a:t>
            </a:r>
            <a:r>
              <a:rPr lang="en-US" sz="1800" b="0" i="0" u="none" strike="noStrike" baseline="0" dirty="0">
                <a:solidFill>
                  <a:srgbClr val="000000"/>
                </a:solidFill>
                <a:latin typeface="Arial" panose="020B0604020202020204" pitchFamily="34" charset="0"/>
                <a:cs typeface="Arial" panose="020B0604020202020204" pitchFamily="34" charset="0"/>
              </a:rPr>
              <a:t>, care</a:t>
            </a: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păstreze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cât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mai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mult</a:t>
            </a:r>
            <a:r>
              <a:rPr lang="en-US" sz="1800" b="0" i="0" u="none" strike="noStrike" baseline="0" dirty="0">
                <a:solidFill>
                  <a:srgbClr val="000000"/>
                </a:solidFill>
                <a:latin typeface="Arial" panose="020B0604020202020204" pitchFamily="34" charset="0"/>
                <a:cs typeface="Arial" panose="020B0604020202020204" pitchFamily="34" charset="0"/>
              </a:rPr>
              <a:t> din </a:t>
            </a:r>
            <a:r>
              <a:rPr lang="en-US" sz="1800" b="0" i="0" u="none" strike="noStrike" baseline="0" dirty="0" err="1">
                <a:solidFill>
                  <a:srgbClr val="000000"/>
                </a:solidFill>
                <a:latin typeface="Arial" panose="020B0604020202020204" pitchFamily="34" charset="0"/>
                <a:cs typeface="Arial" panose="020B0604020202020204" pitchFamily="34" charset="0"/>
              </a:rPr>
              <a:t>banda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frecventă</a:t>
            </a:r>
            <a:r>
              <a:rPr lang="en-US" sz="1800" b="0" i="0" u="none" strike="noStrike" baseline="0" dirty="0">
                <a:solidFill>
                  <a:srgbClr val="000000"/>
                </a:solidFill>
                <a:latin typeface="Arial" panose="020B0604020202020204" pitchFamily="34" charset="0"/>
                <a:cs typeface="Arial" panose="020B0604020202020204" pitchFamily="34" charset="0"/>
              </a:rPr>
              <a:t>.</a:t>
            </a: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Curentul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emitorul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comun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este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asigurat</a:t>
            </a:r>
            <a:r>
              <a:rPr lang="en-US" sz="1800" b="0" i="0" u="none" strike="noStrike" baseline="0" dirty="0">
                <a:solidFill>
                  <a:srgbClr val="000000"/>
                </a:solidFill>
                <a:latin typeface="Arial" panose="020B0604020202020204" pitchFamily="34" charset="0"/>
                <a:cs typeface="Arial" panose="020B0604020202020204" pitchFamily="34" charset="0"/>
              </a:rPr>
              <a:t> de</a:t>
            </a: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sursa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 care </a:t>
            </a:r>
            <a:r>
              <a:rPr lang="en-US" sz="1800" b="0" i="0" u="none" strike="noStrike" baseline="0" dirty="0" err="1">
                <a:solidFill>
                  <a:srgbClr val="000000"/>
                </a:solidFill>
                <a:latin typeface="Arial" panose="020B0604020202020204" pitchFamily="34" charset="0"/>
                <a:cs typeface="Arial" panose="020B0604020202020204" pitchFamily="34" charset="0"/>
              </a:rPr>
              <a:t>este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și</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ea</a:t>
            </a:r>
            <a:r>
              <a:rPr lang="en-US" sz="1800" b="0" i="0" u="none" strike="noStrike" baseline="0" dirty="0">
                <a:solidFill>
                  <a:srgbClr val="000000"/>
                </a:solidFill>
                <a:latin typeface="Arial" panose="020B0604020202020204" pitchFamily="34" charset="0"/>
                <a:cs typeface="Arial" panose="020B0604020202020204" pitchFamily="34" charset="0"/>
              </a:rPr>
              <a:t> la </a:t>
            </a:r>
            <a:r>
              <a:rPr lang="en-US" sz="1800" b="0" i="0" u="none" strike="noStrike" baseline="0" dirty="0" err="1">
                <a:solidFill>
                  <a:srgbClr val="000000"/>
                </a:solidFill>
                <a:latin typeface="Arial" panose="020B0604020202020204" pitchFamily="34" charset="0"/>
                <a:cs typeface="Arial" panose="020B0604020202020204" pitchFamily="34" charset="0"/>
              </a:rPr>
              <a:t>rândul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ei</a:t>
            </a:r>
            <a:endParaRPr lang="en-US" sz="1800" b="0" i="0" u="none" strike="noStrike" baseline="0" dirty="0">
              <a:solidFill>
                <a:srgbClr val="000000"/>
              </a:solidFill>
              <a:latin typeface="Arial" panose="020B0604020202020204" pitchFamily="34" charset="0"/>
              <a:cs typeface="Arial" panose="020B0604020202020204" pitchFamily="34" charset="0"/>
            </a:endParaRP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dependentă</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referința</a:t>
            </a:r>
            <a:r>
              <a:rPr lang="en-US" sz="1800" b="0" i="0" u="none" strike="noStrike" baseline="0" dirty="0">
                <a:solidFill>
                  <a:srgbClr val="000000"/>
                </a:solidFill>
                <a:latin typeface="Arial" panose="020B0604020202020204" pitchFamily="34" charset="0"/>
                <a:cs typeface="Arial" panose="020B0604020202020204" pitchFamily="34" charset="0"/>
              </a:rPr>
              <a:t> de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funcție</a:t>
            </a:r>
            <a:r>
              <a:rPr lang="en-US" sz="1800" b="0" i="0" u="none" strike="noStrike" baseline="0" dirty="0">
                <a:solidFill>
                  <a:srgbClr val="000000"/>
                </a:solidFill>
                <a:latin typeface="Arial" panose="020B0604020202020204" pitchFamily="34" charset="0"/>
                <a:cs typeface="Arial" panose="020B0604020202020204" pitchFamily="34" charset="0"/>
              </a:rPr>
              <a:t> de</a:t>
            </a:r>
          </a:p>
          <a:p>
            <a:r>
              <a:rPr lang="en-US" sz="1800" b="0" i="0" u="none" strike="noStrike" baseline="0" dirty="0">
                <a:solidFill>
                  <a:srgbClr val="000000"/>
                </a:solidFill>
                <a:latin typeface="Arial" panose="020B0604020202020204" pitchFamily="34" charset="0"/>
                <a:cs typeface="Arial" panose="020B0604020202020204" pitchFamily="34" charset="0"/>
              </a:rPr>
              <a:t> cum </a:t>
            </a:r>
            <a:r>
              <a:rPr lang="en-US" sz="1800" b="0" i="0" u="none" strike="noStrike" baseline="0" dirty="0" err="1">
                <a:solidFill>
                  <a:srgbClr val="000000"/>
                </a:solidFill>
                <a:latin typeface="Arial" panose="020B0604020202020204" pitchFamily="34" charset="0"/>
                <a:cs typeface="Arial" panose="020B0604020202020204" pitchFamily="34" charset="0"/>
              </a:rPr>
              <a:t>este</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semnalul</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pozitiv</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sau</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negativ</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acesta</a:t>
            </a:r>
            <a:endParaRPr lang="en-US" sz="1800" b="0" i="0" u="none" strike="noStrike" baseline="0" dirty="0">
              <a:solidFill>
                <a:srgbClr val="000000"/>
              </a:solidFill>
              <a:latin typeface="Arial" panose="020B0604020202020204" pitchFamily="34" charset="0"/>
              <a:cs typeface="Arial" panose="020B0604020202020204" pitchFamily="34" charset="0"/>
            </a:endParaRPr>
          </a:p>
          <a:p>
            <a:r>
              <a:rPr lang="en-US" sz="1800" b="0" i="0" u="none" strike="noStrike" baseline="0" dirty="0">
                <a:solidFill>
                  <a:srgbClr val="000000"/>
                </a:solidFill>
                <a:latin typeface="Arial" panose="020B0604020202020204" pitchFamily="34" charset="0"/>
                <a:cs typeface="Arial" panose="020B0604020202020204" pitchFamily="34" charset="0"/>
              </a:rPr>
              <a:t> o </a:t>
            </a:r>
            <a:r>
              <a:rPr lang="en-US" sz="1800" b="0" i="0" u="none" strike="noStrike" baseline="0" dirty="0" err="1">
                <a:solidFill>
                  <a:srgbClr val="000000"/>
                </a:solidFill>
                <a:latin typeface="Arial" panose="020B0604020202020204" pitchFamily="34" charset="0"/>
                <a:cs typeface="Arial" panose="020B0604020202020204" pitchFamily="34" charset="0"/>
              </a:rPr>
              <a:t>va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lua</a:t>
            </a:r>
            <a:r>
              <a:rPr lang="en-US" sz="1800" b="0" i="0" u="none" strike="noStrike" baseline="0" dirty="0">
                <a:solidFill>
                  <a:srgbClr val="000000"/>
                </a:solidFill>
                <a:latin typeface="Arial" panose="020B0604020202020204" pitchFamily="34" charset="0"/>
                <a:cs typeface="Arial" panose="020B0604020202020204" pitchFamily="34" charset="0"/>
              </a:rPr>
              <a:t> pe </a:t>
            </a:r>
            <a:r>
              <a:rPr lang="en-US" sz="1800" b="0" i="0" u="none" strike="noStrike" baseline="0" dirty="0" err="1">
                <a:solidFill>
                  <a:srgbClr val="000000"/>
                </a:solidFill>
                <a:latin typeface="Arial" panose="020B0604020202020204" pitchFamily="34" charset="0"/>
                <a:cs typeface="Arial" panose="020B0604020202020204" pitchFamily="34" charset="0"/>
              </a:rPr>
              <a:t>una</a:t>
            </a:r>
            <a:r>
              <a:rPr lang="en-US" sz="1800" b="0" i="0" u="none" strike="noStrike" baseline="0" dirty="0">
                <a:solidFill>
                  <a:srgbClr val="000000"/>
                </a:solidFill>
                <a:latin typeface="Arial" panose="020B0604020202020204" pitchFamily="34" charset="0"/>
                <a:cs typeface="Arial" panose="020B0604020202020204" pitchFamily="34" charset="0"/>
              </a:rPr>
              <a:t> din </a:t>
            </a:r>
            <a:r>
              <a:rPr lang="en-US" sz="1800" b="0" i="0" u="none" strike="noStrike" baseline="0" dirty="0" err="1">
                <a:solidFill>
                  <a:srgbClr val="000000"/>
                </a:solidFill>
                <a:latin typeface="Arial" panose="020B0604020202020204" pitchFamily="34" charset="0"/>
                <a:cs typeface="Arial" panose="020B0604020202020204" pitchFamily="34" charset="0"/>
              </a:rPr>
              <a:t>cele</a:t>
            </a:r>
            <a:r>
              <a:rPr lang="en-US" sz="1800" b="0" i="0" u="none" strike="noStrike" baseline="0" dirty="0">
                <a:solidFill>
                  <a:srgbClr val="000000"/>
                </a:solidFill>
                <a:latin typeface="Arial" panose="020B0604020202020204" pitchFamily="34" charset="0"/>
                <a:cs typeface="Arial" panose="020B0604020202020204" pitchFamily="34" charset="0"/>
              </a:rPr>
              <a:t> 2 </a:t>
            </a:r>
            <a:r>
              <a:rPr lang="en-US" sz="1800" b="0" i="0" u="none" strike="noStrike" baseline="0" dirty="0" err="1">
                <a:solidFill>
                  <a:srgbClr val="000000"/>
                </a:solidFill>
                <a:latin typeface="Arial" panose="020B0604020202020204" pitchFamily="34" charset="0"/>
                <a:cs typeface="Arial" panose="020B0604020202020204" pitchFamily="34" charset="0"/>
              </a:rPr>
              <a:t>căi</a:t>
            </a:r>
            <a:r>
              <a:rPr lang="en-US" sz="1800" b="0" i="0" u="none" strike="noStrike" baseline="0" dirty="0">
                <a:solidFill>
                  <a:srgbClr val="000000"/>
                </a:solidFill>
                <a:latin typeface="Arial" panose="020B0604020202020204" pitchFamily="34" charset="0"/>
                <a:cs typeface="Arial" panose="020B0604020202020204" pitchFamily="34" charset="0"/>
              </a:rPr>
              <a:t>: 1.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alternanța</a:t>
            </a:r>
            <a:endParaRPr lang="en-US" sz="1800" b="0" i="0" u="none" strike="noStrike" baseline="0" dirty="0">
              <a:solidFill>
                <a:srgbClr val="000000"/>
              </a:solidFill>
              <a:latin typeface="Arial" panose="020B0604020202020204" pitchFamily="34" charset="0"/>
              <a:cs typeface="Arial" panose="020B0604020202020204" pitchFamily="34" charset="0"/>
            </a:endParaRPr>
          </a:p>
          <a:p>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pozitivă</a:t>
            </a:r>
            <a:r>
              <a:rPr lang="en-US" sz="1800" b="0" i="0" u="none" strike="noStrike" baseline="0" dirty="0">
                <a:solidFill>
                  <a:srgbClr val="000000"/>
                </a:solidFill>
                <a:latin typeface="Arial" panose="020B0604020202020204" pitchFamily="34" charset="0"/>
                <a:cs typeface="Arial" panose="020B0604020202020204" pitchFamily="34" charset="0"/>
              </a:rPr>
              <a:t> (pe sus); 2. </a:t>
            </a:r>
            <a:r>
              <a:rPr lang="en-US" sz="1800" b="0" i="0" u="none" strike="noStrike" baseline="0" dirty="0" err="1">
                <a:solidFill>
                  <a:srgbClr val="000000"/>
                </a:solidFill>
                <a:latin typeface="Arial" panose="020B0604020202020204" pitchFamily="34" charset="0"/>
                <a:cs typeface="Arial" panose="020B0604020202020204" pitchFamily="34" charset="0"/>
              </a:rPr>
              <a:t>Prin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alternanța</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negativă</a:t>
            </a:r>
            <a:r>
              <a:rPr lang="en-US" sz="1800" b="0" i="0" u="none" strike="noStrike" baseline="0" dirty="0">
                <a:solidFill>
                  <a:srgbClr val="000000"/>
                </a:solidFill>
                <a:latin typeface="Arial" panose="020B0604020202020204" pitchFamily="34" charset="0"/>
                <a:cs typeface="Arial" panose="020B0604020202020204" pitchFamily="34" charset="0"/>
              </a:rPr>
              <a:t> (pe </a:t>
            </a:r>
            <a:r>
              <a:rPr lang="en-US" sz="1800" b="0" i="0" u="none" strike="noStrike" baseline="0" dirty="0" err="1">
                <a:solidFill>
                  <a:srgbClr val="000000"/>
                </a:solidFill>
                <a:latin typeface="Arial" panose="020B0604020202020204" pitchFamily="34" charset="0"/>
                <a:cs typeface="Arial" panose="020B0604020202020204" pitchFamily="34" charset="0"/>
              </a:rPr>
              <a:t>jos</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Această</a:t>
            </a:r>
            <a:r>
              <a:rPr lang="en-US" sz="1800" b="0" i="0" u="none" strike="noStrike" baseline="0" dirty="0">
                <a:solidFill>
                  <a:srgbClr val="000000"/>
                </a:solidFill>
                <a:latin typeface="Arial" panose="020B0604020202020204" pitchFamily="34" charset="0"/>
                <a:cs typeface="Arial" panose="020B0604020202020204" pitchFamily="34" charset="0"/>
              </a:rPr>
              <a:t> zone </a:t>
            </a:r>
            <a:r>
              <a:rPr lang="en-US" sz="1800" b="0" i="0" u="none" strike="noStrike" baseline="0" dirty="0" err="1">
                <a:solidFill>
                  <a:srgbClr val="000000"/>
                </a:solidFill>
                <a:latin typeface="Arial" panose="020B0604020202020204" pitchFamily="34" charset="0"/>
                <a:cs typeface="Arial" panose="020B0604020202020204" pitchFamily="34" charset="0"/>
              </a:rPr>
              <a:t>pentru</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alternanțe</a:t>
            </a:r>
            <a:r>
              <a:rPr lang="en-US" sz="1800" b="0" i="0" u="none" strike="noStrike" baseline="0" dirty="0">
                <a:solidFill>
                  <a:srgbClr val="000000"/>
                </a:solidFill>
                <a:latin typeface="Arial" panose="020B0604020202020204" pitchFamily="34" charset="0"/>
                <a:cs typeface="Arial" panose="020B0604020202020204" pitchFamily="34" charset="0"/>
              </a:rPr>
              <a:t> se </a:t>
            </a:r>
            <a:r>
              <a:rPr lang="en-US" sz="1800" b="0" i="0" u="none" strike="noStrike" baseline="0" dirty="0" err="1">
                <a:solidFill>
                  <a:srgbClr val="000000"/>
                </a:solidFill>
                <a:latin typeface="Arial" panose="020B0604020202020204" pitchFamily="34" charset="0"/>
                <a:cs typeface="Arial" panose="020B0604020202020204" pitchFamily="34" charset="0"/>
              </a:rPr>
              <a:t>cheamă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etaj</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clasa</a:t>
            </a:r>
            <a:r>
              <a:rPr lang="en-US" sz="1800" b="0" i="0" u="none" strike="noStrike" baseline="0" dirty="0">
                <a:solidFill>
                  <a:srgbClr val="000000"/>
                </a:solidFill>
                <a:latin typeface="Arial" panose="020B0604020202020204" pitchFamily="34" charset="0"/>
                <a:cs typeface="Arial" panose="020B0604020202020204" pitchFamily="34" charset="0"/>
              </a:rPr>
              <a:t> AB, care </a:t>
            </a:r>
            <a:r>
              <a:rPr lang="en-US" sz="1800" b="0" i="0" u="none" strike="noStrike" baseline="0" dirty="0" err="1">
                <a:solidFill>
                  <a:srgbClr val="000000"/>
                </a:solidFill>
                <a:latin typeface="Arial" panose="020B0604020202020204" pitchFamily="34" charset="0"/>
                <a:cs typeface="Arial" panose="020B0604020202020204" pitchFamily="34" charset="0"/>
              </a:rPr>
              <a:t>amplifică</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în</a:t>
            </a:r>
            <a:r>
              <a:rPr lang="en-US" sz="1800" b="0" i="0" u="none" strike="noStrike" baseline="0" dirty="0">
                <a:solidFill>
                  <a:srgbClr val="000000"/>
                </a:solidFill>
                <a:latin typeface="Arial" panose="020B0604020202020204" pitchFamily="34" charset="0"/>
                <a:cs typeface="Arial" panose="020B0604020202020204" pitchFamily="34" charset="0"/>
              </a:rPr>
              <a:t> </a:t>
            </a:r>
            <a:r>
              <a:rPr lang="en-US" sz="1800" b="0" i="0" u="none" strike="noStrike" baseline="0" dirty="0" err="1">
                <a:solidFill>
                  <a:srgbClr val="000000"/>
                </a:solidFill>
                <a:latin typeface="Arial" panose="020B0604020202020204" pitchFamily="34" charset="0"/>
                <a:cs typeface="Arial" panose="020B0604020202020204" pitchFamily="34" charset="0"/>
              </a:rPr>
              <a:t>curent</a:t>
            </a:r>
            <a:r>
              <a:rPr lang="en-US" sz="1800" b="0" i="0" u="none" strike="noStrike" baseline="0" dirty="0">
                <a:solidFill>
                  <a:srgbClr val="000000"/>
                </a:solidFill>
                <a:latin typeface="Arial" panose="020B0604020202020204" pitchFamily="34" charset="0"/>
                <a:cs typeface="Arial" panose="020B0604020202020204" pitchFamily="34" charset="0"/>
              </a:rPr>
              <a:t>.</a:t>
            </a:r>
          </a:p>
        </p:txBody>
      </p:sp>
      <p:pic>
        <p:nvPicPr>
          <p:cNvPr id="3" name="Picture 2" descr="A paper with a diagram&#10;&#10;Description automatically generated">
            <a:extLst>
              <a:ext uri="{FF2B5EF4-FFF2-40B4-BE49-F238E27FC236}">
                <a16:creationId xmlns:a16="http://schemas.microsoft.com/office/drawing/2014/main" id="{2B2E8678-4E38-6FC6-A9F5-41E0CFB208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5" t="-2976" r="2015" b="2976"/>
          <a:stretch/>
        </p:blipFill>
        <p:spPr>
          <a:xfrm>
            <a:off x="5257800" y="3429000"/>
            <a:ext cx="3657600" cy="2286000"/>
          </a:xfrm>
          <a:prstGeom prst="rect">
            <a:avLst/>
          </a:prstGeom>
        </p:spPr>
      </p:pic>
      <p:sp>
        <p:nvSpPr>
          <p:cNvPr id="5122"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Schema bloc</a:t>
            </a:r>
            <a:endParaRPr lang="en-US" altLang="en-US" sz="2400" b="1" dirty="0">
              <a:latin typeface="Arial" charset="0"/>
              <a:cs typeface="Arial" charset="0"/>
            </a:endParaRPr>
          </a:p>
        </p:txBody>
      </p:sp>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a:latin typeface="Arial" charset="0"/>
              <a:cs typeface="Arial" charset="0"/>
            </a:endParaRPr>
          </a:p>
        </p:txBody>
      </p:sp>
      <p:sp>
        <p:nvSpPr>
          <p:cNvPr id="6147" name="Title 1"/>
          <p:cNvSpPr txBox="1">
            <a:spLocks/>
          </p:cNvSpPr>
          <p:nvPr/>
        </p:nvSpPr>
        <p:spPr bwMode="auto">
          <a:xfrm>
            <a:off x="304800" y="1524000"/>
            <a:ext cx="8534400" cy="4953000"/>
          </a:xfrm>
          <a:prstGeom prst="rect">
            <a:avLst/>
          </a:prstGeom>
          <a:noFill/>
          <a:ln w="9525">
            <a:noFill/>
            <a:miter lim="800000"/>
            <a:headEnd/>
            <a:tailEnd/>
          </a:ln>
        </p:spPr>
        <p:txBody>
          <a:bodyPr anchor="b"/>
          <a:lstStyle/>
          <a:p>
            <a:endParaRPr lang="en-US" altLang="ro-RO" dirty="0"/>
          </a:p>
        </p:txBody>
      </p:sp>
      <p:pic>
        <p:nvPicPr>
          <p:cNvPr id="3" name="Picture 2" descr="A diagram of a circuit board&#10;&#10;Description automatically generated">
            <a:extLst>
              <a:ext uri="{FF2B5EF4-FFF2-40B4-BE49-F238E27FC236}">
                <a16:creationId xmlns:a16="http://schemas.microsoft.com/office/drawing/2014/main" id="{EAFB07BE-34D4-98A3-EE59-9959F7292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89" y="1828800"/>
            <a:ext cx="7809822" cy="4191000"/>
          </a:xfrm>
          <a:prstGeom prst="rect">
            <a:avLst/>
          </a:prstGeom>
        </p:spPr>
      </p:pic>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Simulări</a:t>
            </a:r>
            <a:r>
              <a:rPr lang="en-US" altLang="en-US" sz="2400" b="1" dirty="0">
                <a:latin typeface="Arial" charset="0"/>
                <a:cs typeface="Arial" charset="0"/>
              </a:rPr>
              <a:t>	</a:t>
            </a: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sp>
        <p:nvSpPr>
          <p:cNvPr id="3" name="TextBox 2">
            <a:extLst>
              <a:ext uri="{FF2B5EF4-FFF2-40B4-BE49-F238E27FC236}">
                <a16:creationId xmlns:a16="http://schemas.microsoft.com/office/drawing/2014/main" id="{9171E4CC-F915-749A-129B-9F64F5E4B4FA}"/>
              </a:ext>
            </a:extLst>
          </p:cNvPr>
          <p:cNvSpPr txBox="1"/>
          <p:nvPr/>
        </p:nvSpPr>
        <p:spPr>
          <a:xfrm>
            <a:off x="1981200" y="1066102"/>
            <a:ext cx="4572000" cy="461665"/>
          </a:xfrm>
          <a:prstGeom prst="rect">
            <a:avLst/>
          </a:prstGeom>
          <a:noFill/>
        </p:spPr>
        <p:txBody>
          <a:bodyPr wrap="square">
            <a:spAutoFit/>
          </a:bodyPr>
          <a:lstStyle/>
          <a:p>
            <a:r>
              <a:rPr lang="en-US" altLang="ro-RO" sz="2400" b="1" dirty="0"/>
              <a:t>C</a:t>
            </a:r>
            <a:r>
              <a:rPr lang="ro-RO" altLang="ro-RO" sz="2400" b="1" dirty="0"/>
              <a:t>urenți</a:t>
            </a:r>
            <a:r>
              <a:rPr lang="en-US" altLang="ro-RO" sz="2400" b="1" dirty="0"/>
              <a:t> </a:t>
            </a:r>
            <a:r>
              <a:rPr lang="ro-RO" altLang="ro-RO" sz="2400" b="1" dirty="0"/>
              <a:t>în DC:</a:t>
            </a:r>
          </a:p>
        </p:txBody>
      </p:sp>
      <p:pic>
        <p:nvPicPr>
          <p:cNvPr id="5" name="Picture 4" descr="A diagram of a computer&#10;&#10;Description automatically generated">
            <a:extLst>
              <a:ext uri="{FF2B5EF4-FFF2-40B4-BE49-F238E27FC236}">
                <a16:creationId xmlns:a16="http://schemas.microsoft.com/office/drawing/2014/main" id="{9996D7BD-6743-706D-68DE-E6998702B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24000"/>
            <a:ext cx="9143999" cy="4495800"/>
          </a:xfrm>
          <a:prstGeom prst="rect">
            <a:avLst/>
          </a:prstGeom>
        </p:spPr>
      </p:pic>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sp>
        <p:nvSpPr>
          <p:cNvPr id="3" name="TextBox 2">
            <a:extLst>
              <a:ext uri="{FF2B5EF4-FFF2-40B4-BE49-F238E27FC236}">
                <a16:creationId xmlns:a16="http://schemas.microsoft.com/office/drawing/2014/main" id="{C0ABDD13-A456-2D4A-FD16-4E36236509D3}"/>
              </a:ext>
            </a:extLst>
          </p:cNvPr>
          <p:cNvSpPr txBox="1"/>
          <p:nvPr/>
        </p:nvSpPr>
        <p:spPr>
          <a:xfrm>
            <a:off x="1981200" y="1062335"/>
            <a:ext cx="4572000" cy="461665"/>
          </a:xfrm>
          <a:prstGeom prst="rect">
            <a:avLst/>
          </a:prstGeom>
          <a:noFill/>
        </p:spPr>
        <p:txBody>
          <a:bodyPr wrap="square">
            <a:spAutoFit/>
          </a:bodyPr>
          <a:lstStyle/>
          <a:p>
            <a:r>
              <a:rPr lang="en-US" altLang="ro-RO" sz="2400" b="1" dirty="0" err="1"/>
              <a:t>Tensiuni</a:t>
            </a:r>
            <a:r>
              <a:rPr lang="en-US" altLang="ro-RO" sz="2400" b="1" dirty="0"/>
              <a:t> </a:t>
            </a:r>
            <a:r>
              <a:rPr lang="ro-RO" altLang="ro-RO" sz="2400" b="1" dirty="0"/>
              <a:t>în DC:</a:t>
            </a:r>
          </a:p>
        </p:txBody>
      </p:sp>
      <p:pic>
        <p:nvPicPr>
          <p:cNvPr id="5" name="Picture 4" descr="A diagram of a circuit board&#10;&#10;Description automatically generated">
            <a:extLst>
              <a:ext uri="{FF2B5EF4-FFF2-40B4-BE49-F238E27FC236}">
                <a16:creationId xmlns:a16="http://schemas.microsoft.com/office/drawing/2014/main" id="{12CFCC4A-75FA-7E0A-D7BF-B7C4A778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4503420"/>
          </a:xfrm>
          <a:prstGeom prst="rect">
            <a:avLst/>
          </a:prstGeom>
        </p:spPr>
      </p:pic>
    </p:spTree>
    <p:extLst>
      <p:ext uri="{BB962C8B-B14F-4D97-AF65-F5344CB8AC3E}">
        <p14:creationId xmlns:p14="http://schemas.microsoft.com/office/powerpoint/2010/main" val="937575226"/>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pic>
        <p:nvPicPr>
          <p:cNvPr id="3" name="Picture 2" descr="A screen shot of a graph&#10;&#10;Description automatically generated">
            <a:extLst>
              <a:ext uri="{FF2B5EF4-FFF2-40B4-BE49-F238E27FC236}">
                <a16:creationId xmlns:a16="http://schemas.microsoft.com/office/drawing/2014/main" id="{BA20C7F2-06CB-A216-1096-394599EC2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572000"/>
          </a:xfrm>
          <a:prstGeom prst="rect">
            <a:avLst/>
          </a:prstGeom>
        </p:spPr>
      </p:pic>
      <p:sp>
        <p:nvSpPr>
          <p:cNvPr id="5" name="TextBox 4">
            <a:extLst>
              <a:ext uri="{FF2B5EF4-FFF2-40B4-BE49-F238E27FC236}">
                <a16:creationId xmlns:a16="http://schemas.microsoft.com/office/drawing/2014/main" id="{43CF2169-C763-77F5-77C3-411DD05B88F5}"/>
              </a:ext>
            </a:extLst>
          </p:cNvPr>
          <p:cNvSpPr txBox="1"/>
          <p:nvPr/>
        </p:nvSpPr>
        <p:spPr>
          <a:xfrm>
            <a:off x="1905000" y="1062335"/>
            <a:ext cx="4572000" cy="461665"/>
          </a:xfrm>
          <a:prstGeom prst="rect">
            <a:avLst/>
          </a:prstGeom>
          <a:noFill/>
        </p:spPr>
        <p:txBody>
          <a:bodyPr wrap="square">
            <a:spAutoFit/>
          </a:bodyPr>
          <a:lstStyle/>
          <a:p>
            <a:r>
              <a:rPr lang="ro-RO" altLang="ro-RO" sz="2400" b="1" dirty="0"/>
              <a:t>Forme de undă în transient:</a:t>
            </a:r>
          </a:p>
        </p:txBody>
      </p:sp>
    </p:spTree>
    <p:extLst>
      <p:ext uri="{BB962C8B-B14F-4D97-AF65-F5344CB8AC3E}">
        <p14:creationId xmlns:p14="http://schemas.microsoft.com/office/powerpoint/2010/main" val="1998107786"/>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sp>
        <p:nvSpPr>
          <p:cNvPr id="3" name="TextBox 2">
            <a:extLst>
              <a:ext uri="{FF2B5EF4-FFF2-40B4-BE49-F238E27FC236}">
                <a16:creationId xmlns:a16="http://schemas.microsoft.com/office/drawing/2014/main" id="{CFC957E0-CC67-A86B-38DF-ED71F9EA0A03}"/>
              </a:ext>
            </a:extLst>
          </p:cNvPr>
          <p:cNvSpPr txBox="1"/>
          <p:nvPr/>
        </p:nvSpPr>
        <p:spPr>
          <a:xfrm>
            <a:off x="2057400" y="879901"/>
            <a:ext cx="7467600" cy="830997"/>
          </a:xfrm>
          <a:prstGeom prst="rect">
            <a:avLst/>
          </a:prstGeom>
          <a:noFill/>
        </p:spPr>
        <p:txBody>
          <a:bodyPr wrap="square">
            <a:spAutoFit/>
          </a:bodyPr>
          <a:lstStyle/>
          <a:p>
            <a:r>
              <a:rPr lang="ro-RO" altLang="ro-RO" sz="2400" b="1" dirty="0"/>
              <a:t>Reprezentări Bode pentru justificarea benzii și demonstrarea stabilitații:</a:t>
            </a:r>
          </a:p>
        </p:txBody>
      </p:sp>
      <p:pic>
        <p:nvPicPr>
          <p:cNvPr id="5" name="Picture 4" descr="A screen shot of a graph&#10;&#10;Description automatically generated">
            <a:extLst>
              <a:ext uri="{FF2B5EF4-FFF2-40B4-BE49-F238E27FC236}">
                <a16:creationId xmlns:a16="http://schemas.microsoft.com/office/drawing/2014/main" id="{4F2D9825-9915-5D08-28B9-6D9B68A2B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897"/>
            <a:ext cx="9144000" cy="4358379"/>
          </a:xfrm>
          <a:prstGeom prst="rect">
            <a:avLst/>
          </a:prstGeom>
        </p:spPr>
      </p:pic>
    </p:spTree>
    <p:extLst>
      <p:ext uri="{BB962C8B-B14F-4D97-AF65-F5344CB8AC3E}">
        <p14:creationId xmlns:p14="http://schemas.microsoft.com/office/powerpoint/2010/main" val="309929799"/>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defRPr/>
            </a:pPr>
            <a:endParaRPr lang="en-US" dirty="0">
              <a:ea typeface="+mj-ea"/>
            </a:endParaRPr>
          </a:p>
        </p:txBody>
      </p:sp>
      <p:pic>
        <p:nvPicPr>
          <p:cNvPr id="3" name="Picture 2" descr="A green circuit board with many small green squares&#10;&#10;Description automatically generated">
            <a:extLst>
              <a:ext uri="{FF2B5EF4-FFF2-40B4-BE49-F238E27FC236}">
                <a16:creationId xmlns:a16="http://schemas.microsoft.com/office/drawing/2014/main" id="{69EEFF09-9DA6-029C-0B16-EE7F4F500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14390"/>
            <a:ext cx="5172214" cy="5186410"/>
          </a:xfrm>
          <a:prstGeom prst="rect">
            <a:avLst/>
          </a:prstGeom>
        </p:spPr>
      </p:pic>
    </p:spTree>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2664</TotalTime>
  <Words>919</Words>
  <Application>Microsoft Office PowerPoint</Application>
  <PresentationFormat>On-screen Show (4:3)</PresentationFormat>
  <Paragraphs>91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Proiect 1 – Dispozitive și circuite electronice (DCE) </vt:lpstr>
      <vt:lpstr>Date de proiectare</vt:lpstr>
      <vt:lpstr>Schema bloc</vt:lpstr>
      <vt:lpstr>Schema electrică </vt:lpstr>
      <vt:lpstr>Simulări </vt:lpstr>
      <vt:lpstr>Simulări</vt:lpstr>
      <vt:lpstr>Simulări</vt:lpstr>
      <vt:lpstr>Simulări</vt:lpstr>
      <vt:lpstr>Layout</vt:lpstr>
      <vt:lpstr>Layout</vt:lpstr>
      <vt:lpstr>Layout</vt:lpstr>
      <vt:lpstr>PowerPoint Presentation</vt:lpstr>
      <vt:lpstr>Fotografii din etapa de echipare a modulului electronic</vt:lpstr>
      <vt:lpstr>Rezultate experimentale</vt:lpstr>
      <vt:lpstr>Rezultate experimentale</vt:lpstr>
      <vt:lpstr>Concluzii</vt:lpstr>
      <vt:lpstr>Concluzii</vt:lpstr>
      <vt:lpstr>Discipline studiate utile în realizarea proiectului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c:creator>
  <cp:lastModifiedBy>Sorin-Constantin NISTOR (127051)</cp:lastModifiedBy>
  <cp:revision>253</cp:revision>
  <dcterms:created xsi:type="dcterms:W3CDTF">2014-01-15T22:07:17Z</dcterms:created>
  <dcterms:modified xsi:type="dcterms:W3CDTF">2024-01-21T13:49:33Z</dcterms:modified>
</cp:coreProperties>
</file>