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308" r:id="rId6"/>
    <p:sldId id="287" r:id="rId7"/>
    <p:sldId id="262" r:id="rId8"/>
    <p:sldId id="263" r:id="rId9"/>
    <p:sldId id="264" r:id="rId10"/>
    <p:sldId id="265" r:id="rId11"/>
    <p:sldId id="307" r:id="rId12"/>
    <p:sldId id="309" r:id="rId13"/>
    <p:sldId id="306" r:id="rId14"/>
    <p:sldId id="310" r:id="rId15"/>
    <p:sldId id="286" r:id="rId16"/>
  </p:sldIdLst>
  <p:sldSz cx="9144000" cy="5143500" type="screen16x9"/>
  <p:notesSz cx="6858000" cy="9144000"/>
  <p:embeddedFontLst>
    <p:embeddedFont>
      <p:font typeface="Lexend" panose="020B0604020202020204" charset="0"/>
      <p:regular r:id="rId18"/>
      <p:bold r:id="rId19"/>
    </p:embeddedFont>
    <p:embeddedFont>
      <p:font typeface="Manjar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64854-772F-4628-8199-F4B86CE93AA4}">
  <a:tblStyle styleId="{67B64854-772F-4628-8199-F4B86CE93A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5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>
          <a:extLst>
            <a:ext uri="{FF2B5EF4-FFF2-40B4-BE49-F238E27FC236}">
              <a16:creationId xmlns:a16="http://schemas.microsoft.com/office/drawing/2014/main" id="{4CAFCDA8-814D-F147-679B-4D1096EF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a7b2a9b0f9_0_14:notes">
            <a:extLst>
              <a:ext uri="{FF2B5EF4-FFF2-40B4-BE49-F238E27FC236}">
                <a16:creationId xmlns:a16="http://schemas.microsoft.com/office/drawing/2014/main" id="{BE82A37B-B5E9-259C-F0FD-CE1AA1093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a7b2a9b0f9_0_14:notes">
            <a:extLst>
              <a:ext uri="{FF2B5EF4-FFF2-40B4-BE49-F238E27FC236}">
                <a16:creationId xmlns:a16="http://schemas.microsoft.com/office/drawing/2014/main" id="{C42EB35D-0D91-8322-67FA-813F88BC49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10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>
          <a:extLst>
            <a:ext uri="{FF2B5EF4-FFF2-40B4-BE49-F238E27FC236}">
              <a16:creationId xmlns:a16="http://schemas.microsoft.com/office/drawing/2014/main" id="{93BB8643-F6E5-60E8-B0E2-EEC1910B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a7b2a9b0f9_0_14:notes">
            <a:extLst>
              <a:ext uri="{FF2B5EF4-FFF2-40B4-BE49-F238E27FC236}">
                <a16:creationId xmlns:a16="http://schemas.microsoft.com/office/drawing/2014/main" id="{EF34D85E-DDAF-46F9-451B-8F4990C25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a7b2a9b0f9_0_14:notes">
            <a:extLst>
              <a:ext uri="{FF2B5EF4-FFF2-40B4-BE49-F238E27FC236}">
                <a16:creationId xmlns:a16="http://schemas.microsoft.com/office/drawing/2014/main" id="{F33A6C02-70B0-7DB3-E07E-F9AEDFB3B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85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>
          <a:extLst>
            <a:ext uri="{FF2B5EF4-FFF2-40B4-BE49-F238E27FC236}">
              <a16:creationId xmlns:a16="http://schemas.microsoft.com/office/drawing/2014/main" id="{99819A50-3A74-5163-C0BC-9184E082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a7b2a9b0f9_0_14:notes">
            <a:extLst>
              <a:ext uri="{FF2B5EF4-FFF2-40B4-BE49-F238E27FC236}">
                <a16:creationId xmlns:a16="http://schemas.microsoft.com/office/drawing/2014/main" id="{EE1F9F2B-C16E-22C0-8FF2-D6E780134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a7b2a9b0f9_0_14:notes">
            <a:extLst>
              <a:ext uri="{FF2B5EF4-FFF2-40B4-BE49-F238E27FC236}">
                <a16:creationId xmlns:a16="http://schemas.microsoft.com/office/drawing/2014/main" id="{1C237308-0634-D4E7-A01E-4D84449FE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13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>
          <a:extLst>
            <a:ext uri="{FF2B5EF4-FFF2-40B4-BE49-F238E27FC236}">
              <a16:creationId xmlns:a16="http://schemas.microsoft.com/office/drawing/2014/main" id="{BA26C209-7BCB-62B4-B630-302BD58D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a7b2a9b0f9_0_14:notes">
            <a:extLst>
              <a:ext uri="{FF2B5EF4-FFF2-40B4-BE49-F238E27FC236}">
                <a16:creationId xmlns:a16="http://schemas.microsoft.com/office/drawing/2014/main" id="{7F0CE2CE-9703-BC75-2930-E65930E07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a7b2a9b0f9_0_14:notes">
            <a:extLst>
              <a:ext uri="{FF2B5EF4-FFF2-40B4-BE49-F238E27FC236}">
                <a16:creationId xmlns:a16="http://schemas.microsoft.com/office/drawing/2014/main" id="{B1CFE0B3-D72A-C126-966B-7F69C896D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4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2a7b2a9b0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2a7b2a9b0f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a7b2a9b0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a7b2a9b0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2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2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2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22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09" name="Google Shape;1309;p2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10" name="Google Shape;1310;p2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311" name="Google Shape;1311;p22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312" name="Google Shape;1312;p22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 rot="10800000">
              <a:off x="8573550" y="36697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 rot="10800000">
              <a:off x="9057475" y="34225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318" name="Google Shape;1318;p22"/>
          <p:cNvGrpSpPr/>
          <p:nvPr/>
        </p:nvGrpSpPr>
        <p:grpSpPr>
          <a:xfrm rot="10800000" flipH="1">
            <a:off x="-527805" y="-1016375"/>
            <a:ext cx="10232769" cy="6744764"/>
            <a:chOff x="-527805" y="-670853"/>
            <a:chExt cx="10232769" cy="6744764"/>
          </a:xfrm>
        </p:grpSpPr>
        <p:grpSp>
          <p:nvGrpSpPr>
            <p:cNvPr id="1319" name="Google Shape;1319;p22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320" name="Google Shape;1320;p2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22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327" name="Google Shape;1327;p2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22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330" name="Google Shape;1330;p2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22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334" name="Google Shape;1334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2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345" name="Google Shape;1345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8" name="Google Shape;1348;p22"/>
          <p:cNvGrpSpPr/>
          <p:nvPr/>
        </p:nvGrpSpPr>
        <p:grpSpPr>
          <a:xfrm rot="10800000" flipH="1">
            <a:off x="160162" y="195511"/>
            <a:ext cx="8848706" cy="4568938"/>
            <a:chOff x="160162" y="293088"/>
            <a:chExt cx="8848706" cy="4568938"/>
          </a:xfrm>
        </p:grpSpPr>
        <p:grpSp>
          <p:nvGrpSpPr>
            <p:cNvPr id="1349" name="Google Shape;1349;p22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3" name="Google Shape;1353;p22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1354" name="Google Shape;135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7" name="Google Shape;1357;p22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1358" name="Google Shape;1358;p22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359" name="Google Shape;1359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1" name="Google Shape;1361;p22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362" name="Google Shape;1362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4" name="Google Shape;1364;p22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365" name="Google Shape;1365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67" name="Google Shape;1367;p22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1368" name="Google Shape;1368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22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1379" name="Google Shape;1379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22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93" name="Google Shape;1393;p22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1394" name="Google Shape;139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2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23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00" name="Google Shape;1400;p23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06" name="Google Shape;1406;p23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407" name="Google Shape;1407;p23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23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23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415" name="Google Shape;1415;p2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4" name="Google Shape;1424;p23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425" name="Google Shape;1425;p23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426" name="Google Shape;1426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29" name="Google Shape;1429;p23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430" name="Google Shape;143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441" name="Google Shape;1441;p2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42" name="Google Shape;1442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4" name="Google Shape;1444;p2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45" name="Google Shape;1445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0" name="Google Shape;1450;p23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5" name="Google Shape;14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3"/>
          <p:cNvSpPr txBox="1">
            <a:spLocks noGrp="1"/>
          </p:cNvSpPr>
          <p:nvPr>
            <p:ph type="subTitle" idx="1"/>
          </p:nvPr>
        </p:nvSpPr>
        <p:spPr>
          <a:xfrm>
            <a:off x="1835650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subTitle" idx="2"/>
          </p:nvPr>
        </p:nvSpPr>
        <p:spPr>
          <a:xfrm>
            <a:off x="5229888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subTitle" idx="3"/>
          </p:nvPr>
        </p:nvSpPr>
        <p:spPr>
          <a:xfrm>
            <a:off x="1835650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ubTitle" idx="4"/>
          </p:nvPr>
        </p:nvSpPr>
        <p:spPr>
          <a:xfrm>
            <a:off x="5229888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3"/>
          <p:cNvSpPr txBox="1">
            <a:spLocks noGrp="1"/>
          </p:cNvSpPr>
          <p:nvPr>
            <p:ph type="subTitle" idx="5"/>
          </p:nvPr>
        </p:nvSpPr>
        <p:spPr>
          <a:xfrm>
            <a:off x="1835650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1" name="Google Shape;1471;p23"/>
          <p:cNvSpPr txBox="1">
            <a:spLocks noGrp="1"/>
          </p:cNvSpPr>
          <p:nvPr>
            <p:ph type="subTitle" idx="6"/>
          </p:nvPr>
        </p:nvSpPr>
        <p:spPr>
          <a:xfrm>
            <a:off x="5229885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2" name="Google Shape;1472;p23"/>
          <p:cNvSpPr txBox="1">
            <a:spLocks noGrp="1"/>
          </p:cNvSpPr>
          <p:nvPr>
            <p:ph type="subTitle" idx="7"/>
          </p:nvPr>
        </p:nvSpPr>
        <p:spPr>
          <a:xfrm>
            <a:off x="1835650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3" name="Google Shape;1473;p23"/>
          <p:cNvSpPr txBox="1">
            <a:spLocks noGrp="1"/>
          </p:cNvSpPr>
          <p:nvPr>
            <p:ph type="subTitle" idx="8"/>
          </p:nvPr>
        </p:nvSpPr>
        <p:spPr>
          <a:xfrm>
            <a:off x="5229885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8" name="Google Shape;148;p4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55" name="Google Shape;155;p4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4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89" name="Google Shape;189;p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90" name="Google Shape;190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96" name="Google Shape;196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8" name="Google Shape;198;p4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subTitle" idx="1"/>
          </p:nvPr>
        </p:nvSpPr>
        <p:spPr>
          <a:xfrm>
            <a:off x="4949161" y="2479351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2"/>
          </p:nvPr>
        </p:nvSpPr>
        <p:spPr>
          <a:xfrm>
            <a:off x="1516738" y="2479350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3"/>
          </p:nvPr>
        </p:nvSpPr>
        <p:spPr>
          <a:xfrm>
            <a:off x="4949152" y="2160751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4"/>
          </p:nvPr>
        </p:nvSpPr>
        <p:spPr>
          <a:xfrm>
            <a:off x="1516737" y="2160750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-1056525" y="-1016375"/>
            <a:ext cx="11531200" cy="6703400"/>
            <a:chOff x="-1056525" y="-1016375"/>
            <a:chExt cx="11531200" cy="6703400"/>
          </a:xfrm>
        </p:grpSpPr>
        <p:sp>
          <p:nvSpPr>
            <p:cNvPr id="223" name="Google Shape;223;p5"/>
            <p:cNvSpPr/>
            <p:nvPr/>
          </p:nvSpPr>
          <p:spPr>
            <a:xfrm>
              <a:off x="-70397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565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5400000">
              <a:off x="-1184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5400000">
              <a:off x="55314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573550" y="367006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9057475" y="34236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-527805" y="-670853"/>
            <a:ext cx="10232769" cy="6744764"/>
            <a:chOff x="-527805" y="-670853"/>
            <a:chExt cx="10232769" cy="6744764"/>
          </a:xfrm>
        </p:grpSpPr>
        <p:grpSp>
          <p:nvGrpSpPr>
            <p:cNvPr id="230" name="Google Shape;230;p5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5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241" name="Google Shape;241;p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528218" y="-369678"/>
              <a:ext cx="1337026" cy="826702"/>
              <a:chOff x="3421261" y="191675"/>
              <a:chExt cx="837578" cy="517886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5"/>
          <p:cNvGrpSpPr/>
          <p:nvPr/>
        </p:nvGrpSpPr>
        <p:grpSpPr>
          <a:xfrm>
            <a:off x="160162" y="293088"/>
            <a:ext cx="8848706" cy="4568938"/>
            <a:chOff x="160162" y="293088"/>
            <a:chExt cx="8848706" cy="4568938"/>
          </a:xfrm>
        </p:grpSpPr>
        <p:grpSp>
          <p:nvGrpSpPr>
            <p:cNvPr id="260" name="Google Shape;260;p5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8" name="Google Shape;268;p5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269" name="Google Shape;269;p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270" name="Google Shape;270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273" name="Google Shape;273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5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279" name="Google Shape;279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5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290" name="Google Shape;290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8" name="Google Shape;808;p15"/>
          <p:cNvGrpSpPr/>
          <p:nvPr/>
        </p:nvGrpSpPr>
        <p:grpSpPr>
          <a:xfrm flipH="1">
            <a:off x="189380" y="223138"/>
            <a:ext cx="8584545" cy="4702738"/>
            <a:chOff x="362675" y="223138"/>
            <a:chExt cx="8584545" cy="4702738"/>
          </a:xfrm>
        </p:grpSpPr>
        <p:grpSp>
          <p:nvGrpSpPr>
            <p:cNvPr id="809" name="Google Shape;809;p15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810" name="Google Shape;81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3" name="Google Shape;813;p15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814" name="Google Shape;814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818" name="Google Shape;818;p1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819" name="Google Shape;819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1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822" name="Google Shape;822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4" name="Google Shape;824;p1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825" name="Google Shape;825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7" name="Google Shape;827;p15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15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15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850" name="Google Shape;85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53" name="Google Shape;853;p15"/>
          <p:cNvGrpSpPr/>
          <p:nvPr/>
        </p:nvGrpSpPr>
        <p:grpSpPr>
          <a:xfrm flipH="1"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854" name="Google Shape;854;p15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60" name="Google Shape;860;p15"/>
          <p:cNvGrpSpPr/>
          <p:nvPr/>
        </p:nvGrpSpPr>
        <p:grpSpPr>
          <a:xfrm flipH="1">
            <a:off x="-705215" y="-954029"/>
            <a:ext cx="10760625" cy="7331170"/>
            <a:chOff x="-918810" y="-954029"/>
            <a:chExt cx="10760625" cy="7331170"/>
          </a:xfrm>
        </p:grpSpPr>
        <p:grpSp>
          <p:nvGrpSpPr>
            <p:cNvPr id="861" name="Google Shape;861;p15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862" name="Google Shape;862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5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866" name="Google Shape;866;p1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15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873" name="Google Shape;873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15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877" name="Google Shape;877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9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19"/>
          <p:cNvSpPr txBox="1">
            <a:spLocks noGrp="1"/>
          </p:cNvSpPr>
          <p:nvPr>
            <p:ph type="body" idx="1"/>
          </p:nvPr>
        </p:nvSpPr>
        <p:spPr>
          <a:xfrm>
            <a:off x="720000" y="1215744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92" name="Google Shape;1092;p19"/>
          <p:cNvGrpSpPr/>
          <p:nvPr/>
        </p:nvGrpSpPr>
        <p:grpSpPr>
          <a:xfrm rot="10800000">
            <a:off x="-65760" y="-60168"/>
            <a:ext cx="9879489" cy="5650844"/>
            <a:chOff x="-606129" y="-451253"/>
            <a:chExt cx="9879489" cy="5650844"/>
          </a:xfrm>
        </p:grpSpPr>
        <p:grpSp>
          <p:nvGrpSpPr>
            <p:cNvPr id="1093" name="Google Shape;1093;p19"/>
            <p:cNvGrpSpPr/>
            <p:nvPr/>
          </p:nvGrpSpPr>
          <p:grpSpPr>
            <a:xfrm rot="-5400000">
              <a:off x="-150254" y="1671147"/>
              <a:ext cx="204128" cy="1115878"/>
              <a:chOff x="6605329" y="191675"/>
              <a:chExt cx="127876" cy="699040"/>
            </a:xfrm>
          </p:grpSpPr>
          <p:sp>
            <p:nvSpPr>
              <p:cNvPr id="1094" name="Google Shape;1094;p19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19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1097" name="Google Shape;1097;p19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1098" name="Google Shape;1098;p19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19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19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1" name="Google Shape;1101;p19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1102" name="Google Shape;1102;p19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19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4" name="Google Shape;1104;p19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1105" name="Google Shape;1105;p19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1" name="Google Shape;1111;p19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1112" name="Google Shape;1112;p19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5" name="Google Shape;1115;p19"/>
          <p:cNvGrpSpPr/>
          <p:nvPr/>
        </p:nvGrpSpPr>
        <p:grpSpPr>
          <a:xfrm flipH="1">
            <a:off x="-1267075" y="-972164"/>
            <a:ext cx="11678150" cy="7153825"/>
            <a:chOff x="-1203475" y="-1124125"/>
            <a:chExt cx="11678150" cy="7153825"/>
          </a:xfrm>
        </p:grpSpPr>
        <p:sp>
          <p:nvSpPr>
            <p:cNvPr id="1116" name="Google Shape;1116;p19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18" name="Google Shape;1118;p19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19" name="Google Shape;1119;p19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 rot="10800000">
              <a:off x="8573550" y="16936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21" name="Google Shape;1121;p19"/>
            <p:cNvSpPr/>
            <p:nvPr/>
          </p:nvSpPr>
          <p:spPr>
            <a:xfrm rot="10800000">
              <a:off x="9057475" y="14464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122" name="Google Shape;1122;p19"/>
          <p:cNvGrpSpPr/>
          <p:nvPr/>
        </p:nvGrpSpPr>
        <p:grpSpPr>
          <a:xfrm rot="10800000">
            <a:off x="358175" y="217700"/>
            <a:ext cx="8320055" cy="4774098"/>
            <a:chOff x="473320" y="140988"/>
            <a:chExt cx="8320055" cy="4774098"/>
          </a:xfrm>
        </p:grpSpPr>
        <p:grpSp>
          <p:nvGrpSpPr>
            <p:cNvPr id="1123" name="Google Shape;1123;p19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1124" name="Google Shape;1124;p19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127" name="Google Shape;1127;p19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1128" name="Google Shape;1128;p19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129" name="Google Shape;1129;p1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1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1" name="Google Shape;1131;p19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132" name="Google Shape;1132;p1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1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4" name="Google Shape;1134;p19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135" name="Google Shape;1135;p1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1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37" name="Google Shape;1137;p19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1138" name="Google Shape;1138;p1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8" name="Google Shape;1148;p19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1149" name="Google Shape;1149;p19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152" name="Google Shape;1152;p19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1153" name="Google Shape;1153;p19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Google Shape;1230;p21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21"/>
          <p:cNvSpPr txBox="1">
            <a:spLocks noGrp="1"/>
          </p:cNvSpPr>
          <p:nvPr>
            <p:ph type="subTitle" idx="1"/>
          </p:nvPr>
        </p:nvSpPr>
        <p:spPr>
          <a:xfrm>
            <a:off x="93770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1"/>
          <p:cNvSpPr txBox="1">
            <a:spLocks noGrp="1"/>
          </p:cNvSpPr>
          <p:nvPr>
            <p:ph type="subTitle" idx="2"/>
          </p:nvPr>
        </p:nvSpPr>
        <p:spPr>
          <a:xfrm>
            <a:off x="3484422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1"/>
          <p:cNvSpPr txBox="1">
            <a:spLocks noGrp="1"/>
          </p:cNvSpPr>
          <p:nvPr>
            <p:ph type="subTitle" idx="3"/>
          </p:nvPr>
        </p:nvSpPr>
        <p:spPr>
          <a:xfrm>
            <a:off x="603115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1"/>
          <p:cNvSpPr txBox="1">
            <a:spLocks noGrp="1"/>
          </p:cNvSpPr>
          <p:nvPr>
            <p:ph type="subTitle" idx="4"/>
          </p:nvPr>
        </p:nvSpPr>
        <p:spPr>
          <a:xfrm>
            <a:off x="93770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6" name="Google Shape;1236;p21"/>
          <p:cNvSpPr txBox="1">
            <a:spLocks noGrp="1"/>
          </p:cNvSpPr>
          <p:nvPr>
            <p:ph type="subTitle" idx="5"/>
          </p:nvPr>
        </p:nvSpPr>
        <p:spPr>
          <a:xfrm>
            <a:off x="3484422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7" name="Google Shape;1237;p21"/>
          <p:cNvSpPr txBox="1">
            <a:spLocks noGrp="1"/>
          </p:cNvSpPr>
          <p:nvPr>
            <p:ph type="subTitle" idx="6"/>
          </p:nvPr>
        </p:nvSpPr>
        <p:spPr>
          <a:xfrm>
            <a:off x="603115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238" name="Google Shape;1238;p21"/>
          <p:cNvGrpSpPr/>
          <p:nvPr/>
        </p:nvGrpSpPr>
        <p:grpSpPr>
          <a:xfrm>
            <a:off x="-606129" y="-451253"/>
            <a:ext cx="9879489" cy="5650844"/>
            <a:chOff x="-606129" y="-451253"/>
            <a:chExt cx="9879489" cy="5650844"/>
          </a:xfrm>
        </p:grpSpPr>
        <p:grpSp>
          <p:nvGrpSpPr>
            <p:cNvPr id="1239" name="Google Shape;1239;p21"/>
            <p:cNvGrpSpPr/>
            <p:nvPr/>
          </p:nvGrpSpPr>
          <p:grpSpPr>
            <a:xfrm rot="-5400000">
              <a:off x="-150254" y="1671147"/>
              <a:ext cx="204128" cy="1115878"/>
              <a:chOff x="6605329" y="191675"/>
              <a:chExt cx="127876" cy="699040"/>
            </a:xfrm>
          </p:grpSpPr>
          <p:sp>
            <p:nvSpPr>
              <p:cNvPr id="1240" name="Google Shape;1240;p21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2" name="Google Shape;1242;p21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1243" name="Google Shape;1243;p21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1244" name="Google Shape;1244;p21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1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1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7" name="Google Shape;1247;p21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1248" name="Google Shape;1248;p21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1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0" name="Google Shape;1250;p21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1251" name="Google Shape;1251;p21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1" name="Google Shape;1261;p21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262" name="Google Shape;1262;p21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 rot="10800000">
              <a:off x="8573550" y="16936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10800000">
              <a:off x="9057475" y="14464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268" name="Google Shape;1268;p21"/>
          <p:cNvGrpSpPr/>
          <p:nvPr/>
        </p:nvGrpSpPr>
        <p:grpSpPr>
          <a:xfrm>
            <a:off x="473320" y="140988"/>
            <a:ext cx="8320055" cy="4774098"/>
            <a:chOff x="473320" y="140988"/>
            <a:chExt cx="8320055" cy="4774098"/>
          </a:xfrm>
        </p:grpSpPr>
        <p:grpSp>
          <p:nvGrpSpPr>
            <p:cNvPr id="1269" name="Google Shape;1269;p21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1270" name="Google Shape;1270;p21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73" name="Google Shape;1273;p21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1274" name="Google Shape;1274;p21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275" name="Google Shape;1275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7" name="Google Shape;1277;p21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278" name="Google Shape;1278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0" name="Google Shape;1280;p21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281" name="Google Shape;1281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83" name="Google Shape;1283;p21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21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1295" name="Google Shape;1295;p21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6" name="Google Shape;1296;p21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7" name="Google Shape;1297;p21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98" name="Google Shape;1298;p21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1299" name="Google Shape;1299;p21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1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1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7" r:id="rId9"/>
    <p:sldLayoutId id="2147483668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hyperlink" Target="https://public.tableau.com/app/profile/sorin.catighera/viz/RockbusterStealthDataAnalysisV2/MovieRentals-Mo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918625" y="886554"/>
            <a:ext cx="7400004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/>
              <a:t>Rockbuster Stealth</a:t>
            </a:r>
            <a:br>
              <a:rPr lang="en-US" sz="3600" b="0" dirty="0"/>
            </a:br>
            <a:r>
              <a:rPr lang="en-US" sz="3600" b="0" dirty="0"/>
              <a:t>Data Analysis</a:t>
            </a:r>
            <a:endParaRPr sz="3600" b="0" dirty="0"/>
          </a:p>
        </p:txBody>
      </p:sp>
      <p:sp>
        <p:nvSpPr>
          <p:cNvPr id="1854" name="Google Shape;1854;p32"/>
          <p:cNvSpPr txBox="1">
            <a:spLocks noGrp="1"/>
          </p:cNvSpPr>
          <p:nvPr>
            <p:ph type="subTitle" idx="1"/>
          </p:nvPr>
        </p:nvSpPr>
        <p:spPr>
          <a:xfrm>
            <a:off x="5488667" y="3452823"/>
            <a:ext cx="181795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Sorin Catighera</a:t>
            </a:r>
            <a:endParaRPr dirty="0"/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70EA0E-31F8-51B4-373B-01801D3327B2}"/>
              </a:ext>
            </a:extLst>
          </p:cNvPr>
          <p:cNvSpPr txBox="1"/>
          <p:nvPr/>
        </p:nvSpPr>
        <p:spPr>
          <a:xfrm>
            <a:off x="5882699" y="3928623"/>
            <a:ext cx="13574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dirty="0">
                <a:solidFill>
                  <a:schemeClr val="tx1"/>
                </a:solidFill>
              </a:rPr>
              <a:t>October 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AC77D182-DB75-34CA-5424-986669A0877E}"/>
              </a:ext>
            </a:extLst>
          </p:cNvPr>
          <p:cNvSpPr txBox="1">
            <a:spLocks/>
          </p:cNvSpPr>
          <p:nvPr/>
        </p:nvSpPr>
        <p:spPr>
          <a:xfrm>
            <a:off x="74748" y="4606119"/>
            <a:ext cx="843877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9BD881-4179-B52C-7E28-F6C29A8B426B}"/>
              </a:ext>
            </a:extLst>
          </p:cNvPr>
          <p:cNvSpPr txBox="1"/>
          <p:nvPr/>
        </p:nvSpPr>
        <p:spPr>
          <a:xfrm>
            <a:off x="2060812" y="464025"/>
            <a:ext cx="50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Manjari"/>
                <a:ea typeface="Manjari"/>
                <a:cs typeface="Manjari"/>
                <a:sym typeface="Manjari"/>
              </a:rPr>
              <a:t>6</a:t>
            </a:r>
            <a:r>
              <a:rPr lang="en-US" sz="1400" b="1" dirty="0">
                <a:solidFill>
                  <a:schemeClr val="tx1"/>
                </a:solidFill>
                <a:latin typeface="Manjari"/>
                <a:ea typeface="Manjari"/>
                <a:cs typeface="Manjari"/>
                <a:sym typeface="Manjari"/>
              </a:rPr>
              <a:t>. Geographic regions which drive the highest sales.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CE74A-4A88-4390-B2AC-6CCF9DFAC085}"/>
              </a:ext>
            </a:extLst>
          </p:cNvPr>
          <p:cNvSpPr txBox="1"/>
          <p:nvPr/>
        </p:nvSpPr>
        <p:spPr>
          <a:xfrm>
            <a:off x="1108363" y="839988"/>
            <a:ext cx="641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Asia is driving the highest sales, with 45.6% of the total. Europe, North America,</a:t>
            </a:r>
          </a:p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and South America are the next largest contributors with 18%, 13%, and 11%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31DE-700E-4EAD-F84D-D5D8BE1F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3" y="1369839"/>
            <a:ext cx="4268217" cy="3168220"/>
          </a:xfrm>
          <a:prstGeom prst="rect">
            <a:avLst/>
          </a:prstGeom>
        </p:spPr>
      </p:pic>
      <p:sp>
        <p:nvSpPr>
          <p:cNvPr id="6" name="Google Shape;1854;p32">
            <a:extLst>
              <a:ext uri="{FF2B5EF4-FFF2-40B4-BE49-F238E27FC236}">
                <a16:creationId xmlns:a16="http://schemas.microsoft.com/office/drawing/2014/main" id="{4AA4E7A9-BCC2-51B9-F486-D5AF99309DE6}"/>
              </a:ext>
            </a:extLst>
          </p:cNvPr>
          <p:cNvSpPr txBox="1">
            <a:spLocks/>
          </p:cNvSpPr>
          <p:nvPr/>
        </p:nvSpPr>
        <p:spPr>
          <a:xfrm>
            <a:off x="136368" y="4662317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>
          <a:extLst>
            <a:ext uri="{FF2B5EF4-FFF2-40B4-BE49-F238E27FC236}">
              <a16:creationId xmlns:a16="http://schemas.microsoft.com/office/drawing/2014/main" id="{3A7EF7E2-0A7E-AC16-D3A5-9640E887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48;p37">
            <a:extLst>
              <a:ext uri="{FF2B5EF4-FFF2-40B4-BE49-F238E27FC236}">
                <a16:creationId xmlns:a16="http://schemas.microsoft.com/office/drawing/2014/main" id="{0BFE28B1-1458-F9DF-85E6-FE982566F3E6}"/>
              </a:ext>
            </a:extLst>
          </p:cNvPr>
          <p:cNvSpPr txBox="1">
            <a:spLocks/>
          </p:cNvSpPr>
          <p:nvPr/>
        </p:nvSpPr>
        <p:spPr>
          <a:xfrm>
            <a:off x="1559395" y="418317"/>
            <a:ext cx="5581500" cy="35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ctr">
              <a:buFont typeface="Manjari"/>
              <a:buNone/>
            </a:pPr>
            <a:r>
              <a:rPr lang="en-US" sz="2800" dirty="0">
                <a:latin typeface="Lexend" panose="020B0604020202020204" charset="0"/>
              </a:rPr>
              <a:t>Insights Summary</a:t>
            </a:r>
          </a:p>
        </p:txBody>
      </p:sp>
      <p:sp>
        <p:nvSpPr>
          <p:cNvPr id="5" name="Google Shape;1941;p36">
            <a:extLst>
              <a:ext uri="{FF2B5EF4-FFF2-40B4-BE49-F238E27FC236}">
                <a16:creationId xmlns:a16="http://schemas.microsoft.com/office/drawing/2014/main" id="{F5F41779-C350-5B43-90D9-22A6AC7C0C2C}"/>
              </a:ext>
            </a:extLst>
          </p:cNvPr>
          <p:cNvSpPr txBox="1">
            <a:spLocks/>
          </p:cNvSpPr>
          <p:nvPr/>
        </p:nvSpPr>
        <p:spPr>
          <a:xfrm>
            <a:off x="1149557" y="1042498"/>
            <a:ext cx="6067698" cy="19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lnSpc>
                <a:spcPts val="14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Sports was at the top of movie categories (12%), followed by Sci-Fi (10.5%), Animation (10.3%), Drama (10%), and Comedy (9.7%).</a:t>
            </a:r>
          </a:p>
          <a:p>
            <a:pPr marL="285750" indent="-285750">
              <a:lnSpc>
                <a:spcPts val="1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The top rental movie was 'Telegraph Voyage,' which was categorized as a music film.</a:t>
            </a:r>
          </a:p>
          <a:p>
            <a:pPr marL="285750" indent="-285750">
              <a:lnSpc>
                <a:spcPts val="1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Three movies had the lowest contribution to revenue: ‘Duffel Apocalypse’, ‘Oklahoma Jumanji’, and ‘Texas Watch’, categorized as Horror, New, and Documentary.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A6BDD-96F5-8B3A-A7FA-DAE621EC36E3}"/>
              </a:ext>
            </a:extLst>
          </p:cNvPr>
          <p:cNvSpPr txBox="1"/>
          <p:nvPr/>
        </p:nvSpPr>
        <p:spPr>
          <a:xfrm>
            <a:off x="1331324" y="888608"/>
            <a:ext cx="1577676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Movie Categories</a:t>
            </a:r>
          </a:p>
        </p:txBody>
      </p:sp>
      <p:sp>
        <p:nvSpPr>
          <p:cNvPr id="10" name="Google Shape;1941;p36">
            <a:extLst>
              <a:ext uri="{FF2B5EF4-FFF2-40B4-BE49-F238E27FC236}">
                <a16:creationId xmlns:a16="http://schemas.microsoft.com/office/drawing/2014/main" id="{42C0EB9D-119F-D57A-0D95-2B5127A34B92}"/>
              </a:ext>
            </a:extLst>
          </p:cNvPr>
          <p:cNvSpPr txBox="1">
            <a:spLocks/>
          </p:cNvSpPr>
          <p:nvPr/>
        </p:nvSpPr>
        <p:spPr>
          <a:xfrm>
            <a:off x="1149557" y="3253361"/>
            <a:ext cx="6067698" cy="136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lnSpc>
                <a:spcPts val="14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The average rental duration for all videos was 5 days.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Overall, the average rental rate was balanced, at almost $3.00.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The preferred movie length was 115 minutes.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The average replacement cost was around $20.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2290C-AFD2-414B-BD9E-ED8C5FF9EB1B}"/>
              </a:ext>
            </a:extLst>
          </p:cNvPr>
          <p:cNvSpPr txBox="1"/>
          <p:nvPr/>
        </p:nvSpPr>
        <p:spPr>
          <a:xfrm>
            <a:off x="1331324" y="3099472"/>
            <a:ext cx="1470274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Rental Statistics</a:t>
            </a:r>
          </a:p>
        </p:txBody>
      </p:sp>
      <p:sp>
        <p:nvSpPr>
          <p:cNvPr id="12" name="Google Shape;1854;p32">
            <a:extLst>
              <a:ext uri="{FF2B5EF4-FFF2-40B4-BE49-F238E27FC236}">
                <a16:creationId xmlns:a16="http://schemas.microsoft.com/office/drawing/2014/main" id="{367D87BE-4929-FC09-58FA-D73EA91043BA}"/>
              </a:ext>
            </a:extLst>
          </p:cNvPr>
          <p:cNvSpPr txBox="1">
            <a:spLocks/>
          </p:cNvSpPr>
          <p:nvPr/>
        </p:nvSpPr>
        <p:spPr>
          <a:xfrm>
            <a:off x="108659" y="4768186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168199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>
          <a:extLst>
            <a:ext uri="{FF2B5EF4-FFF2-40B4-BE49-F238E27FC236}">
              <a16:creationId xmlns:a16="http://schemas.microsoft.com/office/drawing/2014/main" id="{3E7520D5-9C76-DDFD-803D-65F52693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48;p37">
            <a:extLst>
              <a:ext uri="{FF2B5EF4-FFF2-40B4-BE49-F238E27FC236}">
                <a16:creationId xmlns:a16="http://schemas.microsoft.com/office/drawing/2014/main" id="{0585634D-7653-CC13-2EC4-E87FD9D3D323}"/>
              </a:ext>
            </a:extLst>
          </p:cNvPr>
          <p:cNvSpPr txBox="1">
            <a:spLocks/>
          </p:cNvSpPr>
          <p:nvPr/>
        </p:nvSpPr>
        <p:spPr>
          <a:xfrm>
            <a:off x="1510905" y="382782"/>
            <a:ext cx="5581500" cy="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ctr">
              <a:buFont typeface="Manjari"/>
              <a:buNone/>
            </a:pPr>
            <a:r>
              <a:rPr lang="en-US" sz="2800" dirty="0">
                <a:latin typeface="Lexend" panose="020B0604020202020204" charset="0"/>
              </a:rPr>
              <a:t>Insights Summary</a:t>
            </a:r>
          </a:p>
        </p:txBody>
      </p:sp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97EAB02F-2374-F53A-04AA-D73256D154D0}"/>
              </a:ext>
            </a:extLst>
          </p:cNvPr>
          <p:cNvSpPr txBox="1">
            <a:spLocks/>
          </p:cNvSpPr>
          <p:nvPr/>
        </p:nvSpPr>
        <p:spPr>
          <a:xfrm>
            <a:off x="378823" y="4738517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12</a:t>
            </a:r>
          </a:p>
        </p:txBody>
      </p:sp>
      <p:sp>
        <p:nvSpPr>
          <p:cNvPr id="4" name="Google Shape;1941;p36">
            <a:extLst>
              <a:ext uri="{FF2B5EF4-FFF2-40B4-BE49-F238E27FC236}">
                <a16:creationId xmlns:a16="http://schemas.microsoft.com/office/drawing/2014/main" id="{FB69C7F7-7397-6134-9B08-9976133B87E0}"/>
              </a:ext>
            </a:extLst>
          </p:cNvPr>
          <p:cNvSpPr txBox="1">
            <a:spLocks/>
          </p:cNvSpPr>
          <p:nvPr/>
        </p:nvSpPr>
        <p:spPr>
          <a:xfrm>
            <a:off x="1149557" y="1175178"/>
            <a:ext cx="6067698" cy="22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800" b="1" dirty="0"/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The largest customer base was in India (19%), China (16.8%), United States (11.4%), Japan (9.8%), and Mexico (9.5%).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Customers with a high lifetime value are located in </a:t>
            </a:r>
            <a:r>
              <a:rPr lang="en-US" b="1" dirty="0" err="1"/>
              <a:t>Atlixco</a:t>
            </a:r>
            <a:r>
              <a:rPr lang="en-US" b="1" dirty="0"/>
              <a:t> (Mexico), Sivas (Turkey), Celaya (Mexico), Aurora (United States), </a:t>
            </a:r>
            <a:r>
              <a:rPr lang="en-US" b="1" dirty="0" err="1"/>
              <a:t>Adoni</a:t>
            </a:r>
            <a:r>
              <a:rPr lang="en-US" b="1" dirty="0"/>
              <a:t> (India).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Asia is driving the highest sales, with 45.6% of the total. Europe, North America, and South America are the next largest contributors with 18%, 13%, and 11% respectively.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B9964-FB99-D112-7951-7AF0EDAA8EFC}"/>
              </a:ext>
            </a:extLst>
          </p:cNvPr>
          <p:cNvSpPr txBox="1"/>
          <p:nvPr/>
        </p:nvSpPr>
        <p:spPr>
          <a:xfrm>
            <a:off x="1331324" y="1021289"/>
            <a:ext cx="2265364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Customer Base and Sales</a:t>
            </a:r>
          </a:p>
        </p:txBody>
      </p:sp>
    </p:spTree>
    <p:extLst>
      <p:ext uri="{BB962C8B-B14F-4D97-AF65-F5344CB8AC3E}">
        <p14:creationId xmlns:p14="http://schemas.microsoft.com/office/powerpoint/2010/main" val="67915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>
          <a:extLst>
            <a:ext uri="{FF2B5EF4-FFF2-40B4-BE49-F238E27FC236}">
              <a16:creationId xmlns:a16="http://schemas.microsoft.com/office/drawing/2014/main" id="{0A1E978F-D012-2E9E-DEEE-EA4FDAFC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8;p37">
            <a:extLst>
              <a:ext uri="{FF2B5EF4-FFF2-40B4-BE49-F238E27FC236}">
                <a16:creationId xmlns:a16="http://schemas.microsoft.com/office/drawing/2014/main" id="{D0851A01-3F00-0BBD-AFFF-DD0561990229}"/>
              </a:ext>
            </a:extLst>
          </p:cNvPr>
          <p:cNvSpPr txBox="1">
            <a:spLocks/>
          </p:cNvSpPr>
          <p:nvPr/>
        </p:nvSpPr>
        <p:spPr>
          <a:xfrm>
            <a:off x="1510905" y="382782"/>
            <a:ext cx="5581500" cy="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ctr">
              <a:buFont typeface="Manjari"/>
              <a:buNone/>
            </a:pPr>
            <a:r>
              <a:rPr lang="en-US" sz="2800" dirty="0">
                <a:latin typeface="Lexend" panose="020B0604020202020204" charset="0"/>
              </a:rPr>
              <a:t>Recommendations</a:t>
            </a:r>
          </a:p>
        </p:txBody>
      </p:sp>
      <p:sp>
        <p:nvSpPr>
          <p:cNvPr id="3" name="Google Shape;1854;p32">
            <a:extLst>
              <a:ext uri="{FF2B5EF4-FFF2-40B4-BE49-F238E27FC236}">
                <a16:creationId xmlns:a16="http://schemas.microsoft.com/office/drawing/2014/main" id="{829F4B7F-A30E-4D46-420D-D18487E43D12}"/>
              </a:ext>
            </a:extLst>
          </p:cNvPr>
          <p:cNvSpPr txBox="1">
            <a:spLocks/>
          </p:cNvSpPr>
          <p:nvPr/>
        </p:nvSpPr>
        <p:spPr>
          <a:xfrm>
            <a:off x="378823" y="4738517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13</a:t>
            </a:r>
          </a:p>
        </p:txBody>
      </p:sp>
      <p:sp>
        <p:nvSpPr>
          <p:cNvPr id="5" name="Google Shape;1941;p36">
            <a:extLst>
              <a:ext uri="{FF2B5EF4-FFF2-40B4-BE49-F238E27FC236}">
                <a16:creationId xmlns:a16="http://schemas.microsoft.com/office/drawing/2014/main" id="{49A4EB29-46AE-C8EC-D374-AFBAD6B0DE3E}"/>
              </a:ext>
            </a:extLst>
          </p:cNvPr>
          <p:cNvSpPr txBox="1">
            <a:spLocks/>
          </p:cNvSpPr>
          <p:nvPr/>
        </p:nvSpPr>
        <p:spPr>
          <a:xfrm>
            <a:off x="1218670" y="1022779"/>
            <a:ext cx="6067698" cy="136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lnSpc>
                <a:spcPts val="14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The marketing resources need to be allocated based on market size, with priority given to Asia, North America and the European Union.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Create an exclusive loyalty program that offers special perks such as early access to new releases and discounted rentals for customers with a high lifetime value.</a:t>
            </a:r>
          </a:p>
          <a:p>
            <a:pPr marL="0" indent="0">
              <a:spcBef>
                <a:spcPts val="800"/>
              </a:spcBef>
              <a:buNone/>
            </a:pPr>
            <a:endParaRPr lang="en-US" sz="1400" b="1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A7A58-4AF5-3128-9FA8-642D75E47578}"/>
              </a:ext>
            </a:extLst>
          </p:cNvPr>
          <p:cNvSpPr txBox="1"/>
          <p:nvPr/>
        </p:nvSpPr>
        <p:spPr>
          <a:xfrm>
            <a:off x="1400437" y="868890"/>
            <a:ext cx="970137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7" name="Google Shape;1941;p36">
            <a:extLst>
              <a:ext uri="{FF2B5EF4-FFF2-40B4-BE49-F238E27FC236}">
                <a16:creationId xmlns:a16="http://schemas.microsoft.com/office/drawing/2014/main" id="{87C35AA5-BB95-D856-13AA-5C150D90DEBF}"/>
              </a:ext>
            </a:extLst>
          </p:cNvPr>
          <p:cNvSpPr txBox="1">
            <a:spLocks/>
          </p:cNvSpPr>
          <p:nvPr/>
        </p:nvSpPr>
        <p:spPr>
          <a:xfrm>
            <a:off x="1218670" y="2668082"/>
            <a:ext cx="6067698" cy="1956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lnSpc>
                <a:spcPts val="14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Increase localized content for the Asian market, for example invest in Bollywood movies, obtain more licenses for martial arts and Chinese mythology movies.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Priority for acquiring new licenses should be given to the following movie categories, in this order: Sports, Sci-Fi, Animation, Drama, and Comedy.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Introduce premium pricing strategies for new releases in the Sports, Sci-Fi, and Animation categories.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C2F1A-6A2A-56A1-1E46-922C4D7AB59C}"/>
              </a:ext>
            </a:extLst>
          </p:cNvPr>
          <p:cNvSpPr txBox="1"/>
          <p:nvPr/>
        </p:nvSpPr>
        <p:spPr>
          <a:xfrm>
            <a:off x="1400437" y="2514193"/>
            <a:ext cx="2016899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156993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>
          <a:extLst>
            <a:ext uri="{FF2B5EF4-FFF2-40B4-BE49-F238E27FC236}">
              <a16:creationId xmlns:a16="http://schemas.microsoft.com/office/drawing/2014/main" id="{68095C2D-410F-81E4-C2EC-1460F095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8;p37">
            <a:extLst>
              <a:ext uri="{FF2B5EF4-FFF2-40B4-BE49-F238E27FC236}">
                <a16:creationId xmlns:a16="http://schemas.microsoft.com/office/drawing/2014/main" id="{244D416A-67F8-553E-1B4D-C0B50A7A999B}"/>
              </a:ext>
            </a:extLst>
          </p:cNvPr>
          <p:cNvSpPr txBox="1">
            <a:spLocks/>
          </p:cNvSpPr>
          <p:nvPr/>
        </p:nvSpPr>
        <p:spPr>
          <a:xfrm>
            <a:off x="1503977" y="488952"/>
            <a:ext cx="5581500" cy="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ctr">
              <a:buFont typeface="Manjari"/>
              <a:buNone/>
            </a:pPr>
            <a:r>
              <a:rPr lang="en-US" sz="2800" dirty="0">
                <a:latin typeface="Lexend" panose="020B0604020202020204" charset="0"/>
              </a:rPr>
              <a:t>Recommendations</a:t>
            </a:r>
          </a:p>
        </p:txBody>
      </p:sp>
      <p:sp>
        <p:nvSpPr>
          <p:cNvPr id="4" name="Google Shape;1941;p36">
            <a:extLst>
              <a:ext uri="{FF2B5EF4-FFF2-40B4-BE49-F238E27FC236}">
                <a16:creationId xmlns:a16="http://schemas.microsoft.com/office/drawing/2014/main" id="{D4EA3CD3-8074-10B9-8C8B-614EA844B7D2}"/>
              </a:ext>
            </a:extLst>
          </p:cNvPr>
          <p:cNvSpPr txBox="1">
            <a:spLocks/>
          </p:cNvSpPr>
          <p:nvPr/>
        </p:nvSpPr>
        <p:spPr>
          <a:xfrm>
            <a:off x="1361415" y="1213971"/>
            <a:ext cx="6067698" cy="1605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lnSpc>
                <a:spcPts val="14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1200" b="1" dirty="0"/>
              <a:t>Provide multilingual support, such as subtitles and dubbing in languages spoken by the target markets (e.g. Mandarin, Hindi, Punjabi, Tamil).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200" b="1" dirty="0"/>
              <a:t>Provide dedicated customer support for high-value customers, ensuring their issues are resolved promptly and efficiently.</a:t>
            </a:r>
          </a:p>
          <a:p>
            <a:pPr marL="285750" indent="-285750">
              <a:lnSpc>
                <a:spcPts val="14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200" b="1" dirty="0"/>
              <a:t>Ensure that the inventory aligns with customer preferences based on country.</a:t>
            </a:r>
          </a:p>
        </p:txBody>
      </p:sp>
      <p:sp>
        <p:nvSpPr>
          <p:cNvPr id="3" name="Google Shape;1854;p32">
            <a:extLst>
              <a:ext uri="{FF2B5EF4-FFF2-40B4-BE49-F238E27FC236}">
                <a16:creationId xmlns:a16="http://schemas.microsoft.com/office/drawing/2014/main" id="{9927076D-9F6E-E866-DCF5-FDFB4BF4788D}"/>
              </a:ext>
            </a:extLst>
          </p:cNvPr>
          <p:cNvSpPr txBox="1">
            <a:spLocks/>
          </p:cNvSpPr>
          <p:nvPr/>
        </p:nvSpPr>
        <p:spPr>
          <a:xfrm>
            <a:off x="378823" y="4738517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C2B9F-7259-7538-12E3-906D135E1A8D}"/>
              </a:ext>
            </a:extLst>
          </p:cNvPr>
          <p:cNvSpPr txBox="1"/>
          <p:nvPr/>
        </p:nvSpPr>
        <p:spPr>
          <a:xfrm>
            <a:off x="1565193" y="1060081"/>
            <a:ext cx="1497526" cy="307777"/>
          </a:xfrm>
          <a:prstGeom prst="rect">
            <a:avLst/>
          </a:prstGeom>
          <a:solidFill>
            <a:srgbClr val="07687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Customer Focus</a:t>
            </a:r>
          </a:p>
        </p:txBody>
      </p:sp>
    </p:spTree>
    <p:extLst>
      <p:ext uri="{BB962C8B-B14F-4D97-AF65-F5344CB8AC3E}">
        <p14:creationId xmlns:p14="http://schemas.microsoft.com/office/powerpoint/2010/main" val="91858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6" name="Google Shape;2546;p62"/>
          <p:cNvGrpSpPr/>
          <p:nvPr/>
        </p:nvGrpSpPr>
        <p:grpSpPr>
          <a:xfrm>
            <a:off x="4913253" y="2993479"/>
            <a:ext cx="731501" cy="83772"/>
            <a:chOff x="4063247" y="1092598"/>
            <a:chExt cx="508410" cy="58232"/>
          </a:xfrm>
        </p:grpSpPr>
        <p:sp>
          <p:nvSpPr>
            <p:cNvPr id="2547" name="Google Shape;2547;p62"/>
            <p:cNvSpPr/>
            <p:nvPr/>
          </p:nvSpPr>
          <p:spPr>
            <a:xfrm>
              <a:off x="4511185" y="1092598"/>
              <a:ext cx="60472" cy="58232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2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8"/>
                    <a:pt x="8" y="4"/>
                    <a:pt x="13" y="4"/>
                  </a:cubicBezTo>
                  <a:cubicBezTo>
                    <a:pt x="18" y="4"/>
                    <a:pt x="22" y="8"/>
                    <a:pt x="22" y="13"/>
                  </a:cubicBezTo>
                  <a:cubicBezTo>
                    <a:pt x="22" y="17"/>
                    <a:pt x="18" y="21"/>
                    <a:pt x="13" y="21"/>
                  </a:cubicBezTo>
                  <a:cubicBezTo>
                    <a:pt x="8" y="21"/>
                    <a:pt x="5" y="17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62"/>
            <p:cNvSpPr/>
            <p:nvPr/>
          </p:nvSpPr>
          <p:spPr>
            <a:xfrm>
              <a:off x="4401441" y="1092598"/>
              <a:ext cx="58232" cy="58232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7" y="4"/>
                    <a:pt x="21" y="8"/>
                    <a:pt x="21" y="13"/>
                  </a:cubicBezTo>
                  <a:cubicBezTo>
                    <a:pt x="21" y="17"/>
                    <a:pt x="17" y="21"/>
                    <a:pt x="12" y="21"/>
                  </a:cubicBezTo>
                  <a:cubicBezTo>
                    <a:pt x="8" y="21"/>
                    <a:pt x="4" y="17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62"/>
            <p:cNvSpPr/>
            <p:nvPr/>
          </p:nvSpPr>
          <p:spPr>
            <a:xfrm>
              <a:off x="4287216" y="1092598"/>
              <a:ext cx="58232" cy="58232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3" y="4"/>
                  </a:cubicBezTo>
                  <a:cubicBezTo>
                    <a:pt x="17" y="4"/>
                    <a:pt x="21" y="8"/>
                    <a:pt x="21" y="13"/>
                  </a:cubicBezTo>
                  <a:cubicBezTo>
                    <a:pt x="21" y="17"/>
                    <a:pt x="17" y="21"/>
                    <a:pt x="13" y="21"/>
                  </a:cubicBezTo>
                  <a:cubicBezTo>
                    <a:pt x="8" y="21"/>
                    <a:pt x="4" y="17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62"/>
            <p:cNvSpPr/>
            <p:nvPr/>
          </p:nvSpPr>
          <p:spPr>
            <a:xfrm>
              <a:off x="4175232" y="1092598"/>
              <a:ext cx="58232" cy="58232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3" y="4"/>
                  </a:cubicBezTo>
                  <a:cubicBezTo>
                    <a:pt x="18" y="4"/>
                    <a:pt x="21" y="8"/>
                    <a:pt x="21" y="13"/>
                  </a:cubicBezTo>
                  <a:cubicBezTo>
                    <a:pt x="21" y="17"/>
                    <a:pt x="18" y="21"/>
                    <a:pt x="13" y="21"/>
                  </a:cubicBezTo>
                  <a:cubicBezTo>
                    <a:pt x="8" y="21"/>
                    <a:pt x="4" y="17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62"/>
            <p:cNvSpPr/>
            <p:nvPr/>
          </p:nvSpPr>
          <p:spPr>
            <a:xfrm>
              <a:off x="4063247" y="1092598"/>
              <a:ext cx="58232" cy="58232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7" y="4"/>
                    <a:pt x="12" y="4"/>
                  </a:cubicBezTo>
                  <a:cubicBezTo>
                    <a:pt x="17" y="4"/>
                    <a:pt x="21" y="8"/>
                    <a:pt x="21" y="13"/>
                  </a:cubicBezTo>
                  <a:cubicBezTo>
                    <a:pt x="21" y="17"/>
                    <a:pt x="17" y="21"/>
                    <a:pt x="12" y="21"/>
                  </a:cubicBezTo>
                  <a:cubicBezTo>
                    <a:pt x="7" y="21"/>
                    <a:pt x="4" y="17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2" name="Google Shape;2552;p62"/>
          <p:cNvGrpSpPr/>
          <p:nvPr/>
        </p:nvGrpSpPr>
        <p:grpSpPr>
          <a:xfrm>
            <a:off x="4310453" y="3852180"/>
            <a:ext cx="1334310" cy="602869"/>
            <a:chOff x="4379705" y="3053417"/>
            <a:chExt cx="907077" cy="409864"/>
          </a:xfrm>
        </p:grpSpPr>
        <p:sp>
          <p:nvSpPr>
            <p:cNvPr id="2553" name="Google Shape;2553;p62"/>
            <p:cNvSpPr/>
            <p:nvPr/>
          </p:nvSpPr>
          <p:spPr>
            <a:xfrm>
              <a:off x="5165839" y="3053417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8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4" y="12"/>
                    <a:pt x="1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62"/>
            <p:cNvSpPr/>
            <p:nvPr/>
          </p:nvSpPr>
          <p:spPr>
            <a:xfrm>
              <a:off x="4379707" y="3342338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6"/>
                    <a:pt x="6" y="4"/>
                    <a:pt x="7" y="4"/>
                  </a:cubicBezTo>
                  <a:cubicBezTo>
                    <a:pt x="9" y="4"/>
                    <a:pt x="11" y="6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62"/>
            <p:cNvSpPr/>
            <p:nvPr/>
          </p:nvSpPr>
          <p:spPr>
            <a:xfrm>
              <a:off x="4408823" y="3075814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1" y="0"/>
                  </a:moveTo>
                  <a:lnTo>
                    <a:pt x="270" y="73"/>
                  </a:lnTo>
                  <a:lnTo>
                    <a:pt x="106" y="73"/>
                  </a:lnTo>
                  <a:lnTo>
                    <a:pt x="54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5" y="129"/>
                  </a:lnTo>
                  <a:lnTo>
                    <a:pt x="108" y="77"/>
                  </a:lnTo>
                  <a:lnTo>
                    <a:pt x="271" y="77"/>
                  </a:lnTo>
                  <a:lnTo>
                    <a:pt x="344" y="4"/>
                  </a:lnTo>
                  <a:lnTo>
                    <a:pt x="341" y="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62"/>
            <p:cNvSpPr/>
            <p:nvPr/>
          </p:nvSpPr>
          <p:spPr>
            <a:xfrm>
              <a:off x="5208392" y="3098211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9" y="10"/>
                    <a:pt x="8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8" y="4"/>
                  </a:cubicBezTo>
                  <a:cubicBezTo>
                    <a:pt x="9" y="4"/>
                    <a:pt x="11" y="5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4"/>
                  </a:cubicBezTo>
                  <a:cubicBezTo>
                    <a:pt x="11" y="14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62"/>
            <p:cNvSpPr/>
            <p:nvPr/>
          </p:nvSpPr>
          <p:spPr>
            <a:xfrm>
              <a:off x="4424501" y="3389370"/>
              <a:ext cx="31356" cy="3135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62"/>
            <p:cNvSpPr/>
            <p:nvPr/>
          </p:nvSpPr>
          <p:spPr>
            <a:xfrm>
              <a:off x="4451377" y="3120608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1" y="0"/>
                  </a:moveTo>
                  <a:lnTo>
                    <a:pt x="270" y="72"/>
                  </a:lnTo>
                  <a:lnTo>
                    <a:pt x="107" y="72"/>
                  </a:lnTo>
                  <a:lnTo>
                    <a:pt x="54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109" y="76"/>
                  </a:lnTo>
                  <a:lnTo>
                    <a:pt x="272" y="76"/>
                  </a:lnTo>
                  <a:lnTo>
                    <a:pt x="344" y="4"/>
                  </a:lnTo>
                  <a:lnTo>
                    <a:pt x="341" y="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62"/>
            <p:cNvSpPr/>
            <p:nvPr/>
          </p:nvSpPr>
          <p:spPr>
            <a:xfrm>
              <a:off x="5253186" y="3140766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1" y="15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62"/>
            <p:cNvSpPr/>
            <p:nvPr/>
          </p:nvSpPr>
          <p:spPr>
            <a:xfrm>
              <a:off x="4467055" y="3429685"/>
              <a:ext cx="3135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62"/>
            <p:cNvSpPr/>
            <p:nvPr/>
          </p:nvSpPr>
          <p:spPr>
            <a:xfrm>
              <a:off x="4493932" y="3163162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2" y="0"/>
                  </a:moveTo>
                  <a:lnTo>
                    <a:pt x="270" y="72"/>
                  </a:lnTo>
                  <a:lnTo>
                    <a:pt x="107" y="72"/>
                  </a:lnTo>
                  <a:lnTo>
                    <a:pt x="55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109" y="76"/>
                  </a:lnTo>
                  <a:lnTo>
                    <a:pt x="272" y="76"/>
                  </a:lnTo>
                  <a:lnTo>
                    <a:pt x="344" y="4"/>
                  </a:lnTo>
                  <a:lnTo>
                    <a:pt x="342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62"/>
            <p:cNvSpPr/>
            <p:nvPr/>
          </p:nvSpPr>
          <p:spPr>
            <a:xfrm>
              <a:off x="5165837" y="3053417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8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4" y="12"/>
                    <a:pt x="1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62"/>
            <p:cNvSpPr/>
            <p:nvPr/>
          </p:nvSpPr>
          <p:spPr>
            <a:xfrm>
              <a:off x="4379705" y="3342338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6"/>
                    <a:pt x="6" y="4"/>
                    <a:pt x="7" y="4"/>
                  </a:cubicBezTo>
                  <a:cubicBezTo>
                    <a:pt x="9" y="4"/>
                    <a:pt x="11" y="6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62"/>
            <p:cNvSpPr/>
            <p:nvPr/>
          </p:nvSpPr>
          <p:spPr>
            <a:xfrm>
              <a:off x="4408822" y="3075814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1" y="0"/>
                  </a:moveTo>
                  <a:lnTo>
                    <a:pt x="270" y="73"/>
                  </a:lnTo>
                  <a:lnTo>
                    <a:pt x="106" y="73"/>
                  </a:lnTo>
                  <a:lnTo>
                    <a:pt x="54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5" y="129"/>
                  </a:lnTo>
                  <a:lnTo>
                    <a:pt x="108" y="77"/>
                  </a:lnTo>
                  <a:lnTo>
                    <a:pt x="271" y="77"/>
                  </a:lnTo>
                  <a:lnTo>
                    <a:pt x="344" y="4"/>
                  </a:lnTo>
                  <a:lnTo>
                    <a:pt x="341" y="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62"/>
            <p:cNvSpPr/>
            <p:nvPr/>
          </p:nvSpPr>
          <p:spPr>
            <a:xfrm>
              <a:off x="5208391" y="3098211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9" y="10"/>
                    <a:pt x="8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8" y="4"/>
                  </a:cubicBezTo>
                  <a:cubicBezTo>
                    <a:pt x="9" y="4"/>
                    <a:pt x="11" y="5"/>
                    <a:pt x="11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4"/>
                  </a:cubicBezTo>
                  <a:cubicBezTo>
                    <a:pt x="11" y="14"/>
                    <a:pt x="15" y="11"/>
                    <a:pt x="15" y="7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62"/>
            <p:cNvSpPr/>
            <p:nvPr/>
          </p:nvSpPr>
          <p:spPr>
            <a:xfrm>
              <a:off x="4424499" y="3389370"/>
              <a:ext cx="31356" cy="3135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62"/>
            <p:cNvSpPr/>
            <p:nvPr/>
          </p:nvSpPr>
          <p:spPr>
            <a:xfrm>
              <a:off x="4451375" y="3120608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1" y="0"/>
                  </a:moveTo>
                  <a:lnTo>
                    <a:pt x="270" y="72"/>
                  </a:lnTo>
                  <a:lnTo>
                    <a:pt x="107" y="72"/>
                  </a:lnTo>
                  <a:lnTo>
                    <a:pt x="54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109" y="76"/>
                  </a:lnTo>
                  <a:lnTo>
                    <a:pt x="272" y="76"/>
                  </a:lnTo>
                  <a:lnTo>
                    <a:pt x="344" y="4"/>
                  </a:lnTo>
                  <a:lnTo>
                    <a:pt x="341" y="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62"/>
            <p:cNvSpPr/>
            <p:nvPr/>
          </p:nvSpPr>
          <p:spPr>
            <a:xfrm>
              <a:off x="5253184" y="3140766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1" y="15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62"/>
            <p:cNvSpPr/>
            <p:nvPr/>
          </p:nvSpPr>
          <p:spPr>
            <a:xfrm>
              <a:off x="4467054" y="3429685"/>
              <a:ext cx="3135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62"/>
            <p:cNvSpPr/>
            <p:nvPr/>
          </p:nvSpPr>
          <p:spPr>
            <a:xfrm>
              <a:off x="4493930" y="3163162"/>
              <a:ext cx="770453" cy="288921"/>
            </a:xfrm>
            <a:custGeom>
              <a:avLst/>
              <a:gdLst/>
              <a:ahLst/>
              <a:cxnLst/>
              <a:rect l="l" t="t" r="r" b="b"/>
              <a:pathLst>
                <a:path w="344" h="129" extrusionOk="0">
                  <a:moveTo>
                    <a:pt x="342" y="0"/>
                  </a:moveTo>
                  <a:lnTo>
                    <a:pt x="270" y="72"/>
                  </a:lnTo>
                  <a:lnTo>
                    <a:pt x="107" y="72"/>
                  </a:lnTo>
                  <a:lnTo>
                    <a:pt x="55" y="125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109" y="76"/>
                  </a:lnTo>
                  <a:lnTo>
                    <a:pt x="272" y="76"/>
                  </a:lnTo>
                  <a:lnTo>
                    <a:pt x="344" y="4"/>
                  </a:lnTo>
                  <a:lnTo>
                    <a:pt x="342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1" name="Google Shape;2571;p62"/>
          <p:cNvGrpSpPr/>
          <p:nvPr/>
        </p:nvGrpSpPr>
        <p:grpSpPr>
          <a:xfrm>
            <a:off x="6221550" y="3874050"/>
            <a:ext cx="211200" cy="107525"/>
            <a:chOff x="2792525" y="3023100"/>
            <a:chExt cx="211200" cy="107525"/>
          </a:xfrm>
        </p:grpSpPr>
        <p:sp>
          <p:nvSpPr>
            <p:cNvPr id="2572" name="Google Shape;2572;p62"/>
            <p:cNvSpPr/>
            <p:nvPr/>
          </p:nvSpPr>
          <p:spPr>
            <a:xfrm>
              <a:off x="2792525" y="3046925"/>
              <a:ext cx="96900" cy="8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73" name="Google Shape;2573;p62"/>
            <p:cNvSpPr/>
            <p:nvPr/>
          </p:nvSpPr>
          <p:spPr>
            <a:xfrm>
              <a:off x="2906825" y="3046925"/>
              <a:ext cx="96900" cy="8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74" name="Google Shape;2574;p62"/>
            <p:cNvSpPr/>
            <p:nvPr/>
          </p:nvSpPr>
          <p:spPr>
            <a:xfrm rot="10800000">
              <a:off x="2848475" y="3023100"/>
              <a:ext cx="96900" cy="8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575" name="Google Shape;2575;p62"/>
          <p:cNvGrpSpPr/>
          <p:nvPr/>
        </p:nvGrpSpPr>
        <p:grpSpPr>
          <a:xfrm>
            <a:off x="7618025" y="2815663"/>
            <a:ext cx="211200" cy="107525"/>
            <a:chOff x="2792525" y="3023100"/>
            <a:chExt cx="211200" cy="107525"/>
          </a:xfrm>
        </p:grpSpPr>
        <p:sp>
          <p:nvSpPr>
            <p:cNvPr id="2576" name="Google Shape;2576;p62"/>
            <p:cNvSpPr/>
            <p:nvPr/>
          </p:nvSpPr>
          <p:spPr>
            <a:xfrm>
              <a:off x="2792525" y="3046925"/>
              <a:ext cx="96900" cy="837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77" name="Google Shape;2577;p62"/>
            <p:cNvSpPr/>
            <p:nvPr/>
          </p:nvSpPr>
          <p:spPr>
            <a:xfrm>
              <a:off x="2906825" y="3046925"/>
              <a:ext cx="96900" cy="837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78" name="Google Shape;2578;p62"/>
            <p:cNvSpPr/>
            <p:nvPr/>
          </p:nvSpPr>
          <p:spPr>
            <a:xfrm rot="10800000">
              <a:off x="2848475" y="3023100"/>
              <a:ext cx="96900" cy="837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579" name="Google Shape;2579;p62"/>
          <p:cNvGrpSpPr/>
          <p:nvPr/>
        </p:nvGrpSpPr>
        <p:grpSpPr>
          <a:xfrm rot="5400000">
            <a:off x="6017618" y="2404045"/>
            <a:ext cx="1901739" cy="2237141"/>
            <a:chOff x="4134785" y="2467551"/>
            <a:chExt cx="1541617" cy="1813506"/>
          </a:xfrm>
        </p:grpSpPr>
        <p:grpSp>
          <p:nvGrpSpPr>
            <p:cNvPr id="2580" name="Google Shape;2580;p62"/>
            <p:cNvGrpSpPr/>
            <p:nvPr/>
          </p:nvGrpSpPr>
          <p:grpSpPr>
            <a:xfrm>
              <a:off x="4134785" y="2499449"/>
              <a:ext cx="1526714" cy="1781608"/>
              <a:chOff x="1507762" y="178804"/>
              <a:chExt cx="1287823" cy="1502833"/>
            </a:xfrm>
          </p:grpSpPr>
          <p:sp>
            <p:nvSpPr>
              <p:cNvPr id="2581" name="Google Shape;2581;p62"/>
              <p:cNvSpPr/>
              <p:nvPr/>
            </p:nvSpPr>
            <p:spPr>
              <a:xfrm>
                <a:off x="1521201" y="178804"/>
                <a:ext cx="1200474" cy="128110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72" extrusionOk="0">
                    <a:moveTo>
                      <a:pt x="532" y="0"/>
                    </a:moveTo>
                    <a:lnTo>
                      <a:pt x="532" y="188"/>
                    </a:lnTo>
                    <a:lnTo>
                      <a:pt x="383" y="337"/>
                    </a:lnTo>
                    <a:lnTo>
                      <a:pt x="75" y="337"/>
                    </a:lnTo>
                    <a:lnTo>
                      <a:pt x="0" y="413"/>
                    </a:lnTo>
                    <a:lnTo>
                      <a:pt x="0" y="572"/>
                    </a:lnTo>
                    <a:lnTo>
                      <a:pt x="4" y="572"/>
                    </a:lnTo>
                    <a:lnTo>
                      <a:pt x="4" y="415"/>
                    </a:lnTo>
                    <a:lnTo>
                      <a:pt x="78" y="341"/>
                    </a:lnTo>
                    <a:lnTo>
                      <a:pt x="385" y="341"/>
                    </a:lnTo>
                    <a:lnTo>
                      <a:pt x="536" y="190"/>
                    </a:lnTo>
                    <a:lnTo>
                      <a:pt x="536" y="0"/>
                    </a:lnTo>
                    <a:lnTo>
                      <a:pt x="532" y="0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62"/>
              <p:cNvSpPr/>
              <p:nvPr/>
            </p:nvSpPr>
            <p:spPr>
              <a:xfrm>
                <a:off x="1507763" y="1455428"/>
                <a:ext cx="33596" cy="33596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62"/>
              <p:cNvSpPr/>
              <p:nvPr/>
            </p:nvSpPr>
            <p:spPr>
              <a:xfrm>
                <a:off x="1597351" y="178804"/>
                <a:ext cx="1198234" cy="147147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657" extrusionOk="0">
                    <a:moveTo>
                      <a:pt x="531" y="0"/>
                    </a:moveTo>
                    <a:lnTo>
                      <a:pt x="531" y="199"/>
                    </a:lnTo>
                    <a:lnTo>
                      <a:pt x="367" y="365"/>
                    </a:lnTo>
                    <a:lnTo>
                      <a:pt x="64" y="365"/>
                    </a:lnTo>
                    <a:lnTo>
                      <a:pt x="0" y="428"/>
                    </a:lnTo>
                    <a:lnTo>
                      <a:pt x="0" y="657"/>
                    </a:lnTo>
                    <a:lnTo>
                      <a:pt x="5" y="657"/>
                    </a:lnTo>
                    <a:lnTo>
                      <a:pt x="5" y="429"/>
                    </a:lnTo>
                    <a:lnTo>
                      <a:pt x="66" y="369"/>
                    </a:lnTo>
                    <a:lnTo>
                      <a:pt x="368" y="369"/>
                    </a:lnTo>
                    <a:lnTo>
                      <a:pt x="535" y="201"/>
                    </a:lnTo>
                    <a:lnTo>
                      <a:pt x="535" y="0"/>
                    </a:lnTo>
                    <a:lnTo>
                      <a:pt x="531" y="0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62"/>
              <p:cNvSpPr/>
              <p:nvPr/>
            </p:nvSpPr>
            <p:spPr>
              <a:xfrm>
                <a:off x="1586152" y="1645802"/>
                <a:ext cx="33596" cy="3583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62"/>
              <p:cNvSpPr/>
              <p:nvPr/>
            </p:nvSpPr>
            <p:spPr>
              <a:xfrm>
                <a:off x="1521200" y="178804"/>
                <a:ext cx="1200474" cy="128110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72" extrusionOk="0">
                    <a:moveTo>
                      <a:pt x="532" y="0"/>
                    </a:moveTo>
                    <a:lnTo>
                      <a:pt x="532" y="188"/>
                    </a:lnTo>
                    <a:lnTo>
                      <a:pt x="383" y="337"/>
                    </a:lnTo>
                    <a:lnTo>
                      <a:pt x="75" y="337"/>
                    </a:lnTo>
                    <a:lnTo>
                      <a:pt x="0" y="413"/>
                    </a:lnTo>
                    <a:lnTo>
                      <a:pt x="0" y="572"/>
                    </a:lnTo>
                    <a:lnTo>
                      <a:pt x="4" y="572"/>
                    </a:lnTo>
                    <a:lnTo>
                      <a:pt x="4" y="415"/>
                    </a:lnTo>
                    <a:lnTo>
                      <a:pt x="78" y="341"/>
                    </a:lnTo>
                    <a:lnTo>
                      <a:pt x="385" y="341"/>
                    </a:lnTo>
                    <a:lnTo>
                      <a:pt x="536" y="190"/>
                    </a:lnTo>
                    <a:lnTo>
                      <a:pt x="536" y="0"/>
                    </a:lnTo>
                    <a:lnTo>
                      <a:pt x="532" y="0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62"/>
              <p:cNvSpPr/>
              <p:nvPr/>
            </p:nvSpPr>
            <p:spPr>
              <a:xfrm>
                <a:off x="1507762" y="1455428"/>
                <a:ext cx="33596" cy="33596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62"/>
              <p:cNvSpPr/>
              <p:nvPr/>
            </p:nvSpPr>
            <p:spPr>
              <a:xfrm>
                <a:off x="1597349" y="178804"/>
                <a:ext cx="1198234" cy="147147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657" extrusionOk="0">
                    <a:moveTo>
                      <a:pt x="531" y="0"/>
                    </a:moveTo>
                    <a:lnTo>
                      <a:pt x="531" y="199"/>
                    </a:lnTo>
                    <a:lnTo>
                      <a:pt x="367" y="365"/>
                    </a:lnTo>
                    <a:lnTo>
                      <a:pt x="64" y="365"/>
                    </a:lnTo>
                    <a:lnTo>
                      <a:pt x="0" y="428"/>
                    </a:lnTo>
                    <a:lnTo>
                      <a:pt x="0" y="657"/>
                    </a:lnTo>
                    <a:lnTo>
                      <a:pt x="5" y="657"/>
                    </a:lnTo>
                    <a:lnTo>
                      <a:pt x="5" y="429"/>
                    </a:lnTo>
                    <a:lnTo>
                      <a:pt x="66" y="369"/>
                    </a:lnTo>
                    <a:lnTo>
                      <a:pt x="368" y="369"/>
                    </a:lnTo>
                    <a:lnTo>
                      <a:pt x="535" y="201"/>
                    </a:lnTo>
                    <a:lnTo>
                      <a:pt x="535" y="0"/>
                    </a:lnTo>
                    <a:lnTo>
                      <a:pt x="531" y="0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62"/>
              <p:cNvSpPr/>
              <p:nvPr/>
            </p:nvSpPr>
            <p:spPr>
              <a:xfrm>
                <a:off x="1586150" y="1645802"/>
                <a:ext cx="33596" cy="3583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62"/>
              <p:cNvSpPr/>
              <p:nvPr/>
            </p:nvSpPr>
            <p:spPr>
              <a:xfrm>
                <a:off x="1973617" y="382617"/>
                <a:ext cx="658469" cy="494972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62"/>
              <p:cNvSpPr/>
              <p:nvPr/>
            </p:nvSpPr>
            <p:spPr>
              <a:xfrm>
                <a:off x="1944501" y="855191"/>
                <a:ext cx="33596" cy="33596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2591;p62"/>
              <p:cNvSpPr/>
              <p:nvPr/>
            </p:nvSpPr>
            <p:spPr>
              <a:xfrm>
                <a:off x="2611928" y="353500"/>
                <a:ext cx="33596" cy="33596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2" name="Google Shape;2592;p62"/>
            <p:cNvSpPr/>
            <p:nvPr/>
          </p:nvSpPr>
          <p:spPr>
            <a:xfrm>
              <a:off x="5548825" y="2467551"/>
              <a:ext cx="39828" cy="39828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62"/>
            <p:cNvSpPr/>
            <p:nvPr/>
          </p:nvSpPr>
          <p:spPr>
            <a:xfrm>
              <a:off x="5636575" y="2467551"/>
              <a:ext cx="39828" cy="39828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4" name="Google Shape;2594;p62"/>
          <p:cNvGrpSpPr/>
          <p:nvPr/>
        </p:nvGrpSpPr>
        <p:grpSpPr>
          <a:xfrm>
            <a:off x="1737425" y="4148809"/>
            <a:ext cx="705200" cy="131400"/>
            <a:chOff x="3396625" y="3077259"/>
            <a:chExt cx="705200" cy="131400"/>
          </a:xfrm>
        </p:grpSpPr>
        <p:sp>
          <p:nvSpPr>
            <p:cNvPr id="2595" name="Google Shape;2595;p62"/>
            <p:cNvSpPr/>
            <p:nvPr/>
          </p:nvSpPr>
          <p:spPr>
            <a:xfrm>
              <a:off x="3779158" y="3077259"/>
              <a:ext cx="131400" cy="131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96" name="Google Shape;2596;p62"/>
            <p:cNvSpPr/>
            <p:nvPr/>
          </p:nvSpPr>
          <p:spPr>
            <a:xfrm>
              <a:off x="3970425" y="3077259"/>
              <a:ext cx="131400" cy="131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97" name="Google Shape;2597;p62"/>
            <p:cNvSpPr/>
            <p:nvPr/>
          </p:nvSpPr>
          <p:spPr>
            <a:xfrm>
              <a:off x="3396625" y="3077259"/>
              <a:ext cx="131400" cy="131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98" name="Google Shape;2598;p62"/>
            <p:cNvSpPr/>
            <p:nvPr/>
          </p:nvSpPr>
          <p:spPr>
            <a:xfrm>
              <a:off x="3587892" y="3077259"/>
              <a:ext cx="131400" cy="131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599" name="Google Shape;2599;p62"/>
          <p:cNvGrpSpPr/>
          <p:nvPr/>
        </p:nvGrpSpPr>
        <p:grpSpPr>
          <a:xfrm>
            <a:off x="1057225" y="3480727"/>
            <a:ext cx="435927" cy="83772"/>
            <a:chOff x="2509075" y="2628325"/>
            <a:chExt cx="558881" cy="107400"/>
          </a:xfrm>
        </p:grpSpPr>
        <p:sp>
          <p:nvSpPr>
            <p:cNvPr id="2600" name="Google Shape;2600;p62"/>
            <p:cNvSpPr/>
            <p:nvPr/>
          </p:nvSpPr>
          <p:spPr>
            <a:xfrm>
              <a:off x="2509075" y="2628325"/>
              <a:ext cx="1074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601" name="Google Shape;2601;p62"/>
            <p:cNvSpPr/>
            <p:nvPr/>
          </p:nvSpPr>
          <p:spPr>
            <a:xfrm>
              <a:off x="2659569" y="2628325"/>
              <a:ext cx="107400" cy="10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2810062" y="2628325"/>
              <a:ext cx="1074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603" name="Google Shape;2603;p62"/>
            <p:cNvSpPr/>
            <p:nvPr/>
          </p:nvSpPr>
          <p:spPr>
            <a:xfrm>
              <a:off x="2960556" y="2628325"/>
              <a:ext cx="107400" cy="10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604" name="Google Shape;2604;p62"/>
          <p:cNvGrpSpPr/>
          <p:nvPr/>
        </p:nvGrpSpPr>
        <p:grpSpPr>
          <a:xfrm rot="5400000">
            <a:off x="2155079" y="2106776"/>
            <a:ext cx="1280410" cy="2210372"/>
            <a:chOff x="4754450" y="1566715"/>
            <a:chExt cx="919967" cy="1588139"/>
          </a:xfrm>
        </p:grpSpPr>
        <p:sp>
          <p:nvSpPr>
            <p:cNvPr id="2605" name="Google Shape;2605;p62"/>
            <p:cNvSpPr/>
            <p:nvPr/>
          </p:nvSpPr>
          <p:spPr>
            <a:xfrm>
              <a:off x="4969462" y="3123498"/>
              <a:ext cx="33596" cy="3135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62"/>
            <p:cNvSpPr/>
            <p:nvPr/>
          </p:nvSpPr>
          <p:spPr>
            <a:xfrm>
              <a:off x="4980659" y="1596029"/>
              <a:ext cx="680866" cy="1529708"/>
            </a:xfrm>
            <a:custGeom>
              <a:avLst/>
              <a:gdLst/>
              <a:ahLst/>
              <a:cxnLst/>
              <a:rect l="l" t="t" r="r" b="b"/>
              <a:pathLst>
                <a:path w="304" h="683" extrusionOk="0">
                  <a:moveTo>
                    <a:pt x="300" y="0"/>
                  </a:moveTo>
                  <a:lnTo>
                    <a:pt x="300" y="221"/>
                  </a:lnTo>
                  <a:lnTo>
                    <a:pt x="180" y="341"/>
                  </a:lnTo>
                  <a:lnTo>
                    <a:pt x="180" y="542"/>
                  </a:lnTo>
                  <a:lnTo>
                    <a:pt x="146" y="576"/>
                  </a:lnTo>
                  <a:lnTo>
                    <a:pt x="25" y="576"/>
                  </a:lnTo>
                  <a:lnTo>
                    <a:pt x="0" y="602"/>
                  </a:lnTo>
                  <a:lnTo>
                    <a:pt x="0" y="683"/>
                  </a:lnTo>
                  <a:lnTo>
                    <a:pt x="5" y="683"/>
                  </a:lnTo>
                  <a:lnTo>
                    <a:pt x="5" y="603"/>
                  </a:lnTo>
                  <a:lnTo>
                    <a:pt x="27" y="580"/>
                  </a:lnTo>
                  <a:lnTo>
                    <a:pt x="147" y="580"/>
                  </a:lnTo>
                  <a:lnTo>
                    <a:pt x="185" y="544"/>
                  </a:lnTo>
                  <a:lnTo>
                    <a:pt x="185" y="343"/>
                  </a:lnTo>
                  <a:lnTo>
                    <a:pt x="304" y="223"/>
                  </a:lnTo>
                  <a:lnTo>
                    <a:pt x="304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62"/>
            <p:cNvSpPr/>
            <p:nvPr/>
          </p:nvSpPr>
          <p:spPr>
            <a:xfrm>
              <a:off x="4835080" y="3080945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9" y="11"/>
                    <a:pt x="7" y="11"/>
                  </a:cubicBezTo>
                  <a:cubicBezTo>
                    <a:pt x="6" y="11"/>
                    <a:pt x="4" y="9"/>
                    <a:pt x="4" y="8"/>
                  </a:cubicBezTo>
                  <a:cubicBezTo>
                    <a:pt x="4" y="6"/>
                    <a:pt x="6" y="4"/>
                    <a:pt x="7" y="4"/>
                  </a:cubicBezTo>
                  <a:cubicBezTo>
                    <a:pt x="9" y="4"/>
                    <a:pt x="11" y="6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62"/>
            <p:cNvSpPr/>
            <p:nvPr/>
          </p:nvSpPr>
          <p:spPr>
            <a:xfrm>
              <a:off x="5137438" y="2209705"/>
              <a:ext cx="3359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62"/>
            <p:cNvSpPr/>
            <p:nvPr/>
          </p:nvSpPr>
          <p:spPr>
            <a:xfrm>
              <a:off x="4846278" y="2229862"/>
              <a:ext cx="407624" cy="855562"/>
            </a:xfrm>
            <a:custGeom>
              <a:avLst/>
              <a:gdLst/>
              <a:ahLst/>
              <a:cxnLst/>
              <a:rect l="l" t="t" r="r" b="b"/>
              <a:pathLst>
                <a:path w="182" h="382" extrusionOk="0">
                  <a:moveTo>
                    <a:pt x="5" y="382"/>
                  </a:moveTo>
                  <a:lnTo>
                    <a:pt x="5" y="306"/>
                  </a:lnTo>
                  <a:lnTo>
                    <a:pt x="79" y="231"/>
                  </a:lnTo>
                  <a:lnTo>
                    <a:pt x="146" y="231"/>
                  </a:lnTo>
                  <a:lnTo>
                    <a:pt x="182" y="194"/>
                  </a:lnTo>
                  <a:lnTo>
                    <a:pt x="182" y="40"/>
                  </a:lnTo>
                  <a:lnTo>
                    <a:pt x="142" y="0"/>
                  </a:lnTo>
                  <a:lnTo>
                    <a:pt x="140" y="3"/>
                  </a:lnTo>
                  <a:lnTo>
                    <a:pt x="178" y="42"/>
                  </a:lnTo>
                  <a:lnTo>
                    <a:pt x="178" y="192"/>
                  </a:lnTo>
                  <a:lnTo>
                    <a:pt x="143" y="227"/>
                  </a:lnTo>
                  <a:lnTo>
                    <a:pt x="78" y="227"/>
                  </a:lnTo>
                  <a:lnTo>
                    <a:pt x="0" y="304"/>
                  </a:lnTo>
                  <a:lnTo>
                    <a:pt x="0" y="382"/>
                  </a:lnTo>
                  <a:lnTo>
                    <a:pt x="5" y="382"/>
                  </a:lnTo>
                  <a:lnTo>
                    <a:pt x="5" y="3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62"/>
            <p:cNvSpPr/>
            <p:nvPr/>
          </p:nvSpPr>
          <p:spPr>
            <a:xfrm>
              <a:off x="5287497" y="2245540"/>
              <a:ext cx="3359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62"/>
            <p:cNvSpPr/>
            <p:nvPr/>
          </p:nvSpPr>
          <p:spPr>
            <a:xfrm>
              <a:off x="4754451" y="1654261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8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4" y="12"/>
                    <a:pt x="1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62"/>
            <p:cNvSpPr/>
            <p:nvPr/>
          </p:nvSpPr>
          <p:spPr>
            <a:xfrm>
              <a:off x="4783567" y="1669940"/>
              <a:ext cx="515129" cy="586799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230" y="259"/>
                  </a:moveTo>
                  <a:lnTo>
                    <a:pt x="154" y="182"/>
                  </a:lnTo>
                  <a:lnTo>
                    <a:pt x="154" y="25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6" y="4"/>
                  </a:lnTo>
                  <a:lnTo>
                    <a:pt x="149" y="27"/>
                  </a:lnTo>
                  <a:lnTo>
                    <a:pt x="149" y="184"/>
                  </a:lnTo>
                  <a:lnTo>
                    <a:pt x="228" y="262"/>
                  </a:lnTo>
                  <a:lnTo>
                    <a:pt x="230" y="259"/>
                  </a:lnTo>
                  <a:lnTo>
                    <a:pt x="230" y="2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62"/>
            <p:cNvSpPr/>
            <p:nvPr/>
          </p:nvSpPr>
          <p:spPr>
            <a:xfrm>
              <a:off x="4969460" y="3123498"/>
              <a:ext cx="33596" cy="3135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62"/>
            <p:cNvSpPr/>
            <p:nvPr/>
          </p:nvSpPr>
          <p:spPr>
            <a:xfrm>
              <a:off x="4980658" y="1596029"/>
              <a:ext cx="680866" cy="1529708"/>
            </a:xfrm>
            <a:custGeom>
              <a:avLst/>
              <a:gdLst/>
              <a:ahLst/>
              <a:cxnLst/>
              <a:rect l="l" t="t" r="r" b="b"/>
              <a:pathLst>
                <a:path w="304" h="683" extrusionOk="0">
                  <a:moveTo>
                    <a:pt x="300" y="0"/>
                  </a:moveTo>
                  <a:lnTo>
                    <a:pt x="300" y="221"/>
                  </a:lnTo>
                  <a:lnTo>
                    <a:pt x="180" y="341"/>
                  </a:lnTo>
                  <a:lnTo>
                    <a:pt x="180" y="542"/>
                  </a:lnTo>
                  <a:lnTo>
                    <a:pt x="146" y="576"/>
                  </a:lnTo>
                  <a:lnTo>
                    <a:pt x="25" y="576"/>
                  </a:lnTo>
                  <a:lnTo>
                    <a:pt x="0" y="602"/>
                  </a:lnTo>
                  <a:lnTo>
                    <a:pt x="0" y="683"/>
                  </a:lnTo>
                  <a:lnTo>
                    <a:pt x="5" y="683"/>
                  </a:lnTo>
                  <a:lnTo>
                    <a:pt x="5" y="603"/>
                  </a:lnTo>
                  <a:lnTo>
                    <a:pt x="27" y="580"/>
                  </a:lnTo>
                  <a:lnTo>
                    <a:pt x="147" y="580"/>
                  </a:lnTo>
                  <a:lnTo>
                    <a:pt x="185" y="544"/>
                  </a:lnTo>
                  <a:lnTo>
                    <a:pt x="185" y="343"/>
                  </a:lnTo>
                  <a:lnTo>
                    <a:pt x="304" y="223"/>
                  </a:lnTo>
                  <a:lnTo>
                    <a:pt x="304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62"/>
            <p:cNvSpPr/>
            <p:nvPr/>
          </p:nvSpPr>
          <p:spPr>
            <a:xfrm>
              <a:off x="4835079" y="3080945"/>
              <a:ext cx="35835" cy="33596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9" y="11"/>
                    <a:pt x="7" y="11"/>
                  </a:cubicBezTo>
                  <a:cubicBezTo>
                    <a:pt x="6" y="11"/>
                    <a:pt x="4" y="9"/>
                    <a:pt x="4" y="8"/>
                  </a:cubicBezTo>
                  <a:cubicBezTo>
                    <a:pt x="4" y="6"/>
                    <a:pt x="6" y="4"/>
                    <a:pt x="7" y="4"/>
                  </a:cubicBezTo>
                  <a:cubicBezTo>
                    <a:pt x="9" y="4"/>
                    <a:pt x="11" y="6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62"/>
            <p:cNvSpPr/>
            <p:nvPr/>
          </p:nvSpPr>
          <p:spPr>
            <a:xfrm>
              <a:off x="5137436" y="2209705"/>
              <a:ext cx="3359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6" y="10"/>
                    <a:pt x="4" y="9"/>
                    <a:pt x="4" y="7"/>
                  </a:cubicBezTo>
                  <a:cubicBezTo>
                    <a:pt x="4" y="5"/>
                    <a:pt x="6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62"/>
            <p:cNvSpPr/>
            <p:nvPr/>
          </p:nvSpPr>
          <p:spPr>
            <a:xfrm>
              <a:off x="4846276" y="2229862"/>
              <a:ext cx="407624" cy="855562"/>
            </a:xfrm>
            <a:custGeom>
              <a:avLst/>
              <a:gdLst/>
              <a:ahLst/>
              <a:cxnLst/>
              <a:rect l="l" t="t" r="r" b="b"/>
              <a:pathLst>
                <a:path w="182" h="382" extrusionOk="0">
                  <a:moveTo>
                    <a:pt x="5" y="382"/>
                  </a:moveTo>
                  <a:lnTo>
                    <a:pt x="5" y="306"/>
                  </a:lnTo>
                  <a:lnTo>
                    <a:pt x="79" y="231"/>
                  </a:lnTo>
                  <a:lnTo>
                    <a:pt x="146" y="231"/>
                  </a:lnTo>
                  <a:lnTo>
                    <a:pt x="182" y="194"/>
                  </a:lnTo>
                  <a:lnTo>
                    <a:pt x="182" y="40"/>
                  </a:lnTo>
                  <a:lnTo>
                    <a:pt x="142" y="0"/>
                  </a:lnTo>
                  <a:lnTo>
                    <a:pt x="140" y="3"/>
                  </a:lnTo>
                  <a:lnTo>
                    <a:pt x="178" y="42"/>
                  </a:lnTo>
                  <a:lnTo>
                    <a:pt x="178" y="192"/>
                  </a:lnTo>
                  <a:lnTo>
                    <a:pt x="143" y="227"/>
                  </a:lnTo>
                  <a:lnTo>
                    <a:pt x="78" y="227"/>
                  </a:lnTo>
                  <a:lnTo>
                    <a:pt x="0" y="304"/>
                  </a:lnTo>
                  <a:lnTo>
                    <a:pt x="0" y="382"/>
                  </a:lnTo>
                  <a:lnTo>
                    <a:pt x="5" y="382"/>
                  </a:lnTo>
                  <a:lnTo>
                    <a:pt x="5" y="3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62"/>
            <p:cNvSpPr/>
            <p:nvPr/>
          </p:nvSpPr>
          <p:spPr>
            <a:xfrm>
              <a:off x="5287496" y="2245540"/>
              <a:ext cx="3359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62"/>
            <p:cNvSpPr/>
            <p:nvPr/>
          </p:nvSpPr>
          <p:spPr>
            <a:xfrm>
              <a:off x="4754450" y="1654261"/>
              <a:ext cx="33596" cy="3583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2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11"/>
                    <a:pt x="7" y="11"/>
                  </a:cubicBezTo>
                  <a:cubicBezTo>
                    <a:pt x="5" y="11"/>
                    <a:pt x="4" y="9"/>
                    <a:pt x="4" y="8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4" y="12"/>
                    <a:pt x="1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62"/>
            <p:cNvSpPr/>
            <p:nvPr/>
          </p:nvSpPr>
          <p:spPr>
            <a:xfrm>
              <a:off x="4783565" y="1669940"/>
              <a:ext cx="515129" cy="586799"/>
            </a:xfrm>
            <a:custGeom>
              <a:avLst/>
              <a:gdLst/>
              <a:ahLst/>
              <a:cxnLst/>
              <a:rect l="l" t="t" r="r" b="b"/>
              <a:pathLst>
                <a:path w="230" h="262" extrusionOk="0">
                  <a:moveTo>
                    <a:pt x="230" y="259"/>
                  </a:moveTo>
                  <a:lnTo>
                    <a:pt x="154" y="182"/>
                  </a:lnTo>
                  <a:lnTo>
                    <a:pt x="154" y="25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6" y="4"/>
                  </a:lnTo>
                  <a:lnTo>
                    <a:pt x="149" y="27"/>
                  </a:lnTo>
                  <a:lnTo>
                    <a:pt x="149" y="184"/>
                  </a:lnTo>
                  <a:lnTo>
                    <a:pt x="228" y="262"/>
                  </a:lnTo>
                  <a:lnTo>
                    <a:pt x="230" y="259"/>
                  </a:lnTo>
                  <a:lnTo>
                    <a:pt x="230" y="2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62"/>
            <p:cNvSpPr/>
            <p:nvPr/>
          </p:nvSpPr>
          <p:spPr>
            <a:xfrm>
              <a:off x="5640821" y="1566715"/>
              <a:ext cx="33596" cy="33596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2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9"/>
                    <a:pt x="4" y="7"/>
                  </a:cubicBezTo>
                  <a:cubicBezTo>
                    <a:pt x="4" y="6"/>
                    <a:pt x="5" y="4"/>
                    <a:pt x="7" y="4"/>
                  </a:cubicBezTo>
                  <a:cubicBezTo>
                    <a:pt x="9" y="4"/>
                    <a:pt x="10" y="6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56007-7A94-409D-6F96-35333ABBD37F}"/>
              </a:ext>
            </a:extLst>
          </p:cNvPr>
          <p:cNvSpPr txBox="1"/>
          <p:nvPr/>
        </p:nvSpPr>
        <p:spPr>
          <a:xfrm>
            <a:off x="3177465" y="996968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1C828607-A8E3-0D62-2CF3-1121AD8A7161}"/>
              </a:ext>
            </a:extLst>
          </p:cNvPr>
          <p:cNvSpPr txBox="1">
            <a:spLocks/>
          </p:cNvSpPr>
          <p:nvPr/>
        </p:nvSpPr>
        <p:spPr>
          <a:xfrm>
            <a:off x="1480624" y="4670279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/>
          <p:cNvSpPr txBox="1">
            <a:spLocks noGrp="1"/>
          </p:cNvSpPr>
          <p:nvPr>
            <p:ph type="title"/>
          </p:nvPr>
        </p:nvSpPr>
        <p:spPr>
          <a:xfrm>
            <a:off x="386045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dirty="0"/>
              <a:t>Contents</a:t>
            </a:r>
            <a:endParaRPr sz="2800" b="0" dirty="0"/>
          </a:p>
        </p:txBody>
      </p:sp>
      <p:graphicFrame>
        <p:nvGraphicFramePr>
          <p:cNvPr id="1894" name="Google Shape;1894;p33"/>
          <p:cNvGraphicFramePr/>
          <p:nvPr>
            <p:extLst>
              <p:ext uri="{D42A27DB-BD31-4B8C-83A1-F6EECF244321}">
                <p14:modId xmlns:p14="http://schemas.microsoft.com/office/powerpoint/2010/main" val="1055500742"/>
              </p:ext>
            </p:extLst>
          </p:nvPr>
        </p:nvGraphicFramePr>
        <p:xfrm>
          <a:off x="831248" y="1417214"/>
          <a:ext cx="7035375" cy="2666850"/>
        </p:xfrm>
        <a:graphic>
          <a:graphicData uri="http://schemas.openxmlformats.org/drawingml/2006/table">
            <a:tbl>
              <a:tblPr>
                <a:noFill/>
                <a:tableStyleId>{67B64854-772F-4628-8199-F4B86CE93AA4}</a:tableStyleId>
              </a:tblPr>
              <a:tblGrid>
                <a:gridCol w="15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u="none" dirty="0">
                          <a:solidFill>
                            <a:schemeClr val="tx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sz="900" b="1" u="none" dirty="0">
                        <a:solidFill>
                          <a:schemeClr val="tx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Presents the context and the research questions.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u="none" dirty="0">
                          <a:solidFill>
                            <a:schemeClr val="tx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Analysis Findings</a:t>
                      </a:r>
                      <a:endParaRPr sz="900" b="1" u="none" dirty="0">
                        <a:solidFill>
                          <a:schemeClr val="tx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Movies that contributed the most/least to revenue.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Most popular movie categories.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6" action="ppaction://hlinksldjump"/>
                        </a:rPr>
                        <a:t>3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6" action="ppaction://hlinksldjump"/>
                        </a:rPr>
                        <a:t>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Descriptive statistics for all videos.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Top 10 countries for Rockbuster based on the number of customers.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8" action="ppaction://hlinksldjump"/>
                        </a:rPr>
                        <a:t>5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8" action="ppaction://hlinksldjump"/>
                        </a:rPr>
                        <a:t>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Locations of the customers with a high lifetime value.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9" action="ppaction://hlinksldjump"/>
                        </a:rPr>
                        <a:t>6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9" action="ppaction://hlinksldjump"/>
                        </a:rPr>
                        <a:t>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Geographic regions which drive the highest sales.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  <a:hlinkClick r:id="rId10" action="ppaction://hlinksldjump"/>
                        </a:rPr>
                        <a:t>Insights Summary</a:t>
                      </a:r>
                      <a:endParaRPr sz="900" b="1" u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Insights gained from the data analysis.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  <a:hlinkClick r:id="rId11" action="ppaction://hlinksldjump"/>
                        </a:rPr>
                        <a:t>Recommendations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Recommendations for Rockbuster’s board of directors.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  <a:hlinkClick r:id="rId12"/>
                        </a:rPr>
                        <a:t>Tableau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Tableau link to the charts included in this presentation.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971118"/>
                  </a:ext>
                </a:extLst>
              </a:tr>
            </a:tbl>
          </a:graphicData>
        </a:graphic>
      </p:graphicFrame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62C93A6F-8401-BBDA-7604-F706B3AA3DF8}"/>
              </a:ext>
            </a:extLst>
          </p:cNvPr>
          <p:cNvSpPr txBox="1">
            <a:spLocks/>
          </p:cNvSpPr>
          <p:nvPr/>
        </p:nvSpPr>
        <p:spPr>
          <a:xfrm>
            <a:off x="914086" y="4658718"/>
            <a:ext cx="843877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625229" y="404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dirty="0"/>
              <a:t>Introduction</a:t>
            </a:r>
            <a:endParaRPr sz="2800" b="0" dirty="0"/>
          </a:p>
        </p:txBody>
      </p:sp>
      <p:sp>
        <p:nvSpPr>
          <p:cNvPr id="1941" name="Google Shape;1941;p36"/>
          <p:cNvSpPr txBox="1">
            <a:spLocks noGrp="1"/>
          </p:cNvSpPr>
          <p:nvPr>
            <p:ph type="subTitle" idx="1"/>
          </p:nvPr>
        </p:nvSpPr>
        <p:spPr>
          <a:xfrm>
            <a:off x="4793784" y="976951"/>
            <a:ext cx="3582300" cy="318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Research Questions</a:t>
            </a:r>
          </a:p>
          <a:p>
            <a:pPr marL="285750" lvl="0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Which movies contributed the most/least to revenue gain?</a:t>
            </a:r>
          </a:p>
          <a:p>
            <a:pPr marL="285750" lvl="0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Which movie categories are the most popular?</a:t>
            </a:r>
          </a:p>
          <a:p>
            <a:pPr marL="285750" lvl="0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What was the average rental duration for all videos?</a:t>
            </a:r>
          </a:p>
          <a:p>
            <a:pPr marL="28575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What are the top 10 countries for Rockbuster based on the number of customers?</a:t>
            </a:r>
          </a:p>
          <a:p>
            <a:pPr marL="28575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In which locations are customers with a high lifetime value primarily located?</a:t>
            </a:r>
          </a:p>
          <a:p>
            <a:pPr marL="28575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Which regions are driving the highest sales?</a:t>
            </a:r>
            <a:endParaRPr b="1" dirty="0"/>
          </a:p>
        </p:txBody>
      </p:sp>
      <p:sp>
        <p:nvSpPr>
          <p:cNvPr id="1942" name="Google Shape;1942;p36"/>
          <p:cNvSpPr txBox="1">
            <a:spLocks noGrp="1"/>
          </p:cNvSpPr>
          <p:nvPr>
            <p:ph type="subTitle" idx="2"/>
          </p:nvPr>
        </p:nvSpPr>
        <p:spPr>
          <a:xfrm>
            <a:off x="767916" y="1054857"/>
            <a:ext cx="3582300" cy="324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Context</a:t>
            </a:r>
            <a:endParaRPr lang="en-US" b="1" dirty="0"/>
          </a:p>
          <a:p>
            <a:pPr marL="285750" lvl="0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Rockbuster Stealth LLC is a movie rental company planning to use its existing movie licenses to launch an online video rental service.</a:t>
            </a:r>
          </a:p>
          <a:p>
            <a:pPr marL="28575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Rockbuster Stealth aims to establish itself as a strong competitor to Netflix and Amazon Prime by offering a diverse selection of movie genres to a global audience, accessible across multiple platforms, including smart TVs, Apple TV, smartphones, and other devices.</a:t>
            </a:r>
            <a:endParaRPr lang="en-US" b="1" dirty="0"/>
          </a:p>
          <a:p>
            <a:pPr marL="28575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b="1" dirty="0"/>
          </a:p>
        </p:txBody>
      </p:sp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A360B160-28A7-8265-CCFC-5F8CD2717285}"/>
              </a:ext>
            </a:extLst>
          </p:cNvPr>
          <p:cNvSpPr txBox="1">
            <a:spLocks/>
          </p:cNvSpPr>
          <p:nvPr/>
        </p:nvSpPr>
        <p:spPr>
          <a:xfrm>
            <a:off x="115692" y="4658718"/>
            <a:ext cx="843877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7"/>
          <p:cNvSpPr txBox="1">
            <a:spLocks noGrp="1"/>
          </p:cNvSpPr>
          <p:nvPr>
            <p:ph type="subTitle" idx="1"/>
          </p:nvPr>
        </p:nvSpPr>
        <p:spPr>
          <a:xfrm>
            <a:off x="1916410" y="56780"/>
            <a:ext cx="5581500" cy="571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latin typeface="Lexend" panose="020B0604020202020204" charset="0"/>
              </a:rPr>
              <a:t>Data Analysis Findings</a:t>
            </a:r>
          </a:p>
        </p:txBody>
      </p:sp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049397" y="410287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" name="Google Shape;1854;p32">
            <a:extLst>
              <a:ext uri="{FF2B5EF4-FFF2-40B4-BE49-F238E27FC236}">
                <a16:creationId xmlns:a16="http://schemas.microsoft.com/office/drawing/2014/main" id="{4920AE21-8A04-0D41-1BBD-44D348A3C793}"/>
              </a:ext>
            </a:extLst>
          </p:cNvPr>
          <p:cNvSpPr txBox="1">
            <a:spLocks/>
          </p:cNvSpPr>
          <p:nvPr/>
        </p:nvSpPr>
        <p:spPr>
          <a:xfrm>
            <a:off x="0" y="4597303"/>
            <a:ext cx="843877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4</a:t>
            </a:r>
          </a:p>
        </p:txBody>
      </p:sp>
      <p:sp>
        <p:nvSpPr>
          <p:cNvPr id="1947" name="Google Shape;1947;p37"/>
          <p:cNvSpPr txBox="1">
            <a:spLocks noGrp="1"/>
          </p:cNvSpPr>
          <p:nvPr>
            <p:ph type="title"/>
          </p:nvPr>
        </p:nvSpPr>
        <p:spPr>
          <a:xfrm>
            <a:off x="833464" y="473350"/>
            <a:ext cx="7747389" cy="33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Manjari" panose="020B0604020202020204" charset="0"/>
                <a:cs typeface="Manjari" panose="020B0604020202020204" charset="0"/>
              </a:rPr>
              <a:t>1. a) Movies that contributed the most to revenue.</a:t>
            </a:r>
            <a:endParaRPr lang="en-US" sz="1800" b="1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1F0C2-78AB-C5C1-FF00-677813D2F784}"/>
              </a:ext>
            </a:extLst>
          </p:cNvPr>
          <p:cNvSpPr txBox="1"/>
          <p:nvPr/>
        </p:nvSpPr>
        <p:spPr>
          <a:xfrm>
            <a:off x="1871581" y="905979"/>
            <a:ext cx="540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The top rental movie was 'Telegraph Voyage’, categorized as a music film.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8998FB-2A02-2F60-7927-48B71AF4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85" y="1225687"/>
            <a:ext cx="5699227" cy="3463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47;p37">
            <a:extLst>
              <a:ext uri="{FF2B5EF4-FFF2-40B4-BE49-F238E27FC236}">
                <a16:creationId xmlns:a16="http://schemas.microsoft.com/office/drawing/2014/main" id="{3C22ADB0-5D11-9671-CCB5-9B3D2B3B01C9}"/>
              </a:ext>
            </a:extLst>
          </p:cNvPr>
          <p:cNvSpPr txBox="1">
            <a:spLocks/>
          </p:cNvSpPr>
          <p:nvPr/>
        </p:nvSpPr>
        <p:spPr>
          <a:xfrm>
            <a:off x="1444750" y="269908"/>
            <a:ext cx="6146213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Manjari" panose="020B0604020202020204" charset="0"/>
                <a:cs typeface="Manjari" panose="020B0604020202020204" charset="0"/>
              </a:rPr>
              <a:t>1. b) Movies that contributed the least to revenue.</a:t>
            </a:r>
            <a:br>
              <a:rPr lang="en-US" sz="1800" dirty="0">
                <a:latin typeface="Manjari" panose="020B0604020202020204" charset="0"/>
                <a:cs typeface="Manjari" panose="020B0604020202020204" charset="0"/>
              </a:rPr>
            </a:b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507CE-8F82-04D9-756E-AE9D8A6E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09" y="1377478"/>
            <a:ext cx="6254497" cy="317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B4F43-A3C6-8088-0B6C-70A856B929A4}"/>
              </a:ext>
            </a:extLst>
          </p:cNvPr>
          <p:cNvSpPr txBox="1"/>
          <p:nvPr/>
        </p:nvSpPr>
        <p:spPr>
          <a:xfrm>
            <a:off x="1077342" y="801808"/>
            <a:ext cx="709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There were three movies that contributed the least: ‘Duffel Apocalypse’, ‘Oklahoma Jumanji’, and ‘Texas Watch’, categorized as Horror, New, and Documentary.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Google Shape;1854;p32">
            <a:extLst>
              <a:ext uri="{FF2B5EF4-FFF2-40B4-BE49-F238E27FC236}">
                <a16:creationId xmlns:a16="http://schemas.microsoft.com/office/drawing/2014/main" id="{8EF23B25-8A41-D299-D1F6-D9C0898838C8}"/>
              </a:ext>
            </a:extLst>
          </p:cNvPr>
          <p:cNvSpPr txBox="1">
            <a:spLocks/>
          </p:cNvSpPr>
          <p:nvPr/>
        </p:nvSpPr>
        <p:spPr>
          <a:xfrm>
            <a:off x="0" y="4610888"/>
            <a:ext cx="843877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37322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47;p37">
            <a:extLst>
              <a:ext uri="{FF2B5EF4-FFF2-40B4-BE49-F238E27FC236}">
                <a16:creationId xmlns:a16="http://schemas.microsoft.com/office/drawing/2014/main" id="{54FE1BDE-3292-3D93-35B2-A478FEDE2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890" y="415128"/>
            <a:ext cx="6146213" cy="335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anjari"/>
                <a:ea typeface="Manjari"/>
                <a:cs typeface="Manjari"/>
                <a:sym typeface="Manjari"/>
              </a:rPr>
              <a:t>2. Most popular movie categories.</a:t>
            </a:r>
            <a:br>
              <a:rPr lang="en-US" sz="1800" b="1" dirty="0">
                <a:latin typeface="Manjari" panose="020B0604020202020204" charset="0"/>
                <a:cs typeface="Manjari" panose="020B0604020202020204" charset="0"/>
              </a:rPr>
            </a:br>
            <a:endParaRPr lang="en-US" sz="1800" b="1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3B4CA-DA09-EA61-5C27-506D64C7AEED}"/>
              </a:ext>
            </a:extLst>
          </p:cNvPr>
          <p:cNvSpPr txBox="1"/>
          <p:nvPr/>
        </p:nvSpPr>
        <p:spPr>
          <a:xfrm>
            <a:off x="1272207" y="798221"/>
            <a:ext cx="68547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Sports was at the top of movie categories (12%), followed by Sci-Fi (10.5%), Animation (10.3%),</a:t>
            </a:r>
          </a:p>
          <a:p>
            <a:r>
              <a:rPr lang="en-US" sz="1200" b="1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Drama (10%), and Comedy (9.7%).</a:t>
            </a:r>
          </a:p>
          <a:p>
            <a:pPr>
              <a:spcBef>
                <a:spcPts val="1200"/>
              </a:spcBef>
            </a:pPr>
            <a:endParaRPr lang="en-US" sz="1200" b="1"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A7B5E-0839-254F-25CE-C992DE4D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45" y="1198330"/>
            <a:ext cx="6694440" cy="3530042"/>
          </a:xfrm>
          <a:prstGeom prst="rect">
            <a:avLst/>
          </a:prstGeom>
        </p:spPr>
      </p:pic>
      <p:sp>
        <p:nvSpPr>
          <p:cNvPr id="12" name="Google Shape;1854;p32">
            <a:extLst>
              <a:ext uri="{FF2B5EF4-FFF2-40B4-BE49-F238E27FC236}">
                <a16:creationId xmlns:a16="http://schemas.microsoft.com/office/drawing/2014/main" id="{ACF39DDF-7247-BF0E-6A7C-443517DE1A19}"/>
              </a:ext>
            </a:extLst>
          </p:cNvPr>
          <p:cNvSpPr txBox="1">
            <a:spLocks/>
          </p:cNvSpPr>
          <p:nvPr/>
        </p:nvSpPr>
        <p:spPr>
          <a:xfrm>
            <a:off x="0" y="4728372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7;p37">
            <a:extLst>
              <a:ext uri="{FF2B5EF4-FFF2-40B4-BE49-F238E27FC236}">
                <a16:creationId xmlns:a16="http://schemas.microsoft.com/office/drawing/2014/main" id="{EF9B28A8-FFF1-893D-401E-E8963ABFD2EF}"/>
              </a:ext>
            </a:extLst>
          </p:cNvPr>
          <p:cNvSpPr txBox="1">
            <a:spLocks/>
          </p:cNvSpPr>
          <p:nvPr/>
        </p:nvSpPr>
        <p:spPr>
          <a:xfrm>
            <a:off x="2561008" y="0"/>
            <a:ext cx="3744894" cy="40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>
                <a:latin typeface="Manjari" panose="020B0604020202020204" charset="0"/>
                <a:cs typeface="Manjari" panose="020B0604020202020204" charset="0"/>
              </a:rPr>
              <a:t>3. Descriptive statistics for all videos</a:t>
            </a:r>
            <a:br>
              <a:rPr lang="en-US" sz="1800" dirty="0">
                <a:latin typeface="Manjari" panose="020B0604020202020204" charset="0"/>
                <a:cs typeface="Manjari" panose="020B0604020202020204" charset="0"/>
              </a:rPr>
            </a:b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F3530D-5CBE-6A01-BAA9-3525E74D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5" y="1196789"/>
            <a:ext cx="2847701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5564BB-E166-F5E8-097D-F3B603A7CCF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4" y="1198341"/>
            <a:ext cx="2843784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1E174B-D6EB-0453-1BCF-E6DBFC9C000D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48585" y="2815340"/>
            <a:ext cx="2843784" cy="1463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E784FA-A200-9A3B-D56C-7BB87DBEC387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13564" y="2818443"/>
            <a:ext cx="2843784" cy="1463040"/>
          </a:xfrm>
          <a:prstGeom prst="rect">
            <a:avLst/>
          </a:prstGeom>
        </p:spPr>
      </p:pic>
      <p:sp>
        <p:nvSpPr>
          <p:cNvPr id="27" name="Google Shape;1941;p36">
            <a:extLst>
              <a:ext uri="{FF2B5EF4-FFF2-40B4-BE49-F238E27FC236}">
                <a16:creationId xmlns:a16="http://schemas.microsoft.com/office/drawing/2014/main" id="{92AF3003-25EA-7592-7134-F727075C1A68}"/>
              </a:ext>
            </a:extLst>
          </p:cNvPr>
          <p:cNvSpPr txBox="1">
            <a:spLocks/>
          </p:cNvSpPr>
          <p:nvPr/>
        </p:nvSpPr>
        <p:spPr>
          <a:xfrm>
            <a:off x="2549236" y="380800"/>
            <a:ext cx="4045527" cy="81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The average rental duration for all videos was 5 days.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Overall, the average rental rate was balanced, at almost $3.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The preferred movie length was 115 minutes.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b="1" dirty="0"/>
              <a:t>The average replacement cost was around $20.</a:t>
            </a:r>
          </a:p>
        </p:txBody>
      </p:sp>
      <p:sp>
        <p:nvSpPr>
          <p:cNvPr id="29" name="Google Shape;1854;p32">
            <a:extLst>
              <a:ext uri="{FF2B5EF4-FFF2-40B4-BE49-F238E27FC236}">
                <a16:creationId xmlns:a16="http://schemas.microsoft.com/office/drawing/2014/main" id="{D255774A-F1F7-EF70-2EB7-47BA81FEE4BE}"/>
              </a:ext>
            </a:extLst>
          </p:cNvPr>
          <p:cNvSpPr txBox="1">
            <a:spLocks/>
          </p:cNvSpPr>
          <p:nvPr/>
        </p:nvSpPr>
        <p:spPr>
          <a:xfrm>
            <a:off x="-30610" y="4665542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7;p37">
            <a:extLst>
              <a:ext uri="{FF2B5EF4-FFF2-40B4-BE49-F238E27FC236}">
                <a16:creationId xmlns:a16="http://schemas.microsoft.com/office/drawing/2014/main" id="{F40B31F2-367A-7FA5-ADAB-38BEEA59012A}"/>
              </a:ext>
            </a:extLst>
          </p:cNvPr>
          <p:cNvSpPr txBox="1">
            <a:spLocks/>
          </p:cNvSpPr>
          <p:nvPr/>
        </p:nvSpPr>
        <p:spPr>
          <a:xfrm>
            <a:off x="967079" y="349634"/>
            <a:ext cx="6439369" cy="34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>
                <a:latin typeface="Manjari" panose="020B0604020202020204" charset="0"/>
                <a:cs typeface="Manjari" panose="020B0604020202020204" charset="0"/>
              </a:rPr>
              <a:t>4. The top 10 countries for Rockbuster based on the number of customers.</a:t>
            </a:r>
            <a:br>
              <a:rPr lang="en-US" sz="1800" dirty="0">
                <a:latin typeface="Manjari" panose="020B0604020202020204" charset="0"/>
                <a:cs typeface="Manjari" panose="020B0604020202020204" charset="0"/>
              </a:rPr>
            </a:b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2E064-CB0F-2EB3-4A51-1B8CAD8B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4" y="1360543"/>
            <a:ext cx="5962840" cy="3162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E2B3C-64AF-3C99-4397-715133A910DB}"/>
              </a:ext>
            </a:extLst>
          </p:cNvPr>
          <p:cNvSpPr txBox="1"/>
          <p:nvPr/>
        </p:nvSpPr>
        <p:spPr>
          <a:xfrm>
            <a:off x="1272018" y="792117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The largest customer base was in India (19%), China (16.8%), United States (11.4%),</a:t>
            </a:r>
          </a:p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Japan (9.8%), and Mexico (9.5%).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B78720-ADAC-130F-ECFB-D62B9B6C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59832"/>
              </p:ext>
            </p:extLst>
          </p:nvPr>
        </p:nvGraphicFramePr>
        <p:xfrm>
          <a:off x="6208143" y="1741866"/>
          <a:ext cx="908700" cy="1659767"/>
        </p:xfrm>
        <a:graphic>
          <a:graphicData uri="http://schemas.openxmlformats.org/drawingml/2006/table">
            <a:tbl>
              <a:tblPr>
                <a:tableStyleId>{67B64854-772F-4628-8199-F4B86CE93AA4}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16046477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6794645"/>
                    </a:ext>
                  </a:extLst>
                </a:gridCol>
              </a:tblGrid>
              <a:tr h="216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5518760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520999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086160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U.S.A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668100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Japan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014076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Mexico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0828360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Brazil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350047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Russia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5423233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Philippines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8867929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264551"/>
                  </a:ext>
                </a:extLst>
              </a:tr>
              <a:tr h="144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Indonesia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549721"/>
                  </a:ext>
                </a:extLst>
              </a:tr>
            </a:tbl>
          </a:graphicData>
        </a:graphic>
      </p:graphicFrame>
      <p:sp>
        <p:nvSpPr>
          <p:cNvPr id="9" name="Google Shape;1854;p32">
            <a:extLst>
              <a:ext uri="{FF2B5EF4-FFF2-40B4-BE49-F238E27FC236}">
                <a16:creationId xmlns:a16="http://schemas.microsoft.com/office/drawing/2014/main" id="{12BA8853-78ED-EFAE-2487-B358B4A74E07}"/>
              </a:ext>
            </a:extLst>
          </p:cNvPr>
          <p:cNvSpPr txBox="1">
            <a:spLocks/>
          </p:cNvSpPr>
          <p:nvPr/>
        </p:nvSpPr>
        <p:spPr>
          <a:xfrm>
            <a:off x="93151" y="4666810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D2B82-B9DC-B484-8435-7EF63621E561}"/>
              </a:ext>
            </a:extLst>
          </p:cNvPr>
          <p:cNvSpPr txBox="1"/>
          <p:nvPr/>
        </p:nvSpPr>
        <p:spPr>
          <a:xfrm>
            <a:off x="2060812" y="174760"/>
            <a:ext cx="50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Manjari"/>
                <a:ea typeface="Manjari"/>
                <a:cs typeface="Manjari"/>
                <a:sym typeface="Manjari"/>
              </a:rPr>
              <a:t>5</a:t>
            </a:r>
            <a:r>
              <a:rPr lang="en-US" sz="1400" b="1" dirty="0">
                <a:solidFill>
                  <a:schemeClr val="tx1"/>
                </a:solidFill>
                <a:latin typeface="Manjari"/>
                <a:ea typeface="Manjari"/>
                <a:cs typeface="Manjari"/>
                <a:sym typeface="Manjari"/>
              </a:rPr>
              <a:t>. Locations of the customers with a high lifetime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826ED-2FDF-7702-0DE9-81761959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09" y="1175035"/>
            <a:ext cx="5787469" cy="3457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1DCE9-EC6F-A7E9-C3C8-8877B26C2374}"/>
              </a:ext>
            </a:extLst>
          </p:cNvPr>
          <p:cNvSpPr txBox="1"/>
          <p:nvPr/>
        </p:nvSpPr>
        <p:spPr>
          <a:xfrm>
            <a:off x="1451530" y="651024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Customers with a high lifetime value are located in </a:t>
            </a:r>
            <a:r>
              <a:rPr lang="en-US" sz="1200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Atlixco</a:t>
            </a:r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(Mexico), Sivas (Turkey),</a:t>
            </a:r>
          </a:p>
          <a:p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Celaya (Mexico), Aurora (United States), </a:t>
            </a:r>
            <a:r>
              <a:rPr lang="en-US" sz="1200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Adoni</a:t>
            </a:r>
            <a:r>
              <a:rPr lang="en-US" sz="1200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(India).</a:t>
            </a:r>
          </a:p>
        </p:txBody>
      </p:sp>
      <p:sp>
        <p:nvSpPr>
          <p:cNvPr id="8" name="Google Shape;1854;p32">
            <a:extLst>
              <a:ext uri="{FF2B5EF4-FFF2-40B4-BE49-F238E27FC236}">
                <a16:creationId xmlns:a16="http://schemas.microsoft.com/office/drawing/2014/main" id="{48760F2A-27ED-4477-3ABE-E5E1DC5F493B}"/>
              </a:ext>
            </a:extLst>
          </p:cNvPr>
          <p:cNvSpPr txBox="1">
            <a:spLocks/>
          </p:cNvSpPr>
          <p:nvPr/>
        </p:nvSpPr>
        <p:spPr>
          <a:xfrm>
            <a:off x="440445" y="4738786"/>
            <a:ext cx="770734" cy="3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1200" dirty="0"/>
              <a:t>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1019</Words>
  <Application>Microsoft Office PowerPoint</Application>
  <PresentationFormat>On-screen Show (16:9)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Lexend</vt:lpstr>
      <vt:lpstr>Arial</vt:lpstr>
      <vt:lpstr>Manjari</vt:lpstr>
      <vt:lpstr>Calibri</vt:lpstr>
      <vt:lpstr>Data Analysis Workshop by Slidesgo</vt:lpstr>
      <vt:lpstr>Rockbuster Stealth Data Analysis</vt:lpstr>
      <vt:lpstr>Contents</vt:lpstr>
      <vt:lpstr>Introduction</vt:lpstr>
      <vt:lpstr>1. a) Movies that contributed the most to revenue.</vt:lpstr>
      <vt:lpstr>PowerPoint Presentation</vt:lpstr>
      <vt:lpstr>2. Most popular movie categories.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Sorin Catighera</dc:creator>
  <cp:lastModifiedBy>Sorin Catighera</cp:lastModifiedBy>
  <cp:revision>67</cp:revision>
  <dcterms:modified xsi:type="dcterms:W3CDTF">2024-10-23T22:56:09Z</dcterms:modified>
</cp:coreProperties>
</file>