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3.xml" ContentType="application/vnd.openxmlformats-officedocument.presentationml.slide+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p>
            <a:pPr algn="ctr"/>
            <a:r>
              <a:rPr b="0" lang="en-US" sz="4400" spc="-1" strike="noStrike">
                <a:latin typeface="Arial"/>
              </a:rPr>
              <a:t>Click </a:t>
            </a:r>
            <a:r>
              <a:rPr b="0" lang="en-US" sz="4400" spc="-1" strike="noStrike">
                <a:latin typeface="Arial"/>
              </a:rPr>
              <a:t>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t>
            </a:r>
            <a:r>
              <a:rPr b="0" lang="en-US" sz="4400" spc="-1" strike="noStrike">
                <a:latin typeface="Arial"/>
              </a:rPr>
              <a:t>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p>
            <a:pPr algn="r"/>
            <a:fld id="{E85E87FE-8992-4324-BB74-B4D59446E95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Shape 1"/>
          <p:cNvSpPr txBox="1"/>
          <p:nvPr/>
        </p:nvSpPr>
        <p:spPr>
          <a:xfrm>
            <a:off x="346680" y="640080"/>
            <a:ext cx="9528840" cy="1408680"/>
          </a:xfrm>
          <a:prstGeom prst="rect">
            <a:avLst/>
          </a:prstGeom>
          <a:noFill/>
          <a:ln>
            <a:noFill/>
          </a:ln>
        </p:spPr>
        <p:txBody>
          <a:bodyPr lIns="0" rIns="0" tIns="0" bIns="0" anchor="ctr"/>
          <a:p>
            <a:pPr algn="ctr"/>
            <a:r>
              <a:rPr b="0" lang="en-US" sz="4000" spc="-1" strike="noStrike">
                <a:latin typeface="Arial"/>
              </a:rPr>
              <a:t>Steganografie folosind o purtătoare audio </a:t>
            </a:r>
            <a:endParaRPr b="0" lang="en-US" sz="4000" spc="-1" strike="noStrike">
              <a:latin typeface="Arial"/>
            </a:endParaRPr>
          </a:p>
        </p:txBody>
      </p:sp>
      <p:sp>
        <p:nvSpPr>
          <p:cNvPr id="42" name="TextShape 2"/>
          <p:cNvSpPr txBox="1"/>
          <p:nvPr/>
        </p:nvSpPr>
        <p:spPr>
          <a:xfrm>
            <a:off x="91440" y="4937760"/>
            <a:ext cx="3931920" cy="914400"/>
          </a:xfrm>
          <a:prstGeom prst="rect">
            <a:avLst/>
          </a:prstGeom>
          <a:noFill/>
          <a:ln>
            <a:noFill/>
          </a:ln>
        </p:spPr>
        <p:txBody>
          <a:bodyPr lIns="90000" rIns="90000" tIns="45000" bIns="45000"/>
          <a:p>
            <a:r>
              <a:rPr b="0" lang="en-US" sz="1800" spc="-1" strike="noStrike">
                <a:latin typeface="Arial"/>
              </a:rPr>
              <a:t>Autor:</a:t>
            </a:r>
            <a:endParaRPr b="0" lang="en-US" sz="1800" spc="-1" strike="noStrike">
              <a:latin typeface="Arial"/>
            </a:endParaRPr>
          </a:p>
          <a:p>
            <a:r>
              <a:rPr b="0" lang="en-US" sz="1800" spc="-1" strike="noStrike">
                <a:latin typeface="Arial"/>
              </a:rPr>
              <a:t>	</a:t>
            </a:r>
            <a:r>
              <a:rPr b="0" lang="en-US" sz="1800" spc="-1" strike="noStrike">
                <a:latin typeface="Arial"/>
              </a:rPr>
              <a:t>Martinescu Sorin-Alexandru</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365760" y="-91440"/>
            <a:ext cx="10194480" cy="1134360"/>
          </a:xfrm>
          <a:prstGeom prst="rect">
            <a:avLst/>
          </a:prstGeom>
          <a:noFill/>
          <a:ln>
            <a:noFill/>
          </a:ln>
        </p:spPr>
        <p:txBody>
          <a:bodyPr lIns="0" rIns="0" tIns="0" bIns="0" anchor="ctr"/>
          <a:p>
            <a:pPr algn="ctr"/>
            <a:r>
              <a:rPr b="0" lang="en-US" sz="3600" spc="-1" strike="noStrike">
                <a:latin typeface="Arial"/>
              </a:rPr>
              <a:t>Metoda ce foloseste modulatia in amplitudine</a:t>
            </a:r>
            <a:endParaRPr b="0" lang="en-US" sz="3600" spc="-1" strike="noStrike">
              <a:latin typeface="Arial"/>
            </a:endParaRPr>
          </a:p>
        </p:txBody>
      </p:sp>
      <p:pic>
        <p:nvPicPr>
          <p:cNvPr id="79" name="" descr=""/>
          <p:cNvPicPr/>
          <p:nvPr/>
        </p:nvPicPr>
        <p:blipFill>
          <a:blip r:embed="rId1"/>
          <a:stretch/>
        </p:blipFill>
        <p:spPr>
          <a:xfrm rot="16239600">
            <a:off x="2821320" y="-569520"/>
            <a:ext cx="4491360" cy="77364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365760" y="-91440"/>
            <a:ext cx="10194480" cy="1134360"/>
          </a:xfrm>
          <a:prstGeom prst="rect">
            <a:avLst/>
          </a:prstGeom>
          <a:noFill/>
          <a:ln>
            <a:noFill/>
          </a:ln>
        </p:spPr>
        <p:txBody>
          <a:bodyPr lIns="0" rIns="0" tIns="0" bIns="0" anchor="ctr"/>
          <a:p>
            <a:pPr algn="ctr"/>
            <a:r>
              <a:rPr b="0" lang="en-US" sz="3600" spc="-1" strike="noStrike">
                <a:latin typeface="Arial"/>
              </a:rPr>
              <a:t>Metoda ce foloseste modulatia in amplitudine</a:t>
            </a:r>
            <a:endParaRPr b="0" lang="en-US" sz="3600" spc="-1" strike="noStrike">
              <a:latin typeface="Arial"/>
            </a:endParaRPr>
          </a:p>
        </p:txBody>
      </p:sp>
      <p:pic>
        <p:nvPicPr>
          <p:cNvPr id="81" name="" descr=""/>
          <p:cNvPicPr/>
          <p:nvPr/>
        </p:nvPicPr>
        <p:blipFill>
          <a:blip r:embed="rId1"/>
          <a:stretch/>
        </p:blipFill>
        <p:spPr>
          <a:xfrm>
            <a:off x="57240" y="795960"/>
            <a:ext cx="9425520" cy="50392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36080" y="-157320"/>
            <a:ext cx="9462960" cy="911880"/>
          </a:xfrm>
          <a:prstGeom prst="rect">
            <a:avLst/>
          </a:prstGeom>
          <a:noFill/>
          <a:ln>
            <a:noFill/>
          </a:ln>
        </p:spPr>
        <p:txBody>
          <a:bodyPr lIns="0" rIns="0" tIns="0" bIns="0" anchor="ctr"/>
          <a:p>
            <a:pPr algn="ctr"/>
            <a:r>
              <a:rPr b="0" lang="en-US" sz="3200" spc="-1" strike="noStrike">
                <a:latin typeface="Arial"/>
              </a:rPr>
              <a:t>Exemple aplicate ale metodei AM</a:t>
            </a:r>
            <a:endParaRPr b="0" lang="en-US" sz="3200" spc="-1" strike="noStrike">
              <a:latin typeface="Arial"/>
            </a:endParaRPr>
          </a:p>
        </p:txBody>
      </p:sp>
      <p:sp>
        <p:nvSpPr>
          <p:cNvPr id="83" name="TextShape 2"/>
          <p:cNvSpPr txBox="1"/>
          <p:nvPr/>
        </p:nvSpPr>
        <p:spPr>
          <a:xfrm>
            <a:off x="1463040" y="4663440"/>
            <a:ext cx="2377440" cy="427320"/>
          </a:xfrm>
          <a:prstGeom prst="rect">
            <a:avLst/>
          </a:prstGeom>
          <a:noFill/>
          <a:ln>
            <a:noFill/>
          </a:ln>
        </p:spPr>
      </p:sp>
      <p:pic>
        <p:nvPicPr>
          <p:cNvPr id="84" name="" descr=""/>
          <p:cNvPicPr/>
          <p:nvPr/>
        </p:nvPicPr>
        <p:blipFill>
          <a:blip r:embed="rId1"/>
          <a:stretch/>
        </p:blipFill>
        <p:spPr>
          <a:xfrm>
            <a:off x="457200" y="686160"/>
            <a:ext cx="8191080" cy="2514240"/>
          </a:xfrm>
          <a:prstGeom prst="rect">
            <a:avLst/>
          </a:prstGeom>
          <a:ln>
            <a:noFill/>
          </a:ln>
        </p:spPr>
      </p:pic>
      <p:pic>
        <p:nvPicPr>
          <p:cNvPr id="85" name="" descr=""/>
          <p:cNvPicPr/>
          <p:nvPr/>
        </p:nvPicPr>
        <p:blipFill>
          <a:blip r:embed="rId2"/>
          <a:stretch/>
        </p:blipFill>
        <p:spPr>
          <a:xfrm>
            <a:off x="457200" y="2743200"/>
            <a:ext cx="8191080" cy="2514240"/>
          </a:xfrm>
          <a:prstGeom prst="rect">
            <a:avLst/>
          </a:prstGeom>
          <a:ln>
            <a:noFill/>
          </a:ln>
        </p:spPr>
      </p:pic>
      <p:sp>
        <p:nvSpPr>
          <p:cNvPr id="86" name="TextShape 3"/>
          <p:cNvSpPr txBox="1"/>
          <p:nvPr/>
        </p:nvSpPr>
        <p:spPr>
          <a:xfrm>
            <a:off x="4389120" y="1500840"/>
            <a:ext cx="1463040" cy="602280"/>
          </a:xfrm>
          <a:prstGeom prst="rect">
            <a:avLst/>
          </a:prstGeom>
          <a:noFill/>
          <a:ln>
            <a:noFill/>
          </a:ln>
        </p:spPr>
        <p:txBody>
          <a:bodyPr lIns="90000" rIns="90000" tIns="45000" bIns="45000"/>
          <a:p>
            <a:r>
              <a:rPr b="0" lang="en-US" sz="1800" spc="-1" strike="noStrike">
                <a:latin typeface="Arial"/>
              </a:rPr>
              <a:t>BornsS.wav</a:t>
            </a:r>
            <a:endParaRPr b="0" lang="en-US" sz="1800" spc="-1" strike="noStrike">
              <a:latin typeface="Arial"/>
            </a:endParaRPr>
          </a:p>
        </p:txBody>
      </p:sp>
      <p:sp>
        <p:nvSpPr>
          <p:cNvPr id="87" name="TextShape 4"/>
          <p:cNvSpPr txBox="1"/>
          <p:nvPr/>
        </p:nvSpPr>
        <p:spPr>
          <a:xfrm>
            <a:off x="5669280" y="1500840"/>
            <a:ext cx="1554480" cy="602280"/>
          </a:xfrm>
          <a:prstGeom prst="rect">
            <a:avLst/>
          </a:prstGeom>
          <a:noFill/>
          <a:ln>
            <a:noFill/>
          </a:ln>
        </p:spPr>
        <p:txBody>
          <a:bodyPr lIns="90000" rIns="90000" tIns="45000" bIns="45000"/>
          <a:p>
            <a:r>
              <a:rPr b="0" lang="en-US" sz="1800" spc="-1" strike="noStrike">
                <a:latin typeface="Arial"/>
              </a:rPr>
              <a:t>WhyMsg.wav</a:t>
            </a:r>
            <a:endParaRPr b="0" lang="en-US" sz="1800" spc="-1" strike="noStrike">
              <a:latin typeface="Arial"/>
            </a:endParaRPr>
          </a:p>
        </p:txBody>
      </p:sp>
      <p:sp>
        <p:nvSpPr>
          <p:cNvPr id="88" name="TextShape 5"/>
          <p:cNvSpPr txBox="1"/>
          <p:nvPr/>
        </p:nvSpPr>
        <p:spPr>
          <a:xfrm>
            <a:off x="7093800" y="1500840"/>
            <a:ext cx="1554480" cy="346320"/>
          </a:xfrm>
          <a:prstGeom prst="rect">
            <a:avLst/>
          </a:prstGeom>
          <a:noFill/>
          <a:ln>
            <a:noFill/>
          </a:ln>
        </p:spPr>
        <p:txBody>
          <a:bodyPr lIns="90000" rIns="90000" tIns="45000" bIns="45000"/>
          <a:p>
            <a:r>
              <a:rPr b="0" lang="en-US" sz="1800" spc="-1" strike="noStrike">
                <a:latin typeface="Arial"/>
              </a:rPr>
              <a:t>AmEnc2.wav</a:t>
            </a:r>
            <a:endParaRPr b="0" lang="en-US" sz="1800" spc="-1" strike="noStrike">
              <a:latin typeface="Arial"/>
            </a:endParaRPr>
          </a:p>
        </p:txBody>
      </p:sp>
      <p:sp>
        <p:nvSpPr>
          <p:cNvPr id="89" name="TextShape 6"/>
          <p:cNvSpPr txBox="1"/>
          <p:nvPr/>
        </p:nvSpPr>
        <p:spPr>
          <a:xfrm>
            <a:off x="6126480" y="3695400"/>
            <a:ext cx="1554480" cy="602280"/>
          </a:xfrm>
          <a:prstGeom prst="rect">
            <a:avLst/>
          </a:prstGeom>
          <a:noFill/>
          <a:ln>
            <a:noFill/>
          </a:ln>
        </p:spPr>
        <p:txBody>
          <a:bodyPr lIns="90000" rIns="90000" tIns="45000" bIns="45000"/>
          <a:p>
            <a:r>
              <a:rPr b="0" lang="en-US" sz="1800" spc="-1" strike="noStrike">
                <a:latin typeface="Arial"/>
              </a:rPr>
              <a:t>AmDec2.wav</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136080" y="-157320"/>
            <a:ext cx="9462960" cy="911880"/>
          </a:xfrm>
          <a:prstGeom prst="rect">
            <a:avLst/>
          </a:prstGeom>
          <a:noFill/>
          <a:ln>
            <a:noFill/>
          </a:ln>
        </p:spPr>
        <p:txBody>
          <a:bodyPr lIns="0" rIns="0" tIns="0" bIns="0" anchor="ctr"/>
          <a:p>
            <a:pPr algn="ctr"/>
            <a:r>
              <a:rPr b="0" lang="en-US" sz="3200" spc="-1" strike="noStrike">
                <a:latin typeface="Arial"/>
              </a:rPr>
              <a:t>Exemple aplicate ale metodei AM</a:t>
            </a:r>
            <a:endParaRPr b="0" lang="en-US" sz="3200" spc="-1" strike="noStrike">
              <a:latin typeface="Arial"/>
            </a:endParaRPr>
          </a:p>
        </p:txBody>
      </p:sp>
      <p:sp>
        <p:nvSpPr>
          <p:cNvPr id="91" name="TextShape 2"/>
          <p:cNvSpPr txBox="1"/>
          <p:nvPr/>
        </p:nvSpPr>
        <p:spPr>
          <a:xfrm>
            <a:off x="1463040" y="4663440"/>
            <a:ext cx="2377440" cy="427320"/>
          </a:xfrm>
          <a:prstGeom prst="rect">
            <a:avLst/>
          </a:prstGeom>
          <a:noFill/>
          <a:ln>
            <a:noFill/>
          </a:ln>
        </p:spPr>
      </p:sp>
      <p:pic>
        <p:nvPicPr>
          <p:cNvPr id="92" name="" descr=""/>
          <p:cNvPicPr/>
          <p:nvPr/>
        </p:nvPicPr>
        <p:blipFill>
          <a:blip r:embed="rId1"/>
          <a:stretch/>
        </p:blipFill>
        <p:spPr>
          <a:xfrm>
            <a:off x="365760" y="503280"/>
            <a:ext cx="9219960" cy="2514240"/>
          </a:xfrm>
          <a:prstGeom prst="rect">
            <a:avLst/>
          </a:prstGeom>
          <a:ln>
            <a:noFill/>
          </a:ln>
        </p:spPr>
      </p:pic>
      <p:pic>
        <p:nvPicPr>
          <p:cNvPr id="93" name="" descr=""/>
          <p:cNvPicPr/>
          <p:nvPr/>
        </p:nvPicPr>
        <p:blipFill>
          <a:blip r:embed="rId2"/>
          <a:stretch/>
        </p:blipFill>
        <p:spPr>
          <a:xfrm>
            <a:off x="381240" y="2377440"/>
            <a:ext cx="9219960" cy="2514240"/>
          </a:xfrm>
          <a:prstGeom prst="rect">
            <a:avLst/>
          </a:prstGeom>
          <a:ln>
            <a:noFill/>
          </a:ln>
        </p:spPr>
      </p:pic>
      <p:sp>
        <p:nvSpPr>
          <p:cNvPr id="94" name="TextShape 3"/>
          <p:cNvSpPr txBox="1"/>
          <p:nvPr/>
        </p:nvSpPr>
        <p:spPr>
          <a:xfrm>
            <a:off x="4297680" y="1463040"/>
            <a:ext cx="1308600" cy="346320"/>
          </a:xfrm>
          <a:prstGeom prst="rect">
            <a:avLst/>
          </a:prstGeom>
          <a:noFill/>
          <a:ln>
            <a:noFill/>
          </a:ln>
        </p:spPr>
        <p:txBody>
          <a:bodyPr lIns="90000" rIns="90000" tIns="45000" bIns="45000"/>
          <a:p>
            <a:r>
              <a:rPr b="0" lang="en-US" sz="1800" spc="-1" strike="noStrike">
                <a:latin typeface="Arial"/>
              </a:rPr>
              <a:t>dopeS.wav</a:t>
            </a:r>
            <a:endParaRPr b="0" lang="en-US" sz="1800" spc="-1" strike="noStrike">
              <a:latin typeface="Arial"/>
            </a:endParaRPr>
          </a:p>
        </p:txBody>
      </p:sp>
      <p:sp>
        <p:nvSpPr>
          <p:cNvPr id="95" name="TextShape 4"/>
          <p:cNvSpPr txBox="1"/>
          <p:nvPr/>
        </p:nvSpPr>
        <p:spPr>
          <a:xfrm>
            <a:off x="5577840" y="1463040"/>
            <a:ext cx="1371600" cy="346320"/>
          </a:xfrm>
          <a:prstGeom prst="rect">
            <a:avLst/>
          </a:prstGeom>
          <a:noFill/>
          <a:ln>
            <a:noFill/>
          </a:ln>
        </p:spPr>
        <p:txBody>
          <a:bodyPr lIns="90000" rIns="90000" tIns="45000" bIns="45000"/>
          <a:p>
            <a:r>
              <a:rPr b="0" lang="en-US" sz="1800" spc="-1" strike="noStrike">
                <a:latin typeface="Arial"/>
              </a:rPr>
              <a:t>FsMsg.wav</a:t>
            </a:r>
            <a:endParaRPr b="0" lang="en-US" sz="1800" spc="-1" strike="noStrike">
              <a:latin typeface="Arial"/>
            </a:endParaRPr>
          </a:p>
        </p:txBody>
      </p:sp>
      <p:sp>
        <p:nvSpPr>
          <p:cNvPr id="96" name="TextShape 5"/>
          <p:cNvSpPr txBox="1"/>
          <p:nvPr/>
        </p:nvSpPr>
        <p:spPr>
          <a:xfrm>
            <a:off x="6949440" y="1463040"/>
            <a:ext cx="1371600" cy="346320"/>
          </a:xfrm>
          <a:prstGeom prst="rect">
            <a:avLst/>
          </a:prstGeom>
          <a:noFill/>
          <a:ln>
            <a:noFill/>
          </a:ln>
        </p:spPr>
        <p:txBody>
          <a:bodyPr lIns="90000" rIns="90000" tIns="45000" bIns="45000"/>
          <a:p>
            <a:r>
              <a:rPr b="0" lang="en-US" sz="1800" spc="-1" strike="noStrike">
                <a:latin typeface="Arial"/>
              </a:rPr>
              <a:t>amEcn.wav</a:t>
            </a:r>
            <a:endParaRPr b="0" lang="en-US" sz="1800" spc="-1" strike="noStrike">
              <a:latin typeface="Arial"/>
            </a:endParaRPr>
          </a:p>
        </p:txBody>
      </p:sp>
      <p:sp>
        <p:nvSpPr>
          <p:cNvPr id="97" name="TextShape 6"/>
          <p:cNvSpPr txBox="1"/>
          <p:nvPr/>
        </p:nvSpPr>
        <p:spPr>
          <a:xfrm>
            <a:off x="5852160" y="3146760"/>
            <a:ext cx="1463040" cy="602280"/>
          </a:xfrm>
          <a:prstGeom prst="rect">
            <a:avLst/>
          </a:prstGeom>
          <a:noFill/>
          <a:ln>
            <a:noFill/>
          </a:ln>
        </p:spPr>
        <p:txBody>
          <a:bodyPr lIns="90000" rIns="90000" tIns="45000" bIns="45000"/>
          <a:p>
            <a:r>
              <a:rPr b="0" lang="en-US" sz="1800" spc="-1" strike="noStrike">
                <a:latin typeface="Arial"/>
              </a:rPr>
              <a:t>AmDec.wav</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226080"/>
            <a:ext cx="9071640" cy="946440"/>
          </a:xfrm>
          <a:prstGeom prst="rect">
            <a:avLst/>
          </a:prstGeom>
          <a:noFill/>
          <a:ln>
            <a:noFill/>
          </a:ln>
        </p:spPr>
        <p:txBody>
          <a:bodyPr lIns="0" rIns="0" tIns="0" bIns="0" anchor="ctr"/>
          <a:p>
            <a:pPr algn="ctr"/>
            <a:r>
              <a:rPr b="0" lang="en-US" sz="4000" spc="-1" strike="noStrike">
                <a:latin typeface="Arial"/>
              </a:rPr>
              <a:t>Metoda</a:t>
            </a:r>
            <a:r>
              <a:rPr b="0" lang="en-US" sz="4400" spc="-1" strike="noStrike">
                <a:latin typeface="Arial"/>
              </a:rPr>
              <a:t> LSB</a:t>
            </a:r>
            <a:endParaRPr b="0" lang="en-US" sz="4400" spc="-1" strike="noStrike">
              <a:latin typeface="Arial"/>
            </a:endParaRPr>
          </a:p>
        </p:txBody>
      </p:sp>
      <p:sp>
        <p:nvSpPr>
          <p:cNvPr id="44"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2600" spc="-1" strike="noStrike">
                <a:latin typeface="Arial"/>
              </a:rPr>
              <a:t>Cea mai populara si ca mai simpla, dat total neeficienta din mai multe puncte de vedere, este metoda LSB.</a:t>
            </a:r>
            <a:endParaRPr b="0" lang="en-US" sz="2600" spc="-1" strike="noStrike">
              <a:latin typeface="Arial"/>
            </a:endParaRPr>
          </a:p>
          <a:p>
            <a:pPr marL="432000" indent="-324000">
              <a:spcBef>
                <a:spcPts val="1417"/>
              </a:spcBef>
              <a:buClr>
                <a:srgbClr val="000000"/>
              </a:buClr>
              <a:buSzPct val="45000"/>
              <a:buFont typeface="Wingdings" charset="2"/>
              <a:buChar char=""/>
            </a:pPr>
            <a:r>
              <a:rPr b="0" lang="en-US" sz="2600" spc="-1" strike="noStrike">
                <a:latin typeface="Arial"/>
              </a:rPr>
              <a:t> </a:t>
            </a:r>
            <a:endParaRPr b="0" lang="en-US" sz="2600" spc="-1" strike="noStrike">
              <a:latin typeface="Arial"/>
            </a:endParaRPr>
          </a:p>
        </p:txBody>
      </p:sp>
      <p:sp>
        <p:nvSpPr>
          <p:cNvPr id="45" name="TextShape 3"/>
          <p:cNvSpPr txBox="1"/>
          <p:nvPr/>
        </p:nvSpPr>
        <p:spPr>
          <a:xfrm>
            <a:off x="4948200" y="2713680"/>
            <a:ext cx="180720" cy="427320"/>
          </a:xfrm>
          <a:prstGeom prst="rect">
            <a:avLst/>
          </a:prstGeom>
          <a:noFill/>
          <a:ln>
            <a:noFill/>
          </a:ln>
        </p:spPr>
      </p:sp>
      <p:pic>
        <p:nvPicPr>
          <p:cNvPr id="46" name="" descr=""/>
          <p:cNvPicPr/>
          <p:nvPr/>
        </p:nvPicPr>
        <p:blipFill>
          <a:blip r:embed="rId1"/>
          <a:stretch/>
        </p:blipFill>
        <p:spPr>
          <a:xfrm>
            <a:off x="764280" y="2272320"/>
            <a:ext cx="8779680" cy="2760840"/>
          </a:xfrm>
          <a:prstGeom prst="rect">
            <a:avLst/>
          </a:prstGeom>
          <a:ln>
            <a:noFill/>
          </a:ln>
        </p:spPr>
      </p:pic>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Shape 1"/>
          <p:cNvSpPr txBox="1"/>
          <p:nvPr/>
        </p:nvSpPr>
        <p:spPr>
          <a:xfrm>
            <a:off x="-136080" y="0"/>
            <a:ext cx="6902640" cy="596880"/>
          </a:xfrm>
          <a:prstGeom prst="rect">
            <a:avLst/>
          </a:prstGeom>
          <a:noFill/>
          <a:ln>
            <a:noFill/>
          </a:ln>
        </p:spPr>
        <p:txBody>
          <a:bodyPr lIns="0" rIns="0" tIns="0" bIns="0" anchor="ctr"/>
          <a:p>
            <a:pPr algn="ctr"/>
            <a:r>
              <a:rPr b="0" lang="en-US" sz="3200" spc="-1" strike="noStrike">
                <a:latin typeface="Arial"/>
              </a:rPr>
              <a:t>Exemple aplicate ale metodei LSB</a:t>
            </a:r>
            <a:endParaRPr b="0" lang="en-US" sz="3200" spc="-1" strike="noStrike">
              <a:latin typeface="Arial"/>
            </a:endParaRPr>
          </a:p>
        </p:txBody>
      </p:sp>
      <p:pic>
        <p:nvPicPr>
          <p:cNvPr id="48" name="" descr=""/>
          <p:cNvPicPr/>
          <p:nvPr/>
        </p:nvPicPr>
        <p:blipFill>
          <a:blip r:embed="rId1"/>
          <a:stretch/>
        </p:blipFill>
        <p:spPr>
          <a:xfrm>
            <a:off x="128520" y="596880"/>
            <a:ext cx="9820080" cy="3543120"/>
          </a:xfrm>
          <a:prstGeom prst="rect">
            <a:avLst/>
          </a:prstGeom>
          <a:ln>
            <a:noFill/>
          </a:ln>
        </p:spPr>
      </p:pic>
      <p:pic>
        <p:nvPicPr>
          <p:cNvPr id="49" name="" descr=""/>
          <p:cNvPicPr/>
          <p:nvPr/>
        </p:nvPicPr>
        <p:blipFill>
          <a:blip r:embed="rId2"/>
          <a:stretch/>
        </p:blipFill>
        <p:spPr>
          <a:xfrm>
            <a:off x="1562400" y="2651760"/>
            <a:ext cx="7124400" cy="1819080"/>
          </a:xfrm>
          <a:prstGeom prst="rect">
            <a:avLst/>
          </a:prstGeom>
          <a:ln>
            <a:noFill/>
          </a:ln>
        </p:spPr>
      </p:pic>
      <p:sp>
        <p:nvSpPr>
          <p:cNvPr id="50" name="TextShape 2"/>
          <p:cNvSpPr txBox="1"/>
          <p:nvPr/>
        </p:nvSpPr>
        <p:spPr>
          <a:xfrm>
            <a:off x="1463040" y="4663440"/>
            <a:ext cx="2377440" cy="427320"/>
          </a:xfrm>
          <a:prstGeom prst="rect">
            <a:avLst/>
          </a:prstGeom>
          <a:noFill/>
          <a:ln>
            <a:noFill/>
          </a:ln>
        </p:spPr>
      </p:sp>
      <p:sp>
        <p:nvSpPr>
          <p:cNvPr id="51" name="TextShape 3"/>
          <p:cNvSpPr txBox="1"/>
          <p:nvPr/>
        </p:nvSpPr>
        <p:spPr>
          <a:xfrm>
            <a:off x="375120" y="4884120"/>
            <a:ext cx="1398240" cy="602280"/>
          </a:xfrm>
          <a:prstGeom prst="rect">
            <a:avLst/>
          </a:prstGeom>
          <a:noFill/>
          <a:ln>
            <a:noFill/>
          </a:ln>
        </p:spPr>
        <p:txBody>
          <a:bodyPr lIns="90000" rIns="90000" tIns="45000" bIns="45000"/>
          <a:p>
            <a:r>
              <a:rPr b="0" lang="en-US" sz="1800" spc="-1" strike="noStrike">
                <a:latin typeface="Arial"/>
              </a:rPr>
              <a:t>BornsS.wav</a:t>
            </a:r>
            <a:endParaRPr b="0" lang="en-US" sz="1800" spc="-1" strike="noStrike">
              <a:latin typeface="Arial"/>
            </a:endParaRPr>
          </a:p>
          <a:p>
            <a:endParaRPr b="0" lang="en-US" sz="1800" spc="-1" strike="noStrike">
              <a:latin typeface="Arial"/>
            </a:endParaRPr>
          </a:p>
        </p:txBody>
      </p:sp>
      <p:sp>
        <p:nvSpPr>
          <p:cNvPr id="52" name="TextShape 4"/>
          <p:cNvSpPr txBox="1"/>
          <p:nvPr/>
        </p:nvSpPr>
        <p:spPr>
          <a:xfrm>
            <a:off x="8229600" y="4846320"/>
            <a:ext cx="1645920" cy="602280"/>
          </a:xfrm>
          <a:prstGeom prst="rect">
            <a:avLst/>
          </a:prstGeom>
          <a:noFill/>
          <a:ln>
            <a:noFill/>
          </a:ln>
        </p:spPr>
        <p:txBody>
          <a:bodyPr lIns="90000" rIns="90000" tIns="45000" bIns="45000"/>
          <a:p>
            <a:r>
              <a:rPr b="0" lang="en-US" sz="1800" spc="-1" strike="noStrike">
                <a:latin typeface="Arial"/>
              </a:rPr>
              <a:t>LSBenc.wav</a:t>
            </a:r>
            <a:endParaRPr b="0" lang="en-US" sz="1800" spc="-1" strike="noStrike">
              <a:latin typeface="Arial"/>
            </a:endParaRPr>
          </a:p>
          <a:p>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Shape 1"/>
          <p:cNvSpPr txBox="1"/>
          <p:nvPr/>
        </p:nvSpPr>
        <p:spPr>
          <a:xfrm>
            <a:off x="-136080" y="0"/>
            <a:ext cx="6902640" cy="596880"/>
          </a:xfrm>
          <a:prstGeom prst="rect">
            <a:avLst/>
          </a:prstGeom>
          <a:noFill/>
          <a:ln>
            <a:noFill/>
          </a:ln>
        </p:spPr>
        <p:txBody>
          <a:bodyPr lIns="0" rIns="0" tIns="0" bIns="0" anchor="ctr"/>
          <a:p>
            <a:pPr algn="ctr"/>
            <a:r>
              <a:rPr b="0" lang="en-US" sz="3200" spc="-1" strike="noStrike">
                <a:latin typeface="Arial"/>
              </a:rPr>
              <a:t>Exemple aplicate ale metodei LSB</a:t>
            </a:r>
            <a:endParaRPr b="0" lang="en-US" sz="3200" spc="-1" strike="noStrike">
              <a:latin typeface="Arial"/>
            </a:endParaRPr>
          </a:p>
        </p:txBody>
      </p:sp>
      <p:pic>
        <p:nvPicPr>
          <p:cNvPr id="54" name="" descr=""/>
          <p:cNvPicPr/>
          <p:nvPr/>
        </p:nvPicPr>
        <p:blipFill>
          <a:blip r:embed="rId1"/>
          <a:stretch/>
        </p:blipFill>
        <p:spPr>
          <a:xfrm>
            <a:off x="128520" y="571680"/>
            <a:ext cx="9820080" cy="3543120"/>
          </a:xfrm>
          <a:prstGeom prst="rect">
            <a:avLst/>
          </a:prstGeom>
          <a:ln>
            <a:noFill/>
          </a:ln>
        </p:spPr>
      </p:pic>
      <p:pic>
        <p:nvPicPr>
          <p:cNvPr id="55" name="" descr=""/>
          <p:cNvPicPr/>
          <p:nvPr/>
        </p:nvPicPr>
        <p:blipFill>
          <a:blip r:embed="rId2"/>
          <a:stretch/>
        </p:blipFill>
        <p:spPr>
          <a:xfrm>
            <a:off x="1463040" y="2926080"/>
            <a:ext cx="7124400" cy="1819080"/>
          </a:xfrm>
          <a:prstGeom prst="rect">
            <a:avLst/>
          </a:prstGeom>
          <a:ln>
            <a:noFill/>
          </a:ln>
        </p:spPr>
      </p:pic>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Shape 1"/>
          <p:cNvSpPr txBox="1"/>
          <p:nvPr/>
        </p:nvSpPr>
        <p:spPr>
          <a:xfrm>
            <a:off x="504000" y="226080"/>
            <a:ext cx="9071640" cy="946440"/>
          </a:xfrm>
          <a:prstGeom prst="rect">
            <a:avLst/>
          </a:prstGeom>
          <a:noFill/>
          <a:ln>
            <a:noFill/>
          </a:ln>
        </p:spPr>
        <p:txBody>
          <a:bodyPr lIns="0" rIns="0" tIns="0" bIns="0" anchor="ctr"/>
          <a:p>
            <a:pPr algn="ctr"/>
            <a:r>
              <a:rPr b="0" lang="en-US" sz="4000" spc="-1" strike="noStrike">
                <a:latin typeface="Arial"/>
              </a:rPr>
              <a:t>Metoda</a:t>
            </a:r>
            <a:r>
              <a:rPr b="0" lang="en-US" sz="4400" spc="-1" strike="noStrike">
                <a:latin typeface="Arial"/>
              </a:rPr>
              <a:t> inspirata din LSB</a:t>
            </a:r>
            <a:endParaRPr b="0" lang="en-US" sz="4400" spc="-1" strike="noStrike">
              <a:latin typeface="Arial"/>
            </a:endParaRPr>
          </a:p>
        </p:txBody>
      </p:sp>
      <p:sp>
        <p:nvSpPr>
          <p:cNvPr id="57" name="TextShape 2"/>
          <p:cNvSpPr txBox="1"/>
          <p:nvPr/>
        </p:nvSpPr>
        <p:spPr>
          <a:xfrm>
            <a:off x="299520" y="1051560"/>
            <a:ext cx="9576000" cy="4343400"/>
          </a:xfrm>
          <a:prstGeom prst="rect">
            <a:avLst/>
          </a:prstGeom>
          <a:noFill/>
          <a:ln>
            <a:noFill/>
          </a:ln>
        </p:spPr>
        <p:txBody>
          <a:bodyPr lIns="0" rIns="0" tIns="0" bIns="0">
            <a:normAutofit fontScale="11000"/>
          </a:bodyPr>
          <a:p>
            <a:pPr marL="432000" indent="-324000">
              <a:spcBef>
                <a:spcPts val="1417"/>
              </a:spcBef>
              <a:buClr>
                <a:srgbClr val="000000"/>
              </a:buClr>
              <a:buSzPct val="45000"/>
              <a:buFont typeface="Wingdings" charset="2"/>
              <a:buChar char=""/>
            </a:pPr>
            <a:r>
              <a:rPr b="0" lang="en-US" sz="4400" spc="-1" strike="noStrike">
                <a:latin typeface="Arial"/>
              </a:rPr>
              <a:t>Este mai eficienta decat LSB, si poate permite purtatoarei sa ascunda mesaje de format .wav cu receptie foarte putin afectata de zgomot. Singurul dezavantaj il reprezinta constrangerea asupra purtatoarei, ca numarul de esantioane ale purtatoarei sa fie minim de 6 ori mai mare ca numarul de esantioane ale mesajului.</a:t>
            </a:r>
            <a:endParaRPr b="0" lang="en-US" sz="4400" spc="-1" strike="noStrike">
              <a:latin typeface="Arial"/>
            </a:endParaRPr>
          </a:p>
          <a:p>
            <a:pPr marL="432000" indent="-324000">
              <a:spcBef>
                <a:spcPts val="1417"/>
              </a:spcBef>
              <a:buClr>
                <a:srgbClr val="000000"/>
              </a:buClr>
              <a:buSzPct val="45000"/>
              <a:buFont typeface="Wingdings" charset="2"/>
              <a:buChar char=""/>
            </a:pPr>
            <a:r>
              <a:rPr b="0" lang="en-US" sz="4400" spc="-1" strike="noStrike">
                <a:latin typeface="Arial"/>
              </a:rPr>
              <a:t>Exemplu de reseantionare:  I = -23144 (esantion al mesajului)</a:t>
            </a:r>
            <a:endParaRPr b="0" lang="en-US" sz="4400" spc="-1" strike="noStrike">
              <a:latin typeface="Arial"/>
            </a:endParaRPr>
          </a:p>
          <a:p>
            <a:pPr marL="432000" indent="-324000">
              <a:spcBef>
                <a:spcPts val="1417"/>
              </a:spcBef>
              <a:buClr>
                <a:srgbClr val="000000"/>
              </a:buClr>
              <a:buSzPct val="45000"/>
              <a:buFont typeface="Wingdings" charset="2"/>
              <a:buChar char=""/>
            </a:pPr>
            <a:r>
              <a:rPr b="0" lang="en-US" sz="4400" spc="-1" strike="noStrike">
                <a:latin typeface="Arial"/>
              </a:rPr>
              <a:t>si j1 = 13411, j2 = 31111, j3 = 3313, j4 = -4233, j5 = 6549, j6 = -233</a:t>
            </a:r>
            <a:endParaRPr b="0" lang="en-US" sz="4400" spc="-1" strike="noStrike">
              <a:latin typeface="Arial"/>
            </a:endParaRPr>
          </a:p>
          <a:p>
            <a:pPr marL="432000" indent="-324000">
              <a:spcBef>
                <a:spcPts val="1417"/>
              </a:spcBef>
              <a:buClr>
                <a:srgbClr val="000000"/>
              </a:buClr>
              <a:buSzPct val="45000"/>
              <a:buFont typeface="Wingdings" charset="2"/>
              <a:buChar char=""/>
            </a:pPr>
            <a:r>
              <a:rPr b="0" lang="en-US" sz="4400" spc="-1" strike="noStrike">
                <a:latin typeface="Arial"/>
              </a:rPr>
              <a:t>(6 esantioane succesive din purtatoare) – dupa aplicarea acestei metode, aceste esantioane vor deveni:</a:t>
            </a:r>
            <a:endParaRPr b="0" lang="en-US" sz="4400" spc="-1" strike="noStrike">
              <a:latin typeface="Arial"/>
            </a:endParaRPr>
          </a:p>
          <a:p>
            <a:pPr marL="432000" indent="-324000">
              <a:spcBef>
                <a:spcPts val="1417"/>
              </a:spcBef>
              <a:buClr>
                <a:srgbClr val="000000"/>
              </a:buClr>
              <a:buSzPct val="45000"/>
              <a:buFont typeface="Wingdings" charset="2"/>
              <a:buChar char=""/>
            </a:pPr>
            <a:r>
              <a:rPr b="0" lang="en-US" sz="4400" spc="-1" strike="noStrike">
                <a:latin typeface="Arial"/>
              </a:rPr>
              <a:t>j1 = 13412, j2 = 31113, j3 = 3311, j4 = - 4234, j5 = 6544 si j6 = -230</a:t>
            </a:r>
            <a:endParaRPr b="0" lang="en-US" sz="4400" spc="-1" strike="noStrike">
              <a:latin typeface="Arial"/>
            </a:endParaRPr>
          </a:p>
          <a:p>
            <a:pPr marL="432000" indent="-324000">
              <a:spcBef>
                <a:spcPts val="1417"/>
              </a:spcBef>
              <a:buClr>
                <a:srgbClr val="000000"/>
              </a:buClr>
              <a:buSzPct val="45000"/>
              <a:buFont typeface="Wingdings" charset="2"/>
              <a:buChar char=""/>
            </a:pPr>
            <a:r>
              <a:rPr b="0" lang="en-US" sz="4400" spc="-1" strike="noStrike">
                <a:latin typeface="Arial"/>
              </a:rPr>
              <a:t>Explicatie pt. J6: daca esantionul mesajului e pozitiv, ultima zecimala din j6 va fi 2, daca </a:t>
            </a:r>
            <a:endParaRPr b="0" lang="en-US" sz="4400" spc="-1" strike="noStrike">
              <a:latin typeface="Arial"/>
            </a:endParaRPr>
          </a:p>
          <a:p>
            <a:pPr marL="432000" indent="-324000">
              <a:spcBef>
                <a:spcPts val="1417"/>
              </a:spcBef>
              <a:buClr>
                <a:srgbClr val="000000"/>
              </a:buClr>
              <a:buSzPct val="45000"/>
              <a:buFont typeface="Wingdings" charset="2"/>
              <a:buChar char=""/>
            </a:pPr>
            <a:r>
              <a:rPr b="0" lang="en-US" sz="4400" spc="-1" strike="noStrike">
                <a:latin typeface="Arial"/>
              </a:rPr>
              <a:t>semnul este minus, va fi 0 si daca esantionul e zero, ultima zecimala va fi 1</a:t>
            </a:r>
            <a:endParaRPr b="0" lang="en-US" sz="4400" spc="-1" strike="noStrike">
              <a:latin typeface="Arial"/>
            </a:endParaRPr>
          </a:p>
          <a:p>
            <a:pPr marL="432000" indent="-324000">
              <a:spcBef>
                <a:spcPts val="1417"/>
              </a:spcBef>
              <a:buClr>
                <a:srgbClr val="000000"/>
              </a:buClr>
              <a:buSzPct val="45000"/>
              <a:buFont typeface="Wingdings" charset="2"/>
              <a:buChar char=""/>
            </a:pPr>
            <a:r>
              <a:rPr b="0" lang="en-US" sz="2600" spc="-1" strike="noStrike">
                <a:latin typeface="Arial"/>
              </a:rPr>
              <a:t> </a:t>
            </a:r>
            <a:endParaRPr b="0" lang="en-US" sz="2600" spc="-1" strike="noStrike">
              <a:latin typeface="Arial"/>
            </a:endParaRPr>
          </a:p>
        </p:txBody>
      </p:sp>
      <p:sp>
        <p:nvSpPr>
          <p:cNvPr id="58" name="TextShape 3"/>
          <p:cNvSpPr txBox="1"/>
          <p:nvPr/>
        </p:nvSpPr>
        <p:spPr>
          <a:xfrm>
            <a:off x="4948200" y="2713680"/>
            <a:ext cx="180720" cy="427320"/>
          </a:xfrm>
          <a:prstGeom prst="rect">
            <a:avLst/>
          </a:prstGeom>
          <a:noFill/>
          <a:ln>
            <a:noFill/>
          </a:ln>
        </p:spPr>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136080" y="-157320"/>
            <a:ext cx="9462960" cy="911880"/>
          </a:xfrm>
          <a:prstGeom prst="rect">
            <a:avLst/>
          </a:prstGeom>
          <a:noFill/>
          <a:ln>
            <a:noFill/>
          </a:ln>
        </p:spPr>
        <p:txBody>
          <a:bodyPr lIns="0" rIns="0" tIns="0" bIns="0" anchor="ctr"/>
          <a:p>
            <a:pPr algn="ctr"/>
            <a:r>
              <a:rPr b="0" lang="en-US" sz="3200" spc="-1" strike="noStrike">
                <a:latin typeface="Arial"/>
              </a:rPr>
              <a:t>Exemple aplicate ale metodei inspirate din LSB</a:t>
            </a:r>
            <a:endParaRPr b="0" lang="en-US" sz="3200" spc="-1" strike="noStrike">
              <a:latin typeface="Arial"/>
            </a:endParaRPr>
          </a:p>
        </p:txBody>
      </p:sp>
      <p:sp>
        <p:nvSpPr>
          <p:cNvPr id="60" name="TextShape 2"/>
          <p:cNvSpPr txBox="1"/>
          <p:nvPr/>
        </p:nvSpPr>
        <p:spPr>
          <a:xfrm>
            <a:off x="1463040" y="4663440"/>
            <a:ext cx="2377440" cy="427320"/>
          </a:xfrm>
          <a:prstGeom prst="rect">
            <a:avLst/>
          </a:prstGeom>
          <a:noFill/>
          <a:ln>
            <a:noFill/>
          </a:ln>
        </p:spPr>
      </p:sp>
      <p:pic>
        <p:nvPicPr>
          <p:cNvPr id="61" name="" descr=""/>
          <p:cNvPicPr/>
          <p:nvPr/>
        </p:nvPicPr>
        <p:blipFill>
          <a:blip r:embed="rId1"/>
          <a:stretch/>
        </p:blipFill>
        <p:spPr>
          <a:xfrm>
            <a:off x="365760" y="754560"/>
            <a:ext cx="8705520" cy="2685600"/>
          </a:xfrm>
          <a:prstGeom prst="rect">
            <a:avLst/>
          </a:prstGeom>
          <a:ln>
            <a:noFill/>
          </a:ln>
        </p:spPr>
      </p:pic>
      <p:pic>
        <p:nvPicPr>
          <p:cNvPr id="62" name="" descr=""/>
          <p:cNvPicPr/>
          <p:nvPr/>
        </p:nvPicPr>
        <p:blipFill>
          <a:blip r:embed="rId2"/>
          <a:stretch/>
        </p:blipFill>
        <p:spPr>
          <a:xfrm>
            <a:off x="365760" y="2560320"/>
            <a:ext cx="8705520" cy="2685600"/>
          </a:xfrm>
          <a:prstGeom prst="rect">
            <a:avLst/>
          </a:prstGeom>
          <a:ln>
            <a:noFill/>
          </a:ln>
        </p:spPr>
      </p:pic>
      <p:sp>
        <p:nvSpPr>
          <p:cNvPr id="63" name="TextShape 3"/>
          <p:cNvSpPr txBox="1"/>
          <p:nvPr/>
        </p:nvSpPr>
        <p:spPr>
          <a:xfrm>
            <a:off x="4297680" y="1592280"/>
            <a:ext cx="1188720" cy="602280"/>
          </a:xfrm>
          <a:prstGeom prst="rect">
            <a:avLst/>
          </a:prstGeom>
          <a:noFill/>
          <a:ln>
            <a:noFill/>
          </a:ln>
        </p:spPr>
        <p:txBody>
          <a:bodyPr lIns="90000" rIns="90000" tIns="45000" bIns="45000"/>
          <a:p>
            <a:r>
              <a:rPr b="0" lang="en-US" sz="1800" spc="-1" strike="noStrike">
                <a:latin typeface="Arial"/>
              </a:rPr>
              <a:t>dope.wav</a:t>
            </a:r>
            <a:endParaRPr b="0" lang="en-US" sz="1800" spc="-1" strike="noStrike">
              <a:latin typeface="Arial"/>
            </a:endParaRPr>
          </a:p>
        </p:txBody>
      </p:sp>
      <p:sp>
        <p:nvSpPr>
          <p:cNvPr id="64" name="TextShape 4"/>
          <p:cNvSpPr txBox="1"/>
          <p:nvPr/>
        </p:nvSpPr>
        <p:spPr>
          <a:xfrm>
            <a:off x="5303520" y="1592280"/>
            <a:ext cx="1645920" cy="602280"/>
          </a:xfrm>
          <a:prstGeom prst="rect">
            <a:avLst/>
          </a:prstGeom>
          <a:noFill/>
          <a:ln>
            <a:noFill/>
          </a:ln>
        </p:spPr>
        <p:txBody>
          <a:bodyPr lIns="90000" rIns="90000" tIns="45000" bIns="45000"/>
          <a:p>
            <a:r>
              <a:rPr b="0" lang="en-US" sz="1800" spc="-1" strike="noStrike">
                <a:latin typeface="Arial"/>
              </a:rPr>
              <a:t>WhyMsg.wav</a:t>
            </a:r>
            <a:endParaRPr b="0" lang="en-US" sz="1800" spc="-1" strike="noStrike">
              <a:latin typeface="Arial"/>
            </a:endParaRPr>
          </a:p>
        </p:txBody>
      </p:sp>
      <p:sp>
        <p:nvSpPr>
          <p:cNvPr id="65" name="TextShape 5"/>
          <p:cNvSpPr txBox="1"/>
          <p:nvPr/>
        </p:nvSpPr>
        <p:spPr>
          <a:xfrm>
            <a:off x="6899400" y="1563120"/>
            <a:ext cx="1188720" cy="602280"/>
          </a:xfrm>
          <a:prstGeom prst="rect">
            <a:avLst/>
          </a:prstGeom>
          <a:noFill/>
          <a:ln>
            <a:noFill/>
          </a:ln>
        </p:spPr>
        <p:txBody>
          <a:bodyPr lIns="90000" rIns="90000" tIns="45000" bIns="45000"/>
          <a:p>
            <a:r>
              <a:rPr b="0" lang="en-US" sz="1800" spc="-1" strike="noStrike">
                <a:latin typeface="Arial"/>
              </a:rPr>
              <a:t>Enc.wav</a:t>
            </a:r>
            <a:endParaRPr b="0" lang="en-US" sz="1800" spc="-1" strike="noStrike">
              <a:latin typeface="Arial"/>
            </a:endParaRPr>
          </a:p>
        </p:txBody>
      </p:sp>
      <p:sp>
        <p:nvSpPr>
          <p:cNvPr id="66" name="TextShape 6"/>
          <p:cNvSpPr txBox="1"/>
          <p:nvPr/>
        </p:nvSpPr>
        <p:spPr>
          <a:xfrm>
            <a:off x="6766560" y="3383280"/>
            <a:ext cx="1097280" cy="602280"/>
          </a:xfrm>
          <a:prstGeom prst="rect">
            <a:avLst/>
          </a:prstGeom>
          <a:noFill/>
          <a:ln>
            <a:noFill/>
          </a:ln>
        </p:spPr>
        <p:txBody>
          <a:bodyPr lIns="90000" rIns="90000" tIns="45000" bIns="45000"/>
          <a:p>
            <a:r>
              <a:rPr b="0" lang="en-US" sz="1800" spc="-1" strike="noStrike">
                <a:latin typeface="Arial"/>
              </a:rPr>
              <a:t>Dec.wav</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Shape 1"/>
          <p:cNvSpPr txBox="1"/>
          <p:nvPr/>
        </p:nvSpPr>
        <p:spPr>
          <a:xfrm>
            <a:off x="-136080" y="-157320"/>
            <a:ext cx="9462960" cy="911880"/>
          </a:xfrm>
          <a:prstGeom prst="rect">
            <a:avLst/>
          </a:prstGeom>
          <a:noFill/>
          <a:ln>
            <a:noFill/>
          </a:ln>
        </p:spPr>
        <p:txBody>
          <a:bodyPr lIns="0" rIns="0" tIns="0" bIns="0" anchor="ctr"/>
          <a:p>
            <a:pPr algn="ctr"/>
            <a:r>
              <a:rPr b="0" lang="en-US" sz="3200" spc="-1" strike="noStrike">
                <a:latin typeface="Arial"/>
              </a:rPr>
              <a:t>Exemple aplicate ale metodei inspirate din LSB</a:t>
            </a:r>
            <a:endParaRPr b="0" lang="en-US" sz="3200" spc="-1" strike="noStrike">
              <a:latin typeface="Arial"/>
            </a:endParaRPr>
          </a:p>
        </p:txBody>
      </p:sp>
      <p:pic>
        <p:nvPicPr>
          <p:cNvPr id="68" name="" descr=""/>
          <p:cNvPicPr/>
          <p:nvPr/>
        </p:nvPicPr>
        <p:blipFill>
          <a:blip r:embed="rId1"/>
          <a:stretch/>
        </p:blipFill>
        <p:spPr>
          <a:xfrm>
            <a:off x="358560" y="708840"/>
            <a:ext cx="8876880" cy="2857320"/>
          </a:xfrm>
          <a:prstGeom prst="rect">
            <a:avLst/>
          </a:prstGeom>
          <a:ln>
            <a:noFill/>
          </a:ln>
        </p:spPr>
      </p:pic>
      <p:pic>
        <p:nvPicPr>
          <p:cNvPr id="69" name="" descr=""/>
          <p:cNvPicPr/>
          <p:nvPr/>
        </p:nvPicPr>
        <p:blipFill>
          <a:blip r:embed="rId2"/>
          <a:stretch/>
        </p:blipFill>
        <p:spPr>
          <a:xfrm>
            <a:off x="358560" y="2834640"/>
            <a:ext cx="6819480" cy="2342880"/>
          </a:xfrm>
          <a:prstGeom prst="rect">
            <a:avLst/>
          </a:prstGeom>
          <a:ln>
            <a:noFill/>
          </a:ln>
        </p:spPr>
      </p:pic>
      <p:sp>
        <p:nvSpPr>
          <p:cNvPr id="70" name="TextShape 2"/>
          <p:cNvSpPr txBox="1"/>
          <p:nvPr/>
        </p:nvSpPr>
        <p:spPr>
          <a:xfrm>
            <a:off x="4297680" y="1645920"/>
            <a:ext cx="1280160" cy="457200"/>
          </a:xfrm>
          <a:prstGeom prst="rect">
            <a:avLst/>
          </a:prstGeom>
          <a:noFill/>
          <a:ln>
            <a:noFill/>
          </a:ln>
        </p:spPr>
        <p:txBody>
          <a:bodyPr lIns="90000" rIns="90000" tIns="45000" bIns="45000"/>
          <a:p>
            <a:r>
              <a:rPr b="0" lang="en-US" sz="1800" spc="-1" strike="noStrike">
                <a:latin typeface="Arial"/>
              </a:rPr>
              <a:t>Dope.wav</a:t>
            </a:r>
            <a:endParaRPr b="0" lang="en-US" sz="1800" spc="-1" strike="noStrike">
              <a:latin typeface="Arial"/>
            </a:endParaRPr>
          </a:p>
        </p:txBody>
      </p:sp>
      <p:sp>
        <p:nvSpPr>
          <p:cNvPr id="71" name="TextShape 3"/>
          <p:cNvSpPr txBox="1"/>
          <p:nvPr/>
        </p:nvSpPr>
        <p:spPr>
          <a:xfrm>
            <a:off x="5394960" y="1645920"/>
            <a:ext cx="1371600" cy="602280"/>
          </a:xfrm>
          <a:prstGeom prst="rect">
            <a:avLst/>
          </a:prstGeom>
          <a:noFill/>
          <a:ln>
            <a:noFill/>
          </a:ln>
        </p:spPr>
        <p:txBody>
          <a:bodyPr lIns="90000" rIns="90000" tIns="45000" bIns="45000"/>
          <a:p>
            <a:r>
              <a:rPr b="0" lang="en-US" sz="1800" spc="-1" strike="noStrike">
                <a:latin typeface="Arial"/>
              </a:rPr>
              <a:t>FsMsg.wav</a:t>
            </a:r>
            <a:endParaRPr b="0" lang="en-US" sz="1800" spc="-1" strike="noStrike">
              <a:latin typeface="Arial"/>
            </a:endParaRPr>
          </a:p>
        </p:txBody>
      </p:sp>
      <p:sp>
        <p:nvSpPr>
          <p:cNvPr id="72" name="TextShape 4"/>
          <p:cNvSpPr txBox="1"/>
          <p:nvPr/>
        </p:nvSpPr>
        <p:spPr>
          <a:xfrm>
            <a:off x="6766560" y="1665360"/>
            <a:ext cx="2011680" cy="346320"/>
          </a:xfrm>
          <a:prstGeom prst="rect">
            <a:avLst/>
          </a:prstGeom>
          <a:noFill/>
          <a:ln>
            <a:noFill/>
          </a:ln>
        </p:spPr>
        <p:txBody>
          <a:bodyPr lIns="90000" rIns="90000" tIns="45000" bIns="45000"/>
          <a:p>
            <a:r>
              <a:rPr b="0" lang="en-US" sz="1800" spc="-1" strike="noStrike">
                <a:latin typeface="Arial"/>
              </a:rPr>
              <a:t>Enc2.wav</a:t>
            </a:r>
            <a:endParaRPr b="0" lang="en-US" sz="1800" spc="-1" strike="noStrike">
              <a:latin typeface="Arial"/>
            </a:endParaRPr>
          </a:p>
        </p:txBody>
      </p:sp>
      <p:sp>
        <p:nvSpPr>
          <p:cNvPr id="73" name="TextShape 5"/>
          <p:cNvSpPr txBox="1"/>
          <p:nvPr/>
        </p:nvSpPr>
        <p:spPr>
          <a:xfrm>
            <a:off x="5669280" y="3657600"/>
            <a:ext cx="1828800" cy="346320"/>
          </a:xfrm>
          <a:prstGeom prst="rect">
            <a:avLst/>
          </a:prstGeom>
          <a:noFill/>
          <a:ln>
            <a:noFill/>
          </a:ln>
        </p:spPr>
        <p:txBody>
          <a:bodyPr lIns="90000" rIns="90000" tIns="45000" bIns="45000"/>
          <a:p>
            <a:r>
              <a:rPr b="0" lang="en-US" sz="1800" spc="-1" strike="noStrike">
                <a:latin typeface="Arial"/>
              </a:rPr>
              <a:t>Dec2.wav</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Shape 1"/>
          <p:cNvSpPr txBox="1"/>
          <p:nvPr/>
        </p:nvSpPr>
        <p:spPr>
          <a:xfrm>
            <a:off x="-227520" y="-91440"/>
            <a:ext cx="10194480" cy="1134360"/>
          </a:xfrm>
          <a:prstGeom prst="rect">
            <a:avLst/>
          </a:prstGeom>
          <a:noFill/>
          <a:ln>
            <a:noFill/>
          </a:ln>
        </p:spPr>
        <p:txBody>
          <a:bodyPr lIns="0" rIns="0" tIns="0" bIns="0" anchor="ctr"/>
          <a:p>
            <a:pPr algn="ctr"/>
            <a:r>
              <a:rPr b="0" lang="en-US" sz="3600" spc="-1" strike="noStrike">
                <a:latin typeface="Arial"/>
              </a:rPr>
              <a:t>Metoda ce foloseste modulatia in amplitudine</a:t>
            </a:r>
            <a:endParaRPr b="0" lang="en-US" sz="3600" spc="-1" strike="noStrike">
              <a:latin typeface="Arial"/>
            </a:endParaRPr>
          </a:p>
        </p:txBody>
      </p:sp>
      <p:pic>
        <p:nvPicPr>
          <p:cNvPr id="75" name="" descr=""/>
          <p:cNvPicPr/>
          <p:nvPr/>
        </p:nvPicPr>
        <p:blipFill>
          <a:blip r:embed="rId1"/>
          <a:stretch/>
        </p:blipFill>
        <p:spPr>
          <a:xfrm>
            <a:off x="0" y="1097280"/>
            <a:ext cx="10079640" cy="31593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Shape 1"/>
          <p:cNvSpPr txBox="1"/>
          <p:nvPr/>
        </p:nvSpPr>
        <p:spPr>
          <a:xfrm>
            <a:off x="-227520" y="-91440"/>
            <a:ext cx="10194480" cy="1134360"/>
          </a:xfrm>
          <a:prstGeom prst="rect">
            <a:avLst/>
          </a:prstGeom>
          <a:noFill/>
          <a:ln>
            <a:noFill/>
          </a:ln>
        </p:spPr>
        <p:txBody>
          <a:bodyPr lIns="0" rIns="0" tIns="0" bIns="0" anchor="ctr"/>
          <a:p>
            <a:pPr algn="ctr"/>
            <a:r>
              <a:rPr b="0" lang="en-US" sz="3600" spc="-1" strike="noStrike">
                <a:latin typeface="Arial"/>
              </a:rPr>
              <a:t>Metoda ce foloseste modulatia in amplitudine</a:t>
            </a:r>
            <a:endParaRPr b="0" lang="en-US" sz="3600" spc="-1" strike="noStrike">
              <a:latin typeface="Arial"/>
            </a:endParaRPr>
          </a:p>
        </p:txBody>
      </p:sp>
      <p:pic>
        <p:nvPicPr>
          <p:cNvPr id="77" name="" descr=""/>
          <p:cNvPicPr/>
          <p:nvPr/>
        </p:nvPicPr>
        <p:blipFill>
          <a:blip r:embed="rId1"/>
          <a:stretch/>
        </p:blipFill>
        <p:spPr>
          <a:xfrm>
            <a:off x="91440" y="936360"/>
            <a:ext cx="10079640" cy="50986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TotalTime>
  <Application>LibreOffice/6.1.1.2$Linux_X86_64 LibreOffice_project/10$Build-2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2019-05-01T13:36:41Z</dcterms:created>
  <dc:creator/>
  <dc:description/>
  <dc:language>en-US</dc:language>
  <cp:lastModifiedBy/>
  <dcterms:modified xsi:type="dcterms:W3CDTF">2019-05-01T14:48:49Z</dcterms:modified>
  <cp:revision>3</cp:revision>
  <dc:subject/>
  <dc:title/>
</cp:coreProperties>
</file>