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0.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0" r:id="rId9"/>
    <p:sldId id="269" r:id="rId10"/>
    <p:sldId id="263" r:id="rId11"/>
    <p:sldId id="264" r:id="rId12"/>
    <p:sldId id="271"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66" d="100"/>
          <a:sy n="66" d="100"/>
        </p:scale>
        <p:origin x="644"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rus\Downloads\employee_data%20EXCEL%20SORNA%20PROJECT%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EXCEL SORNA PROJECT 1.xlsx]PROJECT EXCEL!PivotTable2</c:name>
    <c:fmtId val="25"/>
  </c:pivotSource>
  <c:chart>
    <c:title>
      <c:tx>
        <c:rich>
          <a:bodyPr rot="0" spcFirstLastPara="1" vertOverflow="ellipsis" vert="horz" wrap="square" anchor="ctr" anchorCtr="1"/>
          <a:lstStyle/>
          <a:p>
            <a:pPr lvl="1" algn="ctr" rtl="0">
              <a:defRPr sz="1400" b="1" i="0" u="sng" strike="noStrike" kern="1200" spc="0" baseline="0">
                <a:solidFill>
                  <a:sysClr val="windowText" lastClr="000000"/>
                </a:solidFill>
                <a:latin typeface="Arial Black" panose="020B0A04020102020204" pitchFamily="34" charset="0"/>
                <a:ea typeface="+mn-ea"/>
                <a:cs typeface="+mn-cs"/>
              </a:defRPr>
            </a:pPr>
            <a:r>
              <a:rPr lang="en-IN" sz="2000" b="1" u="sng" dirty="0">
                <a:solidFill>
                  <a:sysClr val="windowText" lastClr="000000"/>
                </a:solidFill>
                <a:latin typeface="Arial Black" panose="020B0A04020102020204" pitchFamily="34" charset="0"/>
              </a:rPr>
              <a:t>EMPLOYEE</a:t>
            </a:r>
            <a:r>
              <a:rPr lang="en-IN" sz="2000" b="1" u="sng" baseline="0" dirty="0">
                <a:solidFill>
                  <a:sysClr val="windowText" lastClr="000000"/>
                </a:solidFill>
                <a:latin typeface="Arial Black" panose="020B0A04020102020204" pitchFamily="34" charset="0"/>
              </a:rPr>
              <a:t> PERFORMANCE ANALYSIS</a:t>
            </a:r>
            <a:endParaRPr lang="en-IN" sz="2000" b="1" u="sng" dirty="0">
              <a:solidFill>
                <a:sysClr val="windowText" lastClr="000000"/>
              </a:solidFill>
              <a:latin typeface="Arial Black" panose="020B0A04020102020204" pitchFamily="34" charset="0"/>
            </a:endParaRPr>
          </a:p>
        </c:rich>
      </c:tx>
      <c:layout>
        <c:manualLayout>
          <c:xMode val="edge"/>
          <c:yMode val="edge"/>
          <c:x val="0.34108179549221757"/>
          <c:y val="0"/>
        </c:manualLayout>
      </c:layout>
      <c:overlay val="0"/>
      <c:spPr>
        <a:solidFill>
          <a:sysClr val="window" lastClr="FFFFFF"/>
        </a:solidFill>
        <a:ln>
          <a:noFill/>
        </a:ln>
        <a:effectLst/>
      </c:spPr>
      <c:txPr>
        <a:bodyPr rot="0" spcFirstLastPara="1" vertOverflow="ellipsis" vert="horz" wrap="square" anchor="ctr" anchorCtr="1"/>
        <a:lstStyle/>
        <a:p>
          <a:pPr lvl="1" algn="ctr" rtl="0">
            <a:defRPr sz="1400" b="1" i="0" u="sng" strike="noStrike" kern="1200" spc="0" baseline="0">
              <a:solidFill>
                <a:sysClr val="windowText" lastClr="000000"/>
              </a:solidFill>
              <a:latin typeface="Arial Black" panose="020B0A04020102020204" pitchFamily="34" charset="0"/>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'PROJECT EXCEL'!$B$5:$B$6</c:f>
              <c:strCache>
                <c:ptCount val="1"/>
                <c:pt idx="0">
                  <c:v>HIGH</c:v>
                </c:pt>
              </c:strCache>
            </c:strRef>
          </c:tx>
          <c:spPr>
            <a:solidFill>
              <a:schemeClr val="accent2"/>
            </a:solidFill>
            <a:ln>
              <a:noFill/>
            </a:ln>
            <a:effectLst/>
          </c:spPr>
          <c:invertIfNegative val="0"/>
          <c:cat>
            <c:strRef>
              <c:f>'PROJECT EXCEL'!$A$7:$A$16</c:f>
              <c:strCache>
                <c:ptCount val="9"/>
                <c:pt idx="0">
                  <c:v>BPC</c:v>
                </c:pt>
                <c:pt idx="1">
                  <c:v>CCDR</c:v>
                </c:pt>
                <c:pt idx="2">
                  <c:v>EW</c:v>
                </c:pt>
                <c:pt idx="3">
                  <c:v>MSC</c:v>
                </c:pt>
                <c:pt idx="4">
                  <c:v>NEL</c:v>
                </c:pt>
                <c:pt idx="5">
                  <c:v>PL</c:v>
                </c:pt>
                <c:pt idx="6">
                  <c:v>PYZ</c:v>
                </c:pt>
                <c:pt idx="7">
                  <c:v>SVG</c:v>
                </c:pt>
                <c:pt idx="8">
                  <c:v>WBL</c:v>
                </c:pt>
              </c:strCache>
            </c:strRef>
          </c:cat>
          <c:val>
            <c:numRef>
              <c:f>'PROJECT EXCEL'!$B$7:$B$16</c:f>
              <c:numCache>
                <c:formatCode>General</c:formatCode>
                <c:ptCount val="9"/>
                <c:pt idx="0">
                  <c:v>11</c:v>
                </c:pt>
                <c:pt idx="1">
                  <c:v>12</c:v>
                </c:pt>
                <c:pt idx="2">
                  <c:v>16</c:v>
                </c:pt>
                <c:pt idx="3">
                  <c:v>9</c:v>
                </c:pt>
                <c:pt idx="4">
                  <c:v>15</c:v>
                </c:pt>
                <c:pt idx="5">
                  <c:v>20</c:v>
                </c:pt>
                <c:pt idx="6">
                  <c:v>14</c:v>
                </c:pt>
                <c:pt idx="7">
                  <c:v>19</c:v>
                </c:pt>
                <c:pt idx="8">
                  <c:v>20</c:v>
                </c:pt>
              </c:numCache>
            </c:numRef>
          </c:val>
          <c:extLst>
            <c:ext xmlns:c16="http://schemas.microsoft.com/office/drawing/2014/chart" uri="{C3380CC4-5D6E-409C-BE32-E72D297353CC}">
              <c16:uniqueId val="{00000000-5661-4791-A28E-D07CB0024863}"/>
            </c:ext>
          </c:extLst>
        </c:ser>
        <c:ser>
          <c:idx val="1"/>
          <c:order val="1"/>
          <c:tx>
            <c:strRef>
              <c:f>'PROJECT EXCEL'!$C$5:$C$6</c:f>
              <c:strCache>
                <c:ptCount val="1"/>
                <c:pt idx="0">
                  <c:v>LOW</c:v>
                </c:pt>
              </c:strCache>
            </c:strRef>
          </c:tx>
          <c:spPr>
            <a:solidFill>
              <a:schemeClr val="accent4"/>
            </a:solidFill>
            <a:ln>
              <a:noFill/>
            </a:ln>
            <a:effectLst/>
          </c:spPr>
          <c:invertIfNegative val="0"/>
          <c:cat>
            <c:strRef>
              <c:f>'PROJECT EXCEL'!$A$7:$A$16</c:f>
              <c:strCache>
                <c:ptCount val="9"/>
                <c:pt idx="0">
                  <c:v>BPC</c:v>
                </c:pt>
                <c:pt idx="1">
                  <c:v>CCDR</c:v>
                </c:pt>
                <c:pt idx="2">
                  <c:v>EW</c:v>
                </c:pt>
                <c:pt idx="3">
                  <c:v>MSC</c:v>
                </c:pt>
                <c:pt idx="4">
                  <c:v>NEL</c:v>
                </c:pt>
                <c:pt idx="5">
                  <c:v>PL</c:v>
                </c:pt>
                <c:pt idx="6">
                  <c:v>PYZ</c:v>
                </c:pt>
                <c:pt idx="7">
                  <c:v>SVG</c:v>
                </c:pt>
                <c:pt idx="8">
                  <c:v>WBL</c:v>
                </c:pt>
              </c:strCache>
            </c:strRef>
          </c:cat>
          <c:val>
            <c:numRef>
              <c:f>'PROJECT EXCEL'!$C$7:$C$16</c:f>
              <c:numCache>
                <c:formatCode>General</c:formatCode>
                <c:ptCount val="9"/>
                <c:pt idx="0">
                  <c:v>14</c:v>
                </c:pt>
                <c:pt idx="1">
                  <c:v>22</c:v>
                </c:pt>
                <c:pt idx="2">
                  <c:v>19</c:v>
                </c:pt>
                <c:pt idx="3">
                  <c:v>15</c:v>
                </c:pt>
                <c:pt idx="4">
                  <c:v>20</c:v>
                </c:pt>
                <c:pt idx="5">
                  <c:v>15</c:v>
                </c:pt>
                <c:pt idx="6">
                  <c:v>24</c:v>
                </c:pt>
                <c:pt idx="7">
                  <c:v>20</c:v>
                </c:pt>
                <c:pt idx="8">
                  <c:v>17</c:v>
                </c:pt>
              </c:numCache>
            </c:numRef>
          </c:val>
          <c:extLst>
            <c:ext xmlns:c16="http://schemas.microsoft.com/office/drawing/2014/chart" uri="{C3380CC4-5D6E-409C-BE32-E72D297353CC}">
              <c16:uniqueId val="{00000001-5661-4791-A28E-D07CB0024863}"/>
            </c:ext>
          </c:extLst>
        </c:ser>
        <c:ser>
          <c:idx val="2"/>
          <c:order val="2"/>
          <c:tx>
            <c:strRef>
              <c:f>'PROJECT EXCEL'!$D$5:$D$6</c:f>
              <c:strCache>
                <c:ptCount val="1"/>
                <c:pt idx="0">
                  <c:v>MEDIUM</c:v>
                </c:pt>
              </c:strCache>
            </c:strRef>
          </c:tx>
          <c:spPr>
            <a:solidFill>
              <a:schemeClr val="accent6"/>
            </a:solidFill>
            <a:ln>
              <a:noFill/>
            </a:ln>
            <a:effectLst/>
          </c:spPr>
          <c:invertIfNegative val="0"/>
          <c:cat>
            <c:strRef>
              <c:f>'PROJECT EXCEL'!$A$7:$A$16</c:f>
              <c:strCache>
                <c:ptCount val="9"/>
                <c:pt idx="0">
                  <c:v>BPC</c:v>
                </c:pt>
                <c:pt idx="1">
                  <c:v>CCDR</c:v>
                </c:pt>
                <c:pt idx="2">
                  <c:v>EW</c:v>
                </c:pt>
                <c:pt idx="3">
                  <c:v>MSC</c:v>
                </c:pt>
                <c:pt idx="4">
                  <c:v>NEL</c:v>
                </c:pt>
                <c:pt idx="5">
                  <c:v>PL</c:v>
                </c:pt>
                <c:pt idx="6">
                  <c:v>PYZ</c:v>
                </c:pt>
                <c:pt idx="7">
                  <c:v>SVG</c:v>
                </c:pt>
                <c:pt idx="8">
                  <c:v>WBL</c:v>
                </c:pt>
              </c:strCache>
            </c:strRef>
          </c:cat>
          <c:val>
            <c:numRef>
              <c:f>'PROJECT EXCEL'!$D$7:$D$16</c:f>
              <c:numCache>
                <c:formatCode>General</c:formatCode>
                <c:ptCount val="9"/>
                <c:pt idx="0">
                  <c:v>50</c:v>
                </c:pt>
                <c:pt idx="1">
                  <c:v>40</c:v>
                </c:pt>
                <c:pt idx="2">
                  <c:v>44</c:v>
                </c:pt>
                <c:pt idx="3">
                  <c:v>61</c:v>
                </c:pt>
                <c:pt idx="4">
                  <c:v>42</c:v>
                </c:pt>
                <c:pt idx="5">
                  <c:v>38</c:v>
                </c:pt>
                <c:pt idx="6">
                  <c:v>49</c:v>
                </c:pt>
                <c:pt idx="7">
                  <c:v>46</c:v>
                </c:pt>
                <c:pt idx="8">
                  <c:v>58</c:v>
                </c:pt>
              </c:numCache>
            </c:numRef>
          </c:val>
          <c:extLst>
            <c:ext xmlns:c16="http://schemas.microsoft.com/office/drawing/2014/chart" uri="{C3380CC4-5D6E-409C-BE32-E72D297353CC}">
              <c16:uniqueId val="{00000002-5661-4791-A28E-D07CB0024863}"/>
            </c:ext>
          </c:extLst>
        </c:ser>
        <c:ser>
          <c:idx val="3"/>
          <c:order val="3"/>
          <c:tx>
            <c:strRef>
              <c:f>'PROJECT EXCEL'!$E$5:$E$6</c:f>
              <c:strCache>
                <c:ptCount val="1"/>
                <c:pt idx="0">
                  <c:v>VERY HIGH</c:v>
                </c:pt>
              </c:strCache>
            </c:strRef>
          </c:tx>
          <c:spPr>
            <a:solidFill>
              <a:schemeClr val="accent2">
                <a:lumMod val="60000"/>
              </a:schemeClr>
            </a:solidFill>
            <a:ln>
              <a:noFill/>
            </a:ln>
            <a:effectLst/>
          </c:spPr>
          <c:invertIfNegative val="0"/>
          <c:cat>
            <c:strRef>
              <c:f>'PROJECT EXCEL'!$A$7:$A$16</c:f>
              <c:strCache>
                <c:ptCount val="9"/>
                <c:pt idx="0">
                  <c:v>BPC</c:v>
                </c:pt>
                <c:pt idx="1">
                  <c:v>CCDR</c:v>
                </c:pt>
                <c:pt idx="2">
                  <c:v>EW</c:v>
                </c:pt>
                <c:pt idx="3">
                  <c:v>MSC</c:v>
                </c:pt>
                <c:pt idx="4">
                  <c:v>NEL</c:v>
                </c:pt>
                <c:pt idx="5">
                  <c:v>PL</c:v>
                </c:pt>
                <c:pt idx="6">
                  <c:v>PYZ</c:v>
                </c:pt>
                <c:pt idx="7">
                  <c:v>SVG</c:v>
                </c:pt>
                <c:pt idx="8">
                  <c:v>WBL</c:v>
                </c:pt>
              </c:strCache>
            </c:strRef>
          </c:cat>
          <c:val>
            <c:numRef>
              <c:f>'PROJECT EXCEL'!$E$7:$E$16</c:f>
              <c:numCache>
                <c:formatCode>General</c:formatCode>
                <c:ptCount val="9"/>
                <c:pt idx="0">
                  <c:v>9</c:v>
                </c:pt>
                <c:pt idx="1">
                  <c:v>9</c:v>
                </c:pt>
                <c:pt idx="2">
                  <c:v>11</c:v>
                </c:pt>
                <c:pt idx="3">
                  <c:v>5</c:v>
                </c:pt>
                <c:pt idx="4">
                  <c:v>10</c:v>
                </c:pt>
                <c:pt idx="5">
                  <c:v>7</c:v>
                </c:pt>
                <c:pt idx="6">
                  <c:v>11</c:v>
                </c:pt>
                <c:pt idx="7">
                  <c:v>12</c:v>
                </c:pt>
                <c:pt idx="8">
                  <c:v>10</c:v>
                </c:pt>
              </c:numCache>
            </c:numRef>
          </c:val>
          <c:extLst>
            <c:ext xmlns:c16="http://schemas.microsoft.com/office/drawing/2014/chart" uri="{C3380CC4-5D6E-409C-BE32-E72D297353CC}">
              <c16:uniqueId val="{00000003-5661-4791-A28E-D07CB0024863}"/>
            </c:ext>
          </c:extLst>
        </c:ser>
        <c:ser>
          <c:idx val="4"/>
          <c:order val="4"/>
          <c:tx>
            <c:strRef>
              <c:f>'PROJECT EXCEL'!$F$5:$F$6</c:f>
              <c:strCache>
                <c:ptCount val="1"/>
                <c:pt idx="0">
                  <c:v>VERY LOW</c:v>
                </c:pt>
              </c:strCache>
            </c:strRef>
          </c:tx>
          <c:spPr>
            <a:solidFill>
              <a:schemeClr val="accent4">
                <a:lumMod val="60000"/>
              </a:schemeClr>
            </a:solidFill>
            <a:ln>
              <a:noFill/>
            </a:ln>
            <a:effectLst/>
          </c:spPr>
          <c:invertIfNegative val="0"/>
          <c:cat>
            <c:strRef>
              <c:f>'PROJECT EXCEL'!$A$7:$A$16</c:f>
              <c:strCache>
                <c:ptCount val="9"/>
                <c:pt idx="0">
                  <c:v>BPC</c:v>
                </c:pt>
                <c:pt idx="1">
                  <c:v>CCDR</c:v>
                </c:pt>
                <c:pt idx="2">
                  <c:v>EW</c:v>
                </c:pt>
                <c:pt idx="3">
                  <c:v>MSC</c:v>
                </c:pt>
                <c:pt idx="4">
                  <c:v>NEL</c:v>
                </c:pt>
                <c:pt idx="5">
                  <c:v>PL</c:v>
                </c:pt>
                <c:pt idx="6">
                  <c:v>PYZ</c:v>
                </c:pt>
                <c:pt idx="7">
                  <c:v>SVG</c:v>
                </c:pt>
                <c:pt idx="8">
                  <c:v>WBL</c:v>
                </c:pt>
              </c:strCache>
            </c:strRef>
          </c:cat>
          <c:val>
            <c:numRef>
              <c:f>'PROJECT EXCEL'!$F$7:$F$16</c:f>
              <c:numCache>
                <c:formatCode>General</c:formatCode>
                <c:ptCount val="9"/>
                <c:pt idx="0">
                  <c:v>6</c:v>
                </c:pt>
                <c:pt idx="1">
                  <c:v>11</c:v>
                </c:pt>
                <c:pt idx="2">
                  <c:v>7</c:v>
                </c:pt>
                <c:pt idx="3">
                  <c:v>10</c:v>
                </c:pt>
                <c:pt idx="4">
                  <c:v>9</c:v>
                </c:pt>
                <c:pt idx="5">
                  <c:v>8</c:v>
                </c:pt>
                <c:pt idx="6">
                  <c:v>10</c:v>
                </c:pt>
                <c:pt idx="7">
                  <c:v>12</c:v>
                </c:pt>
                <c:pt idx="8">
                  <c:v>9</c:v>
                </c:pt>
              </c:numCache>
            </c:numRef>
          </c:val>
          <c:extLst>
            <c:ext xmlns:c16="http://schemas.microsoft.com/office/drawing/2014/chart" uri="{C3380CC4-5D6E-409C-BE32-E72D297353CC}">
              <c16:uniqueId val="{00000004-5661-4791-A28E-D07CB0024863}"/>
            </c:ext>
          </c:extLst>
        </c:ser>
        <c:dLbls>
          <c:showLegendKey val="0"/>
          <c:showVal val="0"/>
          <c:showCatName val="0"/>
          <c:showSerName val="0"/>
          <c:showPercent val="0"/>
          <c:showBubbleSize val="0"/>
        </c:dLbls>
        <c:gapWidth val="219"/>
        <c:overlap val="-27"/>
        <c:axId val="1980242528"/>
        <c:axId val="1980262688"/>
      </c:barChart>
      <c:catAx>
        <c:axId val="198024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0262688"/>
        <c:crosses val="autoZero"/>
        <c:auto val="1"/>
        <c:lblAlgn val="ctr"/>
        <c:lblOffset val="100"/>
        <c:noMultiLvlLbl val="0"/>
      </c:catAx>
      <c:valAx>
        <c:axId val="198026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0242528"/>
        <c:crosses val="autoZero"/>
        <c:crossBetween val="between"/>
      </c:valAx>
      <c:spPr>
        <a:noFill/>
        <a:ln>
          <a:noFill/>
        </a:ln>
        <a:effectLst/>
      </c:spPr>
    </c:plotArea>
    <c:legend>
      <c:legendPos val="r"/>
      <c:overlay val="0"/>
      <c:spPr>
        <a:noFill/>
        <a:ln cmpd="sng">
          <a:solidFill>
            <a:schemeClr val="accent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4408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3.xml"/><Relationship Id="rId5" Type="http://schemas.openxmlformats.org/officeDocument/2006/relationships/hyperlink" Target="https://creativecommons.org/licenses/by-nc/3.0/" TargetMode="External"/><Relationship Id="rId4" Type="http://schemas.openxmlformats.org/officeDocument/2006/relationships/hyperlink" Target="https://www.pngall.com/business-growth-chart-png/download/15724"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3314150"/>
            <a:ext cx="9869742" cy="2308324"/>
          </a:xfrm>
          <a:prstGeom prst="rect">
            <a:avLst/>
          </a:prstGeom>
          <a:noFill/>
        </p:spPr>
        <p:txBody>
          <a:bodyPr wrap="square" rtlCol="0">
            <a:spAutoFit/>
          </a:bodyPr>
          <a:lstStyle/>
          <a:p>
            <a:r>
              <a:rPr lang="en-US" sz="2400" dirty="0"/>
              <a:t>STUDENT NAME: SORNALAKSHMI C</a:t>
            </a:r>
          </a:p>
          <a:p>
            <a:r>
              <a:rPr lang="en-US" sz="2400" dirty="0"/>
              <a:t>REGISTER NO: 312209147</a:t>
            </a:r>
          </a:p>
          <a:p>
            <a:r>
              <a:rPr lang="en-US" sz="2400" dirty="0"/>
              <a:t>NAAN MUDHALVAN ID : 082DFB7CFAC7CC884354E5F10A143C60</a:t>
            </a:r>
          </a:p>
          <a:p>
            <a:r>
              <a:rPr lang="en-US" sz="2400" dirty="0"/>
              <a:t>DEPARTMENT: B.COM (ACCOUNTING AND FINANCE)</a:t>
            </a:r>
          </a:p>
          <a:p>
            <a:r>
              <a:rPr lang="en-US" sz="2400" dirty="0"/>
              <a:t>COLLEGE :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1" name="Content Placeholder 10">
            <a:extLst>
              <a:ext uri="{FF2B5EF4-FFF2-40B4-BE49-F238E27FC236}">
                <a16:creationId xmlns:a16="http://schemas.microsoft.com/office/drawing/2014/main" id="{05E41ABF-CBB8-F7E2-EC90-84728358905F}"/>
              </a:ext>
            </a:extLst>
          </p:cNvPr>
          <p:cNvSpPr>
            <a:spLocks noGrp="1"/>
          </p:cNvSpPr>
          <p:nvPr>
            <p:ph sz="half" idx="2"/>
          </p:nvPr>
        </p:nvSpPr>
        <p:spPr>
          <a:xfrm>
            <a:off x="1143000" y="1500012"/>
            <a:ext cx="5303520" cy="892552"/>
          </a:xfrm>
        </p:spPr>
        <p:txBody>
          <a:bodyPr/>
          <a:lstStyle/>
          <a:p>
            <a:r>
              <a:rPr lang="en-US" sz="2000" b="1" u="sng" dirty="0"/>
              <a:t>Current employee rating in numerical values into words . Using IFS FORMULA</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5" name="TextBox 14">
            <a:extLst>
              <a:ext uri="{FF2B5EF4-FFF2-40B4-BE49-F238E27FC236}">
                <a16:creationId xmlns:a16="http://schemas.microsoft.com/office/drawing/2014/main" id="{00539E79-3290-460F-D568-D4582932F7DC}"/>
              </a:ext>
            </a:extLst>
          </p:cNvPr>
          <p:cNvSpPr txBox="1"/>
          <p:nvPr/>
        </p:nvSpPr>
        <p:spPr>
          <a:xfrm>
            <a:off x="3124200" y="2567047"/>
            <a:ext cx="4267200" cy="2862322"/>
          </a:xfrm>
          <a:prstGeom prst="rect">
            <a:avLst/>
          </a:prstGeom>
          <a:noFill/>
        </p:spPr>
        <p:txBody>
          <a:bodyPr wrap="square" rtlCol="0">
            <a:spAutoFit/>
          </a:bodyPr>
          <a:lstStyle/>
          <a:p>
            <a:pPr marL="342900" indent="-342900">
              <a:buAutoNum type="arabicPlain" startAt="5"/>
            </a:pPr>
            <a:r>
              <a:rPr lang="en-US" sz="3600" dirty="0"/>
              <a:t>- VERY HIGH</a:t>
            </a:r>
          </a:p>
          <a:p>
            <a:pPr marL="342900" indent="-342900">
              <a:buAutoNum type="arabicPlain" startAt="4"/>
            </a:pPr>
            <a:r>
              <a:rPr lang="en-US" sz="3600" dirty="0"/>
              <a:t>- HIGH</a:t>
            </a:r>
          </a:p>
          <a:p>
            <a:pPr marL="342900" indent="-342900">
              <a:buAutoNum type="arabicPlain" startAt="3"/>
            </a:pPr>
            <a:r>
              <a:rPr lang="en-US" sz="3600" dirty="0"/>
              <a:t>- MEDIUM</a:t>
            </a:r>
          </a:p>
          <a:p>
            <a:pPr marL="342900" indent="-342900">
              <a:buAutoNum type="arabicPlain" startAt="2"/>
            </a:pPr>
            <a:r>
              <a:rPr lang="en-US" sz="3600" dirty="0"/>
              <a:t>- LOW</a:t>
            </a:r>
          </a:p>
          <a:p>
            <a:r>
              <a:rPr lang="en-US" sz="3600" dirty="0"/>
              <a:t>1 - VERY LOW</a:t>
            </a:r>
            <a:endParaRPr lang="en-IN" sz="3600" dirty="0"/>
          </a:p>
        </p:txBody>
      </p:sp>
      <p:pic>
        <p:nvPicPr>
          <p:cNvPr id="20" name="Picture 19">
            <a:extLst>
              <a:ext uri="{FF2B5EF4-FFF2-40B4-BE49-F238E27FC236}">
                <a16:creationId xmlns:a16="http://schemas.microsoft.com/office/drawing/2014/main" id="{D7AEEA32-A354-5A35-7149-D93C6717CD8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867399" y="2296941"/>
            <a:ext cx="5409819" cy="2972083"/>
          </a:xfrm>
          <a:prstGeom prst="rect">
            <a:avLst/>
          </a:prstGeom>
        </p:spPr>
      </p:pic>
      <p:sp>
        <p:nvSpPr>
          <p:cNvPr id="21" name="TextBox 20">
            <a:extLst>
              <a:ext uri="{FF2B5EF4-FFF2-40B4-BE49-F238E27FC236}">
                <a16:creationId xmlns:a16="http://schemas.microsoft.com/office/drawing/2014/main" id="{46DCBFAB-3E04-072F-C9BC-046DA5C7BE3D}"/>
              </a:ext>
            </a:extLst>
          </p:cNvPr>
          <p:cNvSpPr txBox="1"/>
          <p:nvPr/>
        </p:nvSpPr>
        <p:spPr>
          <a:xfrm>
            <a:off x="1428098" y="6763215"/>
            <a:ext cx="9335803" cy="230832"/>
          </a:xfrm>
          <a:prstGeom prst="rect">
            <a:avLst/>
          </a:prstGeom>
          <a:noFill/>
        </p:spPr>
        <p:txBody>
          <a:bodyPr wrap="square" rtlCol="0">
            <a:spAutoFit/>
          </a:bodyPr>
          <a:lstStyle/>
          <a:p>
            <a:r>
              <a:rPr lang="en-IN" sz="900">
                <a:hlinkClick r:id="rId4" tooltip="https://www.pngall.com/business-growth-chart-png/download/15724"/>
              </a:rPr>
              <a:t>This Photo</a:t>
            </a:r>
            <a:r>
              <a:rPr lang="en-IN" sz="900"/>
              <a:t> by Unknown Author is licensed under </a:t>
            </a:r>
            <a:r>
              <a:rPr lang="en-IN" sz="900">
                <a:hlinkClick r:id="rId5" tooltip="https://creativecommons.org/licenses/by-nc/3.0/"/>
              </a:rPr>
              <a:t>CC BY-NC</a:t>
            </a:r>
            <a:endParaRPr lang="en-IN" sz="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E54414F3-6652-BC42-D106-9920DFFBDCB6}"/>
              </a:ext>
            </a:extLst>
          </p:cNvPr>
          <p:cNvSpPr txBox="1"/>
          <p:nvPr/>
        </p:nvSpPr>
        <p:spPr>
          <a:xfrm>
            <a:off x="686182" y="914400"/>
            <a:ext cx="7462141" cy="6986528"/>
          </a:xfrm>
          <a:prstGeom prst="rect">
            <a:avLst/>
          </a:prstGeom>
          <a:noFill/>
        </p:spPr>
        <p:txBody>
          <a:bodyPr wrap="square">
            <a:spAutoFit/>
          </a:bodyPr>
          <a:lstStyle/>
          <a:p>
            <a:pPr marL="342900" indent="-342900">
              <a:lnSpc>
                <a:spcPct val="150000"/>
              </a:lnSpc>
              <a:buFont typeface="+mj-lt"/>
              <a:buAutoNum type="arabicPeriod"/>
            </a:pPr>
            <a:r>
              <a:rPr lang="en-US" sz="1600" dirty="0"/>
              <a:t> </a:t>
            </a:r>
            <a:r>
              <a:rPr lang="en-US" sz="1600" b="1" u="sng" dirty="0"/>
              <a:t>DATA COLLECTION: </a:t>
            </a:r>
          </a:p>
          <a:p>
            <a:pPr marL="800100" lvl="1" indent="-342900">
              <a:lnSpc>
                <a:spcPct val="150000"/>
              </a:lnSpc>
              <a:buFont typeface="Wingdings" panose="05000000000000000000" pitchFamily="2" charset="2"/>
              <a:buChar char="q"/>
            </a:pPr>
            <a:r>
              <a:rPr lang="en-US" sz="1600" dirty="0"/>
              <a:t>Dataset download from </a:t>
            </a:r>
            <a:r>
              <a:rPr lang="en-US" sz="1600" dirty="0" err="1"/>
              <a:t>Edunet</a:t>
            </a:r>
            <a:r>
              <a:rPr lang="en-US" sz="1600" dirty="0"/>
              <a:t> dashboard (KAGGLE).</a:t>
            </a:r>
          </a:p>
          <a:p>
            <a:pPr marL="800100" lvl="1" indent="-342900">
              <a:lnSpc>
                <a:spcPct val="150000"/>
              </a:lnSpc>
              <a:buFont typeface="Wingdings" panose="05000000000000000000" pitchFamily="2" charset="2"/>
              <a:buChar char="q"/>
            </a:pPr>
            <a:r>
              <a:rPr kumimoji="0" lang="en-US" altLang="en-US" sz="1600" b="0" i="0" u="none" strike="noStrike" cap="none" normalizeH="0" baseline="0" dirty="0">
                <a:ln>
                  <a:noFill/>
                </a:ln>
                <a:solidFill>
                  <a:schemeClr val="tx1"/>
                </a:solidFill>
                <a:effectLst/>
                <a:latin typeface="Arial" panose="020B0604020202020204" pitchFamily="34" charset="0"/>
              </a:rPr>
              <a:t>Gather basic employee details like employee ID, </a:t>
            </a:r>
            <a:r>
              <a:rPr lang="en-US" altLang="en-US" sz="1600" dirty="0">
                <a:latin typeface="Arial" panose="020B0604020202020204" pitchFamily="34" charset="0"/>
              </a:rPr>
              <a:t>first </a:t>
            </a:r>
            <a:r>
              <a:rPr kumimoji="0" lang="en-US" altLang="en-US" sz="1600" b="0" i="0" u="none" strike="noStrike" cap="none" normalizeH="0" baseline="0" dirty="0">
                <a:ln>
                  <a:noFill/>
                </a:ln>
                <a:solidFill>
                  <a:schemeClr val="tx1"/>
                </a:solidFill>
                <a:effectLst/>
                <a:latin typeface="Arial" panose="020B0604020202020204" pitchFamily="34" charset="0"/>
              </a:rPr>
              <a:t>name, business unit, gender, performance score, employee type, etc.</a:t>
            </a:r>
          </a:p>
          <a:p>
            <a:pPr marL="342900" indent="-342900">
              <a:lnSpc>
                <a:spcPct val="150000"/>
              </a:lnSpc>
              <a:buFont typeface="+mj-lt"/>
              <a:buAutoNum type="arabicPeriod"/>
            </a:pPr>
            <a:r>
              <a:rPr lang="en-US" sz="1600" b="1" u="sng" dirty="0"/>
              <a:t>FEATURE COLLECTION:</a:t>
            </a:r>
          </a:p>
          <a:p>
            <a:pPr marL="742950" lvl="1" indent="-285750">
              <a:lnSpc>
                <a:spcPct val="150000"/>
              </a:lnSpc>
              <a:buFont typeface="Wingdings" panose="05000000000000000000" pitchFamily="2" charset="2"/>
              <a:buChar char="q"/>
            </a:pPr>
            <a:r>
              <a:rPr lang="en-US" sz="1600" b="1" dirty="0"/>
              <a:t>EMPLOYEE ID </a:t>
            </a:r>
            <a:r>
              <a:rPr lang="en-US" sz="1600" dirty="0"/>
              <a:t>: </a:t>
            </a:r>
            <a:r>
              <a:rPr kumimoji="0" lang="en-US" altLang="en-US" sz="1600" b="0" i="0" u="none" strike="noStrike" cap="none" normalizeH="0" baseline="0" dirty="0">
                <a:ln>
                  <a:noFill/>
                </a:ln>
                <a:solidFill>
                  <a:schemeClr val="tx1"/>
                </a:solidFill>
                <a:effectLst/>
                <a:latin typeface="Arial" panose="020B0604020202020204" pitchFamily="34" charset="0"/>
              </a:rPr>
              <a:t> A unique identifier for each employee</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kumimoji="0" lang="en-US" altLang="en-US" sz="1600" b="1" i="0" u="none" strike="noStrike" cap="none" normalizeH="0" baseline="0" dirty="0">
                <a:ln>
                  <a:noFill/>
                </a:ln>
                <a:solidFill>
                  <a:schemeClr val="tx1"/>
                </a:solidFill>
                <a:effectLst/>
                <a:latin typeface="Arial" panose="020B0604020202020204" pitchFamily="34" charset="0"/>
              </a:rPr>
              <a:t>FirstName</a:t>
            </a:r>
            <a:r>
              <a:rPr kumimoji="0" lang="en-US" altLang="en-US" sz="1600" b="0" i="0" u="none" strike="noStrike" cap="none" normalizeH="0" baseline="0" dirty="0">
                <a:ln>
                  <a:noFill/>
                </a:ln>
                <a:solidFill>
                  <a:schemeClr val="tx1"/>
                </a:solidFill>
                <a:effectLst/>
                <a:latin typeface="Arial" panose="020B0604020202020204" pitchFamily="34" charset="0"/>
              </a:rPr>
              <a:t>: The first name of the employee</a:t>
            </a:r>
            <a:r>
              <a:rPr lang="en-US" altLang="en-US" sz="1600" dirty="0">
                <a:latin typeface="Arial" panose="020B0604020202020204" pitchFamily="34"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742950" lvl="1" indent="-285750" algn="just" eaLnBrk="0" fontAlgn="base" hangingPunct="0">
              <a:lnSpc>
                <a:spcPct val="150000"/>
              </a:lnSpc>
              <a:spcBef>
                <a:spcPct val="0"/>
              </a:spcBef>
              <a:spcAft>
                <a:spcPct val="0"/>
              </a:spcAft>
              <a:buFont typeface="Wingdings" panose="05000000000000000000" pitchFamily="2" charset="2"/>
              <a:buChar char="q"/>
            </a:pPr>
            <a:r>
              <a:rPr kumimoji="0" lang="en-US" altLang="en-US" sz="1600" b="1" i="0" u="none" strike="noStrike" cap="none" normalizeH="0" baseline="0" dirty="0">
                <a:ln>
                  <a:noFill/>
                </a:ln>
                <a:solidFill>
                  <a:schemeClr val="tx1"/>
                </a:solidFill>
                <a:effectLst/>
                <a:latin typeface="Arial" panose="020B0604020202020204" pitchFamily="34" charset="0"/>
              </a:rPr>
              <a:t>Business Unit </a:t>
            </a:r>
            <a:r>
              <a:rPr kumimoji="0" lang="en-US" altLang="en-US" sz="1600" b="0" i="0" u="none" strike="noStrike" cap="none" normalizeH="0" baseline="0" dirty="0">
                <a:ln>
                  <a:noFill/>
                </a:ln>
                <a:solidFill>
                  <a:schemeClr val="tx1"/>
                </a:solidFill>
                <a:effectLst/>
                <a:latin typeface="Arial" panose="020B0604020202020204" pitchFamily="34" charset="0"/>
              </a:rPr>
              <a:t>: The business unit to which the employee belongs </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kumimoji="0" lang="en-US" altLang="en-US" sz="1600" b="1" i="0" u="none" strike="noStrike" cap="none" normalizeH="0" baseline="0" dirty="0">
                <a:ln>
                  <a:noFill/>
                </a:ln>
                <a:solidFill>
                  <a:schemeClr val="tx1"/>
                </a:solidFill>
                <a:effectLst/>
                <a:latin typeface="Arial" panose="020B0604020202020204" pitchFamily="34" charset="0"/>
              </a:rPr>
              <a:t>Employee Status </a:t>
            </a:r>
            <a:r>
              <a:rPr kumimoji="0" lang="en-US" altLang="en-US" sz="1600" b="0" i="0" u="none" strike="noStrike" cap="none" normalizeH="0" baseline="0" dirty="0">
                <a:ln>
                  <a:noFill/>
                </a:ln>
                <a:solidFill>
                  <a:schemeClr val="tx1"/>
                </a:solidFill>
                <a:effectLst/>
                <a:latin typeface="Arial" panose="020B0604020202020204" pitchFamily="34" charset="0"/>
              </a:rPr>
              <a:t>: The current status of the employee (e.g., Active, Inactive)</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kumimoji="0" lang="en-US" altLang="en-US" sz="1600" b="1" i="0" u="none" strike="noStrike" cap="none" normalizeH="0" baseline="0" dirty="0">
                <a:ln>
                  <a:noFill/>
                </a:ln>
                <a:solidFill>
                  <a:schemeClr val="tx1"/>
                </a:solidFill>
                <a:effectLst/>
                <a:latin typeface="Arial" panose="020B0604020202020204" pitchFamily="34" charset="0"/>
              </a:rPr>
              <a:t>Employee Type </a:t>
            </a:r>
            <a:r>
              <a:rPr kumimoji="0" lang="en-US" altLang="en-US" sz="1600" b="0" i="0" u="none" strike="noStrike" cap="none" normalizeH="0" baseline="0" dirty="0">
                <a:ln>
                  <a:noFill/>
                </a:ln>
                <a:solidFill>
                  <a:schemeClr val="tx1"/>
                </a:solidFill>
                <a:effectLst/>
                <a:latin typeface="Arial" panose="020B0604020202020204" pitchFamily="34" charset="0"/>
              </a:rPr>
              <a:t>: The type of employee (e.g., Full-time, Part-time).</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kumimoji="0" lang="en-US" altLang="en-US" sz="1600" b="1" i="0" u="none" strike="noStrike" cap="none" normalizeH="0" baseline="0" dirty="0">
                <a:ln>
                  <a:noFill/>
                </a:ln>
                <a:solidFill>
                  <a:schemeClr val="tx1"/>
                </a:solidFill>
                <a:effectLst/>
                <a:latin typeface="Arial" panose="020B0604020202020204" pitchFamily="34" charset="0"/>
              </a:rPr>
              <a:t>Employee Classification Type </a:t>
            </a:r>
            <a:r>
              <a:rPr kumimoji="0" lang="en-US" altLang="en-US" sz="1600" b="0" i="0" u="none" strike="noStrike" cap="none" normalizeH="0" baseline="0" dirty="0">
                <a:ln>
                  <a:noFill/>
                </a:ln>
                <a:solidFill>
                  <a:schemeClr val="tx1"/>
                </a:solidFill>
                <a:effectLst/>
                <a:latin typeface="Arial" panose="020B0604020202020204" pitchFamily="34" charset="0"/>
              </a:rPr>
              <a:t>: The classification of the employee </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kumimoji="0" lang="en-US" altLang="en-US" sz="1600" b="1" i="0" u="none" strike="noStrike" cap="none" normalizeH="0" baseline="0" dirty="0">
                <a:ln>
                  <a:noFill/>
                </a:ln>
                <a:solidFill>
                  <a:schemeClr val="tx1"/>
                </a:solidFill>
                <a:effectLst/>
                <a:latin typeface="Arial" panose="020B0604020202020204" pitchFamily="34" charset="0"/>
              </a:rPr>
              <a:t>Gender Code</a:t>
            </a:r>
            <a:r>
              <a:rPr kumimoji="0" lang="en-US" altLang="en-US" sz="1600" b="0" i="0" u="none" strike="noStrike" cap="none" normalizeH="0" baseline="0" dirty="0">
                <a:ln>
                  <a:noFill/>
                </a:ln>
                <a:solidFill>
                  <a:schemeClr val="tx1"/>
                </a:solidFill>
                <a:effectLst/>
                <a:latin typeface="Arial" panose="020B0604020202020204" pitchFamily="34" charset="0"/>
              </a:rPr>
              <a:t>: The gender of the employee </a:t>
            </a:r>
            <a:r>
              <a:rPr lang="en-US" altLang="en-US" sz="1600" dirty="0">
                <a:latin typeface="Arial" panose="020B0604020202020204" pitchFamily="34" charset="0"/>
              </a:rPr>
              <a:t>(male, female)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kumimoji="0" lang="en-US" altLang="en-US" sz="1600" b="1" i="0" u="none" strike="noStrike" cap="none" normalizeH="0" baseline="0" dirty="0">
                <a:ln>
                  <a:noFill/>
                </a:ln>
                <a:solidFill>
                  <a:schemeClr val="tx1"/>
                </a:solidFill>
                <a:effectLst/>
                <a:latin typeface="Arial" panose="020B0604020202020204" pitchFamily="34" charset="0"/>
              </a:rPr>
              <a:t>Performance Score</a:t>
            </a:r>
            <a:r>
              <a:rPr kumimoji="0" lang="en-US" altLang="en-US" sz="1600" b="0" i="0" u="none" strike="noStrike" cap="none" normalizeH="0" baseline="0" dirty="0">
                <a:ln>
                  <a:noFill/>
                </a:ln>
                <a:solidFill>
                  <a:schemeClr val="tx1"/>
                </a:solidFill>
                <a:effectLst/>
                <a:latin typeface="Arial" panose="020B0604020202020204" pitchFamily="34" charset="0"/>
              </a:rPr>
              <a:t>: The overall performance rating of the employee.</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kumimoji="0" lang="en-US" altLang="en-US" sz="1600" b="1" i="0" u="none" strike="noStrike" cap="none" normalizeH="0" baseline="0" dirty="0">
                <a:ln>
                  <a:noFill/>
                </a:ln>
                <a:solidFill>
                  <a:schemeClr val="tx1"/>
                </a:solidFill>
                <a:effectLst/>
                <a:latin typeface="Arial" panose="020B0604020202020204" pitchFamily="34" charset="0"/>
              </a:rPr>
              <a:t>Current Employee Rating Level</a:t>
            </a:r>
            <a:r>
              <a:rPr kumimoji="0" lang="en-US" altLang="en-US" sz="1600" b="0" i="0" u="none" strike="noStrike" cap="none" normalizeH="0" baseline="0" dirty="0">
                <a:ln>
                  <a:noFill/>
                </a:ln>
                <a:solidFill>
                  <a:schemeClr val="tx1"/>
                </a:solidFill>
                <a:effectLst/>
                <a:latin typeface="Arial" panose="020B0604020202020204" pitchFamily="34" charset="0"/>
              </a:rPr>
              <a:t>: The current numeric rating of the employee's performance. </a:t>
            </a:r>
          </a:p>
          <a:p>
            <a:pPr lvl="1"/>
            <a:endParaRPr lang="en-US" sz="1600" dirty="0"/>
          </a:p>
          <a:p>
            <a:pPr lvl="1"/>
            <a:endParaRPr lang="en-US" sz="1600" dirty="0"/>
          </a:p>
          <a:p>
            <a:pPr lvl="1"/>
            <a:endParaRPr lang="en-US" sz="1600" dirty="0"/>
          </a:p>
          <a:p>
            <a:endParaRPr lang="en-I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7BB9F1-F902-32F5-F8EC-3C479D83AC7B}"/>
              </a:ext>
            </a:extLst>
          </p:cNvPr>
          <p:cNvSpPr>
            <a:spLocks noGrp="1"/>
          </p:cNvSpPr>
          <p:nvPr>
            <p:ph type="body" idx="1"/>
          </p:nvPr>
        </p:nvSpPr>
        <p:spPr>
          <a:xfrm>
            <a:off x="457200" y="0"/>
            <a:ext cx="10820400" cy="2514600"/>
          </a:xfrm>
        </p:spPr>
        <p:txBody>
          <a:bodyPr/>
          <a:lstStyle/>
          <a:p>
            <a:pPr>
              <a:lnSpc>
                <a:spcPct val="150000"/>
              </a:lnSpc>
            </a:pPr>
            <a:r>
              <a:rPr lang="en-US" sz="2000" b="1" u="sng" dirty="0"/>
              <a:t>3. DATA CLEANING:</a:t>
            </a:r>
          </a:p>
          <a:p>
            <a:pPr marL="285750" indent="-285750">
              <a:lnSpc>
                <a:spcPct val="150000"/>
              </a:lnSpc>
              <a:buFont typeface="Wingdings" panose="05000000000000000000" pitchFamily="2" charset="2"/>
              <a:buChar char="q"/>
            </a:pPr>
            <a:r>
              <a:rPr lang="en-US" dirty="0"/>
              <a:t>Ensure data is accurate and consistent</a:t>
            </a:r>
          </a:p>
          <a:p>
            <a:pPr marL="285750" indent="-285750">
              <a:lnSpc>
                <a:spcPct val="150000"/>
              </a:lnSpc>
              <a:buFont typeface="Wingdings" panose="05000000000000000000" pitchFamily="2" charset="2"/>
              <a:buChar char="q"/>
            </a:pPr>
            <a:r>
              <a:rPr lang="en-US" dirty="0"/>
              <a:t>Find out the missing values using conditional formatting.</a:t>
            </a:r>
          </a:p>
          <a:p>
            <a:pPr marL="285750" indent="-285750">
              <a:lnSpc>
                <a:spcPct val="150000"/>
              </a:lnSpc>
              <a:buFont typeface="Wingdings" panose="05000000000000000000" pitchFamily="2" charset="2"/>
              <a:buChar char="q"/>
            </a:pPr>
            <a:endParaRPr lang="en-US" dirty="0"/>
          </a:p>
          <a:p>
            <a:pPr marL="285750" indent="-285750">
              <a:lnSpc>
                <a:spcPct val="150000"/>
              </a:lnSpc>
              <a:buFont typeface="Wingdings" panose="05000000000000000000" pitchFamily="2" charset="2"/>
              <a:buChar char="q"/>
            </a:pPr>
            <a:endParaRPr lang="en-IN" dirty="0"/>
          </a:p>
        </p:txBody>
      </p:sp>
      <p:sp>
        <p:nvSpPr>
          <p:cNvPr id="4" name="Rectangle 1">
            <a:extLst>
              <a:ext uri="{FF2B5EF4-FFF2-40B4-BE49-F238E27FC236}">
                <a16:creationId xmlns:a16="http://schemas.microsoft.com/office/drawing/2014/main" id="{AE66AE10-8CF7-E25E-B361-70D27D5B99BB}"/>
              </a:ext>
            </a:extLst>
          </p:cNvPr>
          <p:cNvSpPr>
            <a:spLocks noChangeArrowheads="1"/>
          </p:cNvSpPr>
          <p:nvPr/>
        </p:nvSpPr>
        <p:spPr bwMode="auto">
          <a:xfrm rot="10800000" flipV="1">
            <a:off x="381000" y="1045458"/>
            <a:ext cx="9372600" cy="765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Arial" panose="020B0604020202020204" pitchFamily="34" charset="0"/>
              </a:rPr>
              <a:t>Select the Range of Cells: Highlight the range of cells where you want to check for missing data (e.g., a column or entire table).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Arial" panose="020B0604020202020204" pitchFamily="34" charset="0"/>
              </a:rPr>
              <a:t>Open Conditional Formatting: Click on Conditional Formatting in the "Styles" group.</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Arial" panose="020B0604020202020204" pitchFamily="34" charset="0"/>
              </a:rPr>
              <a:t>Alternatively, you can set the condition to Blanks:</a:t>
            </a:r>
            <a:r>
              <a:rPr lang="en-US" altLang="en-US" dirty="0">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Select Blanks from the dropdown.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Arial" panose="020B0604020202020204" pitchFamily="34" charset="0"/>
              </a:rPr>
              <a:t>Format the Cells: Click on the Format... button. Choose a formatting style (e.g., fill the cell with a color, change the font color, etc.). Click OK.</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Arial" panose="020B0604020202020204" pitchFamily="34" charset="0"/>
              </a:rPr>
              <a:t>Apply the Rule: Click OK again to apply the rule to the selected range.</a:t>
            </a:r>
          </a:p>
          <a:p>
            <a:pPr marR="0" lvl="0" algn="l" defTabSz="914400" rtl="0" eaLnBrk="0" fontAlgn="base" latinLnBrk="0" hangingPunct="0">
              <a:lnSpc>
                <a:spcPct val="150000"/>
              </a:lnSpc>
              <a:spcBef>
                <a:spcPct val="0"/>
              </a:spcBef>
              <a:spcAft>
                <a:spcPct val="0"/>
              </a:spcAft>
              <a:buClrTx/>
              <a:buSzTx/>
              <a:tabLst/>
            </a:pPr>
            <a:r>
              <a:rPr lang="en-US" altLang="en-US" b="1" u="sng" dirty="0">
                <a:latin typeface="Arial" panose="020B0604020202020204" pitchFamily="34" charset="0"/>
              </a:rPr>
              <a:t>4. REMOVE THE BLANK USING FILTER</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lang="en-US" dirty="0"/>
              <a:t>Highlight the range of cells or the entire table where you want to remove blank values.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lang="en-US" dirty="0">
                <a:latin typeface="Arial" panose="020B0604020202020204" pitchFamily="34" charset="0"/>
              </a:rPr>
              <a:t>Go to the data tab. </a:t>
            </a:r>
            <a:r>
              <a:rPr lang="en-US" dirty="0"/>
              <a:t>Click on </a:t>
            </a:r>
            <a:r>
              <a:rPr lang="en-US" b="1" dirty="0"/>
              <a:t>Filter</a:t>
            </a:r>
            <a:r>
              <a:rPr lang="en-US" dirty="0"/>
              <a:t> in the "Sort &amp; Filter" group. This will add filter dropdown arrows to each column header.</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lang="en-US" dirty="0"/>
              <a:t>Click the filter dropdown arrow in the column where you want to remove blank values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lang="en-US" dirty="0">
                <a:latin typeface="Arial" panose="020B0604020202020204" pitchFamily="34" charset="0"/>
              </a:rPr>
              <a:t>In the filter menu, uncheck the box labeled (blank) . This option will be near the bottom of the list.</a:t>
            </a:r>
          </a:p>
          <a:p>
            <a:pPr marR="0" lvl="0" algn="l" defTabSz="914400" rtl="0" eaLnBrk="0" fontAlgn="base" latinLnBrk="0" hangingPunct="0">
              <a:lnSpc>
                <a:spcPct val="150000"/>
              </a:lnSpc>
              <a:spcBef>
                <a:spcPct val="0"/>
              </a:spcBef>
              <a:spcAft>
                <a:spcPct val="0"/>
              </a:spcAft>
              <a:buClrTx/>
              <a:buSzTx/>
              <a:tabLst/>
            </a:pPr>
            <a:endParaRPr lang="en-US" altLang="en-US" dirty="0">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tabLst/>
            </a:pPr>
            <a:endParaRPr lang="en-US" altLang="en-US" sz="2000" dirty="0">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endParaRPr kumimoji="0" lang="en-US" altLang="en-US" sz="2000" i="0"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tabLst/>
            </a:pPr>
            <a:endParaRPr kumimoji="0" lang="en-US" altLang="en-US" sz="2000" b="1" i="0" u="sng"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838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A62641-72A1-AB7A-8C07-577875ED6777}"/>
              </a:ext>
            </a:extLst>
          </p:cNvPr>
          <p:cNvSpPr>
            <a:spLocks noChangeArrowheads="1"/>
          </p:cNvSpPr>
          <p:nvPr/>
        </p:nvSpPr>
        <p:spPr bwMode="auto">
          <a:xfrm>
            <a:off x="0" y="93997"/>
            <a:ext cx="11277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6. </a:t>
            </a:r>
            <a:r>
              <a:rPr lang="en-US" altLang="en-US" b="1" u="sng" dirty="0">
                <a:latin typeface="Arial" panose="020B0604020202020204" pitchFamily="34" charset="0"/>
              </a:rPr>
              <a:t>SUMMARY:</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4EFBB105-F391-386E-4D8D-1AD476093A8F}"/>
              </a:ext>
            </a:extLst>
          </p:cNvPr>
          <p:cNvSpPr>
            <a:spLocks noChangeArrowheads="1"/>
          </p:cNvSpPr>
          <p:nvPr/>
        </p:nvSpPr>
        <p:spPr bwMode="auto">
          <a:xfrm>
            <a:off x="381000" y="455742"/>
            <a:ext cx="982980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i="0" u="none" strike="noStrike" cap="none" normalizeH="0" baseline="0" dirty="0">
                <a:ln>
                  <a:noFill/>
                </a:ln>
                <a:solidFill>
                  <a:schemeClr val="tx1"/>
                </a:solidFill>
                <a:effectLst/>
                <a:latin typeface="Arial" panose="020B0604020202020204" pitchFamily="34" charset="0"/>
              </a:rPr>
              <a:t>Go to the Insert tab on the Excel ribbon. Click on PivotTable.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i="0" u="none" strike="noStrike" cap="none" normalizeH="0" baseline="0" dirty="0">
                <a:ln>
                  <a:noFill/>
                </a:ln>
                <a:solidFill>
                  <a:schemeClr val="tx1"/>
                </a:solidFill>
                <a:effectLst/>
                <a:latin typeface="Arial" panose="020B0604020202020204" pitchFamily="34" charset="0"/>
              </a:rPr>
              <a:t> Insert the Pivot Table: In the dialog box, ensure the correct data range is selected.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i="0" u="none" strike="noStrike" cap="none" normalizeH="0" baseline="0" dirty="0">
                <a:ln>
                  <a:noFill/>
                </a:ln>
                <a:solidFill>
                  <a:schemeClr val="tx1"/>
                </a:solidFill>
                <a:effectLst/>
                <a:latin typeface="Arial" panose="020B0604020202020204" pitchFamily="34" charset="0"/>
              </a:rPr>
              <a:t>Choose where you want the PivotTable to be placed in a new worksheet. Click OK.</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i="0" u="none" strike="noStrike" cap="none" normalizeH="0" baseline="0" dirty="0">
                <a:ln>
                  <a:noFill/>
                </a:ln>
                <a:solidFill>
                  <a:schemeClr val="tx1"/>
                </a:solidFill>
                <a:effectLst/>
                <a:latin typeface="Arial" panose="020B0604020202020204" pitchFamily="34" charset="0"/>
              </a:rPr>
              <a:t>Building the Pivot Table: After clicking OK, a new sheet will display an empty Pivot Table layout on the left and a PivotTable Fields pane on the right.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i="0" u="none" strike="noStrike" cap="none" normalizeH="0" baseline="0" dirty="0">
                <a:ln>
                  <a:noFill/>
                </a:ln>
                <a:solidFill>
                  <a:schemeClr val="tx1"/>
                </a:solidFill>
                <a:effectLst/>
                <a:latin typeface="Arial" panose="020B0604020202020204" pitchFamily="34" charset="0"/>
              </a:rPr>
              <a:t>Add Fields to the Pivot Table: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i="0" u="none" strike="noStrike" cap="none" normalizeH="0" baseline="0" dirty="0">
                <a:ln>
                  <a:noFill/>
                </a:ln>
                <a:solidFill>
                  <a:schemeClr val="tx1"/>
                </a:solidFill>
                <a:effectLst/>
                <a:latin typeface="Arial" panose="020B0604020202020204" pitchFamily="34" charset="0"/>
              </a:rPr>
              <a:t>Rows: Drag a field (e.g., Business unit) into the Rows area. This will list unique values from the selected field vertically.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i="0" u="none" strike="noStrike" cap="none" normalizeH="0" baseline="0" dirty="0">
                <a:ln>
                  <a:noFill/>
                </a:ln>
                <a:solidFill>
                  <a:schemeClr val="tx1"/>
                </a:solidFill>
                <a:effectLst/>
                <a:latin typeface="Arial" panose="020B0604020202020204" pitchFamily="34" charset="0"/>
              </a:rPr>
              <a:t>Columns: Drag a field (e.g., gender) into the Columns area to create column headers.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i="0" u="none" strike="noStrike" cap="none" normalizeH="0" baseline="0" dirty="0">
                <a:ln>
                  <a:noFill/>
                </a:ln>
                <a:solidFill>
                  <a:schemeClr val="tx1"/>
                </a:solidFill>
                <a:effectLst/>
                <a:latin typeface="Arial" panose="020B0604020202020204" pitchFamily="34" charset="0"/>
              </a:rPr>
              <a:t>Values: Drag a field (e.g. performance rating level) into the Values area Filters: Drag a field into the Filters area to create a filter for your Pivot Table. This allows you to filter the entire Pivot Table by that field.</a:t>
            </a:r>
          </a:p>
          <a:p>
            <a:pPr eaLnBrk="0" fontAlgn="base" hangingPunct="0">
              <a:spcBef>
                <a:spcPct val="0"/>
              </a:spcBef>
              <a:spcAft>
                <a:spcPct val="0"/>
              </a:spcAf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7. </a:t>
            </a:r>
            <a:r>
              <a:rPr kumimoji="0" lang="en-US" altLang="en-US" sz="1600" b="1" i="0" u="sng" strike="noStrike" cap="none" normalizeH="0" baseline="0" dirty="0">
                <a:ln>
                  <a:noFill/>
                </a:ln>
                <a:solidFill>
                  <a:schemeClr val="tx1"/>
                </a:solidFill>
                <a:effectLst/>
                <a:latin typeface="Arial" panose="020B0604020202020204" pitchFamily="34" charset="0"/>
              </a:rPr>
              <a:t>DATA VISUALIZATION:</a:t>
            </a:r>
            <a:r>
              <a:rPr kumimoji="0" lang="en-US" altLang="en-US" sz="1600" i="0" u="none" strike="noStrike" cap="none" normalizeH="0" baseline="0" dirty="0">
                <a:ln>
                  <a:noFill/>
                </a:ln>
                <a:solidFill>
                  <a:schemeClr val="tx1"/>
                </a:solidFill>
                <a:effectLst/>
                <a:latin typeface="Arial" panose="020B0604020202020204" pitchFamily="34" charset="0"/>
              </a:rPr>
              <a:t> </a:t>
            </a:r>
          </a:p>
          <a:p>
            <a:pPr marL="742950" lvl="1" indent="-285750">
              <a:buFont typeface="Wingdings" panose="05000000000000000000" pitchFamily="2" charset="2"/>
              <a:buChar char="q"/>
            </a:pPr>
            <a:r>
              <a:rPr kumimoji="0" lang="en-US" altLang="en-US" sz="1600" i="0" u="none" strike="noStrike" cap="none" normalizeH="0" baseline="0" dirty="0">
                <a:ln>
                  <a:noFill/>
                </a:ln>
                <a:solidFill>
                  <a:schemeClr val="tx1"/>
                </a:solidFill>
                <a:effectLst/>
                <a:latin typeface="Arial" panose="020B0604020202020204" pitchFamily="34" charset="0"/>
              </a:rPr>
              <a:t> </a:t>
            </a:r>
            <a:r>
              <a:rPr lang="en-US" dirty="0"/>
              <a:t>Insert a Chart :</a:t>
            </a:r>
          </a:p>
          <a:p>
            <a:pPr marL="742950" lvl="1" indent="-285750">
              <a:buFont typeface="Wingdings" panose="05000000000000000000" pitchFamily="2" charset="2"/>
              <a:buChar char="q"/>
            </a:pPr>
            <a:r>
              <a:rPr lang="en-US" dirty="0"/>
              <a:t>Select Data: Highlight the data you want to visualize.</a:t>
            </a:r>
          </a:p>
          <a:p>
            <a:pPr marL="742950" lvl="1" indent="-285750">
              <a:buFont typeface="Wingdings" panose="05000000000000000000" pitchFamily="2" charset="2"/>
              <a:buChar char="q"/>
            </a:pPr>
            <a:r>
              <a:rPr lang="en-US" dirty="0"/>
              <a:t>Insert Chart: Go to the Insert tab on the Excel ribbon. Choose the desired chart type from the Charts group (e.g., BAR CHARTS)</a:t>
            </a:r>
          </a:p>
          <a:p>
            <a:pPr marL="742950" lvl="1" indent="-285750">
              <a:buFont typeface="Wingdings" panose="05000000000000000000" pitchFamily="2" charset="2"/>
              <a:buChar char="q"/>
            </a:pPr>
            <a:r>
              <a:rPr lang="en-US" dirty="0"/>
              <a:t>Excel will generate a basic chart based on your selected data. </a:t>
            </a:r>
          </a:p>
          <a:p>
            <a:pPr marL="742950" lvl="1" indent="-285750">
              <a:buFont typeface="Wingdings" panose="05000000000000000000" pitchFamily="2" charset="2"/>
              <a:buChar char="q"/>
            </a:pPr>
            <a:endParaRPr lang="en-US"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A39D793-550C-417E-B3DA-9379C9246128}"/>
              </a:ext>
            </a:extLst>
          </p:cNvPr>
          <p:cNvSpPr>
            <a:spLocks noChangeArrowheads="1"/>
          </p:cNvSpPr>
          <p:nvPr/>
        </p:nvSpPr>
        <p:spPr bwMode="auto">
          <a:xfrm rot="10800000" flipV="1">
            <a:off x="838200" y="5364777"/>
            <a:ext cx="92202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i="0" u="none" strike="noStrike" cap="none" normalizeH="0" baseline="0" dirty="0">
                <a:ln>
                  <a:noFill/>
                </a:ln>
                <a:solidFill>
                  <a:schemeClr val="tx1"/>
                </a:solidFill>
                <a:effectLst/>
                <a:latin typeface="Arial" panose="020B0604020202020204" pitchFamily="34" charset="0"/>
              </a:rPr>
              <a:t>Chart Title: Add a descriptive title by clicking on the default title and typing in your own.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i="0" u="none" strike="noStrike" cap="none" normalizeH="0" baseline="0" dirty="0">
                <a:ln>
                  <a:noFill/>
                </a:ln>
                <a:solidFill>
                  <a:schemeClr val="tx1"/>
                </a:solidFill>
                <a:effectLst/>
                <a:latin typeface="Arial" panose="020B0604020202020204" pitchFamily="34" charset="0"/>
              </a:rPr>
              <a:t>Axis Titles: Add titles to the horizontal (X) and vertical (Y) axes to clarify what they represent.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i="0" u="none" strike="noStrike" cap="none" normalizeH="0" baseline="0" dirty="0">
                <a:ln>
                  <a:noFill/>
                </a:ln>
                <a:solidFill>
                  <a:schemeClr val="tx1"/>
                </a:solidFill>
                <a:effectLst/>
                <a:latin typeface="Arial" panose="020B0604020202020204" pitchFamily="34" charset="0"/>
              </a:rPr>
              <a:t>Data Labels: Add data labels to show exact values on the chart.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i="0" u="none" strike="noStrike" cap="none" normalizeH="0" baseline="0" dirty="0">
                <a:ln>
                  <a:noFill/>
                </a:ln>
                <a:solidFill>
                  <a:schemeClr val="tx1"/>
                </a:solidFill>
                <a:effectLst/>
                <a:latin typeface="Arial" panose="020B0604020202020204" pitchFamily="34" charset="0"/>
              </a:rPr>
              <a:t>Legend: Position the legend to the right, left, top, or bottom of the chart, or remove it if unnecessary.</a:t>
            </a:r>
          </a:p>
        </p:txBody>
      </p:sp>
    </p:spTree>
    <p:extLst>
      <p:ext uri="{BB962C8B-B14F-4D97-AF65-F5344CB8AC3E}">
        <p14:creationId xmlns:p14="http://schemas.microsoft.com/office/powerpoint/2010/main" val="1789532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FB67CB0-B810-3351-38B0-44CBF5835D14}"/>
              </a:ext>
            </a:extLst>
          </p:cNvPr>
          <p:cNvGraphicFramePr/>
          <p:nvPr>
            <p:extLst>
              <p:ext uri="{D42A27DB-BD31-4B8C-83A1-F6EECF244321}">
                <p14:modId xmlns:p14="http://schemas.microsoft.com/office/powerpoint/2010/main" val="1655899978"/>
              </p:ext>
            </p:extLst>
          </p:nvPr>
        </p:nvGraphicFramePr>
        <p:xfrm>
          <a:off x="734477" y="1198460"/>
          <a:ext cx="9171523" cy="47486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77108"/>
          </a:xfrm>
        </p:spPr>
        <p:txBody>
          <a:bodyPr/>
          <a:lstStyle/>
          <a:p>
            <a:r>
              <a:rPr lang="en-US" sz="4400" dirty="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F51ACDB-783C-E478-7721-CF6B4189FD56}"/>
              </a:ext>
            </a:extLst>
          </p:cNvPr>
          <p:cNvSpPr txBox="1"/>
          <p:nvPr/>
        </p:nvSpPr>
        <p:spPr>
          <a:xfrm>
            <a:off x="914400" y="1720840"/>
            <a:ext cx="8007668"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400" dirty="0"/>
              <a:t>To conclude The Employee Performance Analysis, it can be stated that the majority of employees fall within the Medium performance level. This indicates that while a significant portion of the workforce meets expectations and performs adequately, there is potential for development and improvement to elevate them to higher performance levels. This trend suggests the need for targeted training and development programs to enhance overall employee productivity and drive better outcomes for the organization.</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0B3AF779-19D8-4AE8-38BE-DAE817611885}"/>
              </a:ext>
            </a:extLst>
          </p:cNvPr>
          <p:cNvSpPr txBox="1"/>
          <p:nvPr/>
        </p:nvSpPr>
        <p:spPr>
          <a:xfrm>
            <a:off x="834072" y="1371600"/>
            <a:ext cx="6938328" cy="6463308"/>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Analyzing employee performance is essential for identifying strengths and areas for improvement, which helps optimize productivity and efficiency.</a:t>
            </a:r>
          </a:p>
          <a:p>
            <a:pPr marL="342900" indent="-342900">
              <a:lnSpc>
                <a:spcPct val="150000"/>
              </a:lnSpc>
              <a:buFont typeface="+mj-lt"/>
              <a:buAutoNum type="arabicPeriod"/>
            </a:pPr>
            <a:r>
              <a:rPr kumimoji="0" lang="en-US" altLang="en-US" sz="1800" b="1" i="0" u="sng" strike="noStrike" cap="none" normalizeH="0" baseline="0" dirty="0">
                <a:ln>
                  <a:noFill/>
                </a:ln>
                <a:solidFill>
                  <a:schemeClr val="tx1"/>
                </a:solidFill>
                <a:effectLst/>
                <a:latin typeface="Arial" panose="020B0604020202020204" pitchFamily="34" charset="0"/>
              </a:rPr>
              <a:t> Enhancing Productivity</a:t>
            </a:r>
            <a:r>
              <a:rPr kumimoji="0" lang="en-US" altLang="en-US" sz="1800" b="0" i="0" u="none" strike="noStrike" cap="none" normalizeH="0" baseline="0" dirty="0">
                <a:ln>
                  <a:noFill/>
                </a:ln>
                <a:solidFill>
                  <a:schemeClr val="tx1"/>
                </a:solidFill>
                <a:effectLst/>
                <a:latin typeface="Arial" panose="020B0604020202020204" pitchFamily="34" charset="0"/>
              </a:rPr>
              <a:t>: To identify areas where employees excel or need improvement, which helps in optimizing overall productivity.</a:t>
            </a:r>
          </a:p>
          <a:p>
            <a:pPr marL="342900" indent="-342900">
              <a:lnSpc>
                <a:spcPct val="150000"/>
              </a:lnSpc>
              <a:buFont typeface="+mj-lt"/>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sng" strike="noStrike" cap="none" normalizeH="0" baseline="0" dirty="0">
                <a:ln>
                  <a:noFill/>
                </a:ln>
                <a:solidFill>
                  <a:schemeClr val="tx1"/>
                </a:solidFill>
                <a:effectLst/>
                <a:latin typeface="Arial" panose="020B0604020202020204" pitchFamily="34" charset="0"/>
              </a:rPr>
              <a:t>Informed Decision-Making</a:t>
            </a:r>
            <a:r>
              <a:rPr kumimoji="0" lang="en-US" altLang="en-US" sz="1800" b="0" i="0" u="none" strike="noStrike" cap="none" normalizeH="0" baseline="0" dirty="0">
                <a:ln>
                  <a:noFill/>
                </a:ln>
                <a:solidFill>
                  <a:schemeClr val="tx1"/>
                </a:solidFill>
                <a:effectLst/>
                <a:latin typeface="Arial" panose="020B0604020202020204" pitchFamily="34" charset="0"/>
              </a:rPr>
              <a:t>: Provides data-driven insights for decisions on promotions, rewards, training, and workforce planning.</a:t>
            </a:r>
          </a:p>
          <a:p>
            <a:pPr marL="342900" indent="-342900">
              <a:lnSpc>
                <a:spcPct val="150000"/>
              </a:lnSpc>
              <a:buFont typeface="+mj-lt"/>
              <a:buAutoNum type="arabicPeriod"/>
            </a:pPr>
            <a:r>
              <a:rPr kumimoji="0" lang="en-US" altLang="en-US" sz="1800" b="1" i="0" u="sng" strike="noStrike" cap="none" normalizeH="0" baseline="0" dirty="0">
                <a:ln>
                  <a:noFill/>
                </a:ln>
                <a:solidFill>
                  <a:schemeClr val="tx1"/>
                </a:solidFill>
                <a:effectLst/>
                <a:latin typeface="Arial" panose="020B0604020202020204" pitchFamily="34" charset="0"/>
              </a:rPr>
              <a:t>Employee Development</a:t>
            </a:r>
            <a:r>
              <a:rPr kumimoji="0" lang="en-US" altLang="en-US" sz="1800" b="0" i="0" u="none" strike="noStrike" cap="none" normalizeH="0" baseline="0" dirty="0">
                <a:ln>
                  <a:noFill/>
                </a:ln>
                <a:solidFill>
                  <a:schemeClr val="tx1"/>
                </a:solidFill>
                <a:effectLst/>
                <a:latin typeface="Arial" panose="020B0604020202020204" pitchFamily="34" charset="0"/>
              </a:rPr>
              <a:t>: Helps in identifying skill gaps and creating personalized development plans to support employee growth and career advancement.</a:t>
            </a:r>
          </a:p>
          <a:p>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95614" y="524403"/>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92CA6E7-E068-C15E-FA97-12F9813F7C8B}"/>
              </a:ext>
            </a:extLst>
          </p:cNvPr>
          <p:cNvSpPr txBox="1"/>
          <p:nvPr/>
        </p:nvSpPr>
        <p:spPr>
          <a:xfrm>
            <a:off x="533400" y="1507807"/>
            <a:ext cx="8124825" cy="415498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lang="en-US" sz="2400" dirty="0"/>
              <a:t>Employee performance rating level analysis is the process of  systematic assessment of an employee's work output, skills, and achievements to determine how well they are meeting job expectations and contributing to organizational goals. This process involves evaluating various performance metrics, such as high, very high, medium, low and very low to identify strengths and weakness, areas for improvement, and opportunities for development. The goal is to ensure that employees are performing at their best, aligned with the company's objectives, and to provide insights for future growth and decision-making.</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521" y="49960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3">
            <a:extLst>
              <a:ext uri="{FF2B5EF4-FFF2-40B4-BE49-F238E27FC236}">
                <a16:creationId xmlns:a16="http://schemas.microsoft.com/office/drawing/2014/main" id="{020DD6B0-D28A-2ED7-474C-4956AEA1906D}"/>
              </a:ext>
            </a:extLst>
          </p:cNvPr>
          <p:cNvSpPr>
            <a:spLocks noChangeArrowheads="1"/>
          </p:cNvSpPr>
          <p:nvPr/>
        </p:nvSpPr>
        <p:spPr bwMode="auto">
          <a:xfrm>
            <a:off x="838200" y="1323648"/>
            <a:ext cx="77724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sng" strike="noStrike" cap="none" normalizeH="0" baseline="0" dirty="0">
                <a:ln>
                  <a:noFill/>
                </a:ln>
                <a:solidFill>
                  <a:schemeClr val="tx1"/>
                </a:solidFill>
                <a:effectLst/>
                <a:latin typeface="Arial" panose="020B0604020202020204" pitchFamily="34" charset="0"/>
              </a:rPr>
              <a:t>Managers and Supervisors</a:t>
            </a:r>
            <a:r>
              <a:rPr kumimoji="0" lang="en-US" altLang="en-US" sz="1800" b="0" i="0" u="none" strike="noStrike" cap="none" normalizeH="0" baseline="0" dirty="0">
                <a:ln>
                  <a:noFill/>
                </a:ln>
                <a:solidFill>
                  <a:schemeClr val="tx1"/>
                </a:solidFill>
                <a:effectLst/>
                <a:latin typeface="Arial" panose="020B0604020202020204" pitchFamily="34" charset="0"/>
              </a:rPr>
              <a:t>: They use the analysis to monitor team performance, identify high performers, and addr</a:t>
            </a:r>
            <a:r>
              <a:rPr kumimoji="0" lang="en-US" altLang="en-US" sz="1800" b="0" i="0" u="none" strike="noStrike" cap="none" normalizeH="0" baseline="0" dirty="0">
                <a:ln>
                  <a:noFill/>
                </a:ln>
                <a:effectLst/>
                <a:latin typeface="Arial" panose="020B0604020202020204" pitchFamily="34" charset="0"/>
              </a:rPr>
              <a:t>es</a:t>
            </a:r>
            <a:r>
              <a:rPr kumimoji="0" lang="en-US" altLang="en-US" sz="1800" b="0" i="0" u="none" strike="noStrike" cap="none" normalizeH="0" baseline="0" dirty="0">
                <a:ln>
                  <a:noFill/>
                </a:ln>
                <a:solidFill>
                  <a:schemeClr val="tx1"/>
                </a:solidFill>
                <a:effectLst/>
                <a:latin typeface="Arial" panose="020B0604020202020204" pitchFamily="34" charset="0"/>
              </a:rPr>
              <a:t>s areas needing improvement.</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sng" strike="noStrike" cap="none" normalizeH="0" baseline="0" dirty="0">
                <a:ln>
                  <a:noFill/>
                </a:ln>
                <a:solidFill>
                  <a:schemeClr val="tx1"/>
                </a:solidFill>
                <a:effectLst/>
                <a:latin typeface="Arial" panose="020B0604020202020204" pitchFamily="34" charset="0"/>
              </a:rPr>
              <a:t>HR Professionals</a:t>
            </a:r>
            <a:r>
              <a:rPr kumimoji="0" lang="en-US" altLang="en-US" sz="1800" b="0" i="0" u="none" strike="noStrike" cap="none" normalizeH="0" baseline="0" dirty="0">
                <a:ln>
                  <a:noFill/>
                </a:ln>
                <a:solidFill>
                  <a:schemeClr val="tx1"/>
                </a:solidFill>
                <a:effectLst/>
                <a:latin typeface="Arial" panose="020B0604020202020204" pitchFamily="34" charset="0"/>
              </a:rPr>
              <a:t>: HR teams rely on performance data to inform decisions on promotions, compensation, training, and development programs.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sng"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Individuals benefit from receiving feedback on their performance, which can guide their professional growth and development.</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sng" strike="noStrike" cap="none" normalizeH="0" baseline="0" dirty="0">
                <a:ln>
                  <a:noFill/>
                </a:ln>
                <a:solidFill>
                  <a:schemeClr val="tx1"/>
                </a:solidFill>
                <a:effectLst/>
                <a:latin typeface="Arial" panose="020B0604020202020204" pitchFamily="34" charset="0"/>
              </a:rPr>
              <a:t>Executives and Leadership</a:t>
            </a:r>
            <a:r>
              <a:rPr kumimoji="0" lang="en-US" altLang="en-US" sz="1800" b="0" i="0" u="none" strike="noStrike" cap="none" normalizeH="0" baseline="0" dirty="0">
                <a:ln>
                  <a:noFill/>
                </a:ln>
                <a:solidFill>
                  <a:schemeClr val="tx1"/>
                </a:solidFill>
                <a:effectLst/>
                <a:latin typeface="Arial" panose="020B0604020202020204" pitchFamily="34" charset="0"/>
              </a:rPr>
              <a:t>: Senior leaders use performance analysis to align workforce performance with strategic goals, make high-level staffing decisions, and drive organizational success.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sng" strike="noStrike" cap="none" normalizeH="0" baseline="0" dirty="0">
                <a:ln>
                  <a:noFill/>
                </a:ln>
                <a:solidFill>
                  <a:schemeClr val="tx1"/>
                </a:solidFill>
                <a:effectLst/>
                <a:latin typeface="Arial" panose="020B0604020202020204" pitchFamily="34" charset="0"/>
              </a:rPr>
              <a:t>Training and Development Teams</a:t>
            </a:r>
            <a:r>
              <a:rPr kumimoji="0" lang="en-US" altLang="en-US" sz="1800" b="0" i="0" u="none" strike="noStrike" cap="none" normalizeH="0" baseline="0" dirty="0">
                <a:ln>
                  <a:noFill/>
                </a:ln>
                <a:solidFill>
                  <a:schemeClr val="tx1"/>
                </a:solidFill>
                <a:effectLst/>
                <a:latin typeface="Arial" panose="020B0604020202020204" pitchFamily="34" charset="0"/>
              </a:rPr>
              <a:t>: These teams use the analysis to design targeted training programs that address skill gaps and enhance overall employee performance.</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sng" strike="noStrike" cap="none" normalizeH="0" baseline="0" dirty="0">
                <a:ln>
                  <a:noFill/>
                </a:ln>
                <a:solidFill>
                  <a:schemeClr val="tx1"/>
                </a:solidFill>
                <a:effectLst/>
                <a:latin typeface="Arial" panose="020B0604020202020204" pitchFamily="34" charset="0"/>
              </a:rPr>
              <a:t>Performance Review Committees</a:t>
            </a:r>
            <a:r>
              <a:rPr kumimoji="0" lang="en-US" altLang="en-US" sz="1800" b="0" i="0" u="none" strike="noStrike" cap="none" normalizeH="0" baseline="0" dirty="0">
                <a:ln>
                  <a:noFill/>
                </a:ln>
                <a:solidFill>
                  <a:schemeClr val="tx1"/>
                </a:solidFill>
                <a:effectLst/>
                <a:latin typeface="Arial" panose="020B0604020202020204" pitchFamily="34" charset="0"/>
              </a:rPr>
              <a:t>: These groups assess the analysis to ensure fair and consistent evaluations across the organization.</a:t>
            </a:r>
          </a:p>
        </p:txBody>
      </p:sp>
      <p:pic>
        <p:nvPicPr>
          <p:cNvPr id="7" name="Picture 6">
            <a:extLst>
              <a:ext uri="{FF2B5EF4-FFF2-40B4-BE49-F238E27FC236}">
                <a16:creationId xmlns:a16="http://schemas.microsoft.com/office/drawing/2014/main" id="{BAFD765E-E030-307D-BE7E-CA32424FC9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9200" y="1752600"/>
            <a:ext cx="3220049" cy="28272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04987"/>
            <a:ext cx="2438400"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gn="ctr">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gn="ctr">
              <a:lnSpc>
                <a:spcPct val="100000"/>
              </a:lnSpc>
              <a:spcBef>
                <a:spcPts val="55"/>
              </a:spcBef>
            </a:pPr>
            <a:fld id="{81D60167-4931-47E6-BA6A-407CBD079E47}" type="slidenum">
              <a:rPr spc="10" dirty="0"/>
              <a:pPr marL="38100" algn="ctr">
                <a:lnSpc>
                  <a:spcPct val="100000"/>
                </a:lnSpc>
                <a:spcBef>
                  <a:spcPts val="55"/>
                </a:spcBef>
              </a:pPr>
              <a:t>7</a:t>
            </a:fld>
            <a:endParaRPr spc="10" dirty="0"/>
          </a:p>
        </p:txBody>
      </p:sp>
      <p:sp>
        <p:nvSpPr>
          <p:cNvPr id="11" name="Rectangle 3">
            <a:extLst>
              <a:ext uri="{FF2B5EF4-FFF2-40B4-BE49-F238E27FC236}">
                <a16:creationId xmlns:a16="http://schemas.microsoft.com/office/drawing/2014/main" id="{8F783A48-D16B-167C-3995-B63140536FDE}"/>
              </a:ext>
            </a:extLst>
          </p:cNvPr>
          <p:cNvSpPr>
            <a:spLocks noChangeArrowheads="1"/>
          </p:cNvSpPr>
          <p:nvPr/>
        </p:nvSpPr>
        <p:spPr bwMode="auto">
          <a:xfrm rot="10800000" flipV="1">
            <a:off x="2411104" y="1841868"/>
            <a:ext cx="9606909" cy="446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algn="ctr" eaLnBrk="0" fontAlgn="base" hangingPunct="0">
              <a:lnSpc>
                <a:spcPct val="150000"/>
              </a:lnSpc>
              <a:spcBef>
                <a:spcPct val="0"/>
              </a:spcBef>
              <a:spcAft>
                <a:spcPct val="0"/>
              </a:spcAft>
            </a:pPr>
            <a:r>
              <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 for Missing Values</a:t>
            </a:r>
            <a:r>
              <a:rPr kumimoji="0" lang="en-US" altLang="en-US" sz="20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defTabSz="914400" rtl="0" eaLnBrk="0" fontAlgn="base" latinLnBrk="0" hangingPunct="0">
              <a:lnSpc>
                <a:spcPct val="150000"/>
              </a:lnSpc>
              <a:spcBef>
                <a:spcPct val="0"/>
              </a:spcBef>
              <a:spcAft>
                <a:spcPct val="0"/>
              </a:spcAft>
              <a:buClrTx/>
              <a:buSzTx/>
              <a:tabLst/>
            </a:pPr>
            <a:r>
              <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 missing or incomplete data in your performance dataset using conditional formatting. This helps in quickly identifying gaps that need attention.</a:t>
            </a:r>
          </a:p>
          <a:p>
            <a:pPr algn="ctr" eaLnBrk="0" fontAlgn="base" hangingPunct="0">
              <a:lnSpc>
                <a:spcPct val="150000"/>
              </a:lnSpc>
              <a:spcBef>
                <a:spcPct val="0"/>
              </a:spcBef>
              <a:spcAft>
                <a:spcPct val="0"/>
              </a:spcAft>
            </a:pPr>
            <a:r>
              <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sz="20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Filter for Removing Missing Values</a:t>
            </a:r>
            <a:r>
              <a:rPr kumimoji="0" lang="en-US" altLang="en-US" sz="20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algn="ctr" eaLnBrk="0" fontAlgn="base" hangingPunct="0">
              <a:lnSpc>
                <a:spcPct val="150000"/>
              </a:lnSpc>
              <a:spcBef>
                <a:spcPct val="0"/>
              </a:spcBef>
              <a:spcAft>
                <a:spcPct val="0"/>
              </a:spcAft>
            </a:pPr>
            <a:r>
              <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Excel's filtering options to remove or exclude rows with missing values. This ensures that analysis is based on complete and accurate data.</a:t>
            </a:r>
          </a:p>
          <a:p>
            <a:pPr marR="0" lvl="0" algn="ctr" defTabSz="914400" rtl="0" eaLnBrk="0" fontAlgn="base" latinLnBrk="0" hangingPunct="0">
              <a:lnSpc>
                <a:spcPct val="150000"/>
              </a:lnSpc>
              <a:spcBef>
                <a:spcPct val="0"/>
              </a:spcBef>
              <a:spcAft>
                <a:spcPct val="0"/>
              </a:spcAft>
              <a:buClrTx/>
              <a:buSzTx/>
              <a:tabLst/>
            </a:pPr>
            <a:r>
              <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en-US" altLang="en-US" sz="20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Formula for Employee Performance Rating Level</a:t>
            </a:r>
            <a:r>
              <a:rPr kumimoji="0" lang="en-US" altLang="en-US" sz="20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ctr" defTabSz="914400" rtl="0" eaLnBrk="0" fontAlgn="base" latinLnBrk="0" hangingPunct="0">
              <a:lnSpc>
                <a:spcPct val="150000"/>
              </a:lnSpc>
              <a:spcBef>
                <a:spcPct val="0"/>
              </a:spcBef>
              <a:spcAft>
                <a:spcPct val="0"/>
              </a:spcAft>
              <a:buClrTx/>
              <a:buSzTx/>
              <a:tabLst/>
            </a:pPr>
            <a:r>
              <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custom formulas to calculate performance ratings based on specific criteria such as very high to very low levels.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D2072D4-F1DA-25BC-FC3A-99F3C9A4B0FA}"/>
              </a:ext>
            </a:extLst>
          </p:cNvPr>
          <p:cNvSpPr>
            <a:spLocks noChangeArrowheads="1"/>
          </p:cNvSpPr>
          <p:nvPr/>
        </p:nvSpPr>
        <p:spPr bwMode="auto">
          <a:xfrm>
            <a:off x="609600" y="626046"/>
            <a:ext cx="9220200" cy="611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a:t>
            </a: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 Table for Summary</a:t>
            </a:r>
            <a:r>
              <a:rPr kumimoji="0" lang="en-US" altLang="en-US" sz="24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ctr"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pivot tables to summarize and analyze large sets of performance data. This allows you to quickly aggregate, compare, and drill down into performance metrics across different performance levels.</a:t>
            </a:r>
          </a:p>
          <a:p>
            <a:pPr marL="0" marR="0" lvl="0" indent="0" algn="ctr"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a:t>
            </a:r>
            <a:r>
              <a:rPr lang="en-US" altLang="en-US" sz="2400" b="1" u="sng" dirty="0">
                <a:latin typeface="Times New Roman" panose="02020603050405020304" pitchFamily="18" charset="0"/>
                <a:cs typeface="Times New Roman" panose="02020603050405020304" pitchFamily="18" charset="0"/>
              </a:rPr>
              <a:t>Charts</a:t>
            </a: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Data Visualization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Excel's charting tools bar charts) to visualize performance trends, comparisons, and distributions. This helps in communicating insights clearly and making data-driven decisions.</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400" dirty="0">
                <a:latin typeface="Times New Roman" panose="02020603050405020304" pitchFamily="18" charset="0"/>
                <a:cs typeface="Times New Roman" panose="02020603050405020304" pitchFamily="18" charset="0"/>
              </a:rPr>
              <a:t>Employee performance analysis, a bar chart can be used to visualize and compare performance metrics across different employees, gender, business unit and performance rating levels.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07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152400"/>
            <a:ext cx="10522268" cy="991234"/>
          </a:xfrm>
        </p:spPr>
        <p:txBody>
          <a:bodyPr/>
          <a:lstStyle/>
          <a:p>
            <a:r>
              <a:rPr lang="en-IN" dirty="0"/>
              <a:t>Dataset Description</a:t>
            </a:r>
          </a:p>
        </p:txBody>
      </p:sp>
      <p:sp>
        <p:nvSpPr>
          <p:cNvPr id="8" name="TextBox 7">
            <a:extLst>
              <a:ext uri="{FF2B5EF4-FFF2-40B4-BE49-F238E27FC236}">
                <a16:creationId xmlns:a16="http://schemas.microsoft.com/office/drawing/2014/main" id="{94B4CC40-CF41-C9AE-9AD4-15B4DC960B7B}"/>
              </a:ext>
            </a:extLst>
          </p:cNvPr>
          <p:cNvSpPr txBox="1"/>
          <p:nvPr/>
        </p:nvSpPr>
        <p:spPr>
          <a:xfrm>
            <a:off x="850486" y="1148550"/>
            <a:ext cx="8229601" cy="2031325"/>
          </a:xfrm>
          <a:prstGeom prst="rect">
            <a:avLst/>
          </a:prstGeom>
          <a:noFill/>
        </p:spPr>
        <p:txBody>
          <a:bodyPr wrap="square">
            <a:spAutoFit/>
          </a:bodyPr>
          <a:lstStyle/>
          <a:p>
            <a:r>
              <a:rPr lang="en-US" b="1" u="sng" dirty="0"/>
              <a:t>EMPLOYEE DATASET – DOWNLOAD FROM EDUNET DASHBOARD (KAGGLE)</a:t>
            </a:r>
          </a:p>
          <a:p>
            <a:pPr>
              <a:lnSpc>
                <a:spcPct val="150000"/>
              </a:lnSpc>
            </a:pPr>
            <a:r>
              <a:rPr lang="en-US" dirty="0"/>
              <a:t>The dataset contains the information of 26 features. I consider only some important features for the employee performance analysis.</a:t>
            </a:r>
          </a:p>
          <a:p>
            <a:endParaRPr lang="en-US" dirty="0"/>
          </a:p>
          <a:p>
            <a:endParaRPr lang="en-US" dirty="0"/>
          </a:p>
          <a:p>
            <a:r>
              <a:rPr lang="en-US" dirty="0"/>
              <a:t>                                         </a:t>
            </a:r>
            <a:endParaRPr lang="en-IN" dirty="0"/>
          </a:p>
        </p:txBody>
      </p:sp>
      <p:sp>
        <p:nvSpPr>
          <p:cNvPr id="9" name="Rectangle 1">
            <a:extLst>
              <a:ext uri="{FF2B5EF4-FFF2-40B4-BE49-F238E27FC236}">
                <a16:creationId xmlns:a16="http://schemas.microsoft.com/office/drawing/2014/main" id="{FA627878-252D-B35B-A6DC-D580CF89F721}"/>
              </a:ext>
            </a:extLst>
          </p:cNvPr>
          <p:cNvSpPr>
            <a:spLocks noChangeArrowheads="1"/>
          </p:cNvSpPr>
          <p:nvPr/>
        </p:nvSpPr>
        <p:spPr bwMode="auto">
          <a:xfrm rot="10800000" flipV="1">
            <a:off x="838198" y="2211000"/>
            <a:ext cx="7620001"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Employee ID</a:t>
            </a:r>
            <a:r>
              <a:rPr kumimoji="0" lang="en-US" altLang="en-US" sz="1800" b="0" i="0" u="none" strike="noStrike" cap="none" normalizeH="0" baseline="0" dirty="0">
                <a:ln>
                  <a:noFill/>
                </a:ln>
                <a:solidFill>
                  <a:schemeClr val="tx1"/>
                </a:solidFill>
                <a:effectLst/>
                <a:latin typeface="Arial" panose="020B0604020202020204" pitchFamily="34" charset="0"/>
              </a:rPr>
              <a:t>: A unique identifier for each employee.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FirstName</a:t>
            </a:r>
            <a:r>
              <a:rPr kumimoji="0" lang="en-US" altLang="en-US" sz="1800" b="0" i="0" u="none" strike="noStrike" cap="none" normalizeH="0" baseline="0" dirty="0">
                <a:ln>
                  <a:noFill/>
                </a:ln>
                <a:solidFill>
                  <a:schemeClr val="tx1"/>
                </a:solidFill>
                <a:effectLst/>
                <a:latin typeface="Arial" panose="020B0604020202020204" pitchFamily="34" charset="0"/>
              </a:rPr>
              <a:t>: The first name of the employee</a:t>
            </a:r>
            <a:r>
              <a:rPr lang="en-US" altLang="en-US" dirty="0">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Business Unit </a:t>
            </a:r>
            <a:r>
              <a:rPr kumimoji="0" lang="en-US" altLang="en-US" sz="1800" b="0" i="0" u="none" strike="noStrike" cap="none" normalizeH="0" baseline="0" dirty="0">
                <a:ln>
                  <a:noFill/>
                </a:ln>
                <a:solidFill>
                  <a:schemeClr val="tx1"/>
                </a:solidFill>
                <a:effectLst/>
                <a:latin typeface="Arial" panose="020B0604020202020204" pitchFamily="34" charset="0"/>
              </a:rPr>
              <a:t>: The business unit to which the employee belongs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Employee Status </a:t>
            </a:r>
            <a:r>
              <a:rPr kumimoji="0" lang="en-US" altLang="en-US" sz="1800" b="0" i="0" u="none" strike="noStrike" cap="none" normalizeH="0" baseline="0" dirty="0">
                <a:ln>
                  <a:noFill/>
                </a:ln>
                <a:solidFill>
                  <a:schemeClr val="tx1"/>
                </a:solidFill>
                <a:effectLst/>
                <a:latin typeface="Arial" panose="020B0604020202020204" pitchFamily="34" charset="0"/>
              </a:rPr>
              <a:t>: The current status of the employee (e.g., Active, Inactive)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Employee Type </a:t>
            </a:r>
            <a:r>
              <a:rPr kumimoji="0" lang="en-US" altLang="en-US" sz="1800" b="0" i="0" u="none" strike="noStrike" cap="none" normalizeH="0" baseline="0" dirty="0">
                <a:ln>
                  <a:noFill/>
                </a:ln>
                <a:solidFill>
                  <a:schemeClr val="tx1"/>
                </a:solidFill>
                <a:effectLst/>
                <a:latin typeface="Arial" panose="020B0604020202020204" pitchFamily="34" charset="0"/>
              </a:rPr>
              <a:t>: The type of employee (e.g., Full-time, Part-time).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Employee Classification Type </a:t>
            </a:r>
            <a:r>
              <a:rPr kumimoji="0" lang="en-US" altLang="en-US" sz="1800" b="0" i="0" u="none" strike="noStrike" cap="none" normalizeH="0" baseline="0" dirty="0">
                <a:ln>
                  <a:noFill/>
                </a:ln>
                <a:solidFill>
                  <a:schemeClr val="tx1"/>
                </a:solidFill>
                <a:effectLst/>
                <a:latin typeface="Arial" panose="020B0604020202020204" pitchFamily="34" charset="0"/>
              </a:rPr>
              <a:t>: The classification of the employee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Gender Code</a:t>
            </a:r>
            <a:r>
              <a:rPr kumimoji="0" lang="en-US" altLang="en-US" sz="1800" b="0" i="0" u="none" strike="noStrike" cap="none" normalizeH="0" baseline="0" dirty="0">
                <a:ln>
                  <a:noFill/>
                </a:ln>
                <a:solidFill>
                  <a:schemeClr val="tx1"/>
                </a:solidFill>
                <a:effectLst/>
                <a:latin typeface="Arial" panose="020B0604020202020204" pitchFamily="34" charset="0"/>
              </a:rPr>
              <a:t>: The gender of the employee </a:t>
            </a:r>
            <a:r>
              <a:rPr lang="en-US" altLang="en-US" dirty="0">
                <a:latin typeface="Arial" panose="020B0604020202020204" pitchFamily="34" charset="0"/>
              </a:rPr>
              <a:t>(male, female)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Score</a:t>
            </a:r>
            <a:r>
              <a:rPr kumimoji="0" lang="en-US" altLang="en-US" sz="1800" b="0" i="0" u="none" strike="noStrike" cap="none" normalizeH="0" baseline="0" dirty="0">
                <a:ln>
                  <a:noFill/>
                </a:ln>
                <a:solidFill>
                  <a:schemeClr val="tx1"/>
                </a:solidFill>
                <a:effectLst/>
                <a:latin typeface="Arial" panose="020B0604020202020204" pitchFamily="34" charset="0"/>
              </a:rPr>
              <a:t>: The overall performance rating of the employee.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Current Employee Rating Level</a:t>
            </a:r>
            <a:r>
              <a:rPr kumimoji="0" lang="en-US" altLang="en-US" sz="1800" b="0" i="0" u="none" strike="noStrike" cap="none" normalizeH="0" baseline="0" dirty="0">
                <a:ln>
                  <a:noFill/>
                </a:ln>
                <a:solidFill>
                  <a:schemeClr val="tx1"/>
                </a:solidFill>
                <a:effectLst/>
                <a:latin typeface="Arial" panose="020B0604020202020204" pitchFamily="34" charset="0"/>
              </a:rPr>
              <a:t>: The current numeric rating of the employee's performance. </a:t>
            </a:r>
          </a:p>
        </p:txBody>
      </p:sp>
      <p:pic>
        <p:nvPicPr>
          <p:cNvPr id="4" name="Picture 3">
            <a:extLst>
              <a:ext uri="{FF2B5EF4-FFF2-40B4-BE49-F238E27FC236}">
                <a16:creationId xmlns:a16="http://schemas.microsoft.com/office/drawing/2014/main" id="{33CBCFE1-BDB6-B219-DBA7-9470DDAA8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200" y="1494692"/>
            <a:ext cx="3168444" cy="4214758"/>
          </a:xfrm>
          <a:prstGeom prst="rect">
            <a:avLst/>
          </a:prstGeom>
        </p:spPr>
      </p:pic>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755</TotalTime>
  <Words>1605</Words>
  <Application>Microsoft Office PowerPoint</Application>
  <PresentationFormat>Widescreen</PresentationFormat>
  <Paragraphs>142</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 Adhilakshmi</cp:lastModifiedBy>
  <cp:revision>14</cp:revision>
  <dcterms:created xsi:type="dcterms:W3CDTF">2024-03-29T15:07:22Z</dcterms:created>
  <dcterms:modified xsi:type="dcterms:W3CDTF">2024-08-26T10:56:15Z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