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83" r:id="rId5"/>
    <p:sldId id="284" r:id="rId6"/>
    <p:sldId id="286" r:id="rId7"/>
    <p:sldId id="259" r:id="rId8"/>
    <p:sldId id="287" r:id="rId9"/>
    <p:sldId id="288" r:id="rId10"/>
    <p:sldId id="289" r:id="rId11"/>
    <p:sldId id="290" r:id="rId12"/>
    <p:sldId id="291" r:id="rId13"/>
    <p:sldId id="292"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83"/>
            <p14:sldId id="284"/>
            <p14:sldId id="286"/>
            <p14:sldId id="259"/>
            <p14:sldId id="287"/>
            <p14:sldId id="288"/>
            <p14:sldId id="289"/>
            <p14:sldId id="290"/>
            <p14:sldId id="291"/>
            <p14:sldId id="292"/>
            <p14:sldId id="293"/>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1/25/2025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eta.nxvms.com/docs/developers/knowledgebase/196-vmsname-server-plugin-sdk-c?__hstc=160140578.723c25cb13a1a7315258fde63f0fde91.1737484603488.1737734072075.1737736112733.3&amp;__hssc=160140578.4.1737736112733&amp;__hsfp=246437951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eta.nxvms.com/docs/developers/knowledgebase/196-vmsname-server-plugin-sdk-c?__hstc=160140578.723c25cb13a1a7315258fde63f0fde91.1737484603488.1737734072075.1737736112733.3&amp;__hssc=160140578.4.1737736112733&amp;__hsfp=246437951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ta.nxvms.com/docs/developers/knowledgebase/196-vmsname-server-plugin-sdk-c?__hstc=160140578.723c25cb13a1a7315258fde63f0fde91.1737484603488.1737734072075.1737736112733.3&amp;__hssc=160140578.4.1737736112733&amp;__hsfp=246437951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Crowd Flow Monitoring with NX </a:t>
            </a:r>
            <a:r>
              <a:rPr lang="en-US" dirty="0" err="1"/>
              <a:t>ToolKit</a:t>
            </a:r>
            <a:r>
              <a:rPr lang="en-US" dirty="0"/>
              <a:t>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077762" y="5255593"/>
            <a:ext cx="2884764" cy="495232"/>
          </a:xfrm>
          <a:prstGeom prst="rect">
            <a:avLst/>
          </a:prstGeom>
        </p:spPr>
        <p:txBody>
          <a:bodyPr anchor="t">
            <a:normAutofit fontScale="62500" lnSpcReduction="20000"/>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r>
              <a:rPr lang="en-US" sz="1800" b="1" dirty="0">
                <a:solidFill>
                  <a:schemeClr val="bg1"/>
                </a:solidFill>
                <a:latin typeface="+mj-lt"/>
                <a:ea typeface="+mn-ea"/>
                <a:cs typeface="+mn-cs"/>
              </a:rPr>
              <a:t>SORNAM THIYAGARAJAN </a:t>
            </a:r>
          </a:p>
          <a:p>
            <a:pPr>
              <a:spcBef>
                <a:spcPts val="1000"/>
              </a:spcBef>
            </a:pPr>
            <a:r>
              <a:rPr lang="en-US" sz="1800" b="1" dirty="0">
                <a:solidFill>
                  <a:schemeClr val="bg1"/>
                </a:solidFill>
                <a:latin typeface="+mj-lt"/>
                <a:ea typeface="+mn-ea"/>
                <a:cs typeface="+mn-cs"/>
              </a:rPr>
              <a:t>RAGAVI MARIMUTHU</a:t>
            </a: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6DFC-5832-DFAB-308A-DAB2EAD429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F76F98-F9BB-77F8-CF76-D13093969F1C}"/>
              </a:ext>
            </a:extLst>
          </p:cNvPr>
          <p:cNvSpPr>
            <a:spLocks noGrp="1"/>
          </p:cNvSpPr>
          <p:nvPr>
            <p:ph type="title"/>
          </p:nvPr>
        </p:nvSpPr>
        <p:spPr/>
        <p:txBody>
          <a:bodyPr/>
          <a:lstStyle/>
          <a:p>
            <a:r>
              <a:rPr lang="en-US" b="1" dirty="0"/>
              <a:t>Visual Representation</a:t>
            </a:r>
          </a:p>
        </p:txBody>
      </p:sp>
      <p:sp>
        <p:nvSpPr>
          <p:cNvPr id="11" name="Content Placeholder 1">
            <a:extLst>
              <a:ext uri="{FF2B5EF4-FFF2-40B4-BE49-F238E27FC236}">
                <a16:creationId xmlns:a16="http://schemas.microsoft.com/office/drawing/2014/main" id="{8C41A1DC-36B0-94EE-52F6-697EADD4A205}"/>
              </a:ext>
            </a:extLst>
          </p:cNvPr>
          <p:cNvSpPr>
            <a:spLocks noGrp="1"/>
          </p:cNvSpPr>
          <p:nvPr>
            <p:ph idx="1"/>
          </p:nvPr>
        </p:nvSpPr>
        <p:spPr>
          <a:xfrm>
            <a:off x="445273" y="1317754"/>
            <a:ext cx="11409843" cy="5210267"/>
          </a:xfrm>
        </p:spPr>
        <p:txBody>
          <a:bodyPr>
            <a:normAutofit/>
          </a:bodyPr>
          <a:lstStyle/>
          <a:p>
            <a:endParaRPr lang="en-IN" dirty="0"/>
          </a:p>
          <a:p>
            <a:pPr marL="914400" lvl="2" indent="0">
              <a:buNone/>
            </a:pPr>
            <a:endParaRPr lang="en-IN" sz="1200" dirty="0"/>
          </a:p>
        </p:txBody>
      </p:sp>
      <p:pic>
        <p:nvPicPr>
          <p:cNvPr id="4" name="Picture 3">
            <a:extLst>
              <a:ext uri="{FF2B5EF4-FFF2-40B4-BE49-F238E27FC236}">
                <a16:creationId xmlns:a16="http://schemas.microsoft.com/office/drawing/2014/main" id="{09C16335-6686-C0B0-4D41-14C518DF6ABD}"/>
              </a:ext>
            </a:extLst>
          </p:cNvPr>
          <p:cNvPicPr>
            <a:picLocks noChangeAspect="1"/>
          </p:cNvPicPr>
          <p:nvPr/>
        </p:nvPicPr>
        <p:blipFill>
          <a:blip r:embed="rId2"/>
          <a:stretch>
            <a:fillRect/>
          </a:stretch>
        </p:blipFill>
        <p:spPr>
          <a:xfrm>
            <a:off x="2731274" y="1283858"/>
            <a:ext cx="8270786" cy="5291697"/>
          </a:xfrm>
          <a:prstGeom prst="rect">
            <a:avLst/>
          </a:prstGeom>
        </p:spPr>
      </p:pic>
    </p:spTree>
    <p:extLst>
      <p:ext uri="{BB962C8B-B14F-4D97-AF65-F5344CB8AC3E}">
        <p14:creationId xmlns:p14="http://schemas.microsoft.com/office/powerpoint/2010/main" val="22425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B0357-6BDC-A25C-D811-B77E5C24FE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4B4593-9BBB-3FE9-A654-250DD9ADE2CC}"/>
              </a:ext>
            </a:extLst>
          </p:cNvPr>
          <p:cNvSpPr>
            <a:spLocks noGrp="1"/>
          </p:cNvSpPr>
          <p:nvPr>
            <p:ph type="title"/>
          </p:nvPr>
        </p:nvSpPr>
        <p:spPr/>
        <p:txBody>
          <a:bodyPr/>
          <a:lstStyle/>
          <a:p>
            <a:r>
              <a:rPr lang="en-US" b="1" dirty="0"/>
              <a:t>Why Our Idea is Unique:</a:t>
            </a:r>
          </a:p>
        </p:txBody>
      </p:sp>
      <p:sp>
        <p:nvSpPr>
          <p:cNvPr id="11" name="Content Placeholder 1">
            <a:extLst>
              <a:ext uri="{FF2B5EF4-FFF2-40B4-BE49-F238E27FC236}">
                <a16:creationId xmlns:a16="http://schemas.microsoft.com/office/drawing/2014/main" id="{A9C3A933-FE82-5750-53FA-1B26FA2CF330}"/>
              </a:ext>
            </a:extLst>
          </p:cNvPr>
          <p:cNvSpPr>
            <a:spLocks noGrp="1"/>
          </p:cNvSpPr>
          <p:nvPr>
            <p:ph idx="1"/>
          </p:nvPr>
        </p:nvSpPr>
        <p:spPr>
          <a:xfrm>
            <a:off x="445273" y="1317754"/>
            <a:ext cx="11409843" cy="5210267"/>
          </a:xfrm>
        </p:spPr>
        <p:txBody>
          <a:bodyPr>
            <a:normAutofit/>
          </a:bodyPr>
          <a:lstStyle/>
          <a:p>
            <a:pPr algn="just"/>
            <a:r>
              <a:rPr lang="en-US" sz="1600" dirty="0"/>
              <a:t>Our solution leverages </a:t>
            </a:r>
            <a:r>
              <a:rPr lang="en-US" sz="1600" b="1" dirty="0"/>
              <a:t>AI-powered real-time video analytics</a:t>
            </a:r>
            <a:r>
              <a:rPr lang="en-US" sz="1600" dirty="0"/>
              <a:t> and </a:t>
            </a:r>
            <a:r>
              <a:rPr lang="en-US" sz="1600" b="1" dirty="0"/>
              <a:t>crowd density management</a:t>
            </a:r>
            <a:r>
              <a:rPr lang="en-US" sz="1600" dirty="0"/>
              <a:t> in a way that combines </a:t>
            </a:r>
            <a:r>
              <a:rPr lang="en-US" sz="1600" b="1" dirty="0"/>
              <a:t>advanced technology</a:t>
            </a:r>
            <a:r>
              <a:rPr lang="en-US" sz="1600" dirty="0"/>
              <a:t> with </a:t>
            </a:r>
            <a:r>
              <a:rPr lang="en-US" sz="1600" b="1" dirty="0"/>
              <a:t>user-centric design</a:t>
            </a:r>
            <a:r>
              <a:rPr lang="en-US" sz="1600" dirty="0"/>
              <a:t>. Unlike existing systems, which primarily focus on video surveillance or static crowd control methods, our platform integrates </a:t>
            </a:r>
            <a:r>
              <a:rPr lang="en-US" sz="1600" b="1" dirty="0"/>
              <a:t>dynamic crowd flow management</a:t>
            </a:r>
            <a:r>
              <a:rPr lang="en-US" sz="1600" dirty="0"/>
              <a:t> with </a:t>
            </a:r>
            <a:r>
              <a:rPr lang="en-US" sz="1600" b="1" dirty="0"/>
              <a:t>live video streaming</a:t>
            </a:r>
            <a:r>
              <a:rPr lang="en-US" sz="1600" dirty="0"/>
              <a:t>, </a:t>
            </a:r>
            <a:r>
              <a:rPr lang="en-US" sz="1600" b="1" dirty="0"/>
              <a:t>precautionary alerts</a:t>
            </a:r>
            <a:r>
              <a:rPr lang="en-US" sz="1600" dirty="0"/>
              <a:t>, and </a:t>
            </a:r>
            <a:r>
              <a:rPr lang="en-US" sz="1600" b="1" dirty="0"/>
              <a:t>interactive guidance</a:t>
            </a:r>
            <a:r>
              <a:rPr lang="en-US" sz="1600" dirty="0"/>
              <a:t> for visitors. Here's why it's unique:</a:t>
            </a:r>
          </a:p>
          <a:p>
            <a:pPr algn="just"/>
            <a:r>
              <a:rPr lang="en-US" sz="1600" dirty="0"/>
              <a:t>1. AI-Driven Crowd Density and Movement Analysis</a:t>
            </a:r>
          </a:p>
          <a:p>
            <a:pPr algn="just"/>
            <a:r>
              <a:rPr lang="en-US" sz="1600" dirty="0"/>
              <a:t>2. Smart Navigation and Personalized User Experience </a:t>
            </a:r>
          </a:p>
          <a:p>
            <a:pPr algn="just"/>
            <a:r>
              <a:rPr lang="en-US" sz="1600" dirty="0"/>
              <a:t>3. Comprehensive Emergency Response Integration </a:t>
            </a:r>
          </a:p>
          <a:p>
            <a:pPr algn="just"/>
            <a:r>
              <a:rPr lang="en-US" sz="1600" dirty="0"/>
              <a:t>4. Sustainability and Efficiency in Venue Management.</a:t>
            </a:r>
            <a:endParaRPr lang="en-IN" sz="1600" dirty="0"/>
          </a:p>
          <a:p>
            <a:pPr marL="914400" lvl="2" indent="0" algn="just">
              <a:buNone/>
            </a:pPr>
            <a:endParaRPr lang="en-IN" sz="1200" dirty="0"/>
          </a:p>
        </p:txBody>
      </p:sp>
    </p:spTree>
    <p:extLst>
      <p:ext uri="{BB962C8B-B14F-4D97-AF65-F5344CB8AC3E}">
        <p14:creationId xmlns:p14="http://schemas.microsoft.com/office/powerpoint/2010/main" val="39988828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B5332-62C2-C05B-EED6-75CB2FDEFA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4E40BA-09A3-E6B6-BDF7-3D41835F57D9}"/>
              </a:ext>
            </a:extLst>
          </p:cNvPr>
          <p:cNvSpPr>
            <a:spLocks noGrp="1"/>
          </p:cNvSpPr>
          <p:nvPr>
            <p:ph type="title"/>
          </p:nvPr>
        </p:nvSpPr>
        <p:spPr/>
        <p:txBody>
          <a:bodyPr/>
          <a:lstStyle/>
          <a:p>
            <a:r>
              <a:rPr lang="en-US" b="1" dirty="0"/>
              <a:t>How It Differs from Existing Solutions</a:t>
            </a:r>
          </a:p>
        </p:txBody>
      </p:sp>
      <p:sp>
        <p:nvSpPr>
          <p:cNvPr id="4" name="Content Placeholder 3">
            <a:extLst>
              <a:ext uri="{FF2B5EF4-FFF2-40B4-BE49-F238E27FC236}">
                <a16:creationId xmlns:a16="http://schemas.microsoft.com/office/drawing/2014/main" id="{52663F66-4EA3-4E81-F692-24ADB69CB0BD}"/>
              </a:ext>
            </a:extLst>
          </p:cNvPr>
          <p:cNvSpPr>
            <a:spLocks noGrp="1"/>
          </p:cNvSpPr>
          <p:nvPr>
            <p:ph idx="1"/>
          </p:nvPr>
        </p:nvSpPr>
        <p:spPr>
          <a:xfrm>
            <a:off x="604433" y="1383527"/>
            <a:ext cx="10983131" cy="4793436"/>
          </a:xfrm>
        </p:spPr>
        <p:txBody>
          <a:bodyPr>
            <a:normAutofit/>
          </a:bodyPr>
          <a:lstStyle/>
          <a:p>
            <a:r>
              <a:rPr lang="en-IN" sz="1600" b="1" dirty="0"/>
              <a:t>1. Integrated Crowd Management with AI and Real-Time Feedback: </a:t>
            </a:r>
          </a:p>
          <a:p>
            <a:pPr lvl="1"/>
            <a:r>
              <a:rPr lang="en-US" sz="1400" dirty="0"/>
              <a:t>Most current systems either focus on static surveillance or rely on manual intervention for crowd management. Our solution  integrates </a:t>
            </a:r>
            <a:r>
              <a:rPr lang="en-US" sz="1400" b="1" dirty="0"/>
              <a:t>real-time AI analytics</a:t>
            </a:r>
            <a:r>
              <a:rPr lang="en-US" sz="1400" dirty="0"/>
              <a:t>, allowing dynamic, </a:t>
            </a:r>
            <a:r>
              <a:rPr lang="en-US" sz="1400" b="1" dirty="0"/>
              <a:t>automated decisions</a:t>
            </a:r>
            <a:r>
              <a:rPr lang="en-US" sz="1400" dirty="0"/>
              <a:t> to be made in the moment.</a:t>
            </a:r>
          </a:p>
          <a:p>
            <a:pPr lvl="1"/>
            <a:r>
              <a:rPr lang="en-US" sz="1400" dirty="0"/>
              <a:t>Existing systems often fail to provide personalized user guidance (e.g., </a:t>
            </a:r>
            <a:r>
              <a:rPr lang="en-US" sz="1400" b="1" dirty="0"/>
              <a:t>optimal routes</a:t>
            </a:r>
            <a:r>
              <a:rPr lang="en-US" sz="1400" dirty="0"/>
              <a:t> for visitors), while our app proactively guides  individuals and groups.</a:t>
            </a:r>
          </a:p>
          <a:p>
            <a:r>
              <a:rPr lang="en-IN" sz="1600" b="1" dirty="0"/>
              <a:t>2. Proactive Risk Management</a:t>
            </a:r>
            <a:r>
              <a:rPr lang="en-IN" sz="1600" dirty="0"/>
              <a:t>:</a:t>
            </a:r>
            <a:endParaRPr lang="en-IN" sz="1600" b="1" dirty="0"/>
          </a:p>
          <a:p>
            <a:pPr lvl="1"/>
            <a:r>
              <a:rPr lang="en-US" sz="1400" dirty="0"/>
              <a:t>Many crowd management solutions focus solely on detecting incidents after they occur (e.g., in case of accidents or emergencies).  Our solution provides </a:t>
            </a:r>
            <a:r>
              <a:rPr lang="en-US" sz="1400" b="1" dirty="0"/>
              <a:t>precautionary alerts</a:t>
            </a:r>
            <a:r>
              <a:rPr lang="en-US" sz="1400" dirty="0"/>
              <a:t> based on predictive data, preventing incidents before they escalate.</a:t>
            </a:r>
          </a:p>
          <a:p>
            <a:pPr lvl="1"/>
            <a:r>
              <a:rPr lang="en-US" sz="1400" b="1" dirty="0"/>
              <a:t>AI predictions</a:t>
            </a:r>
            <a:r>
              <a:rPr lang="en-US" sz="1400" dirty="0"/>
              <a:t> allow event organizers to manage crowds more effectively and avoid situations like overcrowding, stampedes, or unsafe conditions in real time.</a:t>
            </a:r>
          </a:p>
          <a:p>
            <a:r>
              <a:rPr lang="en-IN" sz="1600" b="1" dirty="0"/>
              <a:t>3. Sustainability-Focused Analytics</a:t>
            </a:r>
            <a:r>
              <a:rPr lang="en-IN" sz="1600" dirty="0"/>
              <a:t>:</a:t>
            </a:r>
            <a:endParaRPr lang="en-IN" sz="1600" b="1" dirty="0"/>
          </a:p>
          <a:p>
            <a:pPr lvl="1"/>
            <a:r>
              <a:rPr lang="en-US" sz="1400" dirty="0"/>
              <a:t>Unlike most traditional solutions that overlook sustainability, our system uses </a:t>
            </a:r>
            <a:r>
              <a:rPr lang="en-US" sz="1400" b="1" dirty="0"/>
              <a:t>data insights</a:t>
            </a:r>
            <a:r>
              <a:rPr lang="en-US" sz="1400" dirty="0"/>
              <a:t> to help venues optimize </a:t>
            </a:r>
            <a:r>
              <a:rPr lang="en-US" sz="1400" b="1" dirty="0"/>
              <a:t>energy usage</a:t>
            </a:r>
            <a:r>
              <a:rPr lang="en-US" sz="1400" dirty="0"/>
              <a:t>, </a:t>
            </a:r>
            <a:r>
              <a:rPr lang="en-US" sz="1400" b="1" dirty="0"/>
              <a:t>space management</a:t>
            </a:r>
            <a:r>
              <a:rPr lang="en-US" sz="1400" dirty="0"/>
              <a:t>, and even </a:t>
            </a:r>
            <a:r>
              <a:rPr lang="en-US" sz="1400" b="1" dirty="0"/>
              <a:t>waste collection</a:t>
            </a:r>
            <a:r>
              <a:rPr lang="en-US" sz="1400" dirty="0"/>
              <a:t>, promoting </a:t>
            </a:r>
            <a:r>
              <a:rPr lang="en-US" sz="1400" b="1" dirty="0"/>
              <a:t>sustainable practices</a:t>
            </a:r>
            <a:r>
              <a:rPr lang="en-US" sz="1400" dirty="0"/>
              <a:t> and reducing operational costs.</a:t>
            </a:r>
          </a:p>
          <a:p>
            <a:pPr lvl="1"/>
            <a:endParaRPr lang="en-IN" sz="1400" b="1" dirty="0"/>
          </a:p>
        </p:txBody>
      </p:sp>
    </p:spTree>
    <p:extLst>
      <p:ext uri="{BB962C8B-B14F-4D97-AF65-F5344CB8AC3E}">
        <p14:creationId xmlns:p14="http://schemas.microsoft.com/office/powerpoint/2010/main" val="208858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8EBB2-C09C-59D4-4961-89D5CA9DC6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23432E-D1AF-2949-FCEF-815A775C5A42}"/>
              </a:ext>
            </a:extLst>
          </p:cNvPr>
          <p:cNvSpPr>
            <a:spLocks noGrp="1"/>
          </p:cNvSpPr>
          <p:nvPr>
            <p:ph type="title"/>
          </p:nvPr>
        </p:nvSpPr>
        <p:spPr/>
        <p:txBody>
          <a:bodyPr/>
          <a:lstStyle/>
          <a:p>
            <a:r>
              <a:rPr lang="en-US" b="1" dirty="0"/>
              <a:t>Conclusion</a:t>
            </a:r>
          </a:p>
        </p:txBody>
      </p:sp>
      <p:sp>
        <p:nvSpPr>
          <p:cNvPr id="4" name="Content Placeholder 3">
            <a:extLst>
              <a:ext uri="{FF2B5EF4-FFF2-40B4-BE49-F238E27FC236}">
                <a16:creationId xmlns:a16="http://schemas.microsoft.com/office/drawing/2014/main" id="{43692540-DBFC-D97B-FB4C-57552195F2C0}"/>
              </a:ext>
            </a:extLst>
          </p:cNvPr>
          <p:cNvSpPr>
            <a:spLocks noGrp="1"/>
          </p:cNvSpPr>
          <p:nvPr>
            <p:ph idx="1"/>
          </p:nvPr>
        </p:nvSpPr>
        <p:spPr>
          <a:xfrm>
            <a:off x="604433" y="1383526"/>
            <a:ext cx="10983132" cy="5185715"/>
          </a:xfrm>
        </p:spPr>
        <p:txBody>
          <a:bodyPr>
            <a:normAutofit/>
          </a:bodyPr>
          <a:lstStyle/>
          <a:p>
            <a:pPr algn="just"/>
            <a:r>
              <a:rPr lang="en-US" sz="1400" dirty="0"/>
              <a:t>In conclusion, the integration of </a:t>
            </a:r>
            <a:r>
              <a:rPr lang="en-US" sz="1400" b="1" dirty="0"/>
              <a:t>AI</a:t>
            </a:r>
            <a:r>
              <a:rPr lang="en-US" sz="1400" dirty="0"/>
              <a:t> and </a:t>
            </a:r>
            <a:r>
              <a:rPr lang="en-US" sz="1400" b="1" dirty="0"/>
              <a:t>ML models</a:t>
            </a:r>
            <a:r>
              <a:rPr lang="en-US" sz="1400" dirty="0"/>
              <a:t> with the </a:t>
            </a:r>
            <a:r>
              <a:rPr lang="en-US" sz="1400" b="1" dirty="0"/>
              <a:t>NX Toolkit</a:t>
            </a:r>
            <a:r>
              <a:rPr lang="en-US" sz="1400" dirty="0"/>
              <a:t> offers a groundbreaking solution for real-time crowd management, enhancing the safety, efficiency, and experience of visitors in public spaces. By leveraging </a:t>
            </a:r>
            <a:r>
              <a:rPr lang="en-US" sz="1400" b="1" dirty="0"/>
              <a:t>advanced AI algorithms</a:t>
            </a:r>
            <a:r>
              <a:rPr lang="en-US" sz="1400" dirty="0"/>
              <a:t> and </a:t>
            </a:r>
            <a:r>
              <a:rPr lang="en-US" sz="1400" b="1" dirty="0"/>
              <a:t>machine learning</a:t>
            </a:r>
            <a:r>
              <a:rPr lang="en-US" sz="1400" dirty="0"/>
              <a:t> models, we can analyze and predict crowd behavior, optimize venue layouts, and provide real-time alerts and guidance for both visitors and management teams.</a:t>
            </a:r>
          </a:p>
          <a:p>
            <a:pPr algn="just"/>
            <a:r>
              <a:rPr lang="en-US" sz="1400" dirty="0"/>
              <a:t>With the </a:t>
            </a:r>
            <a:r>
              <a:rPr lang="en-US" sz="1400" b="1" dirty="0"/>
              <a:t>NX Toolkit</a:t>
            </a:r>
            <a:r>
              <a:rPr lang="en-US" sz="1400" dirty="0"/>
              <a:t> as a backbone, we can:</a:t>
            </a:r>
          </a:p>
          <a:p>
            <a:pPr algn="just">
              <a:buFont typeface="Arial" panose="020B0604020202020204" pitchFamily="34" charset="0"/>
              <a:buChar char="•"/>
            </a:pPr>
            <a:r>
              <a:rPr lang="en-US" sz="1400" b="1" dirty="0"/>
              <a:t>Predict and prevent potential crowd-related incidents</a:t>
            </a:r>
            <a:r>
              <a:rPr lang="en-US" sz="1400" dirty="0"/>
              <a:t> (e.g., overcrowding, stampedes, accidents) before they occur.</a:t>
            </a:r>
          </a:p>
          <a:p>
            <a:pPr algn="just">
              <a:buFont typeface="Arial" panose="020B0604020202020204" pitchFamily="34" charset="0"/>
              <a:buChar char="•"/>
            </a:pPr>
            <a:r>
              <a:rPr lang="en-US" sz="1400" b="1" dirty="0"/>
              <a:t>Optimize crowd flow</a:t>
            </a:r>
            <a:r>
              <a:rPr lang="en-US" sz="1400" dirty="0"/>
              <a:t> through AI-driven insights, ensuring that visitors always have access to the most efficient and comfortable routes.</a:t>
            </a:r>
          </a:p>
          <a:p>
            <a:pPr algn="just">
              <a:buFont typeface="Arial" panose="020B0604020202020204" pitchFamily="34" charset="0"/>
              <a:buChar char="•"/>
            </a:pPr>
            <a:r>
              <a:rPr lang="en-US" sz="1400" b="1" dirty="0"/>
              <a:t>Offer personalized user experiences</a:t>
            </a:r>
            <a:r>
              <a:rPr lang="en-US" sz="1400" dirty="0"/>
              <a:t> with real-time navigation, event updates, and emergency response notifications via mobile apps.</a:t>
            </a:r>
          </a:p>
          <a:p>
            <a:pPr algn="just">
              <a:buFont typeface="Arial" panose="020B0604020202020204" pitchFamily="34" charset="0"/>
              <a:buChar char="•"/>
            </a:pPr>
            <a:r>
              <a:rPr lang="en-US" sz="1400" dirty="0"/>
              <a:t>Enhance </a:t>
            </a:r>
            <a:r>
              <a:rPr lang="en-US" sz="1400" b="1" dirty="0"/>
              <a:t>sustainability</a:t>
            </a:r>
            <a:r>
              <a:rPr lang="en-US" sz="1400" dirty="0"/>
              <a:t> in venue management by providing data-driven recommendations on resource usage, waste management, and energy consumption.</a:t>
            </a:r>
          </a:p>
          <a:p>
            <a:pPr algn="just">
              <a:buNone/>
            </a:pPr>
            <a:r>
              <a:rPr lang="en-US" sz="1500" dirty="0"/>
              <a:t>The use of </a:t>
            </a:r>
            <a:r>
              <a:rPr lang="en-US" sz="1500" b="1" dirty="0"/>
              <a:t>AI</a:t>
            </a:r>
            <a:r>
              <a:rPr lang="en-US" sz="1500" dirty="0"/>
              <a:t> and </a:t>
            </a:r>
            <a:r>
              <a:rPr lang="en-US" sz="1500" b="1" dirty="0"/>
              <a:t>ML</a:t>
            </a:r>
            <a:r>
              <a:rPr lang="en-US" sz="1500" dirty="0"/>
              <a:t> models with the </a:t>
            </a:r>
            <a:r>
              <a:rPr lang="en-US" sz="1500" b="1" dirty="0"/>
              <a:t>NX Toolkit</a:t>
            </a:r>
            <a:r>
              <a:rPr lang="en-US" sz="1500" dirty="0"/>
              <a:t> ensures that our solution is not only </a:t>
            </a:r>
            <a:r>
              <a:rPr lang="en-US" sz="1500" b="1" dirty="0"/>
              <a:t>adaptive</a:t>
            </a:r>
            <a:r>
              <a:rPr lang="en-US" sz="1500" dirty="0"/>
              <a:t> and </a:t>
            </a:r>
            <a:r>
              <a:rPr lang="en-US" sz="1500" b="1" dirty="0"/>
              <a:t>dynamic</a:t>
            </a:r>
            <a:r>
              <a:rPr lang="en-US" sz="1500" dirty="0"/>
              <a:t>, but also </a:t>
            </a:r>
            <a:r>
              <a:rPr lang="en-US" sz="1500" b="1" dirty="0"/>
              <a:t>scalable</a:t>
            </a:r>
            <a:r>
              <a:rPr lang="en-US" sz="1500" dirty="0"/>
              <a:t>, providing long-term value for both venue operators and visitors. This </a:t>
            </a:r>
            <a:r>
              <a:rPr lang="en-US" sz="1500" b="1" dirty="0"/>
              <a:t>innovative approach</a:t>
            </a:r>
            <a:r>
              <a:rPr lang="en-US" sz="1500" dirty="0"/>
              <a:t> is set to redefine the standards of </a:t>
            </a:r>
            <a:r>
              <a:rPr lang="en-US" sz="1500" b="1" dirty="0"/>
              <a:t>public space management</a:t>
            </a:r>
            <a:r>
              <a:rPr lang="en-US" sz="1500" dirty="0"/>
              <a:t>, making environments safer, smarter, and more sustainable for everyone involved.</a:t>
            </a:r>
          </a:p>
          <a:p>
            <a:pPr lvl="1"/>
            <a:endParaRPr lang="en-IN" sz="1400" b="1" dirty="0"/>
          </a:p>
        </p:txBody>
      </p:sp>
    </p:spTree>
    <p:extLst>
      <p:ext uri="{BB962C8B-B14F-4D97-AF65-F5344CB8AC3E}">
        <p14:creationId xmlns:p14="http://schemas.microsoft.com/office/powerpoint/2010/main" val="1211755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B3464-893E-C153-A738-AA86F0B841E9}"/>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FDC0F18-9D0F-2970-056B-19B5CC0A2D85}"/>
              </a:ext>
            </a:extLst>
          </p:cNvPr>
          <p:cNvPicPr>
            <a:picLocks noGrp="1" noChangeAspect="1"/>
          </p:cNvPicPr>
          <p:nvPr>
            <p:ph idx="1"/>
          </p:nvPr>
        </p:nvPicPr>
        <p:blipFill>
          <a:blip r:embed="rId2"/>
          <a:stretch>
            <a:fillRect/>
          </a:stretch>
        </p:blipFill>
        <p:spPr>
          <a:xfrm>
            <a:off x="2032000" y="1400426"/>
            <a:ext cx="8128000" cy="4572000"/>
          </a:xfrm>
        </p:spPr>
      </p:pic>
    </p:spTree>
    <p:extLst>
      <p:ext uri="{BB962C8B-B14F-4D97-AF65-F5344CB8AC3E}">
        <p14:creationId xmlns:p14="http://schemas.microsoft.com/office/powerpoint/2010/main" val="258738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b="1" dirty="0"/>
              <a:t>Problem Statement</a:t>
            </a:r>
          </a:p>
        </p:txBody>
      </p:sp>
      <p:sp>
        <p:nvSpPr>
          <p:cNvPr id="33" name="TextBox 32">
            <a:extLst>
              <a:ext uri="{FF2B5EF4-FFF2-40B4-BE49-F238E27FC236}">
                <a16:creationId xmlns:a16="http://schemas.microsoft.com/office/drawing/2014/main" id="{5F985632-D40A-CC82-0A8B-C9E7666B2B4F}"/>
              </a:ext>
            </a:extLst>
          </p:cNvPr>
          <p:cNvSpPr txBox="1"/>
          <p:nvPr/>
        </p:nvSpPr>
        <p:spPr>
          <a:xfrm>
            <a:off x="604434" y="1452563"/>
            <a:ext cx="10789606" cy="457836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3FDC805D-32B9-B327-D891-83C953EC0CBD}"/>
              </a:ext>
            </a:extLst>
          </p:cNvPr>
          <p:cNvSpPr txBox="1"/>
          <p:nvPr/>
        </p:nvSpPr>
        <p:spPr>
          <a:xfrm>
            <a:off x="604434" y="1452563"/>
            <a:ext cx="10983132" cy="507152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5" name="TextBox 34">
            <a:extLst>
              <a:ext uri="{FF2B5EF4-FFF2-40B4-BE49-F238E27FC236}">
                <a16:creationId xmlns:a16="http://schemas.microsoft.com/office/drawing/2014/main" id="{3B987CD9-9410-28CD-C25F-8F2EF63B6DE8}"/>
              </a:ext>
            </a:extLst>
          </p:cNvPr>
          <p:cNvSpPr txBox="1"/>
          <p:nvPr/>
        </p:nvSpPr>
        <p:spPr>
          <a:xfrm>
            <a:off x="604434" y="1273996"/>
            <a:ext cx="10983132" cy="5071527"/>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TextBox 35">
            <a:extLst>
              <a:ext uri="{FF2B5EF4-FFF2-40B4-BE49-F238E27FC236}">
                <a16:creationId xmlns:a16="http://schemas.microsoft.com/office/drawing/2014/main" id="{A0B5C88A-688B-7C3F-1A87-B553A983395B}"/>
              </a:ext>
            </a:extLst>
          </p:cNvPr>
          <p:cNvSpPr txBox="1"/>
          <p:nvPr/>
        </p:nvSpPr>
        <p:spPr>
          <a:xfrm>
            <a:off x="604434" y="1452563"/>
            <a:ext cx="10983132" cy="1629684"/>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7" name="TextBox 36">
            <a:extLst>
              <a:ext uri="{FF2B5EF4-FFF2-40B4-BE49-F238E27FC236}">
                <a16:creationId xmlns:a16="http://schemas.microsoft.com/office/drawing/2014/main" id="{9B1222DE-6434-7E4C-8DE3-725BDC296F99}"/>
              </a:ext>
            </a:extLst>
          </p:cNvPr>
          <p:cNvSpPr txBox="1"/>
          <p:nvPr/>
        </p:nvSpPr>
        <p:spPr>
          <a:xfrm>
            <a:off x="604434" y="1452564"/>
            <a:ext cx="10789606" cy="1629684"/>
          </a:xfrm>
          <a:prstGeom prst="rect">
            <a:avLst/>
          </a:prstGeom>
        </p:spPr>
        <p:txBody>
          <a:bodyPr vert="horz" wrap="square" lIns="91440" tIns="45720" rIns="91440" bIns="45720" rtlCol="0">
            <a:noAutofit/>
          </a:bodyPr>
          <a:lstStyle/>
          <a:p>
            <a:pPr algn="just"/>
            <a:r>
              <a:rPr lang="en-US" sz="1600" dirty="0"/>
              <a:t>As Urban populations continue to grow and public events become larger and more frequent, managing crowds in real-time to ensure safety, efficiency, and a positive experience becomes increasingly challenging. Overcrowding, misdirected foot traffic, long wait times, and inadequate emergency response systems can result in security risks, logistical inefficiencies, and reduced public satisfaction. Moreover, the inability to implement proactive, tailored solutions worsens these issues, potentially leading to dangerous situations such as stampedes, accidents, or delayed emergency interventions.</a:t>
            </a:r>
          </a:p>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8" name="Title 1">
            <a:extLst>
              <a:ext uri="{FF2B5EF4-FFF2-40B4-BE49-F238E27FC236}">
                <a16:creationId xmlns:a16="http://schemas.microsoft.com/office/drawing/2014/main" id="{F1B5177D-CFF8-4881-674A-987F2BAFE4AD}"/>
              </a:ext>
            </a:extLst>
          </p:cNvPr>
          <p:cNvSpPr txBox="1">
            <a:spLocks/>
          </p:cNvSpPr>
          <p:nvPr/>
        </p:nvSpPr>
        <p:spPr>
          <a:xfrm>
            <a:off x="604434" y="2963361"/>
            <a:ext cx="10983132" cy="7477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a:lstStyle>
          <a:p>
            <a:r>
              <a:rPr lang="en-IN" b="1" dirty="0"/>
              <a:t>Mitigating Technique</a:t>
            </a:r>
          </a:p>
        </p:txBody>
      </p:sp>
      <p:sp>
        <p:nvSpPr>
          <p:cNvPr id="39" name="TextBox 38">
            <a:extLst>
              <a:ext uri="{FF2B5EF4-FFF2-40B4-BE49-F238E27FC236}">
                <a16:creationId xmlns:a16="http://schemas.microsoft.com/office/drawing/2014/main" id="{4C48DD76-D9AE-CFD2-131D-9BE24F0896B8}"/>
              </a:ext>
            </a:extLst>
          </p:cNvPr>
          <p:cNvSpPr txBox="1"/>
          <p:nvPr/>
        </p:nvSpPr>
        <p:spPr>
          <a:xfrm>
            <a:off x="604434" y="4340003"/>
            <a:ext cx="10983132" cy="1768532"/>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IN"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0" name="TextBox 39">
            <a:extLst>
              <a:ext uri="{FF2B5EF4-FFF2-40B4-BE49-F238E27FC236}">
                <a16:creationId xmlns:a16="http://schemas.microsoft.com/office/drawing/2014/main" id="{423238D3-3ACA-80BB-D477-309AFFAD32EF}"/>
              </a:ext>
            </a:extLst>
          </p:cNvPr>
          <p:cNvSpPr txBox="1"/>
          <p:nvPr/>
        </p:nvSpPr>
        <p:spPr>
          <a:xfrm>
            <a:off x="604434" y="3546722"/>
            <a:ext cx="10678274" cy="935234"/>
          </a:xfrm>
          <a:prstGeom prst="rect">
            <a:avLst/>
          </a:prstGeom>
        </p:spPr>
        <p:txBody>
          <a:bodyPr vert="horz" wrap="square" lIns="91440" tIns="45720" rIns="91440" bIns="45720" rtlCol="0">
            <a:noAutofit/>
          </a:bodyPr>
          <a:lstStyle/>
          <a:p>
            <a:pPr marL="0" indent="0" algn="just">
              <a:lnSpc>
                <a:spcPts val="1800"/>
              </a:lnSpc>
              <a:spcAft>
                <a:spcPts val="600"/>
              </a:spcAft>
              <a:buNone/>
            </a:pPr>
            <a:r>
              <a:rPr lang="en-US" sz="1600" dirty="0"/>
              <a:t>To resolve the challenges outlined above, the development of the Real-Time AI-Powered Video Solutions NX Toolkit and NX AI Manager will revolutionize crowd management, enhancing safety and efficiency while ensuring a positive public experience.</a:t>
            </a:r>
            <a:endParaRPr lang="en-IN" sz="16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42" name="Picture 41">
            <a:extLst>
              <a:ext uri="{FF2B5EF4-FFF2-40B4-BE49-F238E27FC236}">
                <a16:creationId xmlns:a16="http://schemas.microsoft.com/office/drawing/2014/main" id="{FA58BC6B-0494-A6B8-8042-24469D72C10F}"/>
              </a:ext>
            </a:extLst>
          </p:cNvPr>
          <p:cNvPicPr>
            <a:picLocks noChangeAspect="1"/>
          </p:cNvPicPr>
          <p:nvPr/>
        </p:nvPicPr>
        <p:blipFill>
          <a:blip r:embed="rId2"/>
          <a:stretch>
            <a:fillRect/>
          </a:stretch>
        </p:blipFill>
        <p:spPr>
          <a:xfrm>
            <a:off x="10034536" y="5098280"/>
            <a:ext cx="1634067" cy="126216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A29D489-E33E-ED73-63B2-430E7612F0F5}"/>
              </a:ext>
            </a:extLst>
          </p:cNvPr>
          <p:cNvSpPr>
            <a:spLocks noGrp="1"/>
          </p:cNvSpPr>
          <p:nvPr>
            <p:ph idx="1"/>
          </p:nvPr>
        </p:nvSpPr>
        <p:spPr/>
        <p:txBody>
          <a:bodyPr>
            <a:normAutofit/>
          </a:bodyPr>
          <a:lstStyle/>
          <a:p>
            <a:r>
              <a:rPr lang="en-US" sz="1600" b="1" dirty="0"/>
              <a:t>User Flow</a:t>
            </a:r>
            <a:r>
              <a:rPr lang="en-US" sz="1600" dirty="0"/>
              <a:t>: The user engages with the NX Mobile App by first downloading and logging in. After that, they configure their live location with initial setup and navigate through the interface to carry out essential tasks with the </a:t>
            </a:r>
            <a:r>
              <a:rPr lang="en-US" sz="1600" dirty="0" err="1">
                <a:solidFill>
                  <a:schemeClr val="accent1"/>
                </a:solidFill>
              </a:rPr>
              <a:t>Nx</a:t>
            </a:r>
            <a:r>
              <a:rPr lang="en-US" sz="1600" dirty="0">
                <a:solidFill>
                  <a:schemeClr val="accent1"/>
                </a:solidFill>
              </a:rPr>
              <a:t> METADATA SDK Toolkit</a:t>
            </a:r>
            <a:r>
              <a:rPr lang="en-US" sz="1600" dirty="0"/>
              <a:t>, such as:</a:t>
            </a:r>
          </a:p>
          <a:p>
            <a:pPr>
              <a:buFont typeface="Arial" panose="020B0604020202020204" pitchFamily="34" charset="0"/>
              <a:buChar char="•"/>
            </a:pPr>
            <a:r>
              <a:rPr lang="en-US" sz="1600" b="1" dirty="0"/>
              <a:t>Managing Crowd Density</a:t>
            </a:r>
            <a:r>
              <a:rPr lang="en-US" sz="1600" dirty="0"/>
              <a:t> by utilizing the Identity Recognition feature.</a:t>
            </a:r>
          </a:p>
          <a:p>
            <a:pPr>
              <a:buFont typeface="Arial" panose="020B0604020202020204" pitchFamily="34" charset="0"/>
              <a:buChar char="•"/>
            </a:pPr>
            <a:r>
              <a:rPr lang="en-US" sz="1600" b="1" dirty="0"/>
              <a:t>Finding Optimal Routes</a:t>
            </a:r>
            <a:r>
              <a:rPr lang="en-US" sz="1600" dirty="0"/>
              <a:t> for their location with the help of the Traffic Management feature.</a:t>
            </a:r>
          </a:p>
          <a:p>
            <a:pPr>
              <a:buFont typeface="Arial" panose="020B0604020202020204" pitchFamily="34" charset="0"/>
              <a:buChar char="•"/>
            </a:pPr>
            <a:r>
              <a:rPr lang="en-US" sz="1600" b="1" dirty="0"/>
              <a:t>Allocating Resources</a:t>
            </a:r>
            <a:r>
              <a:rPr lang="en-US" sz="1600" dirty="0"/>
              <a:t> for medical needs and security teams by leveraging Behavioral Analytics.</a:t>
            </a:r>
          </a:p>
          <a:p>
            <a:pPr>
              <a:buFont typeface="Arial" panose="020B0604020202020204" pitchFamily="34" charset="0"/>
              <a:buChar char="•"/>
            </a:pPr>
            <a:r>
              <a:rPr lang="en-US" sz="1600" b="1" dirty="0"/>
              <a:t>Accessing Live Video Streams</a:t>
            </a:r>
            <a:r>
              <a:rPr lang="en-US" sz="1600" dirty="0"/>
              <a:t> through the Identity Recognition feature.</a:t>
            </a:r>
          </a:p>
          <a:p>
            <a:pPr>
              <a:buFont typeface="Arial" panose="020B0604020202020204" pitchFamily="34" charset="0"/>
              <a:buChar char="•"/>
            </a:pPr>
            <a:r>
              <a:rPr lang="en-US" sz="1600" b="1" dirty="0"/>
              <a:t>Receiving Safety Alerts</a:t>
            </a:r>
            <a:r>
              <a:rPr lang="en-US" sz="1600" dirty="0"/>
              <a:t> (for events like stampedes, accidents, earthquakes, snowfall, cold waves, etc.) via Behavioral Analytics.</a:t>
            </a:r>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p:txBody>
          <a:bodyPr/>
          <a:lstStyle/>
          <a:p>
            <a:r>
              <a:rPr lang="en-US" b="1" dirty="0"/>
              <a:t>Problem Solving Approach – User Interaction</a:t>
            </a: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41BD49-AB21-EC81-738C-D82064DC48A1}"/>
              </a:ext>
            </a:extLst>
          </p:cNvPr>
          <p:cNvPicPr>
            <a:picLocks noGrp="1" noChangeAspect="1"/>
          </p:cNvPicPr>
          <p:nvPr>
            <p:ph idx="1"/>
          </p:nvPr>
        </p:nvPicPr>
        <p:blipFill>
          <a:blip r:embed="rId2"/>
          <a:stretch>
            <a:fillRect/>
          </a:stretch>
        </p:blipFill>
        <p:spPr>
          <a:xfrm>
            <a:off x="330736" y="1397000"/>
            <a:ext cx="11049784" cy="4779963"/>
          </a:xfrm>
        </p:spPr>
      </p:pic>
      <p:sp>
        <p:nvSpPr>
          <p:cNvPr id="3" name="Title 2">
            <a:extLst>
              <a:ext uri="{FF2B5EF4-FFF2-40B4-BE49-F238E27FC236}">
                <a16:creationId xmlns:a16="http://schemas.microsoft.com/office/drawing/2014/main" id="{9C6A051A-62BD-D7FF-F186-BE3E4E8234C0}"/>
              </a:ext>
            </a:extLst>
          </p:cNvPr>
          <p:cNvSpPr>
            <a:spLocks noGrp="1"/>
          </p:cNvSpPr>
          <p:nvPr>
            <p:ph type="title"/>
          </p:nvPr>
        </p:nvSpPr>
        <p:spPr/>
        <p:txBody>
          <a:bodyPr/>
          <a:lstStyle/>
          <a:p>
            <a:r>
              <a:rPr lang="en-IN" b="1" dirty="0"/>
              <a:t>User Experience Overview</a:t>
            </a:r>
          </a:p>
        </p:txBody>
      </p:sp>
    </p:spTree>
    <p:extLst>
      <p:ext uri="{BB962C8B-B14F-4D97-AF65-F5344CB8AC3E}">
        <p14:creationId xmlns:p14="http://schemas.microsoft.com/office/powerpoint/2010/main" val="320587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6FDB97-CEB9-3695-DA7B-79545328EE13}"/>
              </a:ext>
            </a:extLst>
          </p:cNvPr>
          <p:cNvSpPr>
            <a:spLocks noGrp="1"/>
          </p:cNvSpPr>
          <p:nvPr>
            <p:ph idx="1"/>
          </p:nvPr>
        </p:nvSpPr>
        <p:spPr/>
        <p:txBody>
          <a:bodyPr>
            <a:normAutofit/>
          </a:bodyPr>
          <a:lstStyle/>
          <a:p>
            <a:r>
              <a:rPr lang="en-IN" sz="1400" b="1" dirty="0"/>
              <a:t>Step1: Data Collection</a:t>
            </a:r>
          </a:p>
          <a:p>
            <a:pPr lvl="1"/>
            <a:r>
              <a:rPr lang="en-IN" b="1" dirty="0"/>
              <a:t>Input Signals: </a:t>
            </a:r>
          </a:p>
          <a:p>
            <a:pPr lvl="1"/>
            <a:r>
              <a:rPr lang="en-IN" b="1" dirty="0"/>
              <a:t>  	</a:t>
            </a:r>
            <a:r>
              <a:rPr lang="en-IN" sz="1050" b="1" dirty="0"/>
              <a:t>1. Video Feeds ( via Surveillance Camera, Drones or Sensors) </a:t>
            </a:r>
          </a:p>
          <a:p>
            <a:pPr lvl="1"/>
            <a:r>
              <a:rPr lang="en-IN" sz="1050" b="1" dirty="0"/>
              <a:t> 	2. Environmental Data (e.g. temperature at the specified location, crowd density and traffic) </a:t>
            </a:r>
          </a:p>
          <a:p>
            <a:pPr lvl="1"/>
            <a:r>
              <a:rPr lang="en-IN" sz="1050" b="1" dirty="0"/>
              <a:t>             3. Social Media/Event Data (tweets,posts or Emergency Alerts) </a:t>
            </a:r>
          </a:p>
          <a:p>
            <a:pPr lvl="1"/>
            <a:r>
              <a:rPr lang="en-IN" sz="1050" b="1" dirty="0"/>
              <a:t> 	4. Geospatial Data (GPS, maps, location tracking) </a:t>
            </a:r>
          </a:p>
          <a:p>
            <a:r>
              <a:rPr lang="en-IN" sz="1400" b="1" dirty="0"/>
              <a:t>Step2: Pre-Processing </a:t>
            </a:r>
          </a:p>
          <a:p>
            <a:pPr lvl="1"/>
            <a:r>
              <a:rPr lang="en-IN" b="1" dirty="0"/>
              <a:t>Noise Reduction: </a:t>
            </a:r>
          </a:p>
          <a:p>
            <a:pPr lvl="2"/>
            <a:r>
              <a:rPr lang="en-IN" sz="1050" b="1" dirty="0"/>
              <a:t>1. Initial cleaning and noise reduction on video streams(e.g. Blurring out irrelevant background).</a:t>
            </a:r>
          </a:p>
          <a:p>
            <a:pPr lvl="1"/>
            <a:endParaRPr lang="en-IN" b="1" dirty="0"/>
          </a:p>
          <a:p>
            <a:pPr lvl="1"/>
            <a:r>
              <a:rPr lang="en-IN" b="1" dirty="0"/>
              <a:t>Signal Normalization</a:t>
            </a:r>
          </a:p>
          <a:p>
            <a:pPr lvl="2"/>
            <a:r>
              <a:rPr lang="en-IN" sz="1050" b="1" dirty="0"/>
              <a:t>1. Standardizing formats for uniformity (e.g. resizing videos, converting various sensor outputs into compatible formats) </a:t>
            </a:r>
          </a:p>
          <a:p>
            <a:pPr marL="914400" lvl="2" indent="0">
              <a:buNone/>
            </a:pPr>
            <a:endParaRPr lang="en-IN" b="1" dirty="0"/>
          </a:p>
          <a:p>
            <a:pPr lvl="1"/>
            <a:endParaRPr lang="en-IN" sz="1050" b="1" dirty="0"/>
          </a:p>
          <a:p>
            <a:pPr lvl="1"/>
            <a:endParaRPr lang="en-IN" dirty="0"/>
          </a:p>
        </p:txBody>
      </p:sp>
      <p:sp>
        <p:nvSpPr>
          <p:cNvPr id="3" name="Title 2">
            <a:extLst>
              <a:ext uri="{FF2B5EF4-FFF2-40B4-BE49-F238E27FC236}">
                <a16:creationId xmlns:a16="http://schemas.microsoft.com/office/drawing/2014/main" id="{BD434C05-DF9B-64FF-51EE-23C814DC68B3}"/>
              </a:ext>
            </a:extLst>
          </p:cNvPr>
          <p:cNvSpPr>
            <a:spLocks noGrp="1"/>
          </p:cNvSpPr>
          <p:nvPr>
            <p:ph type="title"/>
          </p:nvPr>
        </p:nvSpPr>
        <p:spPr/>
        <p:txBody>
          <a:bodyPr/>
          <a:lstStyle/>
          <a:p>
            <a:r>
              <a:rPr lang="en-US" b="1" dirty="0"/>
              <a:t>Technical Solution – Signal Processing Pipeline Breakdown</a:t>
            </a:r>
            <a:endParaRPr lang="en-IN" dirty="0"/>
          </a:p>
        </p:txBody>
      </p:sp>
    </p:spTree>
    <p:extLst>
      <p:ext uri="{BB962C8B-B14F-4D97-AF65-F5344CB8AC3E}">
        <p14:creationId xmlns:p14="http://schemas.microsoft.com/office/powerpoint/2010/main" val="310880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831F-3746-A91E-FC0A-686AB3EDD1E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8623FE-C950-1443-C594-1EE1B72BC8EF}"/>
              </a:ext>
            </a:extLst>
          </p:cNvPr>
          <p:cNvSpPr>
            <a:spLocks noGrp="1"/>
          </p:cNvSpPr>
          <p:nvPr>
            <p:ph idx="1"/>
          </p:nvPr>
        </p:nvSpPr>
        <p:spPr>
          <a:xfrm>
            <a:off x="604434" y="1341818"/>
            <a:ext cx="10983131" cy="4572752"/>
          </a:xfrm>
        </p:spPr>
        <p:txBody>
          <a:bodyPr>
            <a:normAutofit/>
          </a:bodyPr>
          <a:lstStyle/>
          <a:p>
            <a:r>
              <a:rPr lang="en-IN" sz="1800" b="1" dirty="0"/>
              <a:t>Step3: AI/ML Model Application </a:t>
            </a:r>
          </a:p>
          <a:p>
            <a:pPr lvl="1"/>
            <a:r>
              <a:rPr lang="en-IN" sz="1600" b="1" dirty="0"/>
              <a:t>Model1: Computer Vision for Crowd Management/Detection </a:t>
            </a:r>
          </a:p>
          <a:p>
            <a:pPr lvl="1"/>
            <a:r>
              <a:rPr lang="en-IN" sz="1600" b="1" dirty="0"/>
              <a:t>Model Reference: </a:t>
            </a:r>
            <a:r>
              <a:rPr lang="en-IN" sz="1600" b="1" dirty="0">
                <a:solidFill>
                  <a:schemeClr val="accent1"/>
                </a:solidFill>
              </a:rPr>
              <a:t>Convolutional Neural Network(CNN) </a:t>
            </a:r>
            <a:r>
              <a:rPr lang="en-IN" sz="1600" dirty="0"/>
              <a:t>for Real-Time Video processing to detect crowd density and movement pattern for clear observation. </a:t>
            </a:r>
          </a:p>
          <a:p>
            <a:pPr lvl="1"/>
            <a:r>
              <a:rPr lang="en-IN" sz="1600" b="1" dirty="0"/>
              <a:t>NX Toolkit Reference: </a:t>
            </a:r>
            <a:r>
              <a:rPr lang="en-IN" sz="1600" dirty="0"/>
              <a:t>Using </a:t>
            </a:r>
            <a:r>
              <a:rPr lang="en-IN" sz="1600" b="1" dirty="0">
                <a:solidFill>
                  <a:schemeClr val="accent1"/>
                </a:solidFill>
              </a:rPr>
              <a:t>Video Source SDK </a:t>
            </a:r>
            <a:r>
              <a:rPr lang="en-IN" sz="1600" dirty="0"/>
              <a:t>pattern for Integrate live or recorded  video sources I/O and audio devices to understand crowd system for displaying,analyzing and discovering from video source. </a:t>
            </a:r>
          </a:p>
          <a:p>
            <a:pPr lvl="1"/>
            <a:r>
              <a:rPr lang="en-IN" sz="1600" b="1" dirty="0"/>
              <a:t>NX Integration SDK link</a:t>
            </a:r>
            <a:r>
              <a:rPr lang="en-IN" sz="1400" b="1" dirty="0"/>
              <a:t>: </a:t>
            </a:r>
            <a:r>
              <a:rPr lang="en-IN" sz="1400" dirty="0">
                <a:hlinkClick r:id="rId2"/>
              </a:rPr>
              <a:t>https://meta.nxvms.com/docs/developers/knowledgebase/196-vmsname-server-plugin-sdk-c?__hstc=160140578.723c25cb13a1a7315258fde63f0fde91.1737484603488.1737734072075.1737736112733.3&amp;__hssc=160140578.4.1737736112733&amp;__hsfp=2464379515</a:t>
            </a:r>
            <a:endParaRPr lang="en-IN" sz="1600" dirty="0"/>
          </a:p>
          <a:p>
            <a:pPr lvl="1"/>
            <a:r>
              <a:rPr lang="en-IN" sz="1600" b="1" dirty="0"/>
              <a:t>Goal : </a:t>
            </a:r>
            <a:r>
              <a:rPr lang="en-US" sz="1600" dirty="0"/>
              <a:t>Detect number of people, identify crowd density, and analyze movements.</a:t>
            </a:r>
            <a:endParaRPr lang="en-IN" sz="1600" b="1" dirty="0"/>
          </a:p>
          <a:p>
            <a:pPr lvl="1"/>
            <a:endParaRPr lang="en-IN" sz="1050" b="1" dirty="0"/>
          </a:p>
          <a:p>
            <a:pPr lvl="1"/>
            <a:endParaRPr lang="en-IN" dirty="0"/>
          </a:p>
        </p:txBody>
      </p:sp>
      <p:sp>
        <p:nvSpPr>
          <p:cNvPr id="3" name="Title 2">
            <a:extLst>
              <a:ext uri="{FF2B5EF4-FFF2-40B4-BE49-F238E27FC236}">
                <a16:creationId xmlns:a16="http://schemas.microsoft.com/office/drawing/2014/main" id="{E8EFB909-EF5E-B8CB-8487-DFAD66015212}"/>
              </a:ext>
            </a:extLst>
          </p:cNvPr>
          <p:cNvSpPr>
            <a:spLocks noGrp="1"/>
          </p:cNvSpPr>
          <p:nvPr>
            <p:ph type="title"/>
          </p:nvPr>
        </p:nvSpPr>
        <p:spPr/>
        <p:txBody>
          <a:bodyPr/>
          <a:lstStyle/>
          <a:p>
            <a:r>
              <a:rPr lang="en-US" b="1" dirty="0"/>
              <a:t>Technical Solution – Signal Processing Pipeline Breakdown</a:t>
            </a:r>
            <a:endParaRPr lang="en-IN" dirty="0"/>
          </a:p>
        </p:txBody>
      </p:sp>
    </p:spTree>
    <p:extLst>
      <p:ext uri="{BB962C8B-B14F-4D97-AF65-F5344CB8AC3E}">
        <p14:creationId xmlns:p14="http://schemas.microsoft.com/office/powerpoint/2010/main" val="64494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p:txBody>
          <a:bodyPr/>
          <a:lstStyle/>
          <a:p>
            <a:r>
              <a:rPr lang="en-US" b="1" dirty="0"/>
              <a:t>Technical Solution – Signal Processing Pipeline Breakdown</a:t>
            </a:r>
          </a:p>
        </p:txBody>
      </p:sp>
      <p:sp>
        <p:nvSpPr>
          <p:cNvPr id="11" name="Content Placeholder 1">
            <a:extLst>
              <a:ext uri="{FF2B5EF4-FFF2-40B4-BE49-F238E27FC236}">
                <a16:creationId xmlns:a16="http://schemas.microsoft.com/office/drawing/2014/main" id="{00ECAB8D-F65C-773F-ECBD-2663B79FF329}"/>
              </a:ext>
            </a:extLst>
          </p:cNvPr>
          <p:cNvSpPr>
            <a:spLocks noGrp="1"/>
          </p:cNvSpPr>
          <p:nvPr>
            <p:ph idx="1"/>
          </p:nvPr>
        </p:nvSpPr>
        <p:spPr>
          <a:xfrm>
            <a:off x="604434" y="1341818"/>
            <a:ext cx="10983131" cy="4572752"/>
          </a:xfrm>
        </p:spPr>
        <p:txBody>
          <a:bodyPr>
            <a:normAutofit/>
          </a:bodyPr>
          <a:lstStyle/>
          <a:p>
            <a:r>
              <a:rPr lang="en-IN" sz="1800" b="1" dirty="0"/>
              <a:t>Step3: AI/ML Model Application </a:t>
            </a:r>
          </a:p>
          <a:p>
            <a:pPr lvl="1" algn="just"/>
            <a:r>
              <a:rPr lang="en-IN" sz="1600" b="1" dirty="0"/>
              <a:t>Model2: Time Series Forecasting -Traffic Management </a:t>
            </a:r>
          </a:p>
          <a:p>
            <a:pPr lvl="1" algn="just"/>
            <a:r>
              <a:rPr lang="en-IN" sz="1600" b="1" dirty="0"/>
              <a:t>Model Reference: </a:t>
            </a:r>
            <a:r>
              <a:rPr lang="en-IN" sz="1600" b="1" dirty="0">
                <a:solidFill>
                  <a:schemeClr val="accent1"/>
                </a:solidFill>
              </a:rPr>
              <a:t>Recurrent Neural Network(RNN) </a:t>
            </a:r>
            <a:r>
              <a:rPr lang="en-IN" sz="1600" dirty="0"/>
              <a:t>for particularly predicting traffic in dynamic and time-dependent environments </a:t>
            </a:r>
          </a:p>
          <a:p>
            <a:pPr lvl="1" algn="just"/>
            <a:r>
              <a:rPr lang="en-IN" sz="1600" b="1" dirty="0"/>
              <a:t>NX Toolkit Reference: </a:t>
            </a:r>
            <a:r>
              <a:rPr lang="en-IN" sz="1600" dirty="0"/>
              <a:t>Using </a:t>
            </a:r>
            <a:r>
              <a:rPr lang="en-IN" sz="1600" b="1" dirty="0">
                <a:solidFill>
                  <a:schemeClr val="accent1"/>
                </a:solidFill>
              </a:rPr>
              <a:t>Metadata SDK </a:t>
            </a:r>
            <a:r>
              <a:rPr lang="en-IN" sz="1600" dirty="0"/>
              <a:t>enables seamless integration of object-oriented video analytics into </a:t>
            </a:r>
            <a:r>
              <a:rPr lang="en-IN" sz="1600" dirty="0" err="1"/>
              <a:t>Nx</a:t>
            </a:r>
            <a:r>
              <a:rPr lang="en-IN" sz="1600" dirty="0"/>
              <a:t> EVOS</a:t>
            </a:r>
          </a:p>
          <a:p>
            <a:pPr lvl="1" algn="just"/>
            <a:r>
              <a:rPr lang="en-IN" sz="1600" b="1" dirty="0"/>
              <a:t>NX Integration SDK link</a:t>
            </a:r>
            <a:r>
              <a:rPr lang="en-IN" sz="1600" dirty="0"/>
              <a:t>: </a:t>
            </a:r>
            <a:r>
              <a:rPr lang="en-IN" sz="1400" dirty="0">
                <a:hlinkClick r:id="rId2"/>
              </a:rPr>
              <a:t>https://meta.nxvms.com/docs/developers/knowledgebase/196-vmsname-server-plugin-sdk-c?__hstc=160140578.723c25cb13a1a7315258fde63f0fde91.1737484603488.1737734072075.1737736112733.3&amp;__hssc=160140578.4.1737736112733&amp;__hsfp=2464379515</a:t>
            </a:r>
            <a:endParaRPr lang="en-IN" sz="1400" dirty="0"/>
          </a:p>
          <a:p>
            <a:pPr lvl="1" algn="just"/>
            <a:r>
              <a:rPr lang="en-IN" sz="1600" b="1" dirty="0"/>
              <a:t>Goal : </a:t>
            </a:r>
            <a:r>
              <a:rPr lang="en-IN" sz="1600" dirty="0"/>
              <a:t>Predict Traffic Congestion, Improved Public Transportation, Fewer Accidents, Better Decision Making</a:t>
            </a:r>
            <a:endParaRPr lang="en-IN" sz="1600" b="1" dirty="0"/>
          </a:p>
          <a:p>
            <a:pPr lvl="1" algn="just"/>
            <a:endParaRPr lang="en-IN" sz="1600" b="1" dirty="0"/>
          </a:p>
          <a:p>
            <a:pPr lvl="1"/>
            <a:endParaRPr lang="en-IN" dirty="0"/>
          </a:p>
        </p:txBody>
      </p:sp>
    </p:spTree>
    <p:extLst>
      <p:ext uri="{BB962C8B-B14F-4D97-AF65-F5344CB8AC3E}">
        <p14:creationId xmlns:p14="http://schemas.microsoft.com/office/powerpoint/2010/main" val="199743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2D84-F7EF-06D5-DE73-F826EE2A1A7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B44689-232B-C184-0268-5C8D9D309904}"/>
              </a:ext>
            </a:extLst>
          </p:cNvPr>
          <p:cNvSpPr>
            <a:spLocks noGrp="1"/>
          </p:cNvSpPr>
          <p:nvPr>
            <p:ph type="title"/>
          </p:nvPr>
        </p:nvSpPr>
        <p:spPr/>
        <p:txBody>
          <a:bodyPr/>
          <a:lstStyle/>
          <a:p>
            <a:r>
              <a:rPr lang="en-US" b="1" dirty="0"/>
              <a:t>Technical Solution – Signal Processing Pipeline Breakdown</a:t>
            </a:r>
          </a:p>
        </p:txBody>
      </p:sp>
      <p:sp>
        <p:nvSpPr>
          <p:cNvPr id="11" name="Content Placeholder 1">
            <a:extLst>
              <a:ext uri="{FF2B5EF4-FFF2-40B4-BE49-F238E27FC236}">
                <a16:creationId xmlns:a16="http://schemas.microsoft.com/office/drawing/2014/main" id="{A15239C5-50C7-6D33-274D-237D11C392F3}"/>
              </a:ext>
            </a:extLst>
          </p:cNvPr>
          <p:cNvSpPr>
            <a:spLocks noGrp="1"/>
          </p:cNvSpPr>
          <p:nvPr>
            <p:ph idx="1"/>
          </p:nvPr>
        </p:nvSpPr>
        <p:spPr>
          <a:xfrm>
            <a:off x="604434" y="1317755"/>
            <a:ext cx="11250681" cy="4572752"/>
          </a:xfrm>
        </p:spPr>
        <p:txBody>
          <a:bodyPr>
            <a:normAutofit/>
          </a:bodyPr>
          <a:lstStyle/>
          <a:p>
            <a:r>
              <a:rPr lang="en-IN" sz="1800" b="1" dirty="0"/>
              <a:t>Step3: AI/ML Model Application </a:t>
            </a:r>
          </a:p>
          <a:p>
            <a:pPr lvl="1"/>
            <a:r>
              <a:rPr lang="en-IN" sz="1600" b="1" dirty="0"/>
              <a:t>Model3: Safety Alert Detection–</a:t>
            </a:r>
            <a:r>
              <a:rPr lang="en-US" sz="1600" b="1" dirty="0"/>
              <a:t>Behavioral Analytics</a:t>
            </a:r>
            <a:endParaRPr lang="en-IN" sz="1600" b="1" dirty="0"/>
          </a:p>
          <a:p>
            <a:pPr lvl="1"/>
            <a:r>
              <a:rPr lang="en-IN" sz="1600" b="1" dirty="0"/>
              <a:t>Model Reference: </a:t>
            </a:r>
            <a:r>
              <a:rPr lang="en-IN" sz="1600" b="1" dirty="0">
                <a:solidFill>
                  <a:schemeClr val="accent1"/>
                </a:solidFill>
              </a:rPr>
              <a:t>K-Means Clustering </a:t>
            </a:r>
            <a:r>
              <a:rPr lang="en-IN" sz="1600" dirty="0"/>
              <a:t>to detect unusual crowd behaviour that could signify an emergency(e.g.stampedes,fights or sudden urges) </a:t>
            </a:r>
          </a:p>
          <a:p>
            <a:pPr lvl="1"/>
            <a:r>
              <a:rPr lang="en-IN" sz="1600" b="1" dirty="0"/>
              <a:t>NX Toolkit Reference: </a:t>
            </a:r>
            <a:r>
              <a:rPr lang="en-IN" sz="1600" dirty="0"/>
              <a:t>The </a:t>
            </a:r>
            <a:r>
              <a:rPr lang="en-IN" sz="1600" dirty="0" err="1"/>
              <a:t>Nx</a:t>
            </a:r>
            <a:r>
              <a:rPr lang="en-IN" sz="1600" dirty="0"/>
              <a:t> Metadata SDK can also used to integrate with deep learning solutions which detect and analyse human behaviour e.g. people counting, heat mapping, queue </a:t>
            </a:r>
            <a:r>
              <a:rPr lang="en-IN" sz="1600" dirty="0" err="1"/>
              <a:t>management,falldetection</a:t>
            </a:r>
            <a:r>
              <a:rPr lang="en-IN" sz="1600" dirty="0"/>
              <a:t> and even violence detection </a:t>
            </a:r>
          </a:p>
          <a:p>
            <a:pPr lvl="1"/>
            <a:r>
              <a:rPr lang="en-IN" sz="1600" b="1" dirty="0"/>
              <a:t>NX Integration SDK link</a:t>
            </a:r>
            <a:r>
              <a:rPr lang="en-IN" sz="1600" dirty="0"/>
              <a:t>: </a:t>
            </a:r>
            <a:r>
              <a:rPr lang="en-IN" sz="1400" dirty="0">
                <a:hlinkClick r:id="rId2"/>
              </a:rPr>
              <a:t>https://meta.nxvms.com/docs/developers/knowledgebase/196-vmsname-server-plugin-sdk-c?__hstc=160140578.723c25cb13a1a7315258fde63f0fde91.1737484603488.1737734072075.1737736112733.3&amp;__hssc=160140578.4.1737736112733&amp;__hsfp=2464379515</a:t>
            </a:r>
            <a:endParaRPr lang="en-IN" sz="1400" dirty="0"/>
          </a:p>
          <a:p>
            <a:pPr lvl="1"/>
            <a:endParaRPr lang="en-IN" sz="1600" dirty="0"/>
          </a:p>
          <a:p>
            <a:pPr lvl="1"/>
            <a:r>
              <a:rPr lang="en-IN" sz="1600" b="1" dirty="0"/>
              <a:t>Goal : </a:t>
            </a:r>
            <a:r>
              <a:rPr lang="en-IN" sz="1600" dirty="0"/>
              <a:t>Mobile App push Notifications, Dynamic Signage.</a:t>
            </a:r>
            <a:endParaRPr lang="en-IN" dirty="0"/>
          </a:p>
        </p:txBody>
      </p:sp>
    </p:spTree>
    <p:extLst>
      <p:ext uri="{BB962C8B-B14F-4D97-AF65-F5344CB8AC3E}">
        <p14:creationId xmlns:p14="http://schemas.microsoft.com/office/powerpoint/2010/main" val="117075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76BBE-3EEA-9CE4-365E-F5B158D5BD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31E5E1-E743-3A6A-1EE0-5AFFAB31D3DA}"/>
              </a:ext>
            </a:extLst>
          </p:cNvPr>
          <p:cNvSpPr>
            <a:spLocks noGrp="1"/>
          </p:cNvSpPr>
          <p:nvPr>
            <p:ph type="title"/>
          </p:nvPr>
        </p:nvSpPr>
        <p:spPr/>
        <p:txBody>
          <a:bodyPr/>
          <a:lstStyle/>
          <a:p>
            <a:r>
              <a:rPr lang="en-US" b="1" dirty="0"/>
              <a:t>Hardware Integration</a:t>
            </a:r>
          </a:p>
        </p:txBody>
      </p:sp>
      <p:sp>
        <p:nvSpPr>
          <p:cNvPr id="11" name="Content Placeholder 1">
            <a:extLst>
              <a:ext uri="{FF2B5EF4-FFF2-40B4-BE49-F238E27FC236}">
                <a16:creationId xmlns:a16="http://schemas.microsoft.com/office/drawing/2014/main" id="{344C7F66-1F8E-E32C-1E35-6EB5C41A8288}"/>
              </a:ext>
            </a:extLst>
          </p:cNvPr>
          <p:cNvSpPr>
            <a:spLocks noGrp="1"/>
          </p:cNvSpPr>
          <p:nvPr>
            <p:ph idx="1"/>
          </p:nvPr>
        </p:nvSpPr>
        <p:spPr>
          <a:xfrm>
            <a:off x="445273" y="1317754"/>
            <a:ext cx="11409843" cy="5210267"/>
          </a:xfrm>
        </p:spPr>
        <p:txBody>
          <a:bodyPr>
            <a:normAutofit fontScale="92500" lnSpcReduction="10000"/>
          </a:bodyPr>
          <a:lstStyle/>
          <a:p>
            <a:r>
              <a:rPr lang="en-IN" sz="1600" b="1" dirty="0">
                <a:solidFill>
                  <a:schemeClr val="accent1"/>
                </a:solidFill>
              </a:rPr>
              <a:t>1.Mobile Devices (Smartphones/Tablets) </a:t>
            </a:r>
          </a:p>
          <a:p>
            <a:r>
              <a:rPr lang="en-IN" dirty="0"/>
              <a:t>   </a:t>
            </a:r>
            <a:r>
              <a:rPr lang="en-IN" b="1" dirty="0"/>
              <a:t>1.Operating System </a:t>
            </a:r>
            <a:r>
              <a:rPr lang="en-IN" dirty="0"/>
              <a:t>– Android and iOS (for compatibility across mobile platforms)</a:t>
            </a:r>
          </a:p>
          <a:p>
            <a:r>
              <a:rPr lang="en-IN" b="1" dirty="0"/>
              <a:t>   2.Processor</a:t>
            </a:r>
            <a:r>
              <a:rPr lang="en-IN" dirty="0"/>
              <a:t> – Multi-Core Processors(e.g. Snapdragon or A-Series chips) for smooth real-time video streaming and multitasking </a:t>
            </a:r>
          </a:p>
          <a:p>
            <a:r>
              <a:rPr lang="en-IN" b="1" dirty="0"/>
              <a:t>   3.Memory</a:t>
            </a:r>
            <a:r>
              <a:rPr lang="en-IN" dirty="0"/>
              <a:t> – Minimum of 4GB RAM for handling multiple video feeds and large amount of data simultaneously  </a:t>
            </a:r>
          </a:p>
          <a:p>
            <a:r>
              <a:rPr lang="en-IN" sz="1200" b="1" dirty="0"/>
              <a:t>   4.Storage</a:t>
            </a:r>
            <a:r>
              <a:rPr lang="en-IN" sz="1200" dirty="0"/>
              <a:t> – 64GB or higher to store application data, video history and user preferences </a:t>
            </a:r>
          </a:p>
          <a:p>
            <a:r>
              <a:rPr lang="en-IN" sz="1200" b="1" dirty="0"/>
              <a:t>   5.Connectivity</a:t>
            </a:r>
            <a:r>
              <a:rPr lang="en-IN" sz="1200" dirty="0"/>
              <a:t> – 4G/5G,Wi-Fi, and Bluetooth support for seamless connection to the cloud, cameras and IoT devices.</a:t>
            </a:r>
          </a:p>
          <a:p>
            <a:r>
              <a:rPr lang="en-IN" sz="1600" b="1" dirty="0">
                <a:solidFill>
                  <a:schemeClr val="accent1"/>
                </a:solidFill>
              </a:rPr>
              <a:t>2.Cameras and IoT Devices</a:t>
            </a:r>
          </a:p>
          <a:p>
            <a:r>
              <a:rPr lang="en-IN" dirty="0"/>
              <a:t> </a:t>
            </a:r>
            <a:r>
              <a:rPr lang="en-IN" b="1" dirty="0"/>
              <a:t>1.Camera Type </a:t>
            </a:r>
            <a:r>
              <a:rPr lang="en-IN" dirty="0"/>
              <a:t>– IP Cameras with high-definition(HD) or 4K resolution, offering clear image quality for crowd monitoring. </a:t>
            </a:r>
          </a:p>
          <a:p>
            <a:r>
              <a:rPr lang="en-IN" b="1" dirty="0"/>
              <a:t>  2.Sensors </a:t>
            </a:r>
            <a:r>
              <a:rPr lang="en-IN" dirty="0"/>
              <a:t>– IoT sensors for monitoring crowd density, temperature and air quality. </a:t>
            </a:r>
          </a:p>
          <a:p>
            <a:r>
              <a:rPr lang="en-IN" sz="1600" b="1" dirty="0">
                <a:solidFill>
                  <a:schemeClr val="accent1"/>
                </a:solidFill>
              </a:rPr>
              <a:t>3.Servers/Cloud Infrastructure </a:t>
            </a:r>
          </a:p>
          <a:p>
            <a:r>
              <a:rPr lang="en-IN" dirty="0"/>
              <a:t> </a:t>
            </a:r>
            <a:r>
              <a:rPr lang="en-IN" b="1" dirty="0"/>
              <a:t>1.Cloud Storage</a:t>
            </a:r>
            <a:r>
              <a:rPr lang="en-IN" dirty="0"/>
              <a:t>– A secure cloud infrastructure for storing and processing video feeds, event log and analytics. </a:t>
            </a:r>
          </a:p>
          <a:p>
            <a:r>
              <a:rPr lang="en-IN" b="1" dirty="0"/>
              <a:t> 2.Server Specifications </a:t>
            </a:r>
            <a:r>
              <a:rPr lang="en-IN" dirty="0"/>
              <a:t>– High-performance servers with ample storage (e.g. SSD's) powerful CPUs and strong internet connection to support real-time data processing </a:t>
            </a:r>
          </a:p>
          <a:p>
            <a:pPr marL="914400" lvl="2" indent="0">
              <a:buNone/>
            </a:pPr>
            <a:endParaRPr lang="en-IN" sz="1200" dirty="0"/>
          </a:p>
        </p:txBody>
      </p:sp>
    </p:spTree>
    <p:extLst>
      <p:ext uri="{BB962C8B-B14F-4D97-AF65-F5344CB8AC3E}">
        <p14:creationId xmlns:p14="http://schemas.microsoft.com/office/powerpoint/2010/main" val="81840406"/>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{11453B69-4220-4F54-89DA-90A3A1BB2CC7}tf16411177_win32</Template>
  <TotalTime>4352</TotalTime>
  <Words>1515</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Get Started with 3D</vt:lpstr>
      <vt:lpstr>Crowd Flow Monitoring with NX ToolKit </vt:lpstr>
      <vt:lpstr>Problem Statement</vt:lpstr>
      <vt:lpstr>Problem Solving Approach – User Interaction</vt:lpstr>
      <vt:lpstr>User Experience Overview</vt:lpstr>
      <vt:lpstr>Technical Solution – Signal Processing Pipeline Breakdown</vt:lpstr>
      <vt:lpstr>Technical Solution – Signal Processing Pipeline Breakdown</vt:lpstr>
      <vt:lpstr>Technical Solution – Signal Processing Pipeline Breakdown</vt:lpstr>
      <vt:lpstr>Technical Solution – Signal Processing Pipeline Breakdown</vt:lpstr>
      <vt:lpstr>Hardware Integration</vt:lpstr>
      <vt:lpstr>Visual Representation</vt:lpstr>
      <vt:lpstr>Why Our Idea is Unique:</vt:lpstr>
      <vt:lpstr>How It Differs from Existing Solutions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Sornam T</dc:creator>
  <cp:lastModifiedBy>Sornam T</cp:lastModifiedBy>
  <cp:revision>16</cp:revision>
  <dcterms:created xsi:type="dcterms:W3CDTF">2025-01-22T06:09:46Z</dcterms:created>
  <dcterms:modified xsi:type="dcterms:W3CDTF">2025-01-25T06:49:43Z</dcterms:modified>
</cp:coreProperties>
</file>