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S.SANDHIYA%20(2)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[S.SANDHIYA (2).xlsx]Sheet2!PivotTable6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Sheet2!$B$3:$B$5</c:f>
              <c:strCache>
                <c:ptCount val="1"/>
                <c:pt idx="0">
                  <c:v>Absent - 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Sheet2!$B$6:$B$47</c:f>
              <c:numCache>
                <c:formatCode>General</c:formatCode>
                <c:ptCount val="41"/>
                <c:pt idx="17">
                  <c:v>1.0</c:v>
                </c:pt>
                <c:pt idx="2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Sheet2!$C$3:$C$5</c:f>
              <c:strCache>
                <c:ptCount val="1"/>
                <c:pt idx="0">
                  <c:v>Absent - HR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Sheet2!$C$6:$C$47</c:f>
              <c:numCache>
                <c:formatCode>General</c:formatCode>
                <c:ptCount val="41"/>
                <c:pt idx="8">
                  <c:v>1.0</c:v>
                </c:pt>
                <c:pt idx="30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Sheet2!$D$3:$D$5</c:f>
              <c:strCache>
                <c:ptCount val="1"/>
                <c:pt idx="0">
                  <c:v>Absent - 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Sheet2!$D$6:$D$47</c:f>
              <c:numCache>
                <c:formatCode>General</c:formatCode>
                <c:ptCount val="41"/>
                <c:pt idx="9">
                  <c:v>1.0</c:v>
                </c:pt>
                <c:pt idx="35">
                  <c:v>1.0</c:v>
                </c:pt>
                <c:pt idx="39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Sheet2!$E$3:$E$5</c:f>
              <c:strCache>
                <c:ptCount val="1"/>
                <c:pt idx="0">
                  <c:v>Absent - Marketing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Sheet2!$E$6:$E$47</c:f>
              <c:numCache>
                <c:formatCode>General</c:formatCode>
                <c:ptCount val="41"/>
                <c:pt idx="27">
                  <c:v>1.0</c:v>
                </c:pt>
              </c:numCache>
            </c:numRef>
          </c:val>
        </c:ser>
        <c:ser>
          <c:idx val="4"/>
          <c:order val="4"/>
          <c:tx>
            <c:strRef>
              <c:f>Sheet2!$G$3:$G$5</c:f>
              <c:strCache>
                <c:ptCount val="1"/>
                <c:pt idx="0">
                  <c:v>Early Leave - HR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Sheet2!$G$6:$G$47</c:f>
              <c:numCache>
                <c:formatCode>General</c:formatCode>
                <c:ptCount val="41"/>
                <c:pt idx="1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Sheet2!$H$3:$H$5</c:f>
              <c:strCache>
                <c:ptCount val="1"/>
                <c:pt idx="0">
                  <c:v>Early Leave - 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Sheet2!$H$6:$H$47</c:f>
              <c:numCache>
                <c:formatCode>General</c:formatCode>
                <c:ptCount val="41"/>
                <c:pt idx="2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Sheet2!$I$3:$I$5</c:f>
              <c:strCache>
                <c:ptCount val="1"/>
                <c:pt idx="0">
                  <c:v>Early Leave - Marketing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Sheet2!$I$6:$I$47</c:f>
              <c:numCache>
                <c:formatCode>General</c:formatCode>
                <c:ptCount val="41"/>
                <c:pt idx="22">
                  <c:v>1.0</c:v>
                </c:pt>
                <c:pt idx="25">
                  <c:v>1.0</c:v>
                </c:pt>
              </c:numCache>
            </c:numRef>
          </c:val>
        </c:ser>
        <c:ser>
          <c:idx val="7"/>
          <c:order val="7"/>
          <c:tx>
            <c:strRef>
              <c:f>Sheet2!$J$3:$J$5</c:f>
              <c:strCache>
                <c:ptCount val="1"/>
                <c:pt idx="0">
                  <c:v>Early Leave - Sales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Sheet2!$J$6:$J$47</c:f>
              <c:numCache>
                <c:formatCode>General</c:formatCode>
                <c:ptCount val="41"/>
                <c:pt idx="7">
                  <c:v>1.0</c:v>
                </c:pt>
              </c:numCache>
            </c:numRef>
          </c:val>
        </c:ser>
        <c:ser>
          <c:idx val="8"/>
          <c:order val="8"/>
          <c:tx>
            <c:strRef>
              <c:f>Sheet2!$L$3:$L$5</c:f>
              <c:strCache>
                <c:ptCount val="1"/>
                <c:pt idx="0">
                  <c:v>Late - Finance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Sheet2!$L$6:$L$47</c:f>
              <c:numCache>
                <c:formatCode>General</c:formatCode>
                <c:ptCount val="41"/>
                <c:pt idx="0">
                  <c:v>1.0</c:v>
                </c:pt>
              </c:numCache>
            </c:numRef>
          </c:val>
        </c:ser>
        <c:ser>
          <c:idx val="9"/>
          <c:order val="9"/>
          <c:tx>
            <c:strRef>
              <c:f>Sheet2!$M$3:$M$5</c:f>
              <c:strCache>
                <c:ptCount val="1"/>
                <c:pt idx="0">
                  <c:v>Late - IT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Sheet2!$M$6:$M$47</c:f>
              <c:numCache>
                <c:formatCode>General</c:formatCode>
                <c:ptCount val="41"/>
                <c:pt idx="32">
                  <c:v>1.0</c:v>
                </c:pt>
                <c:pt idx="33">
                  <c:v>1.0</c:v>
                </c:pt>
              </c:numCache>
            </c:numRef>
          </c:val>
        </c:ser>
        <c:ser>
          <c:idx val="10"/>
          <c:order val="10"/>
          <c:tx>
            <c:strRef>
              <c:f>Sheet2!$N$3:$N$5</c:f>
              <c:strCache>
                <c:ptCount val="1"/>
                <c:pt idx="0">
                  <c:v>Late - Marketing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Sheet2!$N$6:$N$47</c:f>
              <c:numCache>
                <c:formatCode>General</c:formatCode>
                <c:ptCount val="41"/>
                <c:pt idx="13">
                  <c:v>1.0</c:v>
                </c:pt>
                <c:pt idx="15">
                  <c:v>1.0</c:v>
                </c:pt>
              </c:numCache>
            </c:numRef>
          </c:val>
        </c:ser>
        <c:ser>
          <c:idx val="11"/>
          <c:order val="11"/>
          <c:tx>
            <c:strRef>
              <c:f>Sheet2!$O$3:$O$5</c:f>
              <c:strCache>
                <c:ptCount val="1"/>
                <c:pt idx="0">
                  <c:v>Late - Sales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Sheet2!$O$6:$O$47</c:f>
              <c:numCache>
                <c:formatCode>General</c:formatCode>
                <c:ptCount val="41"/>
                <c:pt idx="18">
                  <c:v>1.0</c:v>
                </c:pt>
                <c:pt idx="31">
                  <c:v>1.0</c:v>
                </c:pt>
              </c:numCache>
            </c:numRef>
          </c:val>
        </c:ser>
        <c:ser>
          <c:idx val="12"/>
          <c:order val="12"/>
          <c:tx>
            <c:strRef>
              <c:f>Sheet2!$Q$3:$Q$5</c:f>
              <c:strCache>
                <c:ptCount val="1"/>
                <c:pt idx="0">
                  <c:v>Present - Finance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Sheet2!$Q$6:$Q$47</c:f>
              <c:numCache>
                <c:formatCode>General</c:formatCode>
                <c:ptCount val="41"/>
                <c:pt idx="4">
                  <c:v>1.0</c:v>
                </c:pt>
                <c:pt idx="11">
                  <c:v>1.0</c:v>
                </c:pt>
                <c:pt idx="23">
                  <c:v>1.0</c:v>
                </c:pt>
                <c:pt idx="36">
                  <c:v>1.0</c:v>
                </c:pt>
              </c:numCache>
            </c:numRef>
          </c:val>
        </c:ser>
        <c:ser>
          <c:idx val="13"/>
          <c:order val="13"/>
          <c:tx>
            <c:strRef>
              <c:f>Sheet2!$R$3:$R$5</c:f>
              <c:strCache>
                <c:ptCount val="1"/>
                <c:pt idx="0">
                  <c:v>Present - HR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Sheet2!$R$6:$R$47</c:f>
              <c:numCache>
                <c:formatCode>General</c:formatCode>
                <c:ptCount val="41"/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6">
                  <c:v>1.0</c:v>
                </c:pt>
              </c:numCache>
            </c:numRef>
          </c:val>
        </c:ser>
        <c:ser>
          <c:idx val="14"/>
          <c:order val="14"/>
          <c:tx>
            <c:strRef>
              <c:f>Sheet2!$S$3:$S$5</c:f>
              <c:strCache>
                <c:ptCount val="1"/>
                <c:pt idx="0">
                  <c:v>Present - IT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Sheet2!$S$6:$S$47</c:f>
              <c:numCache>
                <c:formatCode>General</c:formatCode>
                <c:ptCount val="41"/>
                <c:pt idx="12">
                  <c:v>1.0</c:v>
                </c:pt>
                <c:pt idx="14">
                  <c:v>1.0</c:v>
                </c:pt>
                <c:pt idx="24">
                  <c:v>1.0</c:v>
                </c:pt>
                <c:pt idx="28">
                  <c:v>1.0</c:v>
                </c:pt>
              </c:numCache>
            </c:numRef>
          </c:val>
        </c:ser>
        <c:ser>
          <c:idx val="15"/>
          <c:order val="15"/>
          <c:tx>
            <c:strRef>
              <c:f>Sheet2!$T$3:$T$5</c:f>
              <c:strCache>
                <c:ptCount val="1"/>
                <c:pt idx="0">
                  <c:v>Present - Marketing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Sheet2!$T$6:$T$47</c:f>
              <c:numCache>
                <c:formatCode>General</c:formatCode>
                <c:ptCount val="41"/>
                <c:pt idx="34">
                  <c:v>1.0</c:v>
                </c:pt>
                <c:pt idx="37">
                  <c:v>1.0</c:v>
                </c:pt>
                <c:pt idx="38">
                  <c:v>1.0</c:v>
                </c:pt>
              </c:numCache>
            </c:numRef>
          </c:val>
        </c:ser>
        <c:ser>
          <c:idx val="16"/>
          <c:order val="16"/>
          <c:tx>
            <c:strRef>
              <c:f>Sheet2!$U$3:$U$5</c:f>
              <c:strCache>
                <c:ptCount val="1"/>
                <c:pt idx="0">
                  <c:v>Present - Sales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Sheet2!$U$6:$U$47</c:f>
              <c:numCache>
                <c:formatCode>General</c:formatCode>
                <c:ptCount val="41"/>
                <c:pt idx="3">
                  <c:v>1.0</c:v>
                </c:pt>
                <c:pt idx="5">
                  <c:v>1.0</c:v>
                </c:pt>
                <c:pt idx="6">
                  <c:v>1.0</c:v>
                </c:pt>
                <c:pt idx="10">
                  <c:v>1.0</c:v>
                </c:pt>
                <c:pt idx="16">
                  <c:v>1.0</c:v>
                </c:pt>
              </c:numCache>
            </c:numRef>
          </c:val>
        </c:ser>
        <c:ser>
          <c:idx val="17"/>
          <c:order val="17"/>
          <c:tx>
            <c:strRef>
              <c:f>Sheet2!$W$3:$W$5</c:f>
              <c:strCache>
                <c:ptCount val="1"/>
                <c:pt idx="0">
                  <c:v>(blank) - (blank)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Sheet2!$W$6:$W$47</c:f>
              <c:numCache>
                <c:formatCode>General</c:formatCode>
                <c:ptCount val="4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2747200"/>
        <c:axId val="302747528"/>
      </c:barChart>
      <c:catAx>
        <c:axId val="30274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7528"/>
        <c:crosses val="autoZero"/>
        <c:auto val="1"/>
        <c:lblAlgn val="ctr"/>
        <c:lblOffset val="100"/>
        <c:noMultiLvlLbl val="0"/>
      </c:catAx>
      <c:valAx>
        <c:axId val="302747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B</a:t>
            </a:r>
            <a:r>
              <a:rPr sz="2400" lang="en-US"/>
              <a:t>I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asunm1330312208600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 </a:t>
            </a:r>
            <a:r>
              <a:rPr dirty="0" sz="2400" lang="en-US"/>
              <a:t>'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1"/>
          <p:cNvSpPr>
            <a:spLocks noChangeArrowheads="1"/>
          </p:cNvSpPr>
          <p:nvPr/>
        </p:nvSpPr>
        <p:spPr bwMode="auto">
          <a:xfrm>
            <a:off x="270926" y="1445574"/>
            <a:ext cx="10717617" cy="37109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Gather attendance data from various sources (e.g., time clocks, manual entries).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Integration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Combine data into a centralized system for comprehensive analysis.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Pattern Analysis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Identify trends and patterns in attendance (e.g., frequent absences, peak times).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Use historical data to forecast future attendance issues and potential impacts.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Create charts, graphs, and dashboards to represent attendance trends and metrics clearly.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Generate detailed reports for HR and management to make informed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8170458" y="3854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743074" y="1400175"/>
          <a:ext cx="714375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/>
        </p:nvSpPr>
        <p:spPr>
          <a:xfrm>
            <a:off x="501839" y="1275256"/>
            <a:ext cx="10681335" cy="2590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algn="l" indent="0" marL="4763">
              <a:buNone/>
            </a:pPr>
            <a: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4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000" lang="en-US">
                <a:latin typeface="Arial"/>
              </a:rPr>
              <a:t>Visualizing employee attendance helps organizations monitor and manage attendance effectively. By using real-time data, detailed analytics, and easy-to-understand visuals, companies can quickly identify trends, address issues, and improve overall productivity. This approach streamlines processes, supports better decision-making, and enhances both employee and organizational performance.</a:t>
            </a:r>
            <a:endParaRPr dirty="0" sz="200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33951" y="2874168"/>
            <a:ext cx="9128089" cy="11582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trends with excel chart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44847" y="2819399"/>
            <a:ext cx="2647027" cy="3257551"/>
            <a:chOff x="8544847" y="2819399"/>
            <a:chExt cx="2647027" cy="3257551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544847" y="2819399"/>
              <a:ext cx="2647027" cy="2838381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"/>
          <p:cNvSpPr>
            <a:spLocks noChangeArrowheads="1"/>
          </p:cNvSpPr>
          <p:nvPr/>
        </p:nvSpPr>
        <p:spPr bwMode="auto">
          <a:xfrm>
            <a:off x="834072" y="2189445"/>
            <a:ext cx="7829279" cy="29743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05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Employees are frequently late or absent, impacting productivity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Disrupts operations, increases costs, and affects morale.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Collect attendance records and employee feedback.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Improve attendance and operational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Review policies, offer support like flexible hours, and use tracking tools.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Measure changes in attendance rates and productivity.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"/>
          <p:cNvSpPr>
            <a:spLocks noChangeArrowheads="1"/>
          </p:cNvSpPr>
          <p:nvPr/>
        </p:nvSpPr>
        <p:spPr bwMode="auto">
          <a:xfrm>
            <a:off x="365812" y="2246313"/>
            <a:ext cx="8987737" cy="26695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altLang="en-US" baseline="0" b="0" cap="none" dirty="0" sz="105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Employees are frequently late or absent, impacting productivity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Disrupts operations, increases costs, and affects morale.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Collect attendance records and employee feedback.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Improve attendance and operational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Review policies, offer support like flexible hours, and use tracking tools.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Measure changes in attendance rates and productivity.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523316" y="2304797"/>
            <a:ext cx="8674270" cy="255454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need to monitor attendance to manage staffing levels and address absenteeism issues.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Leaders/Supervisors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use attendance data to ensure their teams are adequately staffed and to manage daily operations smoothly.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might view their own attendance records and understand how their punctuality affects their performance evaluations.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use aggregated data to make strategic decisions about workforce management and overall company efficiency.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>
            <a:off x="2892088" y="2185032"/>
            <a:ext cx="9299912" cy="37109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Automated Attendance Tracking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Data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Analytics Dashboard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 Proposition: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Enhanced Accuracy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Increased Efficiency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Decision-Making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Better Employee Engagement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itle 1"/>
          <p:cNvSpPr>
            <a:spLocks noGrp="1"/>
          </p:cNvSpPr>
          <p:nvPr/>
        </p:nvSpPr>
        <p:spPr>
          <a:xfrm>
            <a:off x="755331" y="1397000"/>
            <a:ext cx="10681335" cy="3708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br>
              <a:rPr dirty="0" sz="2400" lang="en-IN" u="sng"/>
            </a:br>
            <a:r>
              <a:rPr dirty="0" sz="2000" lang="en-IN" smtClean="0">
                <a:latin typeface="Calibri"/>
              </a:rPr>
              <a:t>1) Employee ID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2) Name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3) Dates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4) Check-in-time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5) check-out-time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6) status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7)Department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8) Hours worked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9) Leave type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10) Over time hours</a:t>
            </a:r>
            <a:br>
              <a:rPr dirty="0" sz="2000" lang="en-IN" smtClean="0"/>
            </a:b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010209" y="14086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696734"/>
            <a:ext cx="2239455" cy="3104113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52474" y="483059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1"/>
          <p:cNvSpPr>
            <a:spLocks noChangeArrowheads="1"/>
          </p:cNvSpPr>
          <p:nvPr/>
        </p:nvSpPr>
        <p:spPr bwMode="auto">
          <a:xfrm>
            <a:off x="381000" y="1732509"/>
            <a:ext cx="11430000" cy="21869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Seamless Integration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Effortlessly connects with existing systems, minimizing disruption.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Insights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Provides instant updates and alerts for immediate action.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Intuitive design for easy access and navigation by all users.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Advanced Analytics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Offers deep insights with interactive visualizations and trends.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Customization Options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Tailors features and reports to specific organizational needs.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2024-09-10T16:55:04Z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d548506cde3642fe851c9e6d8a8ba8d9</vt:lpwstr>
  </property>
</Properties>
</file>