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.png" ContentType="image/png"/>
  <Override PartName="/ppt/media/image25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3.jpeg" ContentType="image/jpeg"/>
  <Override PartName="/ppt/media/image1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ED7C1-4791-411A-B1D8-8B87A3B200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83E7B-4747-4C51-9ADF-0797D3F9BC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8E588C-0CBA-406E-BC1B-DE77C50709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EE7AC-B26A-43A8-98D0-0453807065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60BC2D-8293-49F5-9A05-19D09D22B2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3CE3AB-3DDC-4948-B068-D768636C61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F6D0AC-EB54-4894-B34E-C67A0AE645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7B2D07-B747-4E6E-98FC-76651D285E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07D0C-EBB0-4ACE-B5E2-34296C3557A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E85243-A8EA-4793-909B-0E3F394D78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2A1EB-A652-460C-A581-B6522E9489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F073AD-A33C-4925-8FFC-2CBA5905DD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8A94D4-5A87-4EE5-8E1D-B8D89B0BF0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42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44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47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49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0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51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2" name="Group 13"/>
          <p:cNvGrpSpPr/>
          <p:nvPr/>
        </p:nvGrpSpPr>
        <p:grpSpPr>
          <a:xfrm>
            <a:off x="0" y="0"/>
            <a:ext cx="18287640" cy="10286640"/>
            <a:chOff x="0" y="0"/>
            <a:chExt cx="18287640" cy="10286640"/>
          </a:xfrm>
        </p:grpSpPr>
        <p:sp>
          <p:nvSpPr>
            <p:cNvPr id="53" name="Freeform 14"/>
            <p:cNvSpPr/>
            <p:nvPr/>
          </p:nvSpPr>
          <p:spPr>
            <a:xfrm>
              <a:off x="0" y="0"/>
              <a:ext cx="18287640" cy="10286640"/>
            </a:xfrm>
            <a:custGeom>
              <a:avLst/>
              <a:gdLst/>
              <a:ah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4" name="Group 15"/>
          <p:cNvGrpSpPr/>
          <p:nvPr/>
        </p:nvGrpSpPr>
        <p:grpSpPr>
          <a:xfrm>
            <a:off x="8791560" y="857160"/>
            <a:ext cx="7048080" cy="1504440"/>
            <a:chOff x="8791560" y="857160"/>
            <a:chExt cx="7048080" cy="1504440"/>
          </a:xfrm>
        </p:grpSpPr>
        <p:sp>
          <p:nvSpPr>
            <p:cNvPr id="55" name="Freeform 16"/>
            <p:cNvSpPr/>
            <p:nvPr/>
          </p:nvSpPr>
          <p:spPr>
            <a:xfrm>
              <a:off x="8810640" y="876240"/>
              <a:ext cx="7009920" cy="1466640"/>
            </a:xfrm>
            <a:custGeom>
              <a:avLst/>
              <a:gdLst/>
              <a:ahLst/>
              <a:rect l="l" t="t" r="r" b="b"/>
              <a:pathLst>
                <a:path w="9347200" h="1955800">
                  <a:moveTo>
                    <a:pt x="0" y="326009"/>
                  </a:moveTo>
                  <a:cubicBezTo>
                    <a:pt x="0" y="145923"/>
                    <a:pt x="148971" y="0"/>
                    <a:pt x="332613" y="0"/>
                  </a:cubicBezTo>
                  <a:lnTo>
                    <a:pt x="9014587" y="0"/>
                  </a:lnTo>
                  <a:cubicBezTo>
                    <a:pt x="9198229" y="0"/>
                    <a:pt x="9347200" y="145923"/>
                    <a:pt x="9347200" y="326009"/>
                  </a:cubicBezTo>
                  <a:lnTo>
                    <a:pt x="9347200" y="1629791"/>
                  </a:lnTo>
                  <a:cubicBezTo>
                    <a:pt x="9347200" y="1809877"/>
                    <a:pt x="9198229" y="1955800"/>
                    <a:pt x="9014587" y="1955800"/>
                  </a:cubicBezTo>
                  <a:lnTo>
                    <a:pt x="332613" y="1955800"/>
                  </a:lnTo>
                  <a:cubicBezTo>
                    <a:pt x="148971" y="1955800"/>
                    <a:pt x="0" y="1809877"/>
                    <a:pt x="0" y="1629791"/>
                  </a:cubicBezTo>
                  <a:close/>
                </a:path>
              </a:pathLst>
            </a:custGeom>
            <a:solidFill>
              <a:srgbClr val="ebee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Freeform 17"/>
            <p:cNvSpPr/>
            <p:nvPr/>
          </p:nvSpPr>
          <p:spPr>
            <a:xfrm>
              <a:off x="8791560" y="857160"/>
              <a:ext cx="7048080" cy="1504440"/>
            </a:xfrm>
            <a:custGeom>
              <a:avLst/>
              <a:gdLst/>
              <a:ahLst/>
              <a:rect l="l" t="t" r="r" b="b"/>
              <a:pathLst>
                <a:path w="9398000" h="2006600">
                  <a:moveTo>
                    <a:pt x="0" y="351409"/>
                  </a:moveTo>
                  <a:cubicBezTo>
                    <a:pt x="0" y="156845"/>
                    <a:pt x="160782" y="0"/>
                    <a:pt x="358013" y="0"/>
                  </a:cubicBezTo>
                  <a:lnTo>
                    <a:pt x="9039987" y="0"/>
                  </a:lnTo>
                  <a:lnTo>
                    <a:pt x="9039987" y="25400"/>
                  </a:lnTo>
                  <a:lnTo>
                    <a:pt x="9039987" y="0"/>
                  </a:lnTo>
                  <a:cubicBezTo>
                    <a:pt x="9237218" y="0"/>
                    <a:pt x="9398000" y="156845"/>
                    <a:pt x="9398000" y="351409"/>
                  </a:cubicBezTo>
                  <a:lnTo>
                    <a:pt x="9372600" y="351409"/>
                  </a:lnTo>
                  <a:lnTo>
                    <a:pt x="9398000" y="351409"/>
                  </a:lnTo>
                  <a:lnTo>
                    <a:pt x="9398000" y="1655191"/>
                  </a:lnTo>
                  <a:lnTo>
                    <a:pt x="9372600" y="1655191"/>
                  </a:lnTo>
                  <a:lnTo>
                    <a:pt x="9398000" y="1655191"/>
                  </a:lnTo>
                  <a:cubicBezTo>
                    <a:pt x="9398000" y="1849755"/>
                    <a:pt x="9237218" y="2006600"/>
                    <a:pt x="9039987" y="2006600"/>
                  </a:cubicBezTo>
                  <a:lnTo>
                    <a:pt x="9039987" y="1981200"/>
                  </a:lnTo>
                  <a:lnTo>
                    <a:pt x="9039987" y="2006600"/>
                  </a:lnTo>
                  <a:lnTo>
                    <a:pt x="358013" y="2006600"/>
                  </a:lnTo>
                  <a:lnTo>
                    <a:pt x="358013" y="1981200"/>
                  </a:lnTo>
                  <a:lnTo>
                    <a:pt x="358013" y="2006600"/>
                  </a:lnTo>
                  <a:cubicBezTo>
                    <a:pt x="160782" y="2006600"/>
                    <a:pt x="0" y="1849755"/>
                    <a:pt x="0" y="1655191"/>
                  </a:cubicBezTo>
                  <a:lnTo>
                    <a:pt x="0" y="351409"/>
                  </a:lnTo>
                  <a:lnTo>
                    <a:pt x="25400" y="351409"/>
                  </a:lnTo>
                  <a:lnTo>
                    <a:pt x="0" y="351409"/>
                  </a:lnTo>
                  <a:moveTo>
                    <a:pt x="50800" y="351409"/>
                  </a:moveTo>
                  <a:lnTo>
                    <a:pt x="50800" y="1655191"/>
                  </a:lnTo>
                  <a:lnTo>
                    <a:pt x="25400" y="1655191"/>
                  </a:lnTo>
                  <a:lnTo>
                    <a:pt x="50800" y="1655191"/>
                  </a:lnTo>
                  <a:cubicBezTo>
                    <a:pt x="50800" y="1820799"/>
                    <a:pt x="187833" y="1955800"/>
                    <a:pt x="358013" y="1955800"/>
                  </a:cubicBezTo>
                  <a:lnTo>
                    <a:pt x="9039987" y="1955800"/>
                  </a:lnTo>
                  <a:cubicBezTo>
                    <a:pt x="9210167" y="1955800"/>
                    <a:pt x="9347200" y="1820799"/>
                    <a:pt x="9347200" y="1655191"/>
                  </a:cubicBezTo>
                  <a:lnTo>
                    <a:pt x="9347200" y="351409"/>
                  </a:lnTo>
                  <a:cubicBezTo>
                    <a:pt x="9347200" y="185801"/>
                    <a:pt x="9210167" y="50800"/>
                    <a:pt x="9039987" y="50800"/>
                  </a:cubicBezTo>
                  <a:lnTo>
                    <a:pt x="358013" y="50800"/>
                  </a:lnTo>
                  <a:lnTo>
                    <a:pt x="358013" y="25400"/>
                  </a:lnTo>
                  <a:lnTo>
                    <a:pt x="358013" y="50800"/>
                  </a:lnTo>
                  <a:cubicBezTo>
                    <a:pt x="187833" y="50800"/>
                    <a:pt x="50800" y="185801"/>
                    <a:pt x="50800" y="351409"/>
                  </a:cubicBezTo>
                  <a:close/>
                </a:path>
              </a:pathLst>
            </a:custGeom>
            <a:solidFill>
              <a:srgbClr val="d9d9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7" name="TextBox 18"/>
          <p:cNvSpPr/>
          <p:nvPr/>
        </p:nvSpPr>
        <p:spPr>
          <a:xfrm>
            <a:off x="7135920" y="3390840"/>
            <a:ext cx="1012320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6480"/>
              </a:lnSpc>
              <a:buNone/>
            </a:pPr>
            <a:r>
              <a:rPr b="1" lang="en-US" sz="5400" spc="-1" strike="noStrike">
                <a:solidFill>
                  <a:srgbClr val="ffffff"/>
                </a:solidFill>
                <a:latin typeface="Calibri (MS) Bold"/>
                <a:ea typeface="Calibri (MS) Bold"/>
              </a:rPr>
              <a:t>Topic: Storm and Heavy Rainfall Prediction</a:t>
            </a:r>
            <a:endParaRPr b="0" lang="en-IN" sz="5400" spc="-1" strike="noStrike">
              <a:latin typeface="Arial"/>
            </a:endParaRPr>
          </a:p>
        </p:txBody>
      </p:sp>
      <p:grpSp>
        <p:nvGrpSpPr>
          <p:cNvPr id="58" name="Group 19"/>
          <p:cNvGrpSpPr/>
          <p:nvPr/>
        </p:nvGrpSpPr>
        <p:grpSpPr>
          <a:xfrm>
            <a:off x="12401280" y="1303200"/>
            <a:ext cx="1894320" cy="615960"/>
            <a:chOff x="12401280" y="1303200"/>
            <a:chExt cx="1894320" cy="615960"/>
          </a:xfrm>
        </p:grpSpPr>
        <p:sp>
          <p:nvSpPr>
            <p:cNvPr id="59" name="Freeform 20"/>
            <p:cNvSpPr/>
            <p:nvPr/>
          </p:nvSpPr>
          <p:spPr>
            <a:xfrm>
              <a:off x="12401280" y="1303200"/>
              <a:ext cx="1894320" cy="615960"/>
            </a:xfrm>
            <a:custGeom>
              <a:avLst/>
              <a:gdLst/>
              <a:ahLst/>
              <a:rect l="l" t="t" r="r" b="b"/>
              <a:pathLst>
                <a:path w="2526284" h="821690">
                  <a:moveTo>
                    <a:pt x="0" y="0"/>
                  </a:moveTo>
                  <a:lnTo>
                    <a:pt x="2526284" y="0"/>
                  </a:lnTo>
                  <a:lnTo>
                    <a:pt x="2526284" y="821690"/>
                  </a:lnTo>
                  <a:lnTo>
                    <a:pt x="0" y="82169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TextBox 21"/>
          <p:cNvSpPr/>
          <p:nvPr/>
        </p:nvSpPr>
        <p:spPr>
          <a:xfrm>
            <a:off x="7973280" y="5751720"/>
            <a:ext cx="885528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College: Lokmanya Tilak College of Engineering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61" name="TextBox 22"/>
          <p:cNvSpPr/>
          <p:nvPr/>
        </p:nvSpPr>
        <p:spPr>
          <a:xfrm>
            <a:off x="7973280" y="7351920"/>
            <a:ext cx="5706720" cy="13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Students: Kushal Nishad 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            </a:t>
            </a: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Saurav Patil</a:t>
            </a:r>
            <a:endParaRPr b="0" lang="en-IN" sz="3000" spc="-1" strike="noStrike">
              <a:latin typeface="Arial"/>
            </a:endParaRPr>
          </a:p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               </a:t>
            </a:r>
            <a:r>
              <a:rPr b="1" lang="en-US" sz="3000" spc="-1" strike="noStrike">
                <a:solidFill>
                  <a:srgbClr val="ffffff"/>
                </a:solidFill>
                <a:latin typeface="Arial Bold"/>
                <a:ea typeface="Arial Bold"/>
              </a:rPr>
              <a:t>Ruturaj Desai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63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4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65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68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70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72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" name="TextBox 13"/>
          <p:cNvSpPr/>
          <p:nvPr/>
        </p:nvSpPr>
        <p:spPr>
          <a:xfrm>
            <a:off x="379440" y="1437840"/>
            <a:ext cx="379620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Learning Objectives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74" name="AutoShape 14"/>
          <p:cNvSpPr/>
          <p:nvPr/>
        </p:nvSpPr>
        <p:spPr>
          <a:xfrm>
            <a:off x="-9360" y="9073440"/>
            <a:ext cx="18306720" cy="19080"/>
          </a:xfrm>
          <a:prstGeom prst="line">
            <a:avLst/>
          </a:prstGeom>
          <a:ln cap="rnd"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" name="Group 15"/>
          <p:cNvGrpSpPr/>
          <p:nvPr/>
        </p:nvGrpSpPr>
        <p:grpSpPr>
          <a:xfrm>
            <a:off x="11018520" y="2163960"/>
            <a:ext cx="6751080" cy="6949080"/>
            <a:chOff x="11018520" y="2163960"/>
            <a:chExt cx="6751080" cy="6949080"/>
          </a:xfrm>
        </p:grpSpPr>
        <p:sp>
          <p:nvSpPr>
            <p:cNvPr id="76" name="Freeform 16"/>
            <p:cNvSpPr/>
            <p:nvPr/>
          </p:nvSpPr>
          <p:spPr>
            <a:xfrm>
              <a:off x="11018520" y="2163960"/>
              <a:ext cx="6751080" cy="6949080"/>
            </a:xfrm>
            <a:custGeom>
              <a:avLst/>
              <a:gdLst/>
              <a:ahLst/>
              <a:rect l="l" t="t" r="r" b="b"/>
              <a:pathLst>
                <a:path w="9001760" h="9265920">
                  <a:moveTo>
                    <a:pt x="0" y="0"/>
                  </a:moveTo>
                  <a:lnTo>
                    <a:pt x="9001760" y="0"/>
                  </a:lnTo>
                  <a:lnTo>
                    <a:pt x="9001760" y="9265920"/>
                  </a:lnTo>
                  <a:lnTo>
                    <a:pt x="0" y="926592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alphaModFix amt="85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" name="TextBox 17"/>
          <p:cNvSpPr/>
          <p:nvPr/>
        </p:nvSpPr>
        <p:spPr>
          <a:xfrm>
            <a:off x="13350240" y="4693680"/>
            <a:ext cx="207216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6301"/>
              </a:lnSpc>
              <a:buNone/>
            </a:pPr>
            <a:r>
              <a:rPr b="1" lang="en-US" sz="5250" spc="-1" strike="noStrike">
                <a:solidFill>
                  <a:srgbClr val="000000"/>
                </a:solidFill>
                <a:latin typeface="Arial Bold"/>
                <a:ea typeface="Arial Bold"/>
              </a:rPr>
              <a:t>GOAL</a:t>
            </a:r>
            <a:endParaRPr b="0" lang="en-IN" sz="5250" spc="-1" strike="noStrike">
              <a:latin typeface="Arial"/>
            </a:endParaRPr>
          </a:p>
        </p:txBody>
      </p:sp>
      <p:sp>
        <p:nvSpPr>
          <p:cNvPr id="78" name="TextBox 18"/>
          <p:cNvSpPr/>
          <p:nvPr/>
        </p:nvSpPr>
        <p:spPr>
          <a:xfrm>
            <a:off x="379440" y="2674440"/>
            <a:ext cx="10638720" cy="640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Understand the significance of weather prediction in disaster prevention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Learn how to preprocess and analyze weather datasets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Apply machine learning algorithms to forecast heavy rainfall and storms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Evaluate model performance using real-world metrics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>
              <a:lnSpc>
                <a:spcPts val="36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000000"/>
                </a:solidFill>
                <a:latin typeface="Arial Bold"/>
                <a:ea typeface="Arial Bold"/>
              </a:rPr>
              <a:t>Explore deployment of AI-based weather prediction systems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80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82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85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87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89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0" name="Freeform 13"/>
          <p:cNvSpPr/>
          <p:nvPr/>
        </p:nvSpPr>
        <p:spPr>
          <a:xfrm>
            <a:off x="-19080" y="1350360"/>
            <a:ext cx="18306720" cy="8644680"/>
          </a:xfrm>
          <a:custGeom>
            <a:avLst/>
            <a:gdLst/>
            <a:ahLst/>
            <a:rect l="l" t="t" r="r" b="b"/>
            <a:pathLst>
              <a:path w="18307048" h="8644927">
                <a:moveTo>
                  <a:pt x="0" y="0"/>
                </a:moveTo>
                <a:lnTo>
                  <a:pt x="18307048" y="0"/>
                </a:lnTo>
                <a:lnTo>
                  <a:pt x="18307048" y="8644927"/>
                </a:lnTo>
                <a:lnTo>
                  <a:pt x="0" y="86449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92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94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97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8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99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01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TextBox 13"/>
          <p:cNvSpPr/>
          <p:nvPr/>
        </p:nvSpPr>
        <p:spPr>
          <a:xfrm>
            <a:off x="172800" y="126504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Methodology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03" name="TextBox 14"/>
          <p:cNvSpPr/>
          <p:nvPr/>
        </p:nvSpPr>
        <p:spPr>
          <a:xfrm>
            <a:off x="828720" y="2040480"/>
            <a:ext cx="13087080" cy="889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1.Data Loading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Loaded rainfall dataset using pandas.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2.Label Creation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Created a binary target: High_Rainfall = 1 if ANNUAL &gt; 3000 mm, else 0.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3.Feature Selection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Used seasonal rainfall features: Jan-Feb, Mar-May, Jun-Sep, Oct-Dec.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4.Data Splitting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Split data into training and test sets (80:20 ratio).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5.Model Training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Trained a Logistic Regression model on the training data.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6.Prediction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Predicted rainfall class on the test data.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7.Evaluation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Measured accuracy, precision, recall, F1 score, and visualized the confusion matrix.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8.Visualization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 </a:t>
            </a:r>
            <a:r>
              <a:rPr b="1" lang="en-US" sz="2250" spc="-1" strike="noStrike">
                <a:solidFill>
                  <a:srgbClr val="213163"/>
                </a:solidFill>
                <a:latin typeface="Arial Bold"/>
                <a:ea typeface="Arial Bold"/>
              </a:rPr>
              <a:t>Plotted performance metrics and feature importance using matplotlib and seaborn.</a:t>
            </a:r>
            <a:endParaRPr b="0" lang="en-IN" sz="2250" spc="-1" strike="noStrike">
              <a:latin typeface="Arial"/>
            </a:endParaRPr>
          </a:p>
          <a:p>
            <a:pPr algn="just">
              <a:lnSpc>
                <a:spcPts val="2693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05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6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07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10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12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14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5" name="TextBox 13"/>
          <p:cNvSpPr/>
          <p:nvPr/>
        </p:nvSpPr>
        <p:spPr>
          <a:xfrm>
            <a:off x="720000" y="2340000"/>
            <a:ext cx="16048440" cy="836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🧠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1. Logistic Regression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🔷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Type: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Supervised Learning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Classification Algorithm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🔷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Purpose in This Project: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To classify whether a district has high annual rainfall (above 3000 mm) or not.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🔷 </a:t>
            </a: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Why Logistic Regression?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Our target variable is binary (High_Rainfall = 1 or 0)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Logistic regression is ideal for binary classification</a:t>
            </a:r>
            <a:endParaRPr b="0" lang="en-IN" sz="3440" spc="-1" strike="noStrike">
              <a:latin typeface="Arial"/>
            </a:endParaRPr>
          </a:p>
          <a:p>
            <a:pPr lvl="1" marL="741240" indent="-370800">
              <a:lnSpc>
                <a:spcPts val="4119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440" spc="-1" strike="noStrike">
                <a:solidFill>
                  <a:srgbClr val="000000"/>
                </a:solidFill>
                <a:latin typeface="Arial Bold"/>
                <a:ea typeface="Arial Bold"/>
              </a:rPr>
              <a:t>It provides interpretable coefficients showing feature influence</a:t>
            </a:r>
            <a:endParaRPr b="0" lang="en-IN" sz="3440" spc="-1" strike="noStrike">
              <a:latin typeface="Arial"/>
            </a:endParaRPr>
          </a:p>
          <a:p>
            <a:pPr>
              <a:lnSpc>
                <a:spcPts val="4119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498240" y="1509120"/>
            <a:ext cx="6701760" cy="7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635"/>
              </a:lnSpc>
              <a:buNone/>
            </a:pPr>
            <a:r>
              <a:rPr b="1" lang="en-US" sz="4690" spc="-1" strike="noStrike">
                <a:solidFill>
                  <a:srgbClr val="000000"/>
                </a:solidFill>
                <a:latin typeface="Arial Bold"/>
                <a:ea typeface="Arial Bold"/>
              </a:rPr>
              <a:t>Alogrithms used:</a:t>
            </a:r>
            <a:endParaRPr b="0" lang="en-IN" sz="46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18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20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23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25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6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27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TextBox 13"/>
          <p:cNvSpPr/>
          <p:nvPr/>
        </p:nvSpPr>
        <p:spPr>
          <a:xfrm>
            <a:off x="474120" y="156060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Problem Statement: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29" name="TextBox 14"/>
          <p:cNvSpPr/>
          <p:nvPr/>
        </p:nvSpPr>
        <p:spPr>
          <a:xfrm>
            <a:off x="508320" y="2602800"/>
            <a:ext cx="14250240" cy="228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Unpredictable rainfall and storms cause massive damage to life, agriculture, and infrastructure. Traditional systems often lack real-time accuracy. The challenge is to build an AI model that can forecast these events early and reliably.</a:t>
            </a:r>
            <a:endParaRPr b="0" lang="en-IN" sz="3000" spc="-1" strike="noStrike">
              <a:latin typeface="Arial"/>
            </a:endParaRPr>
          </a:p>
          <a:p>
            <a:pPr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0" name="TextBox 15"/>
          <p:cNvSpPr/>
          <p:nvPr/>
        </p:nvSpPr>
        <p:spPr>
          <a:xfrm>
            <a:off x="474120" y="507672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Solution:  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31" name="TextBox 16"/>
          <p:cNvSpPr/>
          <p:nvPr/>
        </p:nvSpPr>
        <p:spPr>
          <a:xfrm>
            <a:off x="508320" y="5776200"/>
            <a:ext cx="1320624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A machine learning-based solution that:</a:t>
            </a:r>
            <a:endParaRPr b="0" lang="en-IN" sz="3000" spc="-1" strike="noStrike">
              <a:latin typeface="Arial"/>
            </a:endParaRPr>
          </a:p>
          <a:p>
            <a:pPr algn="just"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Predicts storm or heavy rain likelihood from historical weather inputs</a:t>
            </a:r>
            <a:endParaRPr b="0" lang="en-IN" sz="3000" spc="-1" strike="noStrike">
              <a:latin typeface="Arial"/>
            </a:endParaRPr>
          </a:p>
          <a:p>
            <a:pPr algn="just"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Uses classification  (e.g., logistic regression)</a:t>
            </a:r>
            <a:endParaRPr b="0" lang="en-IN" sz="3000" spc="-1" strike="noStrike">
              <a:latin typeface="Arial"/>
            </a:endParaRPr>
          </a:p>
          <a:p>
            <a:pPr algn="just">
              <a:lnSpc>
                <a:spcPts val="36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 lvl="1" marL="647640" indent="-324000" algn="just">
              <a:lnSpc>
                <a:spcPts val="3600"/>
              </a:lnSpc>
              <a:buClr>
                <a:srgbClr val="213163"/>
              </a:buClr>
              <a:buFont typeface="Arial"/>
              <a:buChar char="•"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Generates alerts for potential disasters with minimal false positives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33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35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38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9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40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42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Freeform 13"/>
          <p:cNvSpPr/>
          <p:nvPr/>
        </p:nvSpPr>
        <p:spPr>
          <a:xfrm>
            <a:off x="3384000" y="1855800"/>
            <a:ext cx="4860720" cy="3287160"/>
          </a:xfrm>
          <a:custGeom>
            <a:avLst/>
            <a:gdLst/>
            <a:ahLst/>
            <a:rect l="l" t="t" r="r" b="b"/>
            <a:pathLst>
              <a:path w="4861229" h="3287562">
                <a:moveTo>
                  <a:pt x="0" y="0"/>
                </a:moveTo>
                <a:lnTo>
                  <a:pt x="4861229" y="0"/>
                </a:lnTo>
                <a:lnTo>
                  <a:pt x="4861229" y="3287562"/>
                </a:lnTo>
                <a:lnTo>
                  <a:pt x="0" y="328756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Freeform 14"/>
          <p:cNvSpPr/>
          <p:nvPr/>
        </p:nvSpPr>
        <p:spPr>
          <a:xfrm>
            <a:off x="474120" y="5705640"/>
            <a:ext cx="4983480" cy="4074480"/>
          </a:xfrm>
          <a:custGeom>
            <a:avLst/>
            <a:gdLst/>
            <a:ahLst/>
            <a:rect l="l" t="t" r="r" b="b"/>
            <a:pathLst>
              <a:path w="4983796" h="4074802">
                <a:moveTo>
                  <a:pt x="0" y="0"/>
                </a:moveTo>
                <a:lnTo>
                  <a:pt x="4983796" y="0"/>
                </a:lnTo>
                <a:lnTo>
                  <a:pt x="4983796" y="4074802"/>
                </a:lnTo>
                <a:lnTo>
                  <a:pt x="0" y="407480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Freeform 15"/>
          <p:cNvSpPr/>
          <p:nvPr/>
        </p:nvSpPr>
        <p:spPr>
          <a:xfrm>
            <a:off x="5660280" y="5757480"/>
            <a:ext cx="5295600" cy="3500280"/>
          </a:xfrm>
          <a:custGeom>
            <a:avLst/>
            <a:gdLst/>
            <a:ahLst/>
            <a:rect l="l" t="t" r="r" b="b"/>
            <a:pathLst>
              <a:path w="5295983" h="3500734">
                <a:moveTo>
                  <a:pt x="0" y="0"/>
                </a:moveTo>
                <a:lnTo>
                  <a:pt x="5295983" y="0"/>
                </a:lnTo>
                <a:lnTo>
                  <a:pt x="5295983" y="3500734"/>
                </a:lnTo>
                <a:lnTo>
                  <a:pt x="0" y="35007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Freeform 16"/>
          <p:cNvSpPr/>
          <p:nvPr/>
        </p:nvSpPr>
        <p:spPr>
          <a:xfrm>
            <a:off x="9445320" y="1627200"/>
            <a:ext cx="5975640" cy="3897000"/>
          </a:xfrm>
          <a:custGeom>
            <a:avLst/>
            <a:gdLst/>
            <a:ahLst/>
            <a:rect l="l" t="t" r="r" b="b"/>
            <a:pathLst>
              <a:path w="5976153" h="3897491">
                <a:moveTo>
                  <a:pt x="0" y="0"/>
                </a:moveTo>
                <a:lnTo>
                  <a:pt x="5976153" y="0"/>
                </a:lnTo>
                <a:lnTo>
                  <a:pt x="5976153" y="3897491"/>
                </a:lnTo>
                <a:lnTo>
                  <a:pt x="0" y="389749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Freeform 17"/>
          <p:cNvSpPr/>
          <p:nvPr/>
        </p:nvSpPr>
        <p:spPr>
          <a:xfrm>
            <a:off x="11158200" y="5757480"/>
            <a:ext cx="6929280" cy="4098600"/>
          </a:xfrm>
          <a:custGeom>
            <a:avLst/>
            <a:gdLst/>
            <a:ahLst/>
            <a:rect l="l" t="t" r="r" b="b"/>
            <a:pathLst>
              <a:path w="6929640" h="4099128">
                <a:moveTo>
                  <a:pt x="0" y="0"/>
                </a:moveTo>
                <a:lnTo>
                  <a:pt x="6929640" y="0"/>
                </a:lnTo>
                <a:lnTo>
                  <a:pt x="6929640" y="4099127"/>
                </a:lnTo>
                <a:lnTo>
                  <a:pt x="0" y="409912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TextBox 18"/>
          <p:cNvSpPr/>
          <p:nvPr/>
        </p:nvSpPr>
        <p:spPr>
          <a:xfrm>
            <a:off x="474120" y="1560600"/>
            <a:ext cx="897084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Screenshot:  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2"/>
          <p:cNvGrpSpPr/>
          <p:nvPr/>
        </p:nvGrpSpPr>
        <p:grpSpPr>
          <a:xfrm>
            <a:off x="15109200" y="117000"/>
            <a:ext cx="2700000" cy="862920"/>
            <a:chOff x="15109200" y="117000"/>
            <a:chExt cx="2700000" cy="862920"/>
          </a:xfrm>
        </p:grpSpPr>
        <p:sp>
          <p:nvSpPr>
            <p:cNvPr id="150" name="Freeform 3"/>
            <p:cNvSpPr/>
            <p:nvPr/>
          </p:nvSpPr>
          <p:spPr>
            <a:xfrm>
              <a:off x="15109200" y="117000"/>
              <a:ext cx="2700000" cy="862920"/>
            </a:xfrm>
            <a:custGeom>
              <a:avLst/>
              <a:gdLst/>
              <a:ahLst/>
              <a:rect l="l" t="t" r="r" b="b"/>
              <a:pathLst>
                <a:path w="3600450" h="1151001">
                  <a:moveTo>
                    <a:pt x="0" y="0"/>
                  </a:moveTo>
                  <a:lnTo>
                    <a:pt x="3600450" y="0"/>
                  </a:lnTo>
                  <a:lnTo>
                    <a:pt x="3600450" y="1151001"/>
                  </a:lnTo>
                  <a:lnTo>
                    <a:pt x="0" y="115100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1" name="Group 4"/>
          <p:cNvGrpSpPr/>
          <p:nvPr/>
        </p:nvGrpSpPr>
        <p:grpSpPr>
          <a:xfrm>
            <a:off x="-19080" y="-19080"/>
            <a:ext cx="14782320" cy="1114200"/>
            <a:chOff x="-19080" y="-19080"/>
            <a:chExt cx="14782320" cy="1114200"/>
          </a:xfrm>
        </p:grpSpPr>
        <p:sp>
          <p:nvSpPr>
            <p:cNvPr id="152" name="Freeform 5"/>
            <p:cNvSpPr/>
            <p:nvPr/>
          </p:nvSpPr>
          <p:spPr>
            <a:xfrm>
              <a:off x="0" y="0"/>
              <a:ext cx="14744520" cy="1076040"/>
            </a:xfrm>
            <a:custGeom>
              <a:avLst/>
              <a:gdLst/>
              <a:ahLst/>
              <a:rect l="l" t="t" r="r" b="b"/>
              <a:pathLst>
                <a:path w="19659600" h="1435227">
                  <a:moveTo>
                    <a:pt x="0" y="0"/>
                  </a:moveTo>
                  <a:lnTo>
                    <a:pt x="19659600" y="0"/>
                  </a:lnTo>
                  <a:lnTo>
                    <a:pt x="19659600" y="1435227"/>
                  </a:lnTo>
                  <a:lnTo>
                    <a:pt x="0" y="1435227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Freeform 6"/>
            <p:cNvSpPr/>
            <p:nvPr/>
          </p:nvSpPr>
          <p:spPr>
            <a:xfrm>
              <a:off x="-19080" y="-19080"/>
              <a:ext cx="14782320" cy="1114200"/>
            </a:xfrm>
            <a:custGeom>
              <a:avLst/>
              <a:gdLst/>
              <a:ahLst/>
              <a:rect l="l" t="t" r="r" b="b"/>
              <a:pathLst>
                <a:path w="19710400" h="1486027">
                  <a:moveTo>
                    <a:pt x="25400" y="0"/>
                  </a:moveTo>
                  <a:lnTo>
                    <a:pt x="19685000" y="0"/>
                  </a:lnTo>
                  <a:cubicBezTo>
                    <a:pt x="19698970" y="0"/>
                    <a:pt x="19710400" y="11430"/>
                    <a:pt x="19710400" y="25400"/>
                  </a:cubicBezTo>
                  <a:lnTo>
                    <a:pt x="19710400" y="1460627"/>
                  </a:lnTo>
                  <a:cubicBezTo>
                    <a:pt x="19710400" y="1474597"/>
                    <a:pt x="19698970" y="1486027"/>
                    <a:pt x="19685000" y="1486027"/>
                  </a:cubicBezTo>
                  <a:lnTo>
                    <a:pt x="25400" y="1486027"/>
                  </a:lnTo>
                  <a:cubicBezTo>
                    <a:pt x="11430" y="1486027"/>
                    <a:pt x="0" y="1474597"/>
                    <a:pt x="0" y="146062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460627"/>
                  </a:lnTo>
                  <a:lnTo>
                    <a:pt x="25400" y="1460627"/>
                  </a:lnTo>
                  <a:lnTo>
                    <a:pt x="25400" y="1435227"/>
                  </a:lnTo>
                  <a:lnTo>
                    <a:pt x="19685000" y="1435227"/>
                  </a:lnTo>
                  <a:lnTo>
                    <a:pt x="19685000" y="1460627"/>
                  </a:lnTo>
                  <a:lnTo>
                    <a:pt x="19659600" y="1460627"/>
                  </a:lnTo>
                  <a:lnTo>
                    <a:pt x="19659600" y="25400"/>
                  </a:lnTo>
                  <a:lnTo>
                    <a:pt x="19685000" y="25400"/>
                  </a:lnTo>
                  <a:lnTo>
                    <a:pt x="19685000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1326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4" name="Group 7"/>
          <p:cNvGrpSpPr/>
          <p:nvPr/>
        </p:nvGrpSpPr>
        <p:grpSpPr>
          <a:xfrm>
            <a:off x="14833440" y="-720"/>
            <a:ext cx="168120" cy="1098000"/>
            <a:chOff x="14833440" y="-720"/>
            <a:chExt cx="168120" cy="1098000"/>
          </a:xfrm>
        </p:grpSpPr>
        <p:sp>
          <p:nvSpPr>
            <p:cNvPr id="155" name="Freeform 8"/>
            <p:cNvSpPr/>
            <p:nvPr/>
          </p:nvSpPr>
          <p:spPr>
            <a:xfrm>
              <a:off x="14833440" y="-720"/>
              <a:ext cx="168120" cy="1098000"/>
            </a:xfrm>
            <a:custGeom>
              <a:avLst/>
              <a:gdLst/>
              <a:ahLst/>
              <a:rect l="l" t="t" r="r" b="b"/>
              <a:pathLst>
                <a:path w="224536" h="1464691">
                  <a:moveTo>
                    <a:pt x="0" y="0"/>
                  </a:moveTo>
                  <a:lnTo>
                    <a:pt x="224536" y="0"/>
                  </a:lnTo>
                  <a:lnTo>
                    <a:pt x="224536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7fba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6" name="Group 9"/>
          <p:cNvGrpSpPr/>
          <p:nvPr/>
        </p:nvGrpSpPr>
        <p:grpSpPr>
          <a:xfrm>
            <a:off x="0" y="-19080"/>
            <a:ext cx="14758560" cy="1085400"/>
            <a:chOff x="0" y="-19080"/>
            <a:chExt cx="14758560" cy="1085400"/>
          </a:xfrm>
        </p:grpSpPr>
        <p:sp>
          <p:nvSpPr>
            <p:cNvPr id="157" name="Freeform 10"/>
            <p:cNvSpPr/>
            <p:nvPr/>
          </p:nvSpPr>
          <p:spPr>
            <a:xfrm>
              <a:off x="0" y="-19080"/>
              <a:ext cx="14758560" cy="1085400"/>
            </a:xfrm>
            <a:custGeom>
              <a:avLst/>
              <a:gdLst/>
              <a:ahLst/>
              <a:rect l="l" t="t" r="r" b="b"/>
              <a:pathLst>
                <a:path w="19678650" h="1447800">
                  <a:moveTo>
                    <a:pt x="0" y="0"/>
                  </a:moveTo>
                  <a:lnTo>
                    <a:pt x="19678650" y="0"/>
                  </a:lnTo>
                  <a:lnTo>
                    <a:pt x="19678650" y="1447800"/>
                  </a:lnTo>
                  <a:lnTo>
                    <a:pt x="0" y="1447800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>
                <a:alphaModFix amt="16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" name="Group 11"/>
          <p:cNvGrpSpPr/>
          <p:nvPr/>
        </p:nvGrpSpPr>
        <p:grpSpPr>
          <a:xfrm>
            <a:off x="17888040" y="-720"/>
            <a:ext cx="399600" cy="1098000"/>
            <a:chOff x="17888040" y="-720"/>
            <a:chExt cx="399600" cy="1098000"/>
          </a:xfrm>
        </p:grpSpPr>
        <p:sp>
          <p:nvSpPr>
            <p:cNvPr id="159" name="Freeform 12"/>
            <p:cNvSpPr/>
            <p:nvPr/>
          </p:nvSpPr>
          <p:spPr>
            <a:xfrm>
              <a:off x="17888040" y="-720"/>
              <a:ext cx="399600" cy="1098000"/>
            </a:xfrm>
            <a:custGeom>
              <a:avLst/>
              <a:gdLst/>
              <a:ahLst/>
              <a:rect l="l" t="t" r="r" b="b"/>
              <a:pathLst>
                <a:path w="533400" h="1464691">
                  <a:moveTo>
                    <a:pt x="0" y="0"/>
                  </a:moveTo>
                  <a:lnTo>
                    <a:pt x="533400" y="0"/>
                  </a:lnTo>
                  <a:lnTo>
                    <a:pt x="533400" y="1464691"/>
                  </a:lnTo>
                  <a:lnTo>
                    <a:pt x="0" y="1464691"/>
                  </a:lnTo>
                  <a:close/>
                </a:path>
              </a:pathLst>
            </a:custGeom>
            <a:solidFill>
              <a:srgbClr val="fed5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0" name="TextBox 13"/>
          <p:cNvSpPr/>
          <p:nvPr/>
        </p:nvSpPr>
        <p:spPr>
          <a:xfrm>
            <a:off x="315000" y="1432800"/>
            <a:ext cx="8970840" cy="71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641"/>
              </a:lnSpc>
              <a:buNone/>
            </a:pPr>
            <a:r>
              <a:rPr b="1" lang="en-US" sz="4700" spc="-1" strike="noStrike">
                <a:solidFill>
                  <a:srgbClr val="213163"/>
                </a:solidFill>
                <a:latin typeface="Arial Bold"/>
                <a:ea typeface="Arial Bold"/>
              </a:rPr>
              <a:t>Conclusion:  </a:t>
            </a:r>
            <a:endParaRPr b="0" lang="en-IN" sz="4700" spc="-1" strike="noStrike">
              <a:latin typeface="Arial"/>
            </a:endParaRPr>
          </a:p>
        </p:txBody>
      </p:sp>
      <p:sp>
        <p:nvSpPr>
          <p:cNvPr id="161" name="TextBox 14"/>
          <p:cNvSpPr/>
          <p:nvPr/>
        </p:nvSpPr>
        <p:spPr>
          <a:xfrm>
            <a:off x="2064600" y="2512800"/>
            <a:ext cx="1415808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The AI/ML model provides a data-driven approach to predicting heavy rainfall and storms. It supports early warning systems, urban planning, and agricultural decision-making. With further training and integration into live weather systems, it can significantly reduce risk and improve preparedness.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162" name="TextBox 15"/>
          <p:cNvSpPr/>
          <p:nvPr/>
        </p:nvSpPr>
        <p:spPr>
          <a:xfrm>
            <a:off x="315000" y="5798880"/>
            <a:ext cx="11409840" cy="66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253"/>
              </a:lnSpc>
              <a:buNone/>
            </a:pPr>
            <a:r>
              <a:rPr b="1" lang="en-US" sz="4370" spc="-1" strike="noStrike">
                <a:solidFill>
                  <a:srgbClr val="213163"/>
                </a:solidFill>
                <a:latin typeface="Arial Bold"/>
                <a:ea typeface="Arial Bold"/>
              </a:rPr>
              <a:t>GitHub repository link of the project</a:t>
            </a:r>
            <a:endParaRPr b="0" lang="en-IN" sz="4370" spc="-1" strike="noStrike">
              <a:latin typeface="Arial"/>
            </a:endParaRPr>
          </a:p>
        </p:txBody>
      </p:sp>
      <p:sp>
        <p:nvSpPr>
          <p:cNvPr id="163" name="TextBox 16"/>
          <p:cNvSpPr/>
          <p:nvPr/>
        </p:nvSpPr>
        <p:spPr>
          <a:xfrm>
            <a:off x="223200" y="6827760"/>
            <a:ext cx="1129680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600"/>
              </a:lnSpc>
              <a:buNone/>
            </a:pPr>
            <a:r>
              <a:rPr b="1" lang="en-US" sz="3000" spc="-1" strike="noStrike">
                <a:solidFill>
                  <a:srgbClr val="213163"/>
                </a:solidFill>
                <a:latin typeface="Arial Bold"/>
                <a:ea typeface="Arial Bold"/>
              </a:rPr>
              <a:t>git@github.com:Soro2006/edunet.git</a:t>
            </a:r>
            <a:endParaRPr b="0" lang="en-IN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DAGuv2xRPY0</dc:identifier>
  <dc:language>en-IN</dc:language>
  <cp:lastModifiedBy/>
  <dcterms:modified xsi:type="dcterms:W3CDTF">2025-08-01T10:15:36Z</dcterms:modified>
  <cp:revision>2</cp:revision>
  <dc:subject/>
  <dc:title>Edunet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