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2.png" ContentType="image/png"/>
  <Override PartName="/ppt/media/image25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3.jpeg" ContentType="image/jpeg"/>
  <Override PartName="/ppt/media/image15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8288000" cy="10287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C8C46D7-96C6-4CE9-9CE8-0D1314C58A6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DE314B2-6ECF-4908-8611-F1496844B8A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E0AE213-F8F7-4425-AD73-D692B52FDF6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A347F05-2534-4026-8F1F-82BB39EB798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EE56727-0314-4357-AE6C-2FBB55F66BF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A2DDA31-2BE2-4AF7-AE20-B37E888BE72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0769905-39B1-4CD0-9884-AA8DBBA7DC6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F62E484-BD50-4278-BA01-20F79A8399C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806B439-7B1D-4B17-9B9A-D1FA8FF8E61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0952766-B3C5-47AB-B0E7-CB8B1157C23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E46D7C5-4634-43C5-AB6F-7FA2526B758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B2E6B70-F272-4569-A275-B4213EF12E6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F33173C-7FCA-401D-92C8-391D4C35816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8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2"/>
          <p:cNvGrpSpPr/>
          <p:nvPr/>
        </p:nvGrpSpPr>
        <p:grpSpPr>
          <a:xfrm>
            <a:off x="15109200" y="117000"/>
            <a:ext cx="2700000" cy="862920"/>
            <a:chOff x="15109200" y="117000"/>
            <a:chExt cx="2700000" cy="862920"/>
          </a:xfrm>
        </p:grpSpPr>
        <p:sp>
          <p:nvSpPr>
            <p:cNvPr id="42" name="Freeform 3"/>
            <p:cNvSpPr/>
            <p:nvPr/>
          </p:nvSpPr>
          <p:spPr>
            <a:xfrm>
              <a:off x="15109200" y="117000"/>
              <a:ext cx="2700000" cy="862920"/>
            </a:xfrm>
            <a:custGeom>
              <a:avLst/>
              <a:gdLst/>
              <a:ahLst/>
              <a:rect l="l" t="t" r="r" b="b"/>
              <a:pathLst>
                <a:path w="3600450" h="1151001">
                  <a:moveTo>
                    <a:pt x="0" y="0"/>
                  </a:moveTo>
                  <a:lnTo>
                    <a:pt x="3600450" y="0"/>
                  </a:lnTo>
                  <a:lnTo>
                    <a:pt x="3600450" y="1151001"/>
                  </a:lnTo>
                  <a:lnTo>
                    <a:pt x="0" y="1151001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3" name="Group 4"/>
          <p:cNvGrpSpPr/>
          <p:nvPr/>
        </p:nvGrpSpPr>
        <p:grpSpPr>
          <a:xfrm>
            <a:off x="-19080" y="-19080"/>
            <a:ext cx="14782320" cy="1114200"/>
            <a:chOff x="-19080" y="-19080"/>
            <a:chExt cx="14782320" cy="1114200"/>
          </a:xfrm>
        </p:grpSpPr>
        <p:sp>
          <p:nvSpPr>
            <p:cNvPr id="44" name="Freeform 5"/>
            <p:cNvSpPr/>
            <p:nvPr/>
          </p:nvSpPr>
          <p:spPr>
            <a:xfrm>
              <a:off x="0" y="0"/>
              <a:ext cx="14744520" cy="1076040"/>
            </a:xfrm>
            <a:custGeom>
              <a:avLst/>
              <a:gdLst/>
              <a:ahLst/>
              <a:rect l="l" t="t" r="r" b="b"/>
              <a:pathLst>
                <a:path w="19659600" h="1435227">
                  <a:moveTo>
                    <a:pt x="0" y="0"/>
                  </a:moveTo>
                  <a:lnTo>
                    <a:pt x="19659600" y="0"/>
                  </a:lnTo>
                  <a:lnTo>
                    <a:pt x="19659600" y="1435227"/>
                  </a:lnTo>
                  <a:lnTo>
                    <a:pt x="0" y="1435227"/>
                  </a:lnTo>
                  <a:close/>
                </a:path>
              </a:pathLst>
            </a:custGeom>
            <a:solidFill>
              <a:srgbClr val="21326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Freeform 6"/>
            <p:cNvSpPr/>
            <p:nvPr/>
          </p:nvSpPr>
          <p:spPr>
            <a:xfrm>
              <a:off x="-19080" y="-19080"/>
              <a:ext cx="14782320" cy="1114200"/>
            </a:xfrm>
            <a:custGeom>
              <a:avLst/>
              <a:gdLst/>
              <a:ahLst/>
              <a:rect l="l" t="t" r="r" b="b"/>
              <a:pathLst>
                <a:path w="19710400" h="1486027">
                  <a:moveTo>
                    <a:pt x="25400" y="0"/>
                  </a:moveTo>
                  <a:lnTo>
                    <a:pt x="19685000" y="0"/>
                  </a:lnTo>
                  <a:cubicBezTo>
                    <a:pt x="19698970" y="0"/>
                    <a:pt x="19710400" y="11430"/>
                    <a:pt x="19710400" y="25400"/>
                  </a:cubicBezTo>
                  <a:lnTo>
                    <a:pt x="19710400" y="1460627"/>
                  </a:lnTo>
                  <a:cubicBezTo>
                    <a:pt x="19710400" y="1474597"/>
                    <a:pt x="19698970" y="1486027"/>
                    <a:pt x="19685000" y="1486027"/>
                  </a:cubicBezTo>
                  <a:lnTo>
                    <a:pt x="25400" y="1486027"/>
                  </a:lnTo>
                  <a:cubicBezTo>
                    <a:pt x="11430" y="1486027"/>
                    <a:pt x="0" y="1474597"/>
                    <a:pt x="0" y="146062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460627"/>
                  </a:lnTo>
                  <a:lnTo>
                    <a:pt x="25400" y="1460627"/>
                  </a:lnTo>
                  <a:lnTo>
                    <a:pt x="25400" y="1435227"/>
                  </a:lnTo>
                  <a:lnTo>
                    <a:pt x="19685000" y="1435227"/>
                  </a:lnTo>
                  <a:lnTo>
                    <a:pt x="19685000" y="1460627"/>
                  </a:lnTo>
                  <a:lnTo>
                    <a:pt x="19659600" y="1460627"/>
                  </a:lnTo>
                  <a:lnTo>
                    <a:pt x="19659600" y="25400"/>
                  </a:lnTo>
                  <a:lnTo>
                    <a:pt x="19685000" y="25400"/>
                  </a:lnTo>
                  <a:lnTo>
                    <a:pt x="1968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21326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6" name="Group 7"/>
          <p:cNvGrpSpPr/>
          <p:nvPr/>
        </p:nvGrpSpPr>
        <p:grpSpPr>
          <a:xfrm>
            <a:off x="14833440" y="-720"/>
            <a:ext cx="168120" cy="1098000"/>
            <a:chOff x="14833440" y="-720"/>
            <a:chExt cx="168120" cy="1098000"/>
          </a:xfrm>
        </p:grpSpPr>
        <p:sp>
          <p:nvSpPr>
            <p:cNvPr id="47" name="Freeform 8"/>
            <p:cNvSpPr/>
            <p:nvPr/>
          </p:nvSpPr>
          <p:spPr>
            <a:xfrm>
              <a:off x="14833440" y="-720"/>
              <a:ext cx="168120" cy="1098000"/>
            </a:xfrm>
            <a:custGeom>
              <a:avLst/>
              <a:gdLst/>
              <a:ahLst/>
              <a:rect l="l" t="t" r="r" b="b"/>
              <a:pathLst>
                <a:path w="224536" h="1464691">
                  <a:moveTo>
                    <a:pt x="0" y="0"/>
                  </a:moveTo>
                  <a:lnTo>
                    <a:pt x="224536" y="0"/>
                  </a:lnTo>
                  <a:lnTo>
                    <a:pt x="224536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7fba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8" name="Group 9"/>
          <p:cNvGrpSpPr/>
          <p:nvPr/>
        </p:nvGrpSpPr>
        <p:grpSpPr>
          <a:xfrm>
            <a:off x="0" y="-19080"/>
            <a:ext cx="14758560" cy="1085400"/>
            <a:chOff x="0" y="-19080"/>
            <a:chExt cx="14758560" cy="1085400"/>
          </a:xfrm>
        </p:grpSpPr>
        <p:sp>
          <p:nvSpPr>
            <p:cNvPr id="49" name="Freeform 10"/>
            <p:cNvSpPr/>
            <p:nvPr/>
          </p:nvSpPr>
          <p:spPr>
            <a:xfrm>
              <a:off x="0" y="-19080"/>
              <a:ext cx="14758560" cy="1085400"/>
            </a:xfrm>
            <a:custGeom>
              <a:avLst/>
              <a:gdLst/>
              <a:ahLst/>
              <a:rect l="l" t="t" r="r" b="b"/>
              <a:pathLst>
                <a:path w="19678650" h="1447800">
                  <a:moveTo>
                    <a:pt x="0" y="0"/>
                  </a:moveTo>
                  <a:lnTo>
                    <a:pt x="19678650" y="0"/>
                  </a:lnTo>
                  <a:lnTo>
                    <a:pt x="19678650" y="1447800"/>
                  </a:lnTo>
                  <a:lnTo>
                    <a:pt x="0" y="1447800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2">
                <a:alphaModFix amt="16000"/>
              </a:blip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0" name="Group 11"/>
          <p:cNvGrpSpPr/>
          <p:nvPr/>
        </p:nvGrpSpPr>
        <p:grpSpPr>
          <a:xfrm>
            <a:off x="17888040" y="-720"/>
            <a:ext cx="399600" cy="1098000"/>
            <a:chOff x="17888040" y="-720"/>
            <a:chExt cx="399600" cy="1098000"/>
          </a:xfrm>
        </p:grpSpPr>
        <p:sp>
          <p:nvSpPr>
            <p:cNvPr id="51" name="Freeform 12"/>
            <p:cNvSpPr/>
            <p:nvPr/>
          </p:nvSpPr>
          <p:spPr>
            <a:xfrm>
              <a:off x="17888040" y="-720"/>
              <a:ext cx="399600" cy="1098000"/>
            </a:xfrm>
            <a:custGeom>
              <a:avLst/>
              <a:gdLst/>
              <a:ahLst/>
              <a:rect l="l" t="t" r="r" b="b"/>
              <a:pathLst>
                <a:path w="533400" h="1464691">
                  <a:moveTo>
                    <a:pt x="0" y="0"/>
                  </a:moveTo>
                  <a:lnTo>
                    <a:pt x="533400" y="0"/>
                  </a:lnTo>
                  <a:lnTo>
                    <a:pt x="533400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fed5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2" name="Group 13"/>
          <p:cNvGrpSpPr/>
          <p:nvPr/>
        </p:nvGrpSpPr>
        <p:grpSpPr>
          <a:xfrm>
            <a:off x="0" y="0"/>
            <a:ext cx="18287640" cy="10286640"/>
            <a:chOff x="0" y="0"/>
            <a:chExt cx="18287640" cy="10286640"/>
          </a:xfrm>
        </p:grpSpPr>
        <p:sp>
          <p:nvSpPr>
            <p:cNvPr id="53" name="Freeform 14"/>
            <p:cNvSpPr/>
            <p:nvPr/>
          </p:nvSpPr>
          <p:spPr>
            <a:xfrm>
              <a:off x="0" y="0"/>
              <a:ext cx="18287640" cy="10286640"/>
            </a:xfrm>
            <a:custGeom>
              <a:avLst/>
              <a:gdLst/>
              <a:ah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4" name="Group 15"/>
          <p:cNvGrpSpPr/>
          <p:nvPr/>
        </p:nvGrpSpPr>
        <p:grpSpPr>
          <a:xfrm>
            <a:off x="8791560" y="857160"/>
            <a:ext cx="7048080" cy="1504440"/>
            <a:chOff x="8791560" y="857160"/>
            <a:chExt cx="7048080" cy="1504440"/>
          </a:xfrm>
        </p:grpSpPr>
        <p:sp>
          <p:nvSpPr>
            <p:cNvPr id="55" name="Freeform 16"/>
            <p:cNvSpPr/>
            <p:nvPr/>
          </p:nvSpPr>
          <p:spPr>
            <a:xfrm>
              <a:off x="8810640" y="876240"/>
              <a:ext cx="7009920" cy="1466640"/>
            </a:xfrm>
            <a:custGeom>
              <a:avLst/>
              <a:gdLst/>
              <a:ahLst/>
              <a:rect l="l" t="t" r="r" b="b"/>
              <a:pathLst>
                <a:path w="9347200" h="1955800">
                  <a:moveTo>
                    <a:pt x="0" y="326009"/>
                  </a:moveTo>
                  <a:cubicBezTo>
                    <a:pt x="0" y="145923"/>
                    <a:pt x="148971" y="0"/>
                    <a:pt x="332613" y="0"/>
                  </a:cubicBezTo>
                  <a:lnTo>
                    <a:pt x="9014587" y="0"/>
                  </a:lnTo>
                  <a:cubicBezTo>
                    <a:pt x="9198229" y="0"/>
                    <a:pt x="9347200" y="145923"/>
                    <a:pt x="9347200" y="326009"/>
                  </a:cubicBezTo>
                  <a:lnTo>
                    <a:pt x="9347200" y="1629791"/>
                  </a:lnTo>
                  <a:cubicBezTo>
                    <a:pt x="9347200" y="1809877"/>
                    <a:pt x="9198229" y="1955800"/>
                    <a:pt x="9014587" y="1955800"/>
                  </a:cubicBezTo>
                  <a:lnTo>
                    <a:pt x="332613" y="1955800"/>
                  </a:lnTo>
                  <a:cubicBezTo>
                    <a:pt x="148971" y="1955800"/>
                    <a:pt x="0" y="1809877"/>
                    <a:pt x="0" y="1629791"/>
                  </a:cubicBezTo>
                  <a:close/>
                </a:path>
              </a:pathLst>
            </a:custGeom>
            <a:solidFill>
              <a:srgbClr val="ebee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" name="Freeform 17"/>
            <p:cNvSpPr/>
            <p:nvPr/>
          </p:nvSpPr>
          <p:spPr>
            <a:xfrm>
              <a:off x="8791560" y="857160"/>
              <a:ext cx="7048080" cy="1504440"/>
            </a:xfrm>
            <a:custGeom>
              <a:avLst/>
              <a:gdLst/>
              <a:ahLst/>
              <a:rect l="l" t="t" r="r" b="b"/>
              <a:pathLst>
                <a:path w="9398000" h="2006600">
                  <a:moveTo>
                    <a:pt x="0" y="351409"/>
                  </a:moveTo>
                  <a:cubicBezTo>
                    <a:pt x="0" y="156845"/>
                    <a:pt x="160782" y="0"/>
                    <a:pt x="358013" y="0"/>
                  </a:cubicBezTo>
                  <a:lnTo>
                    <a:pt x="9039987" y="0"/>
                  </a:lnTo>
                  <a:lnTo>
                    <a:pt x="9039987" y="25400"/>
                  </a:lnTo>
                  <a:lnTo>
                    <a:pt x="9039987" y="0"/>
                  </a:lnTo>
                  <a:cubicBezTo>
                    <a:pt x="9237218" y="0"/>
                    <a:pt x="9398000" y="156845"/>
                    <a:pt x="9398000" y="351409"/>
                  </a:cubicBezTo>
                  <a:lnTo>
                    <a:pt x="9372600" y="351409"/>
                  </a:lnTo>
                  <a:lnTo>
                    <a:pt x="9398000" y="351409"/>
                  </a:lnTo>
                  <a:lnTo>
                    <a:pt x="9398000" y="1655191"/>
                  </a:lnTo>
                  <a:lnTo>
                    <a:pt x="9372600" y="1655191"/>
                  </a:lnTo>
                  <a:lnTo>
                    <a:pt x="9398000" y="1655191"/>
                  </a:lnTo>
                  <a:cubicBezTo>
                    <a:pt x="9398000" y="1849755"/>
                    <a:pt x="9237218" y="2006600"/>
                    <a:pt x="9039987" y="2006600"/>
                  </a:cubicBezTo>
                  <a:lnTo>
                    <a:pt x="9039987" y="1981200"/>
                  </a:lnTo>
                  <a:lnTo>
                    <a:pt x="9039987" y="2006600"/>
                  </a:lnTo>
                  <a:lnTo>
                    <a:pt x="358013" y="2006600"/>
                  </a:lnTo>
                  <a:lnTo>
                    <a:pt x="358013" y="1981200"/>
                  </a:lnTo>
                  <a:lnTo>
                    <a:pt x="358013" y="2006600"/>
                  </a:lnTo>
                  <a:cubicBezTo>
                    <a:pt x="160782" y="2006600"/>
                    <a:pt x="0" y="1849755"/>
                    <a:pt x="0" y="1655191"/>
                  </a:cubicBezTo>
                  <a:lnTo>
                    <a:pt x="0" y="351409"/>
                  </a:lnTo>
                  <a:lnTo>
                    <a:pt x="25400" y="351409"/>
                  </a:lnTo>
                  <a:lnTo>
                    <a:pt x="0" y="351409"/>
                  </a:lnTo>
                  <a:moveTo>
                    <a:pt x="50800" y="351409"/>
                  </a:moveTo>
                  <a:lnTo>
                    <a:pt x="50800" y="1655191"/>
                  </a:lnTo>
                  <a:lnTo>
                    <a:pt x="25400" y="1655191"/>
                  </a:lnTo>
                  <a:lnTo>
                    <a:pt x="50800" y="1655191"/>
                  </a:lnTo>
                  <a:cubicBezTo>
                    <a:pt x="50800" y="1820799"/>
                    <a:pt x="187833" y="1955800"/>
                    <a:pt x="358013" y="1955800"/>
                  </a:cubicBezTo>
                  <a:lnTo>
                    <a:pt x="9039987" y="1955800"/>
                  </a:lnTo>
                  <a:cubicBezTo>
                    <a:pt x="9210167" y="1955800"/>
                    <a:pt x="9347200" y="1820799"/>
                    <a:pt x="9347200" y="1655191"/>
                  </a:cubicBezTo>
                  <a:lnTo>
                    <a:pt x="9347200" y="351409"/>
                  </a:lnTo>
                  <a:cubicBezTo>
                    <a:pt x="9347200" y="185801"/>
                    <a:pt x="9210167" y="50800"/>
                    <a:pt x="9039987" y="50800"/>
                  </a:cubicBezTo>
                  <a:lnTo>
                    <a:pt x="358013" y="50800"/>
                  </a:lnTo>
                  <a:lnTo>
                    <a:pt x="358013" y="25400"/>
                  </a:lnTo>
                  <a:lnTo>
                    <a:pt x="358013" y="50800"/>
                  </a:lnTo>
                  <a:cubicBezTo>
                    <a:pt x="187833" y="50800"/>
                    <a:pt x="50800" y="185801"/>
                    <a:pt x="50800" y="351409"/>
                  </a:cubicBezTo>
                  <a:close/>
                </a:path>
              </a:pathLst>
            </a:custGeom>
            <a:solidFill>
              <a:srgbClr val="d9d9d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7" name="TextBox 18"/>
          <p:cNvSpPr/>
          <p:nvPr/>
        </p:nvSpPr>
        <p:spPr>
          <a:xfrm>
            <a:off x="7135920" y="3390840"/>
            <a:ext cx="10123200" cy="164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6480"/>
              </a:lnSpc>
              <a:buNone/>
            </a:pPr>
            <a:r>
              <a:rPr b="1" lang="en-US" sz="5400" spc="-1" strike="noStrike">
                <a:solidFill>
                  <a:srgbClr val="ffffff"/>
                </a:solidFill>
                <a:latin typeface="Calibri (MS) Bold"/>
                <a:ea typeface="Calibri (MS) Bold"/>
              </a:rPr>
              <a:t>Topic: Storm and Heavy Rainfall Prediction</a:t>
            </a:r>
            <a:endParaRPr b="0" lang="en-IN" sz="5400" spc="-1" strike="noStrike">
              <a:latin typeface="Arial"/>
            </a:endParaRPr>
          </a:p>
        </p:txBody>
      </p:sp>
      <p:grpSp>
        <p:nvGrpSpPr>
          <p:cNvPr id="58" name="Group 19"/>
          <p:cNvGrpSpPr/>
          <p:nvPr/>
        </p:nvGrpSpPr>
        <p:grpSpPr>
          <a:xfrm>
            <a:off x="12401280" y="1303200"/>
            <a:ext cx="1894320" cy="615960"/>
            <a:chOff x="12401280" y="1303200"/>
            <a:chExt cx="1894320" cy="615960"/>
          </a:xfrm>
        </p:grpSpPr>
        <p:sp>
          <p:nvSpPr>
            <p:cNvPr id="59" name="Freeform 20"/>
            <p:cNvSpPr/>
            <p:nvPr/>
          </p:nvSpPr>
          <p:spPr>
            <a:xfrm>
              <a:off x="12401280" y="1303200"/>
              <a:ext cx="1894320" cy="615960"/>
            </a:xfrm>
            <a:custGeom>
              <a:avLst/>
              <a:gdLst/>
              <a:ahLst/>
              <a:rect l="l" t="t" r="r" b="b"/>
              <a:pathLst>
                <a:path w="2526284" h="821690">
                  <a:moveTo>
                    <a:pt x="0" y="0"/>
                  </a:moveTo>
                  <a:lnTo>
                    <a:pt x="2526284" y="0"/>
                  </a:lnTo>
                  <a:lnTo>
                    <a:pt x="2526284" y="821690"/>
                  </a:lnTo>
                  <a:lnTo>
                    <a:pt x="0" y="821690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4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0" name="TextBox 21"/>
          <p:cNvSpPr/>
          <p:nvPr/>
        </p:nvSpPr>
        <p:spPr>
          <a:xfrm>
            <a:off x="7973280" y="5751720"/>
            <a:ext cx="8855280" cy="91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3600"/>
              </a:lnSpc>
              <a:buNone/>
            </a:pPr>
            <a:r>
              <a:rPr b="1" lang="en-US" sz="3000" spc="-1" strike="noStrike">
                <a:solidFill>
                  <a:srgbClr val="ffffff"/>
                </a:solidFill>
                <a:latin typeface="Arial Bold"/>
                <a:ea typeface="Arial Bold"/>
              </a:rPr>
              <a:t>College: Lokmanya Tilak College of Engineering 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61" name="TextBox 22"/>
          <p:cNvSpPr/>
          <p:nvPr/>
        </p:nvSpPr>
        <p:spPr>
          <a:xfrm>
            <a:off x="7973280" y="7351920"/>
            <a:ext cx="5706720" cy="137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3600"/>
              </a:lnSpc>
              <a:buNone/>
            </a:pPr>
            <a:r>
              <a:rPr b="1" lang="en-US" sz="3000" spc="-1" strike="noStrike">
                <a:solidFill>
                  <a:srgbClr val="ffffff"/>
                </a:solidFill>
                <a:latin typeface="Arial Bold"/>
                <a:ea typeface="Arial Bold"/>
              </a:rPr>
              <a:t>Students: Kushal Nishad </a:t>
            </a:r>
            <a:endParaRPr b="0" lang="en-IN" sz="3000" spc="-1" strike="noStrike">
              <a:latin typeface="Arial"/>
            </a:endParaRPr>
          </a:p>
          <a:p>
            <a:pPr algn="ctr">
              <a:lnSpc>
                <a:spcPts val="3600"/>
              </a:lnSpc>
              <a:buNone/>
            </a:pPr>
            <a:r>
              <a:rPr b="1" lang="en-US" sz="3000" spc="-1" strike="noStrike">
                <a:solidFill>
                  <a:srgbClr val="ffffff"/>
                </a:solidFill>
                <a:latin typeface="Arial Bold"/>
                <a:ea typeface="Arial Bold"/>
              </a:rPr>
              <a:t>            </a:t>
            </a:r>
            <a:r>
              <a:rPr b="1" lang="en-US" sz="3000" spc="-1" strike="noStrike">
                <a:solidFill>
                  <a:srgbClr val="ffffff"/>
                </a:solidFill>
                <a:latin typeface="Arial Bold"/>
                <a:ea typeface="Arial Bold"/>
              </a:rPr>
              <a:t>Saurav Patil</a:t>
            </a:r>
            <a:endParaRPr b="0" lang="en-IN" sz="3000" spc="-1" strike="noStrike">
              <a:latin typeface="Arial"/>
            </a:endParaRPr>
          </a:p>
          <a:p>
            <a:pPr algn="ctr">
              <a:lnSpc>
                <a:spcPts val="3600"/>
              </a:lnSpc>
              <a:buNone/>
            </a:pPr>
            <a:r>
              <a:rPr b="1" lang="en-US" sz="3000" spc="-1" strike="noStrike">
                <a:solidFill>
                  <a:srgbClr val="ffffff"/>
                </a:solidFill>
                <a:latin typeface="Arial Bold"/>
                <a:ea typeface="Arial Bold"/>
              </a:rPr>
              <a:t>               </a:t>
            </a:r>
            <a:r>
              <a:rPr b="1" lang="en-US" sz="3000" spc="-1" strike="noStrike">
                <a:solidFill>
                  <a:srgbClr val="ffffff"/>
                </a:solidFill>
                <a:latin typeface="Arial Bold"/>
                <a:ea typeface="Arial Bold"/>
              </a:rPr>
              <a:t>Ruturaj Desai</a:t>
            </a:r>
            <a:endParaRPr b="0" lang="en-IN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2"/>
          <p:cNvGrpSpPr/>
          <p:nvPr/>
        </p:nvGrpSpPr>
        <p:grpSpPr>
          <a:xfrm>
            <a:off x="15109200" y="117000"/>
            <a:ext cx="2700000" cy="862920"/>
            <a:chOff x="15109200" y="117000"/>
            <a:chExt cx="2700000" cy="862920"/>
          </a:xfrm>
        </p:grpSpPr>
        <p:sp>
          <p:nvSpPr>
            <p:cNvPr id="63" name="Freeform 3"/>
            <p:cNvSpPr/>
            <p:nvPr/>
          </p:nvSpPr>
          <p:spPr>
            <a:xfrm>
              <a:off x="15109200" y="117000"/>
              <a:ext cx="2700000" cy="862920"/>
            </a:xfrm>
            <a:custGeom>
              <a:avLst/>
              <a:gdLst/>
              <a:ahLst/>
              <a:rect l="l" t="t" r="r" b="b"/>
              <a:pathLst>
                <a:path w="3600450" h="1151001">
                  <a:moveTo>
                    <a:pt x="0" y="0"/>
                  </a:moveTo>
                  <a:lnTo>
                    <a:pt x="3600450" y="0"/>
                  </a:lnTo>
                  <a:lnTo>
                    <a:pt x="3600450" y="1151001"/>
                  </a:lnTo>
                  <a:lnTo>
                    <a:pt x="0" y="1151001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4" name="Group 4"/>
          <p:cNvGrpSpPr/>
          <p:nvPr/>
        </p:nvGrpSpPr>
        <p:grpSpPr>
          <a:xfrm>
            <a:off x="-19080" y="-19080"/>
            <a:ext cx="14782320" cy="1114200"/>
            <a:chOff x="-19080" y="-19080"/>
            <a:chExt cx="14782320" cy="1114200"/>
          </a:xfrm>
        </p:grpSpPr>
        <p:sp>
          <p:nvSpPr>
            <p:cNvPr id="65" name="Freeform 5"/>
            <p:cNvSpPr/>
            <p:nvPr/>
          </p:nvSpPr>
          <p:spPr>
            <a:xfrm>
              <a:off x="0" y="0"/>
              <a:ext cx="14744520" cy="1076040"/>
            </a:xfrm>
            <a:custGeom>
              <a:avLst/>
              <a:gdLst/>
              <a:ahLst/>
              <a:rect l="l" t="t" r="r" b="b"/>
              <a:pathLst>
                <a:path w="19659600" h="1435227">
                  <a:moveTo>
                    <a:pt x="0" y="0"/>
                  </a:moveTo>
                  <a:lnTo>
                    <a:pt x="19659600" y="0"/>
                  </a:lnTo>
                  <a:lnTo>
                    <a:pt x="19659600" y="1435227"/>
                  </a:lnTo>
                  <a:lnTo>
                    <a:pt x="0" y="1435227"/>
                  </a:lnTo>
                  <a:close/>
                </a:path>
              </a:pathLst>
            </a:custGeom>
            <a:solidFill>
              <a:srgbClr val="21326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" name="Freeform 6"/>
            <p:cNvSpPr/>
            <p:nvPr/>
          </p:nvSpPr>
          <p:spPr>
            <a:xfrm>
              <a:off x="-19080" y="-19080"/>
              <a:ext cx="14782320" cy="1114200"/>
            </a:xfrm>
            <a:custGeom>
              <a:avLst/>
              <a:gdLst/>
              <a:ahLst/>
              <a:rect l="l" t="t" r="r" b="b"/>
              <a:pathLst>
                <a:path w="19710400" h="1486027">
                  <a:moveTo>
                    <a:pt x="25400" y="0"/>
                  </a:moveTo>
                  <a:lnTo>
                    <a:pt x="19685000" y="0"/>
                  </a:lnTo>
                  <a:cubicBezTo>
                    <a:pt x="19698970" y="0"/>
                    <a:pt x="19710400" y="11430"/>
                    <a:pt x="19710400" y="25400"/>
                  </a:cubicBezTo>
                  <a:lnTo>
                    <a:pt x="19710400" y="1460627"/>
                  </a:lnTo>
                  <a:cubicBezTo>
                    <a:pt x="19710400" y="1474597"/>
                    <a:pt x="19698970" y="1486027"/>
                    <a:pt x="19685000" y="1486027"/>
                  </a:cubicBezTo>
                  <a:lnTo>
                    <a:pt x="25400" y="1486027"/>
                  </a:lnTo>
                  <a:cubicBezTo>
                    <a:pt x="11430" y="1486027"/>
                    <a:pt x="0" y="1474597"/>
                    <a:pt x="0" y="146062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460627"/>
                  </a:lnTo>
                  <a:lnTo>
                    <a:pt x="25400" y="1460627"/>
                  </a:lnTo>
                  <a:lnTo>
                    <a:pt x="25400" y="1435227"/>
                  </a:lnTo>
                  <a:lnTo>
                    <a:pt x="19685000" y="1435227"/>
                  </a:lnTo>
                  <a:lnTo>
                    <a:pt x="19685000" y="1460627"/>
                  </a:lnTo>
                  <a:lnTo>
                    <a:pt x="19659600" y="1460627"/>
                  </a:lnTo>
                  <a:lnTo>
                    <a:pt x="19659600" y="25400"/>
                  </a:lnTo>
                  <a:lnTo>
                    <a:pt x="19685000" y="25400"/>
                  </a:lnTo>
                  <a:lnTo>
                    <a:pt x="1968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21326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7" name="Group 7"/>
          <p:cNvGrpSpPr/>
          <p:nvPr/>
        </p:nvGrpSpPr>
        <p:grpSpPr>
          <a:xfrm>
            <a:off x="14833440" y="-720"/>
            <a:ext cx="168120" cy="1098000"/>
            <a:chOff x="14833440" y="-720"/>
            <a:chExt cx="168120" cy="1098000"/>
          </a:xfrm>
        </p:grpSpPr>
        <p:sp>
          <p:nvSpPr>
            <p:cNvPr id="68" name="Freeform 8"/>
            <p:cNvSpPr/>
            <p:nvPr/>
          </p:nvSpPr>
          <p:spPr>
            <a:xfrm>
              <a:off x="14833440" y="-720"/>
              <a:ext cx="168120" cy="1098000"/>
            </a:xfrm>
            <a:custGeom>
              <a:avLst/>
              <a:gdLst/>
              <a:ahLst/>
              <a:rect l="l" t="t" r="r" b="b"/>
              <a:pathLst>
                <a:path w="224536" h="1464691">
                  <a:moveTo>
                    <a:pt x="0" y="0"/>
                  </a:moveTo>
                  <a:lnTo>
                    <a:pt x="224536" y="0"/>
                  </a:lnTo>
                  <a:lnTo>
                    <a:pt x="224536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7fba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9" name="Group 9"/>
          <p:cNvGrpSpPr/>
          <p:nvPr/>
        </p:nvGrpSpPr>
        <p:grpSpPr>
          <a:xfrm>
            <a:off x="0" y="-19080"/>
            <a:ext cx="14758560" cy="1085400"/>
            <a:chOff x="0" y="-19080"/>
            <a:chExt cx="14758560" cy="1085400"/>
          </a:xfrm>
        </p:grpSpPr>
        <p:sp>
          <p:nvSpPr>
            <p:cNvPr id="70" name="Freeform 10"/>
            <p:cNvSpPr/>
            <p:nvPr/>
          </p:nvSpPr>
          <p:spPr>
            <a:xfrm>
              <a:off x="0" y="-19080"/>
              <a:ext cx="14758560" cy="1085400"/>
            </a:xfrm>
            <a:custGeom>
              <a:avLst/>
              <a:gdLst/>
              <a:ahLst/>
              <a:rect l="l" t="t" r="r" b="b"/>
              <a:pathLst>
                <a:path w="19678650" h="1447800">
                  <a:moveTo>
                    <a:pt x="0" y="0"/>
                  </a:moveTo>
                  <a:lnTo>
                    <a:pt x="19678650" y="0"/>
                  </a:lnTo>
                  <a:lnTo>
                    <a:pt x="19678650" y="1447800"/>
                  </a:lnTo>
                  <a:lnTo>
                    <a:pt x="0" y="1447800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2">
                <a:alphaModFix amt="16000"/>
              </a:blip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1" name="Group 11"/>
          <p:cNvGrpSpPr/>
          <p:nvPr/>
        </p:nvGrpSpPr>
        <p:grpSpPr>
          <a:xfrm>
            <a:off x="17888040" y="-720"/>
            <a:ext cx="399600" cy="1098000"/>
            <a:chOff x="17888040" y="-720"/>
            <a:chExt cx="399600" cy="1098000"/>
          </a:xfrm>
        </p:grpSpPr>
        <p:sp>
          <p:nvSpPr>
            <p:cNvPr id="72" name="Freeform 12"/>
            <p:cNvSpPr/>
            <p:nvPr/>
          </p:nvSpPr>
          <p:spPr>
            <a:xfrm>
              <a:off x="17888040" y="-720"/>
              <a:ext cx="399600" cy="1098000"/>
            </a:xfrm>
            <a:custGeom>
              <a:avLst/>
              <a:gdLst/>
              <a:ahLst/>
              <a:rect l="l" t="t" r="r" b="b"/>
              <a:pathLst>
                <a:path w="533400" h="1464691">
                  <a:moveTo>
                    <a:pt x="0" y="0"/>
                  </a:moveTo>
                  <a:lnTo>
                    <a:pt x="533400" y="0"/>
                  </a:lnTo>
                  <a:lnTo>
                    <a:pt x="533400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fed5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3" name="TextBox 13"/>
          <p:cNvSpPr/>
          <p:nvPr/>
        </p:nvSpPr>
        <p:spPr>
          <a:xfrm>
            <a:off x="379440" y="1437840"/>
            <a:ext cx="3796200" cy="91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3600"/>
              </a:lnSpc>
              <a:buNone/>
            </a:pPr>
            <a:r>
              <a:rPr b="1" lang="en-US" sz="3000" spc="-1" strike="noStrike">
                <a:solidFill>
                  <a:srgbClr val="213163"/>
                </a:solidFill>
                <a:latin typeface="Arial Bold"/>
                <a:ea typeface="Arial Bold"/>
              </a:rPr>
              <a:t>Learning Objectives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74" name="AutoShape 14"/>
          <p:cNvSpPr/>
          <p:nvPr/>
        </p:nvSpPr>
        <p:spPr>
          <a:xfrm>
            <a:off x="-9360" y="9073440"/>
            <a:ext cx="18306720" cy="19080"/>
          </a:xfrm>
          <a:prstGeom prst="line">
            <a:avLst/>
          </a:prstGeom>
          <a:ln cap="rnd"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5" name="Group 15"/>
          <p:cNvGrpSpPr/>
          <p:nvPr/>
        </p:nvGrpSpPr>
        <p:grpSpPr>
          <a:xfrm>
            <a:off x="11018520" y="2163960"/>
            <a:ext cx="6751080" cy="6949080"/>
            <a:chOff x="11018520" y="2163960"/>
            <a:chExt cx="6751080" cy="6949080"/>
          </a:xfrm>
        </p:grpSpPr>
        <p:sp>
          <p:nvSpPr>
            <p:cNvPr id="76" name="Freeform 16"/>
            <p:cNvSpPr/>
            <p:nvPr/>
          </p:nvSpPr>
          <p:spPr>
            <a:xfrm>
              <a:off x="11018520" y="2163960"/>
              <a:ext cx="6751080" cy="6949080"/>
            </a:xfrm>
            <a:custGeom>
              <a:avLst/>
              <a:gdLst/>
              <a:ahLst/>
              <a:rect l="l" t="t" r="r" b="b"/>
              <a:pathLst>
                <a:path w="9001760" h="9265920">
                  <a:moveTo>
                    <a:pt x="0" y="0"/>
                  </a:moveTo>
                  <a:lnTo>
                    <a:pt x="9001760" y="0"/>
                  </a:lnTo>
                  <a:lnTo>
                    <a:pt x="9001760" y="9265920"/>
                  </a:lnTo>
                  <a:lnTo>
                    <a:pt x="0" y="9265920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>
                <a:alphaModFix amt="85000"/>
              </a:blip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7" name="TextBox 17"/>
          <p:cNvSpPr/>
          <p:nvPr/>
        </p:nvSpPr>
        <p:spPr>
          <a:xfrm>
            <a:off x="13350240" y="4693680"/>
            <a:ext cx="2072160" cy="80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6301"/>
              </a:lnSpc>
              <a:buNone/>
            </a:pPr>
            <a:r>
              <a:rPr b="1" lang="en-US" sz="5250" spc="-1" strike="noStrike">
                <a:solidFill>
                  <a:srgbClr val="000000"/>
                </a:solidFill>
                <a:latin typeface="Arial Bold"/>
                <a:ea typeface="Arial Bold"/>
              </a:rPr>
              <a:t>GOAL</a:t>
            </a:r>
            <a:endParaRPr b="0" lang="en-IN" sz="5250" spc="-1" strike="noStrike">
              <a:latin typeface="Arial"/>
            </a:endParaRPr>
          </a:p>
        </p:txBody>
      </p:sp>
      <p:sp>
        <p:nvSpPr>
          <p:cNvPr id="78" name="TextBox 18"/>
          <p:cNvSpPr/>
          <p:nvPr/>
        </p:nvSpPr>
        <p:spPr>
          <a:xfrm>
            <a:off x="379440" y="2674440"/>
            <a:ext cx="10638720" cy="640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647640" indent="-324000">
              <a:lnSpc>
                <a:spcPts val="36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3000" spc="-1" strike="noStrike">
                <a:solidFill>
                  <a:srgbClr val="000000"/>
                </a:solidFill>
                <a:latin typeface="Arial Bold"/>
                <a:ea typeface="Arial Bold"/>
              </a:rPr>
              <a:t>Understand the significance of weather prediction in disaster prevention</a:t>
            </a:r>
            <a:endParaRPr b="0" lang="en-IN" sz="3000" spc="-1" strike="noStrike">
              <a:latin typeface="Arial"/>
            </a:endParaRPr>
          </a:p>
          <a:p>
            <a:pPr>
              <a:lnSpc>
                <a:spcPts val="36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lvl="1" marL="647640" indent="-324000">
              <a:lnSpc>
                <a:spcPts val="36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3000" spc="-1" strike="noStrike">
                <a:solidFill>
                  <a:srgbClr val="000000"/>
                </a:solidFill>
                <a:latin typeface="Arial Bold"/>
                <a:ea typeface="Arial Bold"/>
              </a:rPr>
              <a:t>Learn how to preprocess and analyze weather datasets</a:t>
            </a:r>
            <a:endParaRPr b="0" lang="en-IN" sz="3000" spc="-1" strike="noStrike">
              <a:latin typeface="Arial"/>
            </a:endParaRPr>
          </a:p>
          <a:p>
            <a:pPr>
              <a:lnSpc>
                <a:spcPts val="36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lvl="1" marL="647640" indent="-324000">
              <a:lnSpc>
                <a:spcPts val="36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3000" spc="-1" strike="noStrike">
                <a:solidFill>
                  <a:srgbClr val="000000"/>
                </a:solidFill>
                <a:latin typeface="Arial Bold"/>
                <a:ea typeface="Arial Bold"/>
              </a:rPr>
              <a:t>Apply machine learning algorithms to forecast heavy rainfall and storms</a:t>
            </a:r>
            <a:endParaRPr b="0" lang="en-IN" sz="3000" spc="-1" strike="noStrike">
              <a:latin typeface="Arial"/>
            </a:endParaRPr>
          </a:p>
          <a:p>
            <a:pPr>
              <a:lnSpc>
                <a:spcPts val="36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lvl="1" marL="647640" indent="-324000">
              <a:lnSpc>
                <a:spcPts val="36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3000" spc="-1" strike="noStrike">
                <a:solidFill>
                  <a:srgbClr val="000000"/>
                </a:solidFill>
                <a:latin typeface="Arial Bold"/>
                <a:ea typeface="Arial Bold"/>
              </a:rPr>
              <a:t>Evaluate model performance using real-world metrics</a:t>
            </a:r>
            <a:endParaRPr b="0" lang="en-IN" sz="3000" spc="-1" strike="noStrike">
              <a:latin typeface="Arial"/>
            </a:endParaRPr>
          </a:p>
          <a:p>
            <a:pPr>
              <a:lnSpc>
                <a:spcPts val="36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lvl="1" marL="647640" indent="-324000">
              <a:lnSpc>
                <a:spcPts val="36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3000" spc="-1" strike="noStrike">
                <a:solidFill>
                  <a:srgbClr val="000000"/>
                </a:solidFill>
                <a:latin typeface="Arial Bold"/>
                <a:ea typeface="Arial Bold"/>
              </a:rPr>
              <a:t>Explore deployment of AI-based weather prediction systems</a:t>
            </a:r>
            <a:endParaRPr b="0" lang="en-IN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2"/>
          <p:cNvGrpSpPr/>
          <p:nvPr/>
        </p:nvGrpSpPr>
        <p:grpSpPr>
          <a:xfrm>
            <a:off x="15109200" y="117000"/>
            <a:ext cx="2700000" cy="862920"/>
            <a:chOff x="15109200" y="117000"/>
            <a:chExt cx="2700000" cy="862920"/>
          </a:xfrm>
        </p:grpSpPr>
        <p:sp>
          <p:nvSpPr>
            <p:cNvPr id="80" name="Freeform 3"/>
            <p:cNvSpPr/>
            <p:nvPr/>
          </p:nvSpPr>
          <p:spPr>
            <a:xfrm>
              <a:off x="15109200" y="117000"/>
              <a:ext cx="2700000" cy="862920"/>
            </a:xfrm>
            <a:custGeom>
              <a:avLst/>
              <a:gdLst/>
              <a:ahLst/>
              <a:rect l="l" t="t" r="r" b="b"/>
              <a:pathLst>
                <a:path w="3600450" h="1151001">
                  <a:moveTo>
                    <a:pt x="0" y="0"/>
                  </a:moveTo>
                  <a:lnTo>
                    <a:pt x="3600450" y="0"/>
                  </a:lnTo>
                  <a:lnTo>
                    <a:pt x="3600450" y="1151001"/>
                  </a:lnTo>
                  <a:lnTo>
                    <a:pt x="0" y="1151001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1" name="Group 4"/>
          <p:cNvGrpSpPr/>
          <p:nvPr/>
        </p:nvGrpSpPr>
        <p:grpSpPr>
          <a:xfrm>
            <a:off x="-19080" y="-19080"/>
            <a:ext cx="14782320" cy="1114200"/>
            <a:chOff x="-19080" y="-19080"/>
            <a:chExt cx="14782320" cy="1114200"/>
          </a:xfrm>
        </p:grpSpPr>
        <p:sp>
          <p:nvSpPr>
            <p:cNvPr id="82" name="Freeform 5"/>
            <p:cNvSpPr/>
            <p:nvPr/>
          </p:nvSpPr>
          <p:spPr>
            <a:xfrm>
              <a:off x="0" y="0"/>
              <a:ext cx="14744520" cy="1076040"/>
            </a:xfrm>
            <a:custGeom>
              <a:avLst/>
              <a:gdLst/>
              <a:ahLst/>
              <a:rect l="l" t="t" r="r" b="b"/>
              <a:pathLst>
                <a:path w="19659600" h="1435227">
                  <a:moveTo>
                    <a:pt x="0" y="0"/>
                  </a:moveTo>
                  <a:lnTo>
                    <a:pt x="19659600" y="0"/>
                  </a:lnTo>
                  <a:lnTo>
                    <a:pt x="19659600" y="1435227"/>
                  </a:lnTo>
                  <a:lnTo>
                    <a:pt x="0" y="1435227"/>
                  </a:lnTo>
                  <a:close/>
                </a:path>
              </a:pathLst>
            </a:custGeom>
            <a:solidFill>
              <a:srgbClr val="21326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" name="Freeform 6"/>
            <p:cNvSpPr/>
            <p:nvPr/>
          </p:nvSpPr>
          <p:spPr>
            <a:xfrm>
              <a:off x="-19080" y="-19080"/>
              <a:ext cx="14782320" cy="1114200"/>
            </a:xfrm>
            <a:custGeom>
              <a:avLst/>
              <a:gdLst/>
              <a:ahLst/>
              <a:rect l="l" t="t" r="r" b="b"/>
              <a:pathLst>
                <a:path w="19710400" h="1486027">
                  <a:moveTo>
                    <a:pt x="25400" y="0"/>
                  </a:moveTo>
                  <a:lnTo>
                    <a:pt x="19685000" y="0"/>
                  </a:lnTo>
                  <a:cubicBezTo>
                    <a:pt x="19698970" y="0"/>
                    <a:pt x="19710400" y="11430"/>
                    <a:pt x="19710400" y="25400"/>
                  </a:cubicBezTo>
                  <a:lnTo>
                    <a:pt x="19710400" y="1460627"/>
                  </a:lnTo>
                  <a:cubicBezTo>
                    <a:pt x="19710400" y="1474597"/>
                    <a:pt x="19698970" y="1486027"/>
                    <a:pt x="19685000" y="1486027"/>
                  </a:cubicBezTo>
                  <a:lnTo>
                    <a:pt x="25400" y="1486027"/>
                  </a:lnTo>
                  <a:cubicBezTo>
                    <a:pt x="11430" y="1486027"/>
                    <a:pt x="0" y="1474597"/>
                    <a:pt x="0" y="146062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460627"/>
                  </a:lnTo>
                  <a:lnTo>
                    <a:pt x="25400" y="1460627"/>
                  </a:lnTo>
                  <a:lnTo>
                    <a:pt x="25400" y="1435227"/>
                  </a:lnTo>
                  <a:lnTo>
                    <a:pt x="19685000" y="1435227"/>
                  </a:lnTo>
                  <a:lnTo>
                    <a:pt x="19685000" y="1460627"/>
                  </a:lnTo>
                  <a:lnTo>
                    <a:pt x="19659600" y="1460627"/>
                  </a:lnTo>
                  <a:lnTo>
                    <a:pt x="19659600" y="25400"/>
                  </a:lnTo>
                  <a:lnTo>
                    <a:pt x="19685000" y="25400"/>
                  </a:lnTo>
                  <a:lnTo>
                    <a:pt x="1968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21326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4" name="Group 7"/>
          <p:cNvGrpSpPr/>
          <p:nvPr/>
        </p:nvGrpSpPr>
        <p:grpSpPr>
          <a:xfrm>
            <a:off x="14833440" y="-720"/>
            <a:ext cx="168120" cy="1098000"/>
            <a:chOff x="14833440" y="-720"/>
            <a:chExt cx="168120" cy="1098000"/>
          </a:xfrm>
        </p:grpSpPr>
        <p:sp>
          <p:nvSpPr>
            <p:cNvPr id="85" name="Freeform 8"/>
            <p:cNvSpPr/>
            <p:nvPr/>
          </p:nvSpPr>
          <p:spPr>
            <a:xfrm>
              <a:off x="14833440" y="-720"/>
              <a:ext cx="168120" cy="1098000"/>
            </a:xfrm>
            <a:custGeom>
              <a:avLst/>
              <a:gdLst/>
              <a:ahLst/>
              <a:rect l="l" t="t" r="r" b="b"/>
              <a:pathLst>
                <a:path w="224536" h="1464691">
                  <a:moveTo>
                    <a:pt x="0" y="0"/>
                  </a:moveTo>
                  <a:lnTo>
                    <a:pt x="224536" y="0"/>
                  </a:lnTo>
                  <a:lnTo>
                    <a:pt x="224536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7fba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6" name="Group 9"/>
          <p:cNvGrpSpPr/>
          <p:nvPr/>
        </p:nvGrpSpPr>
        <p:grpSpPr>
          <a:xfrm>
            <a:off x="0" y="-19080"/>
            <a:ext cx="14758560" cy="1085400"/>
            <a:chOff x="0" y="-19080"/>
            <a:chExt cx="14758560" cy="1085400"/>
          </a:xfrm>
        </p:grpSpPr>
        <p:sp>
          <p:nvSpPr>
            <p:cNvPr id="87" name="Freeform 10"/>
            <p:cNvSpPr/>
            <p:nvPr/>
          </p:nvSpPr>
          <p:spPr>
            <a:xfrm>
              <a:off x="0" y="-19080"/>
              <a:ext cx="14758560" cy="1085400"/>
            </a:xfrm>
            <a:custGeom>
              <a:avLst/>
              <a:gdLst/>
              <a:ahLst/>
              <a:rect l="l" t="t" r="r" b="b"/>
              <a:pathLst>
                <a:path w="19678650" h="1447800">
                  <a:moveTo>
                    <a:pt x="0" y="0"/>
                  </a:moveTo>
                  <a:lnTo>
                    <a:pt x="19678650" y="0"/>
                  </a:lnTo>
                  <a:lnTo>
                    <a:pt x="19678650" y="1447800"/>
                  </a:lnTo>
                  <a:lnTo>
                    <a:pt x="0" y="1447800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2">
                <a:alphaModFix amt="16000"/>
              </a:blip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8" name="Group 11"/>
          <p:cNvGrpSpPr/>
          <p:nvPr/>
        </p:nvGrpSpPr>
        <p:grpSpPr>
          <a:xfrm>
            <a:off x="17888040" y="-720"/>
            <a:ext cx="399600" cy="1098000"/>
            <a:chOff x="17888040" y="-720"/>
            <a:chExt cx="399600" cy="1098000"/>
          </a:xfrm>
        </p:grpSpPr>
        <p:sp>
          <p:nvSpPr>
            <p:cNvPr id="89" name="Freeform 12"/>
            <p:cNvSpPr/>
            <p:nvPr/>
          </p:nvSpPr>
          <p:spPr>
            <a:xfrm>
              <a:off x="17888040" y="-720"/>
              <a:ext cx="399600" cy="1098000"/>
            </a:xfrm>
            <a:custGeom>
              <a:avLst/>
              <a:gdLst/>
              <a:ahLst/>
              <a:rect l="l" t="t" r="r" b="b"/>
              <a:pathLst>
                <a:path w="533400" h="1464691">
                  <a:moveTo>
                    <a:pt x="0" y="0"/>
                  </a:moveTo>
                  <a:lnTo>
                    <a:pt x="533400" y="0"/>
                  </a:lnTo>
                  <a:lnTo>
                    <a:pt x="533400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fed5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0" name="Freeform 13"/>
          <p:cNvSpPr/>
          <p:nvPr/>
        </p:nvSpPr>
        <p:spPr>
          <a:xfrm>
            <a:off x="-19080" y="1350360"/>
            <a:ext cx="18306720" cy="8644680"/>
          </a:xfrm>
          <a:custGeom>
            <a:avLst/>
            <a:gdLst/>
            <a:ahLst/>
            <a:rect l="l" t="t" r="r" b="b"/>
            <a:pathLst>
              <a:path w="18307048" h="8644927">
                <a:moveTo>
                  <a:pt x="0" y="0"/>
                </a:moveTo>
                <a:lnTo>
                  <a:pt x="18307048" y="0"/>
                </a:lnTo>
                <a:lnTo>
                  <a:pt x="18307048" y="8644927"/>
                </a:lnTo>
                <a:lnTo>
                  <a:pt x="0" y="8644927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2"/>
          <p:cNvGrpSpPr/>
          <p:nvPr/>
        </p:nvGrpSpPr>
        <p:grpSpPr>
          <a:xfrm>
            <a:off x="15109200" y="117000"/>
            <a:ext cx="2700000" cy="862920"/>
            <a:chOff x="15109200" y="117000"/>
            <a:chExt cx="2700000" cy="862920"/>
          </a:xfrm>
        </p:grpSpPr>
        <p:sp>
          <p:nvSpPr>
            <p:cNvPr id="92" name="Freeform 3"/>
            <p:cNvSpPr/>
            <p:nvPr/>
          </p:nvSpPr>
          <p:spPr>
            <a:xfrm>
              <a:off x="15109200" y="117000"/>
              <a:ext cx="2700000" cy="862920"/>
            </a:xfrm>
            <a:custGeom>
              <a:avLst/>
              <a:gdLst/>
              <a:ahLst/>
              <a:rect l="l" t="t" r="r" b="b"/>
              <a:pathLst>
                <a:path w="3600450" h="1151001">
                  <a:moveTo>
                    <a:pt x="0" y="0"/>
                  </a:moveTo>
                  <a:lnTo>
                    <a:pt x="3600450" y="0"/>
                  </a:lnTo>
                  <a:lnTo>
                    <a:pt x="3600450" y="1151001"/>
                  </a:lnTo>
                  <a:lnTo>
                    <a:pt x="0" y="1151001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3" name="Group 4"/>
          <p:cNvGrpSpPr/>
          <p:nvPr/>
        </p:nvGrpSpPr>
        <p:grpSpPr>
          <a:xfrm>
            <a:off x="-19080" y="-19080"/>
            <a:ext cx="14782320" cy="1114200"/>
            <a:chOff x="-19080" y="-19080"/>
            <a:chExt cx="14782320" cy="1114200"/>
          </a:xfrm>
        </p:grpSpPr>
        <p:sp>
          <p:nvSpPr>
            <p:cNvPr id="94" name="Freeform 5"/>
            <p:cNvSpPr/>
            <p:nvPr/>
          </p:nvSpPr>
          <p:spPr>
            <a:xfrm>
              <a:off x="0" y="0"/>
              <a:ext cx="14744520" cy="1076040"/>
            </a:xfrm>
            <a:custGeom>
              <a:avLst/>
              <a:gdLst/>
              <a:ahLst/>
              <a:rect l="l" t="t" r="r" b="b"/>
              <a:pathLst>
                <a:path w="19659600" h="1435227">
                  <a:moveTo>
                    <a:pt x="0" y="0"/>
                  </a:moveTo>
                  <a:lnTo>
                    <a:pt x="19659600" y="0"/>
                  </a:lnTo>
                  <a:lnTo>
                    <a:pt x="19659600" y="1435227"/>
                  </a:lnTo>
                  <a:lnTo>
                    <a:pt x="0" y="1435227"/>
                  </a:lnTo>
                  <a:close/>
                </a:path>
              </a:pathLst>
            </a:custGeom>
            <a:solidFill>
              <a:srgbClr val="21326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" name="Freeform 6"/>
            <p:cNvSpPr/>
            <p:nvPr/>
          </p:nvSpPr>
          <p:spPr>
            <a:xfrm>
              <a:off x="-19080" y="-19080"/>
              <a:ext cx="14782320" cy="1114200"/>
            </a:xfrm>
            <a:custGeom>
              <a:avLst/>
              <a:gdLst/>
              <a:ahLst/>
              <a:rect l="l" t="t" r="r" b="b"/>
              <a:pathLst>
                <a:path w="19710400" h="1486027">
                  <a:moveTo>
                    <a:pt x="25400" y="0"/>
                  </a:moveTo>
                  <a:lnTo>
                    <a:pt x="19685000" y="0"/>
                  </a:lnTo>
                  <a:cubicBezTo>
                    <a:pt x="19698970" y="0"/>
                    <a:pt x="19710400" y="11430"/>
                    <a:pt x="19710400" y="25400"/>
                  </a:cubicBezTo>
                  <a:lnTo>
                    <a:pt x="19710400" y="1460627"/>
                  </a:lnTo>
                  <a:cubicBezTo>
                    <a:pt x="19710400" y="1474597"/>
                    <a:pt x="19698970" y="1486027"/>
                    <a:pt x="19685000" y="1486027"/>
                  </a:cubicBezTo>
                  <a:lnTo>
                    <a:pt x="25400" y="1486027"/>
                  </a:lnTo>
                  <a:cubicBezTo>
                    <a:pt x="11430" y="1486027"/>
                    <a:pt x="0" y="1474597"/>
                    <a:pt x="0" y="146062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460627"/>
                  </a:lnTo>
                  <a:lnTo>
                    <a:pt x="25400" y="1460627"/>
                  </a:lnTo>
                  <a:lnTo>
                    <a:pt x="25400" y="1435227"/>
                  </a:lnTo>
                  <a:lnTo>
                    <a:pt x="19685000" y="1435227"/>
                  </a:lnTo>
                  <a:lnTo>
                    <a:pt x="19685000" y="1460627"/>
                  </a:lnTo>
                  <a:lnTo>
                    <a:pt x="19659600" y="1460627"/>
                  </a:lnTo>
                  <a:lnTo>
                    <a:pt x="19659600" y="25400"/>
                  </a:lnTo>
                  <a:lnTo>
                    <a:pt x="19685000" y="25400"/>
                  </a:lnTo>
                  <a:lnTo>
                    <a:pt x="1968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21326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6" name="Group 7"/>
          <p:cNvGrpSpPr/>
          <p:nvPr/>
        </p:nvGrpSpPr>
        <p:grpSpPr>
          <a:xfrm>
            <a:off x="14833440" y="-720"/>
            <a:ext cx="168120" cy="1098000"/>
            <a:chOff x="14833440" y="-720"/>
            <a:chExt cx="168120" cy="1098000"/>
          </a:xfrm>
        </p:grpSpPr>
        <p:sp>
          <p:nvSpPr>
            <p:cNvPr id="97" name="Freeform 8"/>
            <p:cNvSpPr/>
            <p:nvPr/>
          </p:nvSpPr>
          <p:spPr>
            <a:xfrm>
              <a:off x="14833440" y="-720"/>
              <a:ext cx="168120" cy="1098000"/>
            </a:xfrm>
            <a:custGeom>
              <a:avLst/>
              <a:gdLst/>
              <a:ahLst/>
              <a:rect l="l" t="t" r="r" b="b"/>
              <a:pathLst>
                <a:path w="224536" h="1464691">
                  <a:moveTo>
                    <a:pt x="0" y="0"/>
                  </a:moveTo>
                  <a:lnTo>
                    <a:pt x="224536" y="0"/>
                  </a:lnTo>
                  <a:lnTo>
                    <a:pt x="224536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7fba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8" name="Group 9"/>
          <p:cNvGrpSpPr/>
          <p:nvPr/>
        </p:nvGrpSpPr>
        <p:grpSpPr>
          <a:xfrm>
            <a:off x="0" y="-19080"/>
            <a:ext cx="14758560" cy="1085400"/>
            <a:chOff x="0" y="-19080"/>
            <a:chExt cx="14758560" cy="1085400"/>
          </a:xfrm>
        </p:grpSpPr>
        <p:sp>
          <p:nvSpPr>
            <p:cNvPr id="99" name="Freeform 10"/>
            <p:cNvSpPr/>
            <p:nvPr/>
          </p:nvSpPr>
          <p:spPr>
            <a:xfrm>
              <a:off x="0" y="-19080"/>
              <a:ext cx="14758560" cy="1085400"/>
            </a:xfrm>
            <a:custGeom>
              <a:avLst/>
              <a:gdLst/>
              <a:ahLst/>
              <a:rect l="l" t="t" r="r" b="b"/>
              <a:pathLst>
                <a:path w="19678650" h="1447800">
                  <a:moveTo>
                    <a:pt x="0" y="0"/>
                  </a:moveTo>
                  <a:lnTo>
                    <a:pt x="19678650" y="0"/>
                  </a:lnTo>
                  <a:lnTo>
                    <a:pt x="19678650" y="1447800"/>
                  </a:lnTo>
                  <a:lnTo>
                    <a:pt x="0" y="1447800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2">
                <a:alphaModFix amt="16000"/>
              </a:blip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0" name="Group 11"/>
          <p:cNvGrpSpPr/>
          <p:nvPr/>
        </p:nvGrpSpPr>
        <p:grpSpPr>
          <a:xfrm>
            <a:off x="17888040" y="-720"/>
            <a:ext cx="399600" cy="1098000"/>
            <a:chOff x="17888040" y="-720"/>
            <a:chExt cx="399600" cy="1098000"/>
          </a:xfrm>
        </p:grpSpPr>
        <p:sp>
          <p:nvSpPr>
            <p:cNvPr id="101" name="Freeform 12"/>
            <p:cNvSpPr/>
            <p:nvPr/>
          </p:nvSpPr>
          <p:spPr>
            <a:xfrm>
              <a:off x="17888040" y="-720"/>
              <a:ext cx="399600" cy="1098000"/>
            </a:xfrm>
            <a:custGeom>
              <a:avLst/>
              <a:gdLst/>
              <a:ahLst/>
              <a:rect l="l" t="t" r="r" b="b"/>
              <a:pathLst>
                <a:path w="533400" h="1464691">
                  <a:moveTo>
                    <a:pt x="0" y="0"/>
                  </a:moveTo>
                  <a:lnTo>
                    <a:pt x="533400" y="0"/>
                  </a:lnTo>
                  <a:lnTo>
                    <a:pt x="533400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fed5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2" name="TextBox 13"/>
          <p:cNvSpPr/>
          <p:nvPr/>
        </p:nvSpPr>
        <p:spPr>
          <a:xfrm>
            <a:off x="172800" y="1265040"/>
            <a:ext cx="897084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3600"/>
              </a:lnSpc>
              <a:buNone/>
            </a:pPr>
            <a:r>
              <a:rPr b="1" lang="en-US" sz="3000" spc="-1" strike="noStrike">
                <a:solidFill>
                  <a:srgbClr val="213163"/>
                </a:solidFill>
                <a:latin typeface="Arial Bold"/>
                <a:ea typeface="Arial Bold"/>
              </a:rPr>
              <a:t>Methodology 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103" name="TextBox 14"/>
          <p:cNvSpPr/>
          <p:nvPr/>
        </p:nvSpPr>
        <p:spPr>
          <a:xfrm>
            <a:off x="828720" y="2040480"/>
            <a:ext cx="13087080" cy="889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just">
              <a:lnSpc>
                <a:spcPts val="2693"/>
              </a:lnSpc>
              <a:buNone/>
            </a:pPr>
            <a:r>
              <a:rPr b="1" lang="en-US" sz="2250" spc="-1" strike="noStrike">
                <a:solidFill>
                  <a:srgbClr val="213163"/>
                </a:solidFill>
                <a:latin typeface="Arial Bold"/>
                <a:ea typeface="Arial Bold"/>
              </a:rPr>
              <a:t>1.Data Loading</a:t>
            </a:r>
            <a:endParaRPr b="0" lang="en-IN" sz="2250" spc="-1" strike="noStrike">
              <a:latin typeface="Arial"/>
            </a:endParaRPr>
          </a:p>
          <a:p>
            <a:pPr algn="just">
              <a:lnSpc>
                <a:spcPts val="2693"/>
              </a:lnSpc>
              <a:buNone/>
            </a:pPr>
            <a:r>
              <a:rPr b="1" lang="en-US" sz="2250" spc="-1" strike="noStrike">
                <a:solidFill>
                  <a:srgbClr val="213163"/>
                </a:solidFill>
                <a:latin typeface="Arial Bold"/>
                <a:ea typeface="Arial Bold"/>
              </a:rPr>
              <a:t> </a:t>
            </a:r>
            <a:r>
              <a:rPr b="1" lang="en-US" sz="2250" spc="-1" strike="noStrike">
                <a:solidFill>
                  <a:srgbClr val="213163"/>
                </a:solidFill>
                <a:latin typeface="Arial Bold"/>
                <a:ea typeface="Arial Bold"/>
              </a:rPr>
              <a:t>Loaded rainfall dataset using pandas.</a:t>
            </a:r>
            <a:endParaRPr b="0" lang="en-IN" sz="2250" spc="-1" strike="noStrike">
              <a:latin typeface="Arial"/>
            </a:endParaRPr>
          </a:p>
          <a:p>
            <a:pPr algn="just">
              <a:lnSpc>
                <a:spcPts val="2693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ts val="2693"/>
              </a:lnSpc>
              <a:buNone/>
            </a:pPr>
            <a:r>
              <a:rPr b="1" lang="en-US" sz="2250" spc="-1" strike="noStrike">
                <a:solidFill>
                  <a:srgbClr val="213163"/>
                </a:solidFill>
                <a:latin typeface="Arial Bold"/>
                <a:ea typeface="Arial Bold"/>
              </a:rPr>
              <a:t>2.Label Creation</a:t>
            </a:r>
            <a:endParaRPr b="0" lang="en-IN" sz="2250" spc="-1" strike="noStrike">
              <a:latin typeface="Arial"/>
            </a:endParaRPr>
          </a:p>
          <a:p>
            <a:pPr algn="just">
              <a:lnSpc>
                <a:spcPts val="2693"/>
              </a:lnSpc>
              <a:buNone/>
            </a:pPr>
            <a:r>
              <a:rPr b="1" lang="en-US" sz="2250" spc="-1" strike="noStrike">
                <a:solidFill>
                  <a:srgbClr val="213163"/>
                </a:solidFill>
                <a:latin typeface="Arial Bold"/>
                <a:ea typeface="Arial Bold"/>
              </a:rPr>
              <a:t> </a:t>
            </a:r>
            <a:r>
              <a:rPr b="1" lang="en-US" sz="2250" spc="-1" strike="noStrike">
                <a:solidFill>
                  <a:srgbClr val="213163"/>
                </a:solidFill>
                <a:latin typeface="Arial Bold"/>
                <a:ea typeface="Arial Bold"/>
              </a:rPr>
              <a:t>Created a binary target: High_Rainfall = 1 if ANNUAL &gt; 3000 mm, else 0.</a:t>
            </a:r>
            <a:endParaRPr b="0" lang="en-IN" sz="2250" spc="-1" strike="noStrike">
              <a:latin typeface="Arial"/>
            </a:endParaRPr>
          </a:p>
          <a:p>
            <a:pPr algn="just">
              <a:lnSpc>
                <a:spcPts val="2693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ts val="2693"/>
              </a:lnSpc>
              <a:buNone/>
            </a:pPr>
            <a:r>
              <a:rPr b="1" lang="en-US" sz="2250" spc="-1" strike="noStrike">
                <a:solidFill>
                  <a:srgbClr val="213163"/>
                </a:solidFill>
                <a:latin typeface="Arial Bold"/>
                <a:ea typeface="Arial Bold"/>
              </a:rPr>
              <a:t>3.Feature Selection</a:t>
            </a:r>
            <a:endParaRPr b="0" lang="en-IN" sz="2250" spc="-1" strike="noStrike">
              <a:latin typeface="Arial"/>
            </a:endParaRPr>
          </a:p>
          <a:p>
            <a:pPr algn="just">
              <a:lnSpc>
                <a:spcPts val="2693"/>
              </a:lnSpc>
              <a:buNone/>
            </a:pPr>
            <a:r>
              <a:rPr b="1" lang="en-US" sz="2250" spc="-1" strike="noStrike">
                <a:solidFill>
                  <a:srgbClr val="213163"/>
                </a:solidFill>
                <a:latin typeface="Arial Bold"/>
                <a:ea typeface="Arial Bold"/>
              </a:rPr>
              <a:t> </a:t>
            </a:r>
            <a:r>
              <a:rPr b="1" lang="en-US" sz="2250" spc="-1" strike="noStrike">
                <a:solidFill>
                  <a:srgbClr val="213163"/>
                </a:solidFill>
                <a:latin typeface="Arial Bold"/>
                <a:ea typeface="Arial Bold"/>
              </a:rPr>
              <a:t>Used seasonal rainfall features: Jan-Feb, Mar-May, Jun-Sep, Oct-Dec.</a:t>
            </a:r>
            <a:endParaRPr b="0" lang="en-IN" sz="2250" spc="-1" strike="noStrike">
              <a:latin typeface="Arial"/>
            </a:endParaRPr>
          </a:p>
          <a:p>
            <a:pPr algn="just">
              <a:lnSpc>
                <a:spcPts val="2693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ts val="2693"/>
              </a:lnSpc>
              <a:buNone/>
            </a:pPr>
            <a:r>
              <a:rPr b="1" lang="en-US" sz="2250" spc="-1" strike="noStrike">
                <a:solidFill>
                  <a:srgbClr val="213163"/>
                </a:solidFill>
                <a:latin typeface="Arial Bold"/>
                <a:ea typeface="Arial Bold"/>
              </a:rPr>
              <a:t>4.Data Splitting</a:t>
            </a:r>
            <a:endParaRPr b="0" lang="en-IN" sz="2250" spc="-1" strike="noStrike">
              <a:latin typeface="Arial"/>
            </a:endParaRPr>
          </a:p>
          <a:p>
            <a:pPr algn="just">
              <a:lnSpc>
                <a:spcPts val="2693"/>
              </a:lnSpc>
              <a:buNone/>
            </a:pPr>
            <a:r>
              <a:rPr b="1" lang="en-US" sz="2250" spc="-1" strike="noStrike">
                <a:solidFill>
                  <a:srgbClr val="213163"/>
                </a:solidFill>
                <a:latin typeface="Arial Bold"/>
                <a:ea typeface="Arial Bold"/>
              </a:rPr>
              <a:t> </a:t>
            </a:r>
            <a:r>
              <a:rPr b="1" lang="en-US" sz="2250" spc="-1" strike="noStrike">
                <a:solidFill>
                  <a:srgbClr val="213163"/>
                </a:solidFill>
                <a:latin typeface="Arial Bold"/>
                <a:ea typeface="Arial Bold"/>
              </a:rPr>
              <a:t>Split data into training and test sets (80:20 ratio).</a:t>
            </a:r>
            <a:endParaRPr b="0" lang="en-IN" sz="2250" spc="-1" strike="noStrike">
              <a:latin typeface="Arial"/>
            </a:endParaRPr>
          </a:p>
          <a:p>
            <a:pPr algn="just">
              <a:lnSpc>
                <a:spcPts val="2693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ts val="2693"/>
              </a:lnSpc>
              <a:buNone/>
            </a:pPr>
            <a:r>
              <a:rPr b="1" lang="en-US" sz="2250" spc="-1" strike="noStrike">
                <a:solidFill>
                  <a:srgbClr val="213163"/>
                </a:solidFill>
                <a:latin typeface="Arial Bold"/>
                <a:ea typeface="Arial Bold"/>
              </a:rPr>
              <a:t>5.Model Training</a:t>
            </a:r>
            <a:endParaRPr b="0" lang="en-IN" sz="2250" spc="-1" strike="noStrike">
              <a:latin typeface="Arial"/>
            </a:endParaRPr>
          </a:p>
          <a:p>
            <a:pPr algn="just">
              <a:lnSpc>
                <a:spcPts val="2693"/>
              </a:lnSpc>
              <a:buNone/>
            </a:pPr>
            <a:r>
              <a:rPr b="1" lang="en-US" sz="2250" spc="-1" strike="noStrike">
                <a:solidFill>
                  <a:srgbClr val="213163"/>
                </a:solidFill>
                <a:latin typeface="Arial Bold"/>
                <a:ea typeface="Arial Bold"/>
              </a:rPr>
              <a:t> </a:t>
            </a:r>
            <a:r>
              <a:rPr b="1" lang="en-US" sz="2250" spc="-1" strike="noStrike">
                <a:solidFill>
                  <a:srgbClr val="213163"/>
                </a:solidFill>
                <a:latin typeface="Arial Bold"/>
                <a:ea typeface="Arial Bold"/>
              </a:rPr>
              <a:t>Trained a Logistic Regression model on the training data.</a:t>
            </a:r>
            <a:endParaRPr b="0" lang="en-IN" sz="2250" spc="-1" strike="noStrike">
              <a:latin typeface="Arial"/>
            </a:endParaRPr>
          </a:p>
          <a:p>
            <a:pPr algn="just">
              <a:lnSpc>
                <a:spcPts val="2693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ts val="2693"/>
              </a:lnSpc>
              <a:buNone/>
            </a:pPr>
            <a:r>
              <a:rPr b="1" lang="en-US" sz="2250" spc="-1" strike="noStrike">
                <a:solidFill>
                  <a:srgbClr val="213163"/>
                </a:solidFill>
                <a:latin typeface="Arial Bold"/>
                <a:ea typeface="Arial Bold"/>
              </a:rPr>
              <a:t>6.Prediction</a:t>
            </a:r>
            <a:endParaRPr b="0" lang="en-IN" sz="2250" spc="-1" strike="noStrike">
              <a:latin typeface="Arial"/>
            </a:endParaRPr>
          </a:p>
          <a:p>
            <a:pPr algn="just">
              <a:lnSpc>
                <a:spcPts val="2693"/>
              </a:lnSpc>
              <a:buNone/>
            </a:pPr>
            <a:r>
              <a:rPr b="1" lang="en-US" sz="2250" spc="-1" strike="noStrike">
                <a:solidFill>
                  <a:srgbClr val="213163"/>
                </a:solidFill>
                <a:latin typeface="Arial Bold"/>
                <a:ea typeface="Arial Bold"/>
              </a:rPr>
              <a:t> </a:t>
            </a:r>
            <a:r>
              <a:rPr b="1" lang="en-US" sz="2250" spc="-1" strike="noStrike">
                <a:solidFill>
                  <a:srgbClr val="213163"/>
                </a:solidFill>
                <a:latin typeface="Arial Bold"/>
                <a:ea typeface="Arial Bold"/>
              </a:rPr>
              <a:t>Predicted rainfall class on the test data.</a:t>
            </a:r>
            <a:endParaRPr b="0" lang="en-IN" sz="2250" spc="-1" strike="noStrike">
              <a:latin typeface="Arial"/>
            </a:endParaRPr>
          </a:p>
          <a:p>
            <a:pPr algn="just">
              <a:lnSpc>
                <a:spcPts val="2693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ts val="2693"/>
              </a:lnSpc>
              <a:buNone/>
            </a:pPr>
            <a:r>
              <a:rPr b="1" lang="en-US" sz="2250" spc="-1" strike="noStrike">
                <a:solidFill>
                  <a:srgbClr val="213163"/>
                </a:solidFill>
                <a:latin typeface="Arial Bold"/>
                <a:ea typeface="Arial Bold"/>
              </a:rPr>
              <a:t>7.Evaluation</a:t>
            </a:r>
            <a:endParaRPr b="0" lang="en-IN" sz="2250" spc="-1" strike="noStrike">
              <a:latin typeface="Arial"/>
            </a:endParaRPr>
          </a:p>
          <a:p>
            <a:pPr algn="just">
              <a:lnSpc>
                <a:spcPts val="2693"/>
              </a:lnSpc>
              <a:buNone/>
            </a:pPr>
            <a:r>
              <a:rPr b="1" lang="en-US" sz="2250" spc="-1" strike="noStrike">
                <a:solidFill>
                  <a:srgbClr val="213163"/>
                </a:solidFill>
                <a:latin typeface="Arial Bold"/>
                <a:ea typeface="Arial Bold"/>
              </a:rPr>
              <a:t> </a:t>
            </a:r>
            <a:r>
              <a:rPr b="1" lang="en-US" sz="2250" spc="-1" strike="noStrike">
                <a:solidFill>
                  <a:srgbClr val="213163"/>
                </a:solidFill>
                <a:latin typeface="Arial Bold"/>
                <a:ea typeface="Arial Bold"/>
              </a:rPr>
              <a:t>Measured accuracy, precision, recall, F1 score, and visualized the confusion matrix.</a:t>
            </a:r>
            <a:endParaRPr b="0" lang="en-IN" sz="2250" spc="-1" strike="noStrike">
              <a:latin typeface="Arial"/>
            </a:endParaRPr>
          </a:p>
          <a:p>
            <a:pPr algn="just">
              <a:lnSpc>
                <a:spcPts val="2693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ts val="2693"/>
              </a:lnSpc>
              <a:buNone/>
            </a:pPr>
            <a:r>
              <a:rPr b="1" lang="en-US" sz="2250" spc="-1" strike="noStrike">
                <a:solidFill>
                  <a:srgbClr val="213163"/>
                </a:solidFill>
                <a:latin typeface="Arial Bold"/>
                <a:ea typeface="Arial Bold"/>
              </a:rPr>
              <a:t>8.Visualization</a:t>
            </a:r>
            <a:endParaRPr b="0" lang="en-IN" sz="2250" spc="-1" strike="noStrike">
              <a:latin typeface="Arial"/>
            </a:endParaRPr>
          </a:p>
          <a:p>
            <a:pPr algn="just">
              <a:lnSpc>
                <a:spcPts val="2693"/>
              </a:lnSpc>
              <a:buNone/>
            </a:pPr>
            <a:r>
              <a:rPr b="1" lang="en-US" sz="2250" spc="-1" strike="noStrike">
                <a:solidFill>
                  <a:srgbClr val="213163"/>
                </a:solidFill>
                <a:latin typeface="Arial Bold"/>
                <a:ea typeface="Arial Bold"/>
              </a:rPr>
              <a:t> </a:t>
            </a:r>
            <a:r>
              <a:rPr b="1" lang="en-US" sz="2250" spc="-1" strike="noStrike">
                <a:solidFill>
                  <a:srgbClr val="213163"/>
                </a:solidFill>
                <a:latin typeface="Arial Bold"/>
                <a:ea typeface="Arial Bold"/>
              </a:rPr>
              <a:t>Plotted performance metrics and feature importance using matplotlib and seaborn.</a:t>
            </a:r>
            <a:endParaRPr b="0" lang="en-IN" sz="2250" spc="-1" strike="noStrike">
              <a:latin typeface="Arial"/>
            </a:endParaRPr>
          </a:p>
          <a:p>
            <a:pPr algn="just">
              <a:lnSpc>
                <a:spcPts val="2693"/>
              </a:lnSpc>
              <a:buNone/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2"/>
          <p:cNvGrpSpPr/>
          <p:nvPr/>
        </p:nvGrpSpPr>
        <p:grpSpPr>
          <a:xfrm>
            <a:off x="15109200" y="117000"/>
            <a:ext cx="2700000" cy="862920"/>
            <a:chOff x="15109200" y="117000"/>
            <a:chExt cx="2700000" cy="862920"/>
          </a:xfrm>
        </p:grpSpPr>
        <p:sp>
          <p:nvSpPr>
            <p:cNvPr id="105" name="Freeform 3"/>
            <p:cNvSpPr/>
            <p:nvPr/>
          </p:nvSpPr>
          <p:spPr>
            <a:xfrm>
              <a:off x="15109200" y="117000"/>
              <a:ext cx="2700000" cy="862920"/>
            </a:xfrm>
            <a:custGeom>
              <a:avLst/>
              <a:gdLst/>
              <a:ahLst/>
              <a:rect l="l" t="t" r="r" b="b"/>
              <a:pathLst>
                <a:path w="3600450" h="1151001">
                  <a:moveTo>
                    <a:pt x="0" y="0"/>
                  </a:moveTo>
                  <a:lnTo>
                    <a:pt x="3600450" y="0"/>
                  </a:lnTo>
                  <a:lnTo>
                    <a:pt x="3600450" y="1151001"/>
                  </a:lnTo>
                  <a:lnTo>
                    <a:pt x="0" y="1151001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6" name="Group 4"/>
          <p:cNvGrpSpPr/>
          <p:nvPr/>
        </p:nvGrpSpPr>
        <p:grpSpPr>
          <a:xfrm>
            <a:off x="-19080" y="-19080"/>
            <a:ext cx="14782320" cy="1114200"/>
            <a:chOff x="-19080" y="-19080"/>
            <a:chExt cx="14782320" cy="1114200"/>
          </a:xfrm>
        </p:grpSpPr>
        <p:sp>
          <p:nvSpPr>
            <p:cNvPr id="107" name="Freeform 5"/>
            <p:cNvSpPr/>
            <p:nvPr/>
          </p:nvSpPr>
          <p:spPr>
            <a:xfrm>
              <a:off x="0" y="0"/>
              <a:ext cx="14744520" cy="1076040"/>
            </a:xfrm>
            <a:custGeom>
              <a:avLst/>
              <a:gdLst/>
              <a:ahLst/>
              <a:rect l="l" t="t" r="r" b="b"/>
              <a:pathLst>
                <a:path w="19659600" h="1435227">
                  <a:moveTo>
                    <a:pt x="0" y="0"/>
                  </a:moveTo>
                  <a:lnTo>
                    <a:pt x="19659600" y="0"/>
                  </a:lnTo>
                  <a:lnTo>
                    <a:pt x="19659600" y="1435227"/>
                  </a:lnTo>
                  <a:lnTo>
                    <a:pt x="0" y="1435227"/>
                  </a:lnTo>
                  <a:close/>
                </a:path>
              </a:pathLst>
            </a:custGeom>
            <a:solidFill>
              <a:srgbClr val="21326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" name="Freeform 6"/>
            <p:cNvSpPr/>
            <p:nvPr/>
          </p:nvSpPr>
          <p:spPr>
            <a:xfrm>
              <a:off x="-19080" y="-19080"/>
              <a:ext cx="14782320" cy="1114200"/>
            </a:xfrm>
            <a:custGeom>
              <a:avLst/>
              <a:gdLst/>
              <a:ahLst/>
              <a:rect l="l" t="t" r="r" b="b"/>
              <a:pathLst>
                <a:path w="19710400" h="1486027">
                  <a:moveTo>
                    <a:pt x="25400" y="0"/>
                  </a:moveTo>
                  <a:lnTo>
                    <a:pt x="19685000" y="0"/>
                  </a:lnTo>
                  <a:cubicBezTo>
                    <a:pt x="19698970" y="0"/>
                    <a:pt x="19710400" y="11430"/>
                    <a:pt x="19710400" y="25400"/>
                  </a:cubicBezTo>
                  <a:lnTo>
                    <a:pt x="19710400" y="1460627"/>
                  </a:lnTo>
                  <a:cubicBezTo>
                    <a:pt x="19710400" y="1474597"/>
                    <a:pt x="19698970" y="1486027"/>
                    <a:pt x="19685000" y="1486027"/>
                  </a:cubicBezTo>
                  <a:lnTo>
                    <a:pt x="25400" y="1486027"/>
                  </a:lnTo>
                  <a:cubicBezTo>
                    <a:pt x="11430" y="1486027"/>
                    <a:pt x="0" y="1474597"/>
                    <a:pt x="0" y="146062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460627"/>
                  </a:lnTo>
                  <a:lnTo>
                    <a:pt x="25400" y="1460627"/>
                  </a:lnTo>
                  <a:lnTo>
                    <a:pt x="25400" y="1435227"/>
                  </a:lnTo>
                  <a:lnTo>
                    <a:pt x="19685000" y="1435227"/>
                  </a:lnTo>
                  <a:lnTo>
                    <a:pt x="19685000" y="1460627"/>
                  </a:lnTo>
                  <a:lnTo>
                    <a:pt x="19659600" y="1460627"/>
                  </a:lnTo>
                  <a:lnTo>
                    <a:pt x="19659600" y="25400"/>
                  </a:lnTo>
                  <a:lnTo>
                    <a:pt x="19685000" y="25400"/>
                  </a:lnTo>
                  <a:lnTo>
                    <a:pt x="1968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21326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9" name="Group 7"/>
          <p:cNvGrpSpPr/>
          <p:nvPr/>
        </p:nvGrpSpPr>
        <p:grpSpPr>
          <a:xfrm>
            <a:off x="14833440" y="-720"/>
            <a:ext cx="168120" cy="1098000"/>
            <a:chOff x="14833440" y="-720"/>
            <a:chExt cx="168120" cy="1098000"/>
          </a:xfrm>
        </p:grpSpPr>
        <p:sp>
          <p:nvSpPr>
            <p:cNvPr id="110" name="Freeform 8"/>
            <p:cNvSpPr/>
            <p:nvPr/>
          </p:nvSpPr>
          <p:spPr>
            <a:xfrm>
              <a:off x="14833440" y="-720"/>
              <a:ext cx="168120" cy="1098000"/>
            </a:xfrm>
            <a:custGeom>
              <a:avLst/>
              <a:gdLst/>
              <a:ahLst/>
              <a:rect l="l" t="t" r="r" b="b"/>
              <a:pathLst>
                <a:path w="224536" h="1464691">
                  <a:moveTo>
                    <a:pt x="0" y="0"/>
                  </a:moveTo>
                  <a:lnTo>
                    <a:pt x="224536" y="0"/>
                  </a:lnTo>
                  <a:lnTo>
                    <a:pt x="224536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7fba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1" name="Group 9"/>
          <p:cNvGrpSpPr/>
          <p:nvPr/>
        </p:nvGrpSpPr>
        <p:grpSpPr>
          <a:xfrm>
            <a:off x="0" y="-19080"/>
            <a:ext cx="14758560" cy="1085400"/>
            <a:chOff x="0" y="-19080"/>
            <a:chExt cx="14758560" cy="1085400"/>
          </a:xfrm>
        </p:grpSpPr>
        <p:sp>
          <p:nvSpPr>
            <p:cNvPr id="112" name="Freeform 10"/>
            <p:cNvSpPr/>
            <p:nvPr/>
          </p:nvSpPr>
          <p:spPr>
            <a:xfrm>
              <a:off x="0" y="-19080"/>
              <a:ext cx="14758560" cy="1085400"/>
            </a:xfrm>
            <a:custGeom>
              <a:avLst/>
              <a:gdLst/>
              <a:ahLst/>
              <a:rect l="l" t="t" r="r" b="b"/>
              <a:pathLst>
                <a:path w="19678650" h="1447800">
                  <a:moveTo>
                    <a:pt x="0" y="0"/>
                  </a:moveTo>
                  <a:lnTo>
                    <a:pt x="19678650" y="0"/>
                  </a:lnTo>
                  <a:lnTo>
                    <a:pt x="19678650" y="1447800"/>
                  </a:lnTo>
                  <a:lnTo>
                    <a:pt x="0" y="1447800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2">
                <a:alphaModFix amt="16000"/>
              </a:blip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3" name="Group 11"/>
          <p:cNvGrpSpPr/>
          <p:nvPr/>
        </p:nvGrpSpPr>
        <p:grpSpPr>
          <a:xfrm>
            <a:off x="17888040" y="-720"/>
            <a:ext cx="399600" cy="1098000"/>
            <a:chOff x="17888040" y="-720"/>
            <a:chExt cx="399600" cy="1098000"/>
          </a:xfrm>
        </p:grpSpPr>
        <p:sp>
          <p:nvSpPr>
            <p:cNvPr id="114" name="Freeform 12"/>
            <p:cNvSpPr/>
            <p:nvPr/>
          </p:nvSpPr>
          <p:spPr>
            <a:xfrm>
              <a:off x="17888040" y="-720"/>
              <a:ext cx="399600" cy="1098000"/>
            </a:xfrm>
            <a:custGeom>
              <a:avLst/>
              <a:gdLst/>
              <a:ahLst/>
              <a:rect l="l" t="t" r="r" b="b"/>
              <a:pathLst>
                <a:path w="533400" h="1464691">
                  <a:moveTo>
                    <a:pt x="0" y="0"/>
                  </a:moveTo>
                  <a:lnTo>
                    <a:pt x="533400" y="0"/>
                  </a:lnTo>
                  <a:lnTo>
                    <a:pt x="533400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fed5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5" name="TextBox 13"/>
          <p:cNvSpPr/>
          <p:nvPr/>
        </p:nvSpPr>
        <p:spPr>
          <a:xfrm>
            <a:off x="720000" y="2340000"/>
            <a:ext cx="16048440" cy="836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4119"/>
              </a:lnSpc>
              <a:buNone/>
            </a:pPr>
            <a:r>
              <a:rPr b="1" lang="en-US" sz="3440" spc="-1" strike="noStrike">
                <a:solidFill>
                  <a:srgbClr val="000000"/>
                </a:solidFill>
                <a:latin typeface="Arial Bold"/>
                <a:ea typeface="Arial Bold"/>
              </a:rPr>
              <a:t>🧠 </a:t>
            </a:r>
            <a:r>
              <a:rPr b="1" lang="en-US" sz="3440" spc="-1" strike="noStrike">
                <a:solidFill>
                  <a:srgbClr val="000000"/>
                </a:solidFill>
                <a:latin typeface="Arial Bold"/>
                <a:ea typeface="Arial Bold"/>
              </a:rPr>
              <a:t>1. Logistic Regression</a:t>
            </a:r>
            <a:endParaRPr b="0" lang="en-IN" sz="3440" spc="-1" strike="noStrike">
              <a:latin typeface="Arial"/>
            </a:endParaRPr>
          </a:p>
          <a:p>
            <a:pPr>
              <a:lnSpc>
                <a:spcPts val="4119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ts val="4119"/>
              </a:lnSpc>
              <a:buNone/>
            </a:pPr>
            <a:r>
              <a:rPr b="1" lang="en-US" sz="3440" spc="-1" strike="noStrike">
                <a:solidFill>
                  <a:srgbClr val="000000"/>
                </a:solidFill>
                <a:latin typeface="Arial Bold"/>
                <a:ea typeface="Arial Bold"/>
              </a:rPr>
              <a:t>🔷 </a:t>
            </a:r>
            <a:r>
              <a:rPr b="1" lang="en-US" sz="3440" spc="-1" strike="noStrike">
                <a:solidFill>
                  <a:srgbClr val="000000"/>
                </a:solidFill>
                <a:latin typeface="Arial Bold"/>
                <a:ea typeface="Arial Bold"/>
              </a:rPr>
              <a:t>Type:</a:t>
            </a:r>
            <a:endParaRPr b="0" lang="en-IN" sz="3440" spc="-1" strike="noStrike">
              <a:latin typeface="Arial"/>
            </a:endParaRPr>
          </a:p>
          <a:p>
            <a:pPr lvl="1" marL="741240" indent="-370800">
              <a:lnSpc>
                <a:spcPts val="4119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3440" spc="-1" strike="noStrike">
                <a:solidFill>
                  <a:srgbClr val="000000"/>
                </a:solidFill>
                <a:latin typeface="Arial Bold"/>
                <a:ea typeface="Arial Bold"/>
              </a:rPr>
              <a:t>Supervised Learning</a:t>
            </a:r>
            <a:endParaRPr b="0" lang="en-IN" sz="3440" spc="-1" strike="noStrike">
              <a:latin typeface="Arial"/>
            </a:endParaRPr>
          </a:p>
          <a:p>
            <a:pPr lvl="1" marL="741240" indent="-370800">
              <a:lnSpc>
                <a:spcPts val="4119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3440" spc="-1" strike="noStrike">
                <a:solidFill>
                  <a:srgbClr val="000000"/>
                </a:solidFill>
                <a:latin typeface="Arial Bold"/>
                <a:ea typeface="Arial Bold"/>
              </a:rPr>
              <a:t>Classification Algorithm</a:t>
            </a:r>
            <a:endParaRPr b="0" lang="en-IN" sz="3440" spc="-1" strike="noStrike">
              <a:latin typeface="Arial"/>
            </a:endParaRPr>
          </a:p>
          <a:p>
            <a:pPr>
              <a:lnSpc>
                <a:spcPts val="4119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ts val="4119"/>
              </a:lnSpc>
              <a:buNone/>
            </a:pPr>
            <a:r>
              <a:rPr b="1" lang="en-US" sz="3440" spc="-1" strike="noStrike">
                <a:solidFill>
                  <a:srgbClr val="000000"/>
                </a:solidFill>
                <a:latin typeface="Arial Bold"/>
                <a:ea typeface="Arial Bold"/>
              </a:rPr>
              <a:t>🔷 </a:t>
            </a:r>
            <a:r>
              <a:rPr b="1" lang="en-US" sz="3440" spc="-1" strike="noStrike">
                <a:solidFill>
                  <a:srgbClr val="000000"/>
                </a:solidFill>
                <a:latin typeface="Arial Bold"/>
                <a:ea typeface="Arial Bold"/>
              </a:rPr>
              <a:t>Purpose in This Project:</a:t>
            </a:r>
            <a:endParaRPr b="0" lang="en-IN" sz="3440" spc="-1" strike="noStrike">
              <a:latin typeface="Arial"/>
            </a:endParaRPr>
          </a:p>
          <a:p>
            <a:pPr>
              <a:lnSpc>
                <a:spcPts val="4119"/>
              </a:lnSpc>
              <a:buNone/>
            </a:pPr>
            <a:r>
              <a:rPr b="1" lang="en-US" sz="3440" spc="-1" strike="noStrike">
                <a:solidFill>
                  <a:srgbClr val="000000"/>
                </a:solidFill>
                <a:latin typeface="Arial Bold"/>
                <a:ea typeface="Arial Bold"/>
              </a:rPr>
              <a:t>To classify whether a district has high annual rainfall (above 3000 mm) or not.</a:t>
            </a:r>
            <a:endParaRPr b="0" lang="en-IN" sz="3440" spc="-1" strike="noStrike">
              <a:latin typeface="Arial"/>
            </a:endParaRPr>
          </a:p>
          <a:p>
            <a:pPr>
              <a:lnSpc>
                <a:spcPts val="4119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ts val="4119"/>
              </a:lnSpc>
              <a:buNone/>
            </a:pPr>
            <a:r>
              <a:rPr b="1" lang="en-US" sz="3440" spc="-1" strike="noStrike">
                <a:solidFill>
                  <a:srgbClr val="000000"/>
                </a:solidFill>
                <a:latin typeface="Arial Bold"/>
                <a:ea typeface="Arial Bold"/>
              </a:rPr>
              <a:t>🔷 </a:t>
            </a:r>
            <a:r>
              <a:rPr b="1" lang="en-US" sz="3440" spc="-1" strike="noStrike">
                <a:solidFill>
                  <a:srgbClr val="000000"/>
                </a:solidFill>
                <a:latin typeface="Arial Bold"/>
                <a:ea typeface="Arial Bold"/>
              </a:rPr>
              <a:t>Why Logistic Regression?</a:t>
            </a:r>
            <a:endParaRPr b="0" lang="en-IN" sz="3440" spc="-1" strike="noStrike">
              <a:latin typeface="Arial"/>
            </a:endParaRPr>
          </a:p>
          <a:p>
            <a:pPr lvl="1" marL="741240" indent="-370800">
              <a:lnSpc>
                <a:spcPts val="4119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3440" spc="-1" strike="noStrike">
                <a:solidFill>
                  <a:srgbClr val="000000"/>
                </a:solidFill>
                <a:latin typeface="Arial Bold"/>
                <a:ea typeface="Arial Bold"/>
              </a:rPr>
              <a:t>Our target variable is binary (High_Rainfall = 1 or 0)</a:t>
            </a:r>
            <a:endParaRPr b="0" lang="en-IN" sz="3440" spc="-1" strike="noStrike">
              <a:latin typeface="Arial"/>
            </a:endParaRPr>
          </a:p>
          <a:p>
            <a:pPr lvl="1" marL="741240" indent="-370800">
              <a:lnSpc>
                <a:spcPts val="4119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3440" spc="-1" strike="noStrike">
                <a:solidFill>
                  <a:srgbClr val="000000"/>
                </a:solidFill>
                <a:latin typeface="Arial Bold"/>
                <a:ea typeface="Arial Bold"/>
              </a:rPr>
              <a:t>Logistic regression is ideal for binary classification</a:t>
            </a:r>
            <a:endParaRPr b="0" lang="en-IN" sz="3440" spc="-1" strike="noStrike">
              <a:latin typeface="Arial"/>
            </a:endParaRPr>
          </a:p>
          <a:p>
            <a:pPr lvl="1" marL="741240" indent="-370800">
              <a:lnSpc>
                <a:spcPts val="4119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3440" spc="-1" strike="noStrike">
                <a:solidFill>
                  <a:srgbClr val="000000"/>
                </a:solidFill>
                <a:latin typeface="Arial Bold"/>
                <a:ea typeface="Arial Bold"/>
              </a:rPr>
              <a:t>It provides interpretable coefficients showing feature influence</a:t>
            </a:r>
            <a:endParaRPr b="0" lang="en-IN" sz="3440" spc="-1" strike="noStrike">
              <a:latin typeface="Arial"/>
            </a:endParaRPr>
          </a:p>
          <a:p>
            <a:pPr>
              <a:lnSpc>
                <a:spcPts val="4119"/>
              </a:lnSpc>
              <a:buNone/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498240" y="1509120"/>
            <a:ext cx="6701760" cy="71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5635"/>
              </a:lnSpc>
              <a:buNone/>
            </a:pPr>
            <a:r>
              <a:rPr b="1" lang="en-US" sz="4690" spc="-1" strike="noStrike">
                <a:solidFill>
                  <a:srgbClr val="000000"/>
                </a:solidFill>
                <a:latin typeface="Arial Bold"/>
                <a:ea typeface="Arial Bold"/>
              </a:rPr>
              <a:t>Alogrithms used:</a:t>
            </a:r>
            <a:endParaRPr b="0" lang="en-IN" sz="469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oup 2"/>
          <p:cNvGrpSpPr/>
          <p:nvPr/>
        </p:nvGrpSpPr>
        <p:grpSpPr>
          <a:xfrm>
            <a:off x="15109200" y="117000"/>
            <a:ext cx="2700000" cy="862920"/>
            <a:chOff x="15109200" y="117000"/>
            <a:chExt cx="2700000" cy="862920"/>
          </a:xfrm>
        </p:grpSpPr>
        <p:sp>
          <p:nvSpPr>
            <p:cNvPr id="118" name="Freeform 3"/>
            <p:cNvSpPr/>
            <p:nvPr/>
          </p:nvSpPr>
          <p:spPr>
            <a:xfrm>
              <a:off x="15109200" y="117000"/>
              <a:ext cx="2700000" cy="862920"/>
            </a:xfrm>
            <a:custGeom>
              <a:avLst/>
              <a:gdLst/>
              <a:ahLst/>
              <a:rect l="l" t="t" r="r" b="b"/>
              <a:pathLst>
                <a:path w="3600450" h="1151001">
                  <a:moveTo>
                    <a:pt x="0" y="0"/>
                  </a:moveTo>
                  <a:lnTo>
                    <a:pt x="3600450" y="0"/>
                  </a:lnTo>
                  <a:lnTo>
                    <a:pt x="3600450" y="1151001"/>
                  </a:lnTo>
                  <a:lnTo>
                    <a:pt x="0" y="1151001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9" name="Group 4"/>
          <p:cNvGrpSpPr/>
          <p:nvPr/>
        </p:nvGrpSpPr>
        <p:grpSpPr>
          <a:xfrm>
            <a:off x="-19080" y="-19080"/>
            <a:ext cx="14782320" cy="1114200"/>
            <a:chOff x="-19080" y="-19080"/>
            <a:chExt cx="14782320" cy="1114200"/>
          </a:xfrm>
        </p:grpSpPr>
        <p:sp>
          <p:nvSpPr>
            <p:cNvPr id="120" name="Freeform 5"/>
            <p:cNvSpPr/>
            <p:nvPr/>
          </p:nvSpPr>
          <p:spPr>
            <a:xfrm>
              <a:off x="0" y="0"/>
              <a:ext cx="14744520" cy="1076040"/>
            </a:xfrm>
            <a:custGeom>
              <a:avLst/>
              <a:gdLst/>
              <a:ahLst/>
              <a:rect l="l" t="t" r="r" b="b"/>
              <a:pathLst>
                <a:path w="19659600" h="1435227">
                  <a:moveTo>
                    <a:pt x="0" y="0"/>
                  </a:moveTo>
                  <a:lnTo>
                    <a:pt x="19659600" y="0"/>
                  </a:lnTo>
                  <a:lnTo>
                    <a:pt x="19659600" y="1435227"/>
                  </a:lnTo>
                  <a:lnTo>
                    <a:pt x="0" y="1435227"/>
                  </a:lnTo>
                  <a:close/>
                </a:path>
              </a:pathLst>
            </a:custGeom>
            <a:solidFill>
              <a:srgbClr val="21326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" name="Freeform 6"/>
            <p:cNvSpPr/>
            <p:nvPr/>
          </p:nvSpPr>
          <p:spPr>
            <a:xfrm>
              <a:off x="-19080" y="-19080"/>
              <a:ext cx="14782320" cy="1114200"/>
            </a:xfrm>
            <a:custGeom>
              <a:avLst/>
              <a:gdLst/>
              <a:ahLst/>
              <a:rect l="l" t="t" r="r" b="b"/>
              <a:pathLst>
                <a:path w="19710400" h="1486027">
                  <a:moveTo>
                    <a:pt x="25400" y="0"/>
                  </a:moveTo>
                  <a:lnTo>
                    <a:pt x="19685000" y="0"/>
                  </a:lnTo>
                  <a:cubicBezTo>
                    <a:pt x="19698970" y="0"/>
                    <a:pt x="19710400" y="11430"/>
                    <a:pt x="19710400" y="25400"/>
                  </a:cubicBezTo>
                  <a:lnTo>
                    <a:pt x="19710400" y="1460627"/>
                  </a:lnTo>
                  <a:cubicBezTo>
                    <a:pt x="19710400" y="1474597"/>
                    <a:pt x="19698970" y="1486027"/>
                    <a:pt x="19685000" y="1486027"/>
                  </a:cubicBezTo>
                  <a:lnTo>
                    <a:pt x="25400" y="1486027"/>
                  </a:lnTo>
                  <a:cubicBezTo>
                    <a:pt x="11430" y="1486027"/>
                    <a:pt x="0" y="1474597"/>
                    <a:pt x="0" y="146062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460627"/>
                  </a:lnTo>
                  <a:lnTo>
                    <a:pt x="25400" y="1460627"/>
                  </a:lnTo>
                  <a:lnTo>
                    <a:pt x="25400" y="1435227"/>
                  </a:lnTo>
                  <a:lnTo>
                    <a:pt x="19685000" y="1435227"/>
                  </a:lnTo>
                  <a:lnTo>
                    <a:pt x="19685000" y="1460627"/>
                  </a:lnTo>
                  <a:lnTo>
                    <a:pt x="19659600" y="1460627"/>
                  </a:lnTo>
                  <a:lnTo>
                    <a:pt x="19659600" y="25400"/>
                  </a:lnTo>
                  <a:lnTo>
                    <a:pt x="19685000" y="25400"/>
                  </a:lnTo>
                  <a:lnTo>
                    <a:pt x="1968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21326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2" name="Group 7"/>
          <p:cNvGrpSpPr/>
          <p:nvPr/>
        </p:nvGrpSpPr>
        <p:grpSpPr>
          <a:xfrm>
            <a:off x="14833440" y="-720"/>
            <a:ext cx="168120" cy="1098000"/>
            <a:chOff x="14833440" y="-720"/>
            <a:chExt cx="168120" cy="1098000"/>
          </a:xfrm>
        </p:grpSpPr>
        <p:sp>
          <p:nvSpPr>
            <p:cNvPr id="123" name="Freeform 8"/>
            <p:cNvSpPr/>
            <p:nvPr/>
          </p:nvSpPr>
          <p:spPr>
            <a:xfrm>
              <a:off x="14833440" y="-720"/>
              <a:ext cx="168120" cy="1098000"/>
            </a:xfrm>
            <a:custGeom>
              <a:avLst/>
              <a:gdLst/>
              <a:ahLst/>
              <a:rect l="l" t="t" r="r" b="b"/>
              <a:pathLst>
                <a:path w="224536" h="1464691">
                  <a:moveTo>
                    <a:pt x="0" y="0"/>
                  </a:moveTo>
                  <a:lnTo>
                    <a:pt x="224536" y="0"/>
                  </a:lnTo>
                  <a:lnTo>
                    <a:pt x="224536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7fba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4" name="Group 9"/>
          <p:cNvGrpSpPr/>
          <p:nvPr/>
        </p:nvGrpSpPr>
        <p:grpSpPr>
          <a:xfrm>
            <a:off x="0" y="-19080"/>
            <a:ext cx="14758560" cy="1085400"/>
            <a:chOff x="0" y="-19080"/>
            <a:chExt cx="14758560" cy="1085400"/>
          </a:xfrm>
        </p:grpSpPr>
        <p:sp>
          <p:nvSpPr>
            <p:cNvPr id="125" name="Freeform 10"/>
            <p:cNvSpPr/>
            <p:nvPr/>
          </p:nvSpPr>
          <p:spPr>
            <a:xfrm>
              <a:off x="0" y="-19080"/>
              <a:ext cx="14758560" cy="1085400"/>
            </a:xfrm>
            <a:custGeom>
              <a:avLst/>
              <a:gdLst/>
              <a:ahLst/>
              <a:rect l="l" t="t" r="r" b="b"/>
              <a:pathLst>
                <a:path w="19678650" h="1447800">
                  <a:moveTo>
                    <a:pt x="0" y="0"/>
                  </a:moveTo>
                  <a:lnTo>
                    <a:pt x="19678650" y="0"/>
                  </a:lnTo>
                  <a:lnTo>
                    <a:pt x="19678650" y="1447800"/>
                  </a:lnTo>
                  <a:lnTo>
                    <a:pt x="0" y="1447800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2">
                <a:alphaModFix amt="16000"/>
              </a:blip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6" name="Group 11"/>
          <p:cNvGrpSpPr/>
          <p:nvPr/>
        </p:nvGrpSpPr>
        <p:grpSpPr>
          <a:xfrm>
            <a:off x="17888040" y="-720"/>
            <a:ext cx="399600" cy="1098000"/>
            <a:chOff x="17888040" y="-720"/>
            <a:chExt cx="399600" cy="1098000"/>
          </a:xfrm>
        </p:grpSpPr>
        <p:sp>
          <p:nvSpPr>
            <p:cNvPr id="127" name="Freeform 12"/>
            <p:cNvSpPr/>
            <p:nvPr/>
          </p:nvSpPr>
          <p:spPr>
            <a:xfrm>
              <a:off x="17888040" y="-720"/>
              <a:ext cx="399600" cy="1098000"/>
            </a:xfrm>
            <a:custGeom>
              <a:avLst/>
              <a:gdLst/>
              <a:ahLst/>
              <a:rect l="l" t="t" r="r" b="b"/>
              <a:pathLst>
                <a:path w="533400" h="1464691">
                  <a:moveTo>
                    <a:pt x="0" y="0"/>
                  </a:moveTo>
                  <a:lnTo>
                    <a:pt x="533400" y="0"/>
                  </a:lnTo>
                  <a:lnTo>
                    <a:pt x="533400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fed5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8" name="TextBox 13"/>
          <p:cNvSpPr/>
          <p:nvPr/>
        </p:nvSpPr>
        <p:spPr>
          <a:xfrm>
            <a:off x="474120" y="1560600"/>
            <a:ext cx="897084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3600"/>
              </a:lnSpc>
              <a:buNone/>
            </a:pPr>
            <a:r>
              <a:rPr b="1" lang="en-US" sz="3000" spc="-1" strike="noStrike">
                <a:solidFill>
                  <a:srgbClr val="213163"/>
                </a:solidFill>
                <a:latin typeface="Arial Bold"/>
                <a:ea typeface="Arial Bold"/>
              </a:rPr>
              <a:t>Problem Statement:  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129" name="TextBox 14"/>
          <p:cNvSpPr/>
          <p:nvPr/>
        </p:nvSpPr>
        <p:spPr>
          <a:xfrm>
            <a:off x="508320" y="2602800"/>
            <a:ext cx="14250240" cy="228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3600"/>
              </a:lnSpc>
              <a:buNone/>
            </a:pPr>
            <a:r>
              <a:rPr b="1" lang="en-US" sz="3000" spc="-1" strike="noStrike">
                <a:solidFill>
                  <a:srgbClr val="213163"/>
                </a:solidFill>
                <a:latin typeface="Arial Bold"/>
                <a:ea typeface="Arial Bold"/>
              </a:rPr>
              <a:t>Unpredictable rainfall and storms cause massive damage to life, agriculture, and infrastructure. Traditional systems often lack real-time accuracy. The challenge is to build an AI model that can forecast these events early and reliably.</a:t>
            </a:r>
            <a:endParaRPr b="0" lang="en-IN" sz="3000" spc="-1" strike="noStrike">
              <a:latin typeface="Arial"/>
            </a:endParaRPr>
          </a:p>
          <a:p>
            <a:pPr>
              <a:lnSpc>
                <a:spcPts val="3600"/>
              </a:lnSpc>
              <a:buNone/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30" name="TextBox 15"/>
          <p:cNvSpPr/>
          <p:nvPr/>
        </p:nvSpPr>
        <p:spPr>
          <a:xfrm>
            <a:off x="474120" y="5076720"/>
            <a:ext cx="897084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3600"/>
              </a:lnSpc>
              <a:buNone/>
            </a:pPr>
            <a:r>
              <a:rPr b="1" lang="en-US" sz="3000" spc="-1" strike="noStrike">
                <a:solidFill>
                  <a:srgbClr val="213163"/>
                </a:solidFill>
                <a:latin typeface="Arial Bold"/>
                <a:ea typeface="Arial Bold"/>
              </a:rPr>
              <a:t>Solution:  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131" name="TextBox 16"/>
          <p:cNvSpPr/>
          <p:nvPr/>
        </p:nvSpPr>
        <p:spPr>
          <a:xfrm>
            <a:off x="508320" y="5776200"/>
            <a:ext cx="13206240" cy="411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647640" indent="-324000" algn="just">
              <a:lnSpc>
                <a:spcPts val="3600"/>
              </a:lnSpc>
              <a:buClr>
                <a:srgbClr val="213163"/>
              </a:buClr>
              <a:buFont typeface="Arial"/>
              <a:buChar char="•"/>
            </a:pPr>
            <a:r>
              <a:rPr b="1" lang="en-US" sz="3000" spc="-1" strike="noStrike">
                <a:solidFill>
                  <a:srgbClr val="213163"/>
                </a:solidFill>
                <a:latin typeface="Arial Bold"/>
                <a:ea typeface="Arial Bold"/>
              </a:rPr>
              <a:t>A machine learning-based solution that:</a:t>
            </a:r>
            <a:endParaRPr b="0" lang="en-IN" sz="3000" spc="-1" strike="noStrike">
              <a:latin typeface="Arial"/>
            </a:endParaRPr>
          </a:p>
          <a:p>
            <a:pPr algn="just">
              <a:lnSpc>
                <a:spcPts val="36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lvl="1" marL="647640" indent="-324000" algn="just">
              <a:lnSpc>
                <a:spcPts val="3600"/>
              </a:lnSpc>
              <a:buClr>
                <a:srgbClr val="213163"/>
              </a:buClr>
              <a:buFont typeface="Arial"/>
              <a:buChar char="•"/>
            </a:pPr>
            <a:r>
              <a:rPr b="1" lang="en-US" sz="3000" spc="-1" strike="noStrike">
                <a:solidFill>
                  <a:srgbClr val="213163"/>
                </a:solidFill>
                <a:latin typeface="Arial Bold"/>
                <a:ea typeface="Arial Bold"/>
              </a:rPr>
              <a:t>Predicts storm or heavy rain likelihood from historical weather inputs</a:t>
            </a:r>
            <a:endParaRPr b="0" lang="en-IN" sz="3000" spc="-1" strike="noStrike">
              <a:latin typeface="Arial"/>
            </a:endParaRPr>
          </a:p>
          <a:p>
            <a:pPr algn="just">
              <a:lnSpc>
                <a:spcPts val="36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lvl="1" marL="647640" indent="-324000" algn="just">
              <a:lnSpc>
                <a:spcPts val="3600"/>
              </a:lnSpc>
              <a:buClr>
                <a:srgbClr val="213163"/>
              </a:buClr>
              <a:buFont typeface="Arial"/>
              <a:buChar char="•"/>
            </a:pPr>
            <a:r>
              <a:rPr b="1" lang="en-US" sz="3000" spc="-1" strike="noStrike">
                <a:solidFill>
                  <a:srgbClr val="213163"/>
                </a:solidFill>
                <a:latin typeface="Arial Bold"/>
                <a:ea typeface="Arial Bold"/>
              </a:rPr>
              <a:t>Uses classification  (e.g., logistic regression)</a:t>
            </a:r>
            <a:endParaRPr b="0" lang="en-IN" sz="3000" spc="-1" strike="noStrike">
              <a:latin typeface="Arial"/>
            </a:endParaRPr>
          </a:p>
          <a:p>
            <a:pPr algn="just">
              <a:lnSpc>
                <a:spcPts val="36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lvl="1" marL="647640" indent="-324000" algn="just">
              <a:lnSpc>
                <a:spcPts val="3600"/>
              </a:lnSpc>
              <a:buClr>
                <a:srgbClr val="213163"/>
              </a:buClr>
              <a:buFont typeface="Arial"/>
              <a:buChar char="•"/>
            </a:pPr>
            <a:r>
              <a:rPr b="1" lang="en-US" sz="3000" spc="-1" strike="noStrike">
                <a:solidFill>
                  <a:srgbClr val="213163"/>
                </a:solidFill>
                <a:latin typeface="Arial Bold"/>
                <a:ea typeface="Arial Bold"/>
              </a:rPr>
              <a:t>Generates alerts for potential disasters with minimal false positives</a:t>
            </a:r>
            <a:endParaRPr b="0" lang="en-IN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2"/>
          <p:cNvGrpSpPr/>
          <p:nvPr/>
        </p:nvGrpSpPr>
        <p:grpSpPr>
          <a:xfrm>
            <a:off x="15109200" y="117000"/>
            <a:ext cx="2700000" cy="862920"/>
            <a:chOff x="15109200" y="117000"/>
            <a:chExt cx="2700000" cy="862920"/>
          </a:xfrm>
        </p:grpSpPr>
        <p:sp>
          <p:nvSpPr>
            <p:cNvPr id="133" name="Freeform 3"/>
            <p:cNvSpPr/>
            <p:nvPr/>
          </p:nvSpPr>
          <p:spPr>
            <a:xfrm>
              <a:off x="15109200" y="117000"/>
              <a:ext cx="2700000" cy="862920"/>
            </a:xfrm>
            <a:custGeom>
              <a:avLst/>
              <a:gdLst/>
              <a:ahLst/>
              <a:rect l="l" t="t" r="r" b="b"/>
              <a:pathLst>
                <a:path w="3600450" h="1151001">
                  <a:moveTo>
                    <a:pt x="0" y="0"/>
                  </a:moveTo>
                  <a:lnTo>
                    <a:pt x="3600450" y="0"/>
                  </a:lnTo>
                  <a:lnTo>
                    <a:pt x="3600450" y="1151001"/>
                  </a:lnTo>
                  <a:lnTo>
                    <a:pt x="0" y="1151001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4" name="Group 4"/>
          <p:cNvGrpSpPr/>
          <p:nvPr/>
        </p:nvGrpSpPr>
        <p:grpSpPr>
          <a:xfrm>
            <a:off x="-19080" y="-19080"/>
            <a:ext cx="14782320" cy="1114200"/>
            <a:chOff x="-19080" y="-19080"/>
            <a:chExt cx="14782320" cy="1114200"/>
          </a:xfrm>
        </p:grpSpPr>
        <p:sp>
          <p:nvSpPr>
            <p:cNvPr id="135" name="Freeform 5"/>
            <p:cNvSpPr/>
            <p:nvPr/>
          </p:nvSpPr>
          <p:spPr>
            <a:xfrm>
              <a:off x="0" y="0"/>
              <a:ext cx="14744520" cy="1076040"/>
            </a:xfrm>
            <a:custGeom>
              <a:avLst/>
              <a:gdLst/>
              <a:ahLst/>
              <a:rect l="l" t="t" r="r" b="b"/>
              <a:pathLst>
                <a:path w="19659600" h="1435227">
                  <a:moveTo>
                    <a:pt x="0" y="0"/>
                  </a:moveTo>
                  <a:lnTo>
                    <a:pt x="19659600" y="0"/>
                  </a:lnTo>
                  <a:lnTo>
                    <a:pt x="19659600" y="1435227"/>
                  </a:lnTo>
                  <a:lnTo>
                    <a:pt x="0" y="1435227"/>
                  </a:lnTo>
                  <a:close/>
                </a:path>
              </a:pathLst>
            </a:custGeom>
            <a:solidFill>
              <a:srgbClr val="21326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Freeform 6"/>
            <p:cNvSpPr/>
            <p:nvPr/>
          </p:nvSpPr>
          <p:spPr>
            <a:xfrm>
              <a:off x="-19080" y="-19080"/>
              <a:ext cx="14782320" cy="1114200"/>
            </a:xfrm>
            <a:custGeom>
              <a:avLst/>
              <a:gdLst/>
              <a:ahLst/>
              <a:rect l="l" t="t" r="r" b="b"/>
              <a:pathLst>
                <a:path w="19710400" h="1486027">
                  <a:moveTo>
                    <a:pt x="25400" y="0"/>
                  </a:moveTo>
                  <a:lnTo>
                    <a:pt x="19685000" y="0"/>
                  </a:lnTo>
                  <a:cubicBezTo>
                    <a:pt x="19698970" y="0"/>
                    <a:pt x="19710400" y="11430"/>
                    <a:pt x="19710400" y="25400"/>
                  </a:cubicBezTo>
                  <a:lnTo>
                    <a:pt x="19710400" y="1460627"/>
                  </a:lnTo>
                  <a:cubicBezTo>
                    <a:pt x="19710400" y="1474597"/>
                    <a:pt x="19698970" y="1486027"/>
                    <a:pt x="19685000" y="1486027"/>
                  </a:cubicBezTo>
                  <a:lnTo>
                    <a:pt x="25400" y="1486027"/>
                  </a:lnTo>
                  <a:cubicBezTo>
                    <a:pt x="11430" y="1486027"/>
                    <a:pt x="0" y="1474597"/>
                    <a:pt x="0" y="146062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460627"/>
                  </a:lnTo>
                  <a:lnTo>
                    <a:pt x="25400" y="1460627"/>
                  </a:lnTo>
                  <a:lnTo>
                    <a:pt x="25400" y="1435227"/>
                  </a:lnTo>
                  <a:lnTo>
                    <a:pt x="19685000" y="1435227"/>
                  </a:lnTo>
                  <a:lnTo>
                    <a:pt x="19685000" y="1460627"/>
                  </a:lnTo>
                  <a:lnTo>
                    <a:pt x="19659600" y="1460627"/>
                  </a:lnTo>
                  <a:lnTo>
                    <a:pt x="19659600" y="25400"/>
                  </a:lnTo>
                  <a:lnTo>
                    <a:pt x="19685000" y="25400"/>
                  </a:lnTo>
                  <a:lnTo>
                    <a:pt x="1968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21326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7" name="Group 7"/>
          <p:cNvGrpSpPr/>
          <p:nvPr/>
        </p:nvGrpSpPr>
        <p:grpSpPr>
          <a:xfrm>
            <a:off x="14833440" y="-720"/>
            <a:ext cx="168120" cy="1098000"/>
            <a:chOff x="14833440" y="-720"/>
            <a:chExt cx="168120" cy="1098000"/>
          </a:xfrm>
        </p:grpSpPr>
        <p:sp>
          <p:nvSpPr>
            <p:cNvPr id="138" name="Freeform 8"/>
            <p:cNvSpPr/>
            <p:nvPr/>
          </p:nvSpPr>
          <p:spPr>
            <a:xfrm>
              <a:off x="14833440" y="-720"/>
              <a:ext cx="168120" cy="1098000"/>
            </a:xfrm>
            <a:custGeom>
              <a:avLst/>
              <a:gdLst/>
              <a:ahLst/>
              <a:rect l="l" t="t" r="r" b="b"/>
              <a:pathLst>
                <a:path w="224536" h="1464691">
                  <a:moveTo>
                    <a:pt x="0" y="0"/>
                  </a:moveTo>
                  <a:lnTo>
                    <a:pt x="224536" y="0"/>
                  </a:lnTo>
                  <a:lnTo>
                    <a:pt x="224536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7fba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9" name="Group 9"/>
          <p:cNvGrpSpPr/>
          <p:nvPr/>
        </p:nvGrpSpPr>
        <p:grpSpPr>
          <a:xfrm>
            <a:off x="0" y="-19080"/>
            <a:ext cx="14758560" cy="1085400"/>
            <a:chOff x="0" y="-19080"/>
            <a:chExt cx="14758560" cy="1085400"/>
          </a:xfrm>
        </p:grpSpPr>
        <p:sp>
          <p:nvSpPr>
            <p:cNvPr id="140" name="Freeform 10"/>
            <p:cNvSpPr/>
            <p:nvPr/>
          </p:nvSpPr>
          <p:spPr>
            <a:xfrm>
              <a:off x="0" y="-19080"/>
              <a:ext cx="14758560" cy="1085400"/>
            </a:xfrm>
            <a:custGeom>
              <a:avLst/>
              <a:gdLst/>
              <a:ahLst/>
              <a:rect l="l" t="t" r="r" b="b"/>
              <a:pathLst>
                <a:path w="19678650" h="1447800">
                  <a:moveTo>
                    <a:pt x="0" y="0"/>
                  </a:moveTo>
                  <a:lnTo>
                    <a:pt x="19678650" y="0"/>
                  </a:lnTo>
                  <a:lnTo>
                    <a:pt x="19678650" y="1447800"/>
                  </a:lnTo>
                  <a:lnTo>
                    <a:pt x="0" y="1447800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2">
                <a:alphaModFix amt="16000"/>
              </a:blip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1" name="Group 11"/>
          <p:cNvGrpSpPr/>
          <p:nvPr/>
        </p:nvGrpSpPr>
        <p:grpSpPr>
          <a:xfrm>
            <a:off x="17888040" y="-720"/>
            <a:ext cx="399600" cy="1098000"/>
            <a:chOff x="17888040" y="-720"/>
            <a:chExt cx="399600" cy="1098000"/>
          </a:xfrm>
        </p:grpSpPr>
        <p:sp>
          <p:nvSpPr>
            <p:cNvPr id="142" name="Freeform 12"/>
            <p:cNvSpPr/>
            <p:nvPr/>
          </p:nvSpPr>
          <p:spPr>
            <a:xfrm>
              <a:off x="17888040" y="-720"/>
              <a:ext cx="399600" cy="1098000"/>
            </a:xfrm>
            <a:custGeom>
              <a:avLst/>
              <a:gdLst/>
              <a:ahLst/>
              <a:rect l="l" t="t" r="r" b="b"/>
              <a:pathLst>
                <a:path w="533400" h="1464691">
                  <a:moveTo>
                    <a:pt x="0" y="0"/>
                  </a:moveTo>
                  <a:lnTo>
                    <a:pt x="533400" y="0"/>
                  </a:lnTo>
                  <a:lnTo>
                    <a:pt x="533400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fed5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3" name="Freeform 13"/>
          <p:cNvSpPr/>
          <p:nvPr/>
        </p:nvSpPr>
        <p:spPr>
          <a:xfrm>
            <a:off x="3384000" y="1855800"/>
            <a:ext cx="4860720" cy="3287160"/>
          </a:xfrm>
          <a:custGeom>
            <a:avLst/>
            <a:gdLst/>
            <a:ahLst/>
            <a:rect l="l" t="t" r="r" b="b"/>
            <a:pathLst>
              <a:path w="4861229" h="3287562">
                <a:moveTo>
                  <a:pt x="0" y="0"/>
                </a:moveTo>
                <a:lnTo>
                  <a:pt x="4861229" y="0"/>
                </a:lnTo>
                <a:lnTo>
                  <a:pt x="4861229" y="3287562"/>
                </a:lnTo>
                <a:lnTo>
                  <a:pt x="0" y="328756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Freeform 14"/>
          <p:cNvSpPr/>
          <p:nvPr/>
        </p:nvSpPr>
        <p:spPr>
          <a:xfrm>
            <a:off x="474120" y="5705640"/>
            <a:ext cx="4983480" cy="4074480"/>
          </a:xfrm>
          <a:custGeom>
            <a:avLst/>
            <a:gdLst/>
            <a:ahLst/>
            <a:rect l="l" t="t" r="r" b="b"/>
            <a:pathLst>
              <a:path w="4983796" h="4074802">
                <a:moveTo>
                  <a:pt x="0" y="0"/>
                </a:moveTo>
                <a:lnTo>
                  <a:pt x="4983796" y="0"/>
                </a:lnTo>
                <a:lnTo>
                  <a:pt x="4983796" y="4074802"/>
                </a:lnTo>
                <a:lnTo>
                  <a:pt x="0" y="407480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Freeform 15"/>
          <p:cNvSpPr/>
          <p:nvPr/>
        </p:nvSpPr>
        <p:spPr>
          <a:xfrm>
            <a:off x="5660280" y="5757480"/>
            <a:ext cx="5295600" cy="3500280"/>
          </a:xfrm>
          <a:custGeom>
            <a:avLst/>
            <a:gdLst/>
            <a:ahLst/>
            <a:rect l="l" t="t" r="r" b="b"/>
            <a:pathLst>
              <a:path w="5295983" h="3500734">
                <a:moveTo>
                  <a:pt x="0" y="0"/>
                </a:moveTo>
                <a:lnTo>
                  <a:pt x="5295983" y="0"/>
                </a:lnTo>
                <a:lnTo>
                  <a:pt x="5295983" y="3500734"/>
                </a:lnTo>
                <a:lnTo>
                  <a:pt x="0" y="350073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Freeform 16"/>
          <p:cNvSpPr/>
          <p:nvPr/>
        </p:nvSpPr>
        <p:spPr>
          <a:xfrm>
            <a:off x="9445320" y="1627200"/>
            <a:ext cx="5975640" cy="3897000"/>
          </a:xfrm>
          <a:custGeom>
            <a:avLst/>
            <a:gdLst/>
            <a:ahLst/>
            <a:rect l="l" t="t" r="r" b="b"/>
            <a:pathLst>
              <a:path w="5976153" h="3897491">
                <a:moveTo>
                  <a:pt x="0" y="0"/>
                </a:moveTo>
                <a:lnTo>
                  <a:pt x="5976153" y="0"/>
                </a:lnTo>
                <a:lnTo>
                  <a:pt x="5976153" y="3897491"/>
                </a:lnTo>
                <a:lnTo>
                  <a:pt x="0" y="389749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6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Freeform 17"/>
          <p:cNvSpPr/>
          <p:nvPr/>
        </p:nvSpPr>
        <p:spPr>
          <a:xfrm>
            <a:off x="11158200" y="5757480"/>
            <a:ext cx="6929280" cy="4098600"/>
          </a:xfrm>
          <a:custGeom>
            <a:avLst/>
            <a:gdLst/>
            <a:ahLst/>
            <a:rect l="l" t="t" r="r" b="b"/>
            <a:pathLst>
              <a:path w="6929640" h="4099128">
                <a:moveTo>
                  <a:pt x="0" y="0"/>
                </a:moveTo>
                <a:lnTo>
                  <a:pt x="6929640" y="0"/>
                </a:lnTo>
                <a:lnTo>
                  <a:pt x="6929640" y="4099127"/>
                </a:lnTo>
                <a:lnTo>
                  <a:pt x="0" y="4099127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7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TextBox 18"/>
          <p:cNvSpPr/>
          <p:nvPr/>
        </p:nvSpPr>
        <p:spPr>
          <a:xfrm>
            <a:off x="474120" y="1560600"/>
            <a:ext cx="897084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3600"/>
              </a:lnSpc>
              <a:buNone/>
            </a:pPr>
            <a:r>
              <a:rPr b="1" lang="en-US" sz="3000" spc="-1" strike="noStrike">
                <a:solidFill>
                  <a:srgbClr val="213163"/>
                </a:solidFill>
                <a:latin typeface="Arial Bold"/>
                <a:ea typeface="Arial Bold"/>
              </a:rPr>
              <a:t>Screenshot:  </a:t>
            </a:r>
            <a:endParaRPr b="0" lang="en-IN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roup 2"/>
          <p:cNvGrpSpPr/>
          <p:nvPr/>
        </p:nvGrpSpPr>
        <p:grpSpPr>
          <a:xfrm>
            <a:off x="15109200" y="117000"/>
            <a:ext cx="2700000" cy="862920"/>
            <a:chOff x="15109200" y="117000"/>
            <a:chExt cx="2700000" cy="862920"/>
          </a:xfrm>
        </p:grpSpPr>
        <p:sp>
          <p:nvSpPr>
            <p:cNvPr id="150" name="Freeform 3"/>
            <p:cNvSpPr/>
            <p:nvPr/>
          </p:nvSpPr>
          <p:spPr>
            <a:xfrm>
              <a:off x="15109200" y="117000"/>
              <a:ext cx="2700000" cy="862920"/>
            </a:xfrm>
            <a:custGeom>
              <a:avLst/>
              <a:gdLst/>
              <a:ahLst/>
              <a:rect l="l" t="t" r="r" b="b"/>
              <a:pathLst>
                <a:path w="3600450" h="1151001">
                  <a:moveTo>
                    <a:pt x="0" y="0"/>
                  </a:moveTo>
                  <a:lnTo>
                    <a:pt x="3600450" y="0"/>
                  </a:lnTo>
                  <a:lnTo>
                    <a:pt x="3600450" y="1151001"/>
                  </a:lnTo>
                  <a:lnTo>
                    <a:pt x="0" y="1151001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1" name="Group 4"/>
          <p:cNvGrpSpPr/>
          <p:nvPr/>
        </p:nvGrpSpPr>
        <p:grpSpPr>
          <a:xfrm>
            <a:off x="-19080" y="-19080"/>
            <a:ext cx="14782320" cy="1114200"/>
            <a:chOff x="-19080" y="-19080"/>
            <a:chExt cx="14782320" cy="1114200"/>
          </a:xfrm>
        </p:grpSpPr>
        <p:sp>
          <p:nvSpPr>
            <p:cNvPr id="152" name="Freeform 5"/>
            <p:cNvSpPr/>
            <p:nvPr/>
          </p:nvSpPr>
          <p:spPr>
            <a:xfrm>
              <a:off x="0" y="0"/>
              <a:ext cx="14744520" cy="1076040"/>
            </a:xfrm>
            <a:custGeom>
              <a:avLst/>
              <a:gdLst/>
              <a:ahLst/>
              <a:rect l="l" t="t" r="r" b="b"/>
              <a:pathLst>
                <a:path w="19659600" h="1435227">
                  <a:moveTo>
                    <a:pt x="0" y="0"/>
                  </a:moveTo>
                  <a:lnTo>
                    <a:pt x="19659600" y="0"/>
                  </a:lnTo>
                  <a:lnTo>
                    <a:pt x="19659600" y="1435227"/>
                  </a:lnTo>
                  <a:lnTo>
                    <a:pt x="0" y="1435227"/>
                  </a:lnTo>
                  <a:close/>
                </a:path>
              </a:pathLst>
            </a:custGeom>
            <a:solidFill>
              <a:srgbClr val="21326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" name="Freeform 6"/>
            <p:cNvSpPr/>
            <p:nvPr/>
          </p:nvSpPr>
          <p:spPr>
            <a:xfrm>
              <a:off x="-19080" y="-19080"/>
              <a:ext cx="14782320" cy="1114200"/>
            </a:xfrm>
            <a:custGeom>
              <a:avLst/>
              <a:gdLst/>
              <a:ahLst/>
              <a:rect l="l" t="t" r="r" b="b"/>
              <a:pathLst>
                <a:path w="19710400" h="1486027">
                  <a:moveTo>
                    <a:pt x="25400" y="0"/>
                  </a:moveTo>
                  <a:lnTo>
                    <a:pt x="19685000" y="0"/>
                  </a:lnTo>
                  <a:cubicBezTo>
                    <a:pt x="19698970" y="0"/>
                    <a:pt x="19710400" y="11430"/>
                    <a:pt x="19710400" y="25400"/>
                  </a:cubicBezTo>
                  <a:lnTo>
                    <a:pt x="19710400" y="1460627"/>
                  </a:lnTo>
                  <a:cubicBezTo>
                    <a:pt x="19710400" y="1474597"/>
                    <a:pt x="19698970" y="1486027"/>
                    <a:pt x="19685000" y="1486027"/>
                  </a:cubicBezTo>
                  <a:lnTo>
                    <a:pt x="25400" y="1486027"/>
                  </a:lnTo>
                  <a:cubicBezTo>
                    <a:pt x="11430" y="1486027"/>
                    <a:pt x="0" y="1474597"/>
                    <a:pt x="0" y="146062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460627"/>
                  </a:lnTo>
                  <a:lnTo>
                    <a:pt x="25400" y="1460627"/>
                  </a:lnTo>
                  <a:lnTo>
                    <a:pt x="25400" y="1435227"/>
                  </a:lnTo>
                  <a:lnTo>
                    <a:pt x="19685000" y="1435227"/>
                  </a:lnTo>
                  <a:lnTo>
                    <a:pt x="19685000" y="1460627"/>
                  </a:lnTo>
                  <a:lnTo>
                    <a:pt x="19659600" y="1460627"/>
                  </a:lnTo>
                  <a:lnTo>
                    <a:pt x="19659600" y="25400"/>
                  </a:lnTo>
                  <a:lnTo>
                    <a:pt x="19685000" y="25400"/>
                  </a:lnTo>
                  <a:lnTo>
                    <a:pt x="1968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21326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4" name="Group 7"/>
          <p:cNvGrpSpPr/>
          <p:nvPr/>
        </p:nvGrpSpPr>
        <p:grpSpPr>
          <a:xfrm>
            <a:off x="14833440" y="-720"/>
            <a:ext cx="168120" cy="1098000"/>
            <a:chOff x="14833440" y="-720"/>
            <a:chExt cx="168120" cy="1098000"/>
          </a:xfrm>
        </p:grpSpPr>
        <p:sp>
          <p:nvSpPr>
            <p:cNvPr id="155" name="Freeform 8"/>
            <p:cNvSpPr/>
            <p:nvPr/>
          </p:nvSpPr>
          <p:spPr>
            <a:xfrm>
              <a:off x="14833440" y="-720"/>
              <a:ext cx="168120" cy="1098000"/>
            </a:xfrm>
            <a:custGeom>
              <a:avLst/>
              <a:gdLst/>
              <a:ahLst/>
              <a:rect l="l" t="t" r="r" b="b"/>
              <a:pathLst>
                <a:path w="224536" h="1464691">
                  <a:moveTo>
                    <a:pt x="0" y="0"/>
                  </a:moveTo>
                  <a:lnTo>
                    <a:pt x="224536" y="0"/>
                  </a:lnTo>
                  <a:lnTo>
                    <a:pt x="224536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7fba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6" name="Group 9"/>
          <p:cNvGrpSpPr/>
          <p:nvPr/>
        </p:nvGrpSpPr>
        <p:grpSpPr>
          <a:xfrm>
            <a:off x="0" y="-19080"/>
            <a:ext cx="14758560" cy="1085400"/>
            <a:chOff x="0" y="-19080"/>
            <a:chExt cx="14758560" cy="1085400"/>
          </a:xfrm>
        </p:grpSpPr>
        <p:sp>
          <p:nvSpPr>
            <p:cNvPr id="157" name="Freeform 10"/>
            <p:cNvSpPr/>
            <p:nvPr/>
          </p:nvSpPr>
          <p:spPr>
            <a:xfrm>
              <a:off x="0" y="-19080"/>
              <a:ext cx="14758560" cy="1085400"/>
            </a:xfrm>
            <a:custGeom>
              <a:avLst/>
              <a:gdLst/>
              <a:ahLst/>
              <a:rect l="l" t="t" r="r" b="b"/>
              <a:pathLst>
                <a:path w="19678650" h="1447800">
                  <a:moveTo>
                    <a:pt x="0" y="0"/>
                  </a:moveTo>
                  <a:lnTo>
                    <a:pt x="19678650" y="0"/>
                  </a:lnTo>
                  <a:lnTo>
                    <a:pt x="19678650" y="1447800"/>
                  </a:lnTo>
                  <a:lnTo>
                    <a:pt x="0" y="1447800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2">
                <a:alphaModFix amt="16000"/>
              </a:blip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8" name="Group 11"/>
          <p:cNvGrpSpPr/>
          <p:nvPr/>
        </p:nvGrpSpPr>
        <p:grpSpPr>
          <a:xfrm>
            <a:off x="17888040" y="-720"/>
            <a:ext cx="399600" cy="1098000"/>
            <a:chOff x="17888040" y="-720"/>
            <a:chExt cx="399600" cy="1098000"/>
          </a:xfrm>
        </p:grpSpPr>
        <p:sp>
          <p:nvSpPr>
            <p:cNvPr id="159" name="Freeform 12"/>
            <p:cNvSpPr/>
            <p:nvPr/>
          </p:nvSpPr>
          <p:spPr>
            <a:xfrm>
              <a:off x="17888040" y="-720"/>
              <a:ext cx="399600" cy="1098000"/>
            </a:xfrm>
            <a:custGeom>
              <a:avLst/>
              <a:gdLst/>
              <a:ahLst/>
              <a:rect l="l" t="t" r="r" b="b"/>
              <a:pathLst>
                <a:path w="533400" h="1464691">
                  <a:moveTo>
                    <a:pt x="0" y="0"/>
                  </a:moveTo>
                  <a:lnTo>
                    <a:pt x="533400" y="0"/>
                  </a:lnTo>
                  <a:lnTo>
                    <a:pt x="533400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fed5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0" name="TextBox 13"/>
          <p:cNvSpPr/>
          <p:nvPr/>
        </p:nvSpPr>
        <p:spPr>
          <a:xfrm>
            <a:off x="315000" y="1432800"/>
            <a:ext cx="8970840" cy="71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5641"/>
              </a:lnSpc>
              <a:buNone/>
            </a:pPr>
            <a:r>
              <a:rPr b="1" lang="en-US" sz="4700" spc="-1" strike="noStrike">
                <a:solidFill>
                  <a:srgbClr val="213163"/>
                </a:solidFill>
                <a:latin typeface="Arial Bold"/>
                <a:ea typeface="Arial Bold"/>
              </a:rPr>
              <a:t>Conclusion:  </a:t>
            </a:r>
            <a:endParaRPr b="0" lang="en-IN" sz="4700" spc="-1" strike="noStrike">
              <a:latin typeface="Arial"/>
            </a:endParaRPr>
          </a:p>
        </p:txBody>
      </p:sp>
      <p:sp>
        <p:nvSpPr>
          <p:cNvPr id="161" name="TextBox 14"/>
          <p:cNvSpPr/>
          <p:nvPr/>
        </p:nvSpPr>
        <p:spPr>
          <a:xfrm>
            <a:off x="2064600" y="2512800"/>
            <a:ext cx="14158080" cy="228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3600"/>
              </a:lnSpc>
              <a:buNone/>
            </a:pPr>
            <a:r>
              <a:rPr b="1" lang="en-US" sz="3000" spc="-1" strike="noStrike">
                <a:solidFill>
                  <a:srgbClr val="213163"/>
                </a:solidFill>
                <a:latin typeface="Arial Bold"/>
                <a:ea typeface="Arial Bold"/>
              </a:rPr>
              <a:t>The AI/ML model provides a data-driven approach to predicting heavy rainfall and storms. It supports early warning systems, urban planning, and agricultural decision-making. With further training and integration into live weather systems, it can significantly reduce risk and improve preparedness.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162" name="TextBox 15"/>
          <p:cNvSpPr/>
          <p:nvPr/>
        </p:nvSpPr>
        <p:spPr>
          <a:xfrm>
            <a:off x="315000" y="5798880"/>
            <a:ext cx="11409840" cy="66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5253"/>
              </a:lnSpc>
              <a:buNone/>
            </a:pPr>
            <a:r>
              <a:rPr b="1" lang="en-US" sz="4370" spc="-1" strike="noStrike">
                <a:solidFill>
                  <a:srgbClr val="213163"/>
                </a:solidFill>
                <a:latin typeface="Arial Bold"/>
                <a:ea typeface="Arial Bold"/>
              </a:rPr>
              <a:t>GitHub repository link of the project</a:t>
            </a:r>
            <a:endParaRPr b="0" lang="en-IN" sz="4370" spc="-1" strike="noStrike">
              <a:latin typeface="Arial"/>
            </a:endParaRPr>
          </a:p>
        </p:txBody>
      </p:sp>
      <p:sp>
        <p:nvSpPr>
          <p:cNvPr id="163" name="TextBox 16"/>
          <p:cNvSpPr/>
          <p:nvPr/>
        </p:nvSpPr>
        <p:spPr>
          <a:xfrm>
            <a:off x="223200" y="6827760"/>
            <a:ext cx="1129680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3600"/>
              </a:lnSpc>
              <a:buNone/>
            </a:pPr>
            <a:r>
              <a:rPr b="1" lang="en-US" sz="3000" spc="-1" strike="noStrike">
                <a:solidFill>
                  <a:srgbClr val="213163"/>
                </a:solidFill>
                <a:latin typeface="Arial Bold"/>
                <a:ea typeface="Arial Bold"/>
              </a:rPr>
              <a:t>https://github.com/Soro2006/edunet</a:t>
            </a:r>
            <a:endParaRPr b="0" lang="en-IN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Application>LibreOffice/7.3.7.2$Linux_X86_64 LibreOffice_project/30$Build-2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/>
  <dc:description/>
  <dc:identifier>DAGuv2xRPY0</dc:identifier>
  <dc:language>en-IN</dc:language>
  <cp:lastModifiedBy/>
  <dcterms:modified xsi:type="dcterms:W3CDTF">2025-08-01T10:26:46Z</dcterms:modified>
  <cp:revision>3</cp:revision>
  <dc:subject/>
  <dc:title>Edunet project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