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712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23528" y="1737463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-US" sz="3600" dirty="0"/>
              <a:t>Non-parametric one-dimensional density estimation</a:t>
            </a:r>
            <a:endParaRPr lang="en"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313600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Сорокин С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В.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М16-524</a:t>
            </a:r>
            <a:endParaRPr lang="en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lang="en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0450" y="4686374"/>
            <a:ext cx="8123100" cy="38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Shape 58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474" y="47899"/>
            <a:ext cx="1085755" cy="12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50" y="95800"/>
            <a:ext cx="1240423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112" y="95800"/>
            <a:ext cx="5235976" cy="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743825" y="860025"/>
            <a:ext cx="37989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</a:rPr>
              <a:t>Курс “Машинное обучение”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/>
              <a:t>Лабораторная работа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0615" r="7361" b="2710"/>
          <a:stretch/>
        </p:blipFill>
        <p:spPr>
          <a:xfrm>
            <a:off x="203554" y="411510"/>
            <a:ext cx="8735371" cy="4290814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en-US" sz="1600" dirty="0"/>
              <a:t>5</a:t>
            </a:r>
            <a:r>
              <a:rPr lang="ru-RU" sz="1600" dirty="0" smtClean="0"/>
              <a:t>. Восстановление плотности распределения с прямоугольным окном с шириной </a:t>
            </a:r>
            <a:r>
              <a:rPr lang="en-US" sz="1600" dirty="0" smtClean="0"/>
              <a:t>h = 0.9</a:t>
            </a:r>
            <a:r>
              <a:rPr lang="ru-RU" sz="1600" dirty="0" smtClean="0"/>
              <a:t>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2. Восстановление плотности при фиксированной ширине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94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8357" r="8889" b="3275"/>
          <a:stretch/>
        </p:blipFill>
        <p:spPr>
          <a:xfrm>
            <a:off x="198123" y="288032"/>
            <a:ext cx="8588988" cy="4385568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6. Восстановление плотности распределения с гауссовым окном с шириной </a:t>
            </a:r>
          </a:p>
          <a:p>
            <a:pPr indent="0" algn="ctr">
              <a:spcAft>
                <a:spcPts val="0"/>
              </a:spcAft>
              <a:buSzPct val="25000"/>
              <a:buNone/>
            </a:pPr>
            <a:r>
              <a:rPr lang="en-US" sz="1600" dirty="0" smtClean="0"/>
              <a:t>h = 0.9</a:t>
            </a:r>
            <a:r>
              <a:rPr lang="ru-RU" sz="1600" dirty="0" smtClean="0"/>
              <a:t>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2. Восстановление плотности при фиксированной ширине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07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9205" r="8472" b="3275"/>
          <a:stretch/>
        </p:blipFill>
        <p:spPr>
          <a:xfrm>
            <a:off x="238455" y="288032"/>
            <a:ext cx="8629666" cy="4385569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/>
              <a:t>7</a:t>
            </a:r>
            <a:r>
              <a:rPr lang="ru-RU" sz="1600" dirty="0" smtClean="0"/>
              <a:t>. Восстановление плотности распределения с окном Епанечникова с шириной </a:t>
            </a:r>
            <a:r>
              <a:rPr lang="en-US" sz="1600" dirty="0" smtClean="0"/>
              <a:t>h = 0.9</a:t>
            </a:r>
            <a:r>
              <a:rPr lang="ru-RU" sz="1600" dirty="0" smtClean="0"/>
              <a:t>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2. Восстановление плотности при фиксированной ширине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2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8638" r="8751" b="2993"/>
          <a:stretch/>
        </p:blipFill>
        <p:spPr>
          <a:xfrm>
            <a:off x="107504" y="411510"/>
            <a:ext cx="8583742" cy="4397236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8. Восстановление плотности распределения с треугольным окном с шириной </a:t>
            </a:r>
            <a:r>
              <a:rPr lang="en-US" sz="1600" dirty="0" smtClean="0"/>
              <a:t>h = 0.9</a:t>
            </a:r>
            <a:r>
              <a:rPr lang="ru-RU" sz="1600" dirty="0" smtClean="0"/>
              <a:t>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2. Восстановление плотности при фиксированной ширине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77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9204" r="8889" b="2993"/>
          <a:stretch/>
        </p:blipFill>
        <p:spPr>
          <a:xfrm>
            <a:off x="0" y="287077"/>
            <a:ext cx="8892480" cy="4518891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/>
              <a:t>9</a:t>
            </a:r>
            <a:r>
              <a:rPr lang="ru-RU" sz="1600" dirty="0" smtClean="0"/>
              <a:t>. График зависимости дисперси</a:t>
            </a:r>
            <a:r>
              <a:rPr lang="ru-RU" sz="1600" dirty="0" smtClean="0"/>
              <a:t>и восстановленной плотности от </a:t>
            </a:r>
            <a:r>
              <a:rPr lang="en-US" sz="1600" dirty="0" smtClean="0"/>
              <a:t>x </a:t>
            </a:r>
            <a:r>
              <a:rPr lang="ru-RU" sz="1600" dirty="0" smtClean="0"/>
              <a:t>для маленькой ширины прямоугольного окна</a:t>
            </a:r>
            <a:r>
              <a:rPr lang="ru-RU" sz="1600" dirty="0" smtClean="0"/>
              <a:t> </a:t>
            </a:r>
            <a:r>
              <a:rPr lang="en-US" sz="1600" dirty="0" smtClean="0"/>
              <a:t>h = 0.1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3. Анализ дисперсии восстановленной плотности при фиксированной форме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424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8357" r="8751" b="2428"/>
          <a:stretch/>
        </p:blipFill>
        <p:spPr>
          <a:xfrm>
            <a:off x="311448" y="289446"/>
            <a:ext cx="8509024" cy="4372117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10</a:t>
            </a:r>
            <a:r>
              <a:rPr lang="ru-RU" sz="1600" dirty="0" smtClean="0"/>
              <a:t>. График зависимости дисперси</a:t>
            </a:r>
            <a:r>
              <a:rPr lang="ru-RU" sz="1600" dirty="0" smtClean="0"/>
              <a:t>и восстановленной плотности от </a:t>
            </a:r>
            <a:r>
              <a:rPr lang="en-US" sz="1600" dirty="0" smtClean="0"/>
              <a:t>x </a:t>
            </a:r>
            <a:r>
              <a:rPr lang="ru-RU" sz="1600" dirty="0" smtClean="0"/>
              <a:t>для ширины </a:t>
            </a:r>
            <a:r>
              <a:rPr lang="ru-RU" sz="1600" dirty="0"/>
              <a:t>прямоугольного </a:t>
            </a:r>
            <a:r>
              <a:rPr lang="ru-RU" sz="1600" dirty="0" smtClean="0"/>
              <a:t>окна, рассчитанной по правилу </a:t>
            </a:r>
            <a:r>
              <a:rPr lang="ru-RU" sz="1600" dirty="0" err="1" smtClean="0"/>
              <a:t>Сильвермана</a:t>
            </a:r>
            <a:r>
              <a:rPr lang="en-US" sz="1600" dirty="0" smtClean="0"/>
              <a:t> h = 0.9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dirty="0" smtClean="0"/>
              <a:t>Задание 3. Анализ дисперсии восстановленной плотности </a:t>
            </a:r>
            <a:r>
              <a:rPr lang="ru-RU" dirty="0"/>
              <a:t>при фиксированной форме окна</a:t>
            </a:r>
            <a:endParaRPr lang="ru-RU" dirty="0" smtClean="0"/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038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11</a:t>
            </a:r>
            <a:r>
              <a:rPr lang="ru-RU" sz="1600" dirty="0" smtClean="0"/>
              <a:t>. График зависимости дисперси</a:t>
            </a:r>
            <a:r>
              <a:rPr lang="ru-RU" sz="1600" dirty="0" smtClean="0"/>
              <a:t>и восстановленной плотности от </a:t>
            </a:r>
            <a:r>
              <a:rPr lang="en-US" sz="1600" dirty="0" smtClean="0"/>
              <a:t>x </a:t>
            </a:r>
            <a:r>
              <a:rPr lang="ru-RU" sz="1600" dirty="0" smtClean="0"/>
              <a:t>для большой ширины </a:t>
            </a:r>
            <a:r>
              <a:rPr lang="ru-RU" sz="1600" dirty="0"/>
              <a:t>прямоугольного</a:t>
            </a:r>
            <a:r>
              <a:rPr lang="en-US" sz="1600" dirty="0" smtClean="0"/>
              <a:t> </a:t>
            </a:r>
            <a:r>
              <a:rPr lang="ru-RU" sz="1600" dirty="0" smtClean="0"/>
              <a:t>окна </a:t>
            </a:r>
            <a:r>
              <a:rPr lang="en-US" sz="1600" dirty="0" smtClean="0"/>
              <a:t>h = 3</a:t>
            </a:r>
            <a:endParaRPr lang="en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9768" r="8195" b="3840"/>
          <a:stretch/>
        </p:blipFill>
        <p:spPr>
          <a:xfrm>
            <a:off x="107503" y="411510"/>
            <a:ext cx="8628879" cy="4217952"/>
          </a:xfrm>
          <a:prstGeom prst="rect">
            <a:avLst/>
          </a:prstGeom>
        </p:spPr>
      </p:pic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84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dirty="0" smtClean="0"/>
              <a:t>Задание 3. Анализ дисперсии восстановленной плотности </a:t>
            </a:r>
            <a:r>
              <a:rPr lang="ru-RU" dirty="0"/>
              <a:t>при фиксированной форме окна</a:t>
            </a:r>
            <a:endParaRPr lang="ru-RU" dirty="0" smtClean="0"/>
          </a:p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495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10051" r="8611" b="3840"/>
          <a:stretch/>
        </p:blipFill>
        <p:spPr>
          <a:xfrm>
            <a:off x="133258" y="288032"/>
            <a:ext cx="8887095" cy="4429027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12</a:t>
            </a:r>
            <a:r>
              <a:rPr lang="ru-RU" sz="1600" dirty="0" smtClean="0"/>
              <a:t>. График зависимости смещения </a:t>
            </a:r>
            <a:r>
              <a:rPr lang="ru-RU" sz="1600" dirty="0" smtClean="0"/>
              <a:t>восстановленной плотности от </a:t>
            </a:r>
            <a:r>
              <a:rPr lang="en-US" sz="1600" dirty="0" smtClean="0"/>
              <a:t>x </a:t>
            </a:r>
            <a:r>
              <a:rPr lang="ru-RU" sz="1600" dirty="0" smtClean="0"/>
              <a:t>для маленькой ширины прямоугольного окна</a:t>
            </a:r>
            <a:r>
              <a:rPr lang="ru-RU" sz="1600" dirty="0" smtClean="0"/>
              <a:t> </a:t>
            </a:r>
            <a:r>
              <a:rPr lang="en-US" sz="1600" dirty="0" smtClean="0"/>
              <a:t>h = 0.1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dirty="0" smtClean="0"/>
              <a:t>Задание 3. Анализ смещения восстановленной плотности </a:t>
            </a:r>
            <a:r>
              <a:rPr lang="ru-RU" dirty="0"/>
              <a:t>при фиксированной форме окна</a:t>
            </a:r>
            <a:endParaRPr lang="ru-RU" dirty="0" smtClean="0"/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7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0051" r="8472" b="3558"/>
          <a:stretch/>
        </p:blipFill>
        <p:spPr>
          <a:xfrm>
            <a:off x="203555" y="346224"/>
            <a:ext cx="8537517" cy="4303923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13</a:t>
            </a:r>
            <a:r>
              <a:rPr lang="ru-RU" sz="1600" dirty="0" smtClean="0"/>
              <a:t>. График зависимости смещения </a:t>
            </a:r>
            <a:r>
              <a:rPr lang="ru-RU" sz="1600" dirty="0" smtClean="0"/>
              <a:t>восстановленной плотности от </a:t>
            </a:r>
            <a:r>
              <a:rPr lang="en-US" sz="1600" dirty="0" smtClean="0"/>
              <a:t>x </a:t>
            </a:r>
            <a:r>
              <a:rPr lang="ru-RU" sz="1600" dirty="0" smtClean="0"/>
              <a:t>для ширины </a:t>
            </a:r>
            <a:r>
              <a:rPr lang="ru-RU" sz="1600" dirty="0"/>
              <a:t>прямоугольного </a:t>
            </a:r>
            <a:r>
              <a:rPr lang="ru-RU" sz="1600" dirty="0" smtClean="0"/>
              <a:t>окна, рассчитанной по правилу </a:t>
            </a:r>
            <a:r>
              <a:rPr lang="ru-RU" sz="1600" dirty="0" err="1" smtClean="0"/>
              <a:t>Сильвермана</a:t>
            </a:r>
            <a:r>
              <a:rPr lang="en-US" sz="1600" dirty="0" smtClean="0"/>
              <a:t> h = 0.9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dirty="0" smtClean="0"/>
              <a:t>Задание 3. Анализ смещения восстановленной плотности </a:t>
            </a:r>
            <a:r>
              <a:rPr lang="ru-RU" dirty="0"/>
              <a:t>при фиксированной форме окна</a:t>
            </a:r>
            <a:endParaRPr lang="ru-RU" dirty="0" smtClean="0"/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65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9205" r="9167" b="3557"/>
          <a:stretch/>
        </p:blipFill>
        <p:spPr>
          <a:xfrm>
            <a:off x="203554" y="411510"/>
            <a:ext cx="8416163" cy="4284340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14</a:t>
            </a:r>
            <a:r>
              <a:rPr lang="ru-RU" sz="1600" dirty="0" smtClean="0"/>
              <a:t>. График зависимости смещения </a:t>
            </a:r>
            <a:r>
              <a:rPr lang="ru-RU" sz="1600" dirty="0" smtClean="0"/>
              <a:t>восстановленной плотности от </a:t>
            </a:r>
            <a:r>
              <a:rPr lang="en-US" sz="1600" dirty="0" smtClean="0"/>
              <a:t>x </a:t>
            </a:r>
            <a:r>
              <a:rPr lang="ru-RU" sz="1600" dirty="0" smtClean="0"/>
              <a:t>для большой ширины </a:t>
            </a:r>
            <a:r>
              <a:rPr lang="ru-RU" sz="1600" dirty="0"/>
              <a:t>прямоугольного</a:t>
            </a:r>
            <a:r>
              <a:rPr lang="en-US" sz="1600" dirty="0" smtClean="0"/>
              <a:t> </a:t>
            </a:r>
            <a:r>
              <a:rPr lang="ru-RU" sz="1600" dirty="0" smtClean="0"/>
              <a:t>окна </a:t>
            </a:r>
            <a:r>
              <a:rPr lang="en-US" sz="1600" dirty="0" smtClean="0"/>
              <a:t>h = 3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dirty="0" smtClean="0"/>
              <a:t>Задание 3. Анализ смещения восстановленной плотности </a:t>
            </a:r>
            <a:r>
              <a:rPr lang="ru-RU" dirty="0"/>
              <a:t>при фиксированной форме окна</a:t>
            </a:r>
            <a:endParaRPr lang="ru-RU" dirty="0" smtClean="0"/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8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3528" y="1234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23528" y="771550"/>
            <a:ext cx="8508772" cy="3528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-RU" sz="2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Дано:</a:t>
            </a:r>
          </a:p>
          <a:p>
            <a:pPr indent="0">
              <a:spcAft>
                <a:spcPts val="0"/>
              </a:spcAft>
              <a:buSzPct val="25000"/>
              <a:buNone/>
            </a:pPr>
            <a:r>
              <a:rPr lang="ru-RU" sz="2400" dirty="0" smtClean="0"/>
              <a:t>Вектор значений признака </a:t>
            </a:r>
            <a:r>
              <a:rPr lang="en-US" sz="2400" dirty="0" smtClean="0"/>
              <a:t>x.</a:t>
            </a:r>
            <a:endParaRPr lang="ru-RU" sz="2400" dirty="0" smtClean="0"/>
          </a:p>
          <a:p>
            <a:pPr indent="0">
              <a:spcAft>
                <a:spcPts val="0"/>
              </a:spcAft>
              <a:buSzPct val="25000"/>
              <a:buNone/>
            </a:pPr>
            <a:r>
              <a:rPr lang="ru-RU" sz="2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Размер выборки: 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 lang="ru-RU" sz="24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>
              <a:spcAft>
                <a:spcPts val="0"/>
              </a:spcAft>
              <a:buSzPct val="25000"/>
              <a:buNone/>
            </a:pPr>
            <a:endParaRPr lang="ru-RU" sz="2400" b="1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>
              <a:spcAft>
                <a:spcPts val="0"/>
              </a:spcAft>
              <a:buSzPct val="25000"/>
              <a:buNone/>
            </a:pPr>
            <a:r>
              <a:rPr lang="ru-RU" sz="2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lang="ru-RU" sz="2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>
              <a:spcAft>
                <a:spcPts val="0"/>
              </a:spcAft>
              <a:buSzPct val="25000"/>
              <a:buNone/>
            </a:pPr>
            <a:r>
              <a:rPr lang="ru-RU" sz="2400" dirty="0" smtClean="0"/>
              <a:t>Оценить </a:t>
            </a:r>
            <a:r>
              <a:rPr lang="ru-RU" sz="2400" dirty="0" smtClean="0"/>
              <a:t>влияние </a:t>
            </a:r>
            <a:r>
              <a:rPr lang="ru-RU" sz="2400" dirty="0"/>
              <a:t>вида и ширины окна на качество восстановления плотности распределения.</a:t>
            </a:r>
            <a:endParaRPr lang="ru-RU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  <a:buSzPct val="25000"/>
            </a:pPr>
            <a:endParaRPr lang="en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15</a:t>
            </a:r>
            <a:r>
              <a:rPr lang="ru-RU" sz="1600" dirty="0" smtClean="0"/>
              <a:t>. График зависимости дисперсии </a:t>
            </a:r>
            <a:r>
              <a:rPr lang="ru-RU" sz="1600" dirty="0" smtClean="0"/>
              <a:t>восстановленной плотности от ширины прямоугольного окна для трех фиксированных точек </a:t>
            </a:r>
            <a:endParaRPr lang="en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7228" r="8487" b="3015"/>
          <a:stretch/>
        </p:blipFill>
        <p:spPr>
          <a:xfrm>
            <a:off x="311448" y="264170"/>
            <a:ext cx="8400893" cy="4357334"/>
          </a:xfrm>
          <a:prstGeom prst="rect">
            <a:avLst/>
          </a:prstGeom>
        </p:spPr>
      </p:pic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4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9486" r="8333" b="2711"/>
          <a:stretch/>
        </p:blipFill>
        <p:spPr>
          <a:xfrm>
            <a:off x="311448" y="411511"/>
            <a:ext cx="8584068" cy="4369306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16</a:t>
            </a:r>
            <a:r>
              <a:rPr lang="ru-RU" sz="1600" dirty="0" smtClean="0"/>
              <a:t>. График зависимости дисперсии </a:t>
            </a:r>
            <a:r>
              <a:rPr lang="ru-RU" sz="1600" dirty="0" smtClean="0"/>
              <a:t>восстановленной плотности от ширины </a:t>
            </a:r>
            <a:r>
              <a:rPr lang="ru-RU" sz="1600" dirty="0" err="1" smtClean="0"/>
              <a:t>гауссового</a:t>
            </a:r>
            <a:r>
              <a:rPr lang="ru-RU" sz="1600" dirty="0" smtClean="0"/>
              <a:t> окна для 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47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616" r="7778" b="2993"/>
          <a:stretch/>
        </p:blipFill>
        <p:spPr>
          <a:xfrm>
            <a:off x="327844" y="567245"/>
            <a:ext cx="8396312" cy="4150682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17</a:t>
            </a:r>
            <a:r>
              <a:rPr lang="ru-RU" sz="1600" dirty="0" smtClean="0"/>
              <a:t>. График зависимости дисперсии </a:t>
            </a:r>
            <a:r>
              <a:rPr lang="ru-RU" sz="1600" dirty="0" smtClean="0"/>
              <a:t>восстановленной плотности от ширины окна Епанечникова для 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44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9203" r="9028" b="2994"/>
          <a:stretch/>
        </p:blipFill>
        <p:spPr>
          <a:xfrm>
            <a:off x="395535" y="411510"/>
            <a:ext cx="8507446" cy="4373250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18</a:t>
            </a:r>
            <a:r>
              <a:rPr lang="ru-RU" sz="1600" dirty="0" smtClean="0"/>
              <a:t>. График зависимости дисперсии </a:t>
            </a:r>
            <a:r>
              <a:rPr lang="ru-RU" sz="1600" dirty="0" smtClean="0"/>
              <a:t>восстановленной плотности от ширины треугольного окна для 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80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10051" r="8333" b="3275"/>
          <a:stretch/>
        </p:blipFill>
        <p:spPr>
          <a:xfrm>
            <a:off x="340668" y="454215"/>
            <a:ext cx="8479804" cy="4246820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19</a:t>
            </a:r>
            <a:r>
              <a:rPr lang="ru-RU" sz="1600" dirty="0" smtClean="0"/>
              <a:t>. График зависимости дисперсии </a:t>
            </a:r>
            <a:r>
              <a:rPr lang="ru-RU" sz="1600" dirty="0" smtClean="0"/>
              <a:t>восстановленной плотности от ширины окна для первой фиксированной точки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5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333" r="8056" b="2993"/>
          <a:stretch/>
        </p:blipFill>
        <p:spPr>
          <a:xfrm>
            <a:off x="209235" y="411510"/>
            <a:ext cx="8704218" cy="4330949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20. График зависимости дисперсии </a:t>
            </a:r>
            <a:r>
              <a:rPr lang="ru-RU" sz="1600" dirty="0" smtClean="0"/>
              <a:t>восстановленной плотности от ширины окна для второй фиксированной точки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47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10333" r="8751" b="2710"/>
          <a:stretch/>
        </p:blipFill>
        <p:spPr>
          <a:xfrm>
            <a:off x="311448" y="281062"/>
            <a:ext cx="8721684" cy="4410968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20. График зависимости дисперсии </a:t>
            </a:r>
            <a:r>
              <a:rPr lang="ru-RU" sz="1600" dirty="0" smtClean="0"/>
              <a:t>восстановленной плотности от ширины окна для третьей фиксированной точки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дисперсии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05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10333" r="8195" b="2993"/>
          <a:stretch/>
        </p:blipFill>
        <p:spPr>
          <a:xfrm>
            <a:off x="313032" y="483518"/>
            <a:ext cx="8622276" cy="4325228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21</a:t>
            </a:r>
            <a:r>
              <a:rPr lang="ru-RU" sz="1600" dirty="0"/>
              <a:t>. График зависимости </a:t>
            </a:r>
            <a:r>
              <a:rPr lang="ru-RU" sz="1600" dirty="0" smtClean="0"/>
              <a:t>смещения восстановленной </a:t>
            </a:r>
            <a:r>
              <a:rPr lang="ru-RU" sz="1600" dirty="0"/>
              <a:t>плотности от ширины прямоугольного окна для 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смещения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567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r="6598"/>
          <a:stretch/>
        </p:blipFill>
        <p:spPr>
          <a:xfrm>
            <a:off x="1643595" y="497756"/>
            <a:ext cx="5760640" cy="4166559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22</a:t>
            </a:r>
            <a:r>
              <a:rPr lang="ru-RU" sz="1600" dirty="0" smtClean="0"/>
              <a:t>. </a:t>
            </a:r>
            <a:r>
              <a:rPr lang="ru-RU" sz="1600" dirty="0"/>
              <a:t>График зависимости </a:t>
            </a:r>
            <a:r>
              <a:rPr lang="ru-RU" sz="1600" dirty="0" smtClean="0"/>
              <a:t>смещения восстановленной </a:t>
            </a:r>
            <a:r>
              <a:rPr lang="ru-RU" sz="1600" dirty="0"/>
              <a:t>плотности от ширины </a:t>
            </a:r>
            <a:r>
              <a:rPr lang="ru-RU" sz="1600" dirty="0" err="1" smtClean="0"/>
              <a:t>гауссового</a:t>
            </a:r>
            <a:r>
              <a:rPr lang="ru-RU" sz="1600" dirty="0" smtClean="0"/>
              <a:t> окна </a:t>
            </a:r>
            <a:r>
              <a:rPr lang="ru-RU" sz="1600" dirty="0"/>
              <a:t>для 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смещения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59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897" r="8611" b="2711"/>
          <a:stretch/>
        </p:blipFill>
        <p:spPr>
          <a:xfrm>
            <a:off x="311448" y="411510"/>
            <a:ext cx="8649932" cy="4282977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23</a:t>
            </a:r>
            <a:r>
              <a:rPr lang="ru-RU" sz="1600" dirty="0" smtClean="0"/>
              <a:t>. </a:t>
            </a:r>
            <a:r>
              <a:rPr lang="ru-RU" sz="1600" dirty="0"/>
              <a:t>График зависимости </a:t>
            </a:r>
            <a:r>
              <a:rPr lang="ru-RU" sz="1600" dirty="0" smtClean="0"/>
              <a:t>смещения восстановленной </a:t>
            </a:r>
            <a:r>
              <a:rPr lang="ru-RU" sz="1600" dirty="0"/>
              <a:t>плотности от ширины </a:t>
            </a:r>
            <a:r>
              <a:rPr lang="ru-RU" sz="1600" dirty="0" smtClean="0"/>
              <a:t>окна Епанечникова </a:t>
            </a:r>
            <a:r>
              <a:rPr lang="ru-RU" sz="1600" dirty="0"/>
              <a:t>для 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смещения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51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5696" y="-925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339752" y="4227934"/>
            <a:ext cx="6961108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0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1. </a:t>
            </a:r>
            <a:r>
              <a:rPr lang="ru-RU" sz="1600" dirty="0" smtClean="0"/>
              <a:t>Исходное распределение данных</a:t>
            </a:r>
            <a:endParaRPr lang="en" sz="1600"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5"/>
          <a:stretch/>
        </p:blipFill>
        <p:spPr>
          <a:xfrm>
            <a:off x="0" y="1275606"/>
            <a:ext cx="91440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0051" r="8751" b="3558"/>
          <a:stretch/>
        </p:blipFill>
        <p:spPr>
          <a:xfrm>
            <a:off x="323403" y="411510"/>
            <a:ext cx="8684451" cy="4321045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24</a:t>
            </a:r>
            <a:r>
              <a:rPr lang="ru-RU" sz="1600" dirty="0" smtClean="0"/>
              <a:t>. </a:t>
            </a:r>
            <a:r>
              <a:rPr lang="ru-RU" sz="1600" dirty="0"/>
              <a:t>График зависимости </a:t>
            </a:r>
            <a:r>
              <a:rPr lang="ru-RU" sz="1600" dirty="0" smtClean="0"/>
              <a:t>смещения восстановленной </a:t>
            </a:r>
            <a:r>
              <a:rPr lang="ru-RU" sz="1600" dirty="0"/>
              <a:t>плотности от ширины </a:t>
            </a:r>
            <a:r>
              <a:rPr lang="ru-RU" sz="1600" dirty="0" smtClean="0"/>
              <a:t>треугольного окна для </a:t>
            </a:r>
            <a:r>
              <a:rPr lang="ru-RU" sz="1600" dirty="0"/>
              <a:t>трех фиксированных точек 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4. Анализ смещения восстановленной плотности при фиксированном значении </a:t>
            </a:r>
            <a:r>
              <a:rPr lang="en-US" dirty="0" smtClean="0"/>
              <a:t>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675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8922" r="7778" b="3275"/>
          <a:stretch/>
        </p:blipFill>
        <p:spPr>
          <a:xfrm>
            <a:off x="358762" y="288032"/>
            <a:ext cx="8785238" cy="4385568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ru-RU" sz="1600" dirty="0" smtClean="0"/>
              <a:t>25</a:t>
            </a:r>
            <a:r>
              <a:rPr lang="ru-RU" sz="1600" dirty="0" smtClean="0"/>
              <a:t>. </a:t>
            </a:r>
            <a:r>
              <a:rPr lang="ru-RU" sz="1600" dirty="0"/>
              <a:t>График зависимости </a:t>
            </a:r>
            <a:r>
              <a:rPr lang="ru-RU" sz="1600" dirty="0" smtClean="0"/>
              <a:t>средней интегральной ошибки от ширины окна</a:t>
            </a:r>
            <a:endParaRPr lang="en" sz="1600" dirty="0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0355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Font typeface="Arial"/>
              <a:buNone/>
            </a:pPr>
            <a:r>
              <a:rPr lang="ru-RU" dirty="0" smtClean="0"/>
              <a:t>Задание 5. Анализ средней интегральной ошибки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62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23528" y="134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51520" y="699542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 smtClean="0">
                <a:solidFill>
                  <a:schemeClr val="dk2"/>
                </a:solidFill>
                <a:sym typeface="Arial"/>
              </a:rPr>
              <a:t>Дисперсия убывает с увеличением окна</a:t>
            </a:r>
          </a:p>
          <a:p>
            <a:pPr algn="just"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ru-RU" sz="2400" dirty="0" smtClean="0"/>
              <a:t>Смещение незначительно убывает с увеличением окна</a:t>
            </a:r>
          </a:p>
          <a:p>
            <a:pPr algn="just"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 smtClean="0">
                <a:solidFill>
                  <a:schemeClr val="dk2"/>
                </a:solidFill>
                <a:sym typeface="Arial"/>
              </a:rPr>
              <a:t>Интегральная ошибка убывает до ширины окна, рассчитанной по правилу </a:t>
            </a:r>
            <a:r>
              <a:rPr lang="ru-RU" sz="2400" dirty="0" err="1" smtClean="0"/>
              <a:t>С</a:t>
            </a:r>
            <a:r>
              <a:rPr lang="ru-RU" sz="2400" b="0" i="0" u="none" strike="noStrike" cap="none" dirty="0" err="1" smtClean="0">
                <a:solidFill>
                  <a:schemeClr val="dk2"/>
                </a:solidFill>
                <a:sym typeface="Arial"/>
              </a:rPr>
              <a:t>ильвермана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sym typeface="Arial"/>
              </a:rPr>
              <a:t>, а затем возрастает</a:t>
            </a:r>
          </a:p>
          <a:p>
            <a:pPr algn="just"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ru-RU" sz="2400" dirty="0" smtClean="0"/>
              <a:t>Оптимальная ширина окна находится в окрестности ширины по </a:t>
            </a:r>
            <a:r>
              <a:rPr lang="ru-RU" sz="2400" dirty="0" err="1" smtClean="0"/>
              <a:t>Сильерману</a:t>
            </a:r>
            <a:r>
              <a:rPr lang="ru-RU" sz="2400" dirty="0" smtClean="0"/>
              <a:t> </a:t>
            </a:r>
          </a:p>
          <a:p>
            <a:pPr algn="just">
              <a:spcAft>
                <a:spcPts val="0"/>
              </a:spcAft>
              <a:buSzPct val="250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 smtClean="0">
                <a:solidFill>
                  <a:schemeClr val="dk2"/>
                </a:solidFill>
                <a:sym typeface="Arial"/>
              </a:rPr>
              <a:t>Наименьшая ошибка с окном </a:t>
            </a:r>
            <a:r>
              <a:rPr lang="ru-RU" sz="2400" b="0" i="0" u="none" strike="noStrike" cap="none" dirty="0" err="1" smtClean="0">
                <a:solidFill>
                  <a:schemeClr val="dk2"/>
                </a:solidFill>
                <a:sym typeface="Arial"/>
              </a:rPr>
              <a:t>Сильвермана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sym typeface="Arial"/>
              </a:rPr>
              <a:t> получилась для окна Гаусса, он же и наиболее плавно описывает плотность распределения</a:t>
            </a:r>
          </a:p>
          <a:p>
            <a:pPr indent="0" algn="just">
              <a:spcAft>
                <a:spcPts val="0"/>
              </a:spcAft>
              <a:buSzPct val="25000"/>
              <a:buNone/>
            </a:pPr>
            <a:endParaRPr lang="ru-RU" sz="24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3528" y="293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43558"/>
                <a:ext cx="8520600" cy="3725317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ru-RU" sz="2400" dirty="0" smtClean="0"/>
                  <a:t>Восстановление плотности распределения</a:t>
                </a:r>
                <a:endParaRPr lang="en-US" sz="2400" dirty="0" smtClean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m:rPr>
                          <m:nor/>
                        </m:rPr>
                        <a:rPr lang="en-US" sz="2400" dirty="0"/>
                        <m:t>x</m:t>
                      </m:r>
                      <m:r>
                        <m:rPr>
                          <m:nor/>
                        </m:rPr>
                        <a:rPr lang="en-US" sz="2400" dirty="0"/>
                        <m:t>) =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∗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h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𝐾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4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ru-RU" sz="2400" dirty="0"/>
              </a:p>
              <a:p>
                <a:pPr indent="0">
                  <a:buNone/>
                </a:pPr>
                <a:r>
                  <a:rPr lang="en-US" sz="2400" dirty="0" smtClean="0"/>
                  <a:t>n – </a:t>
                </a:r>
                <a:r>
                  <a:rPr lang="ru-RU" sz="2400" dirty="0" smtClean="0"/>
                  <a:t>объем выборки</a:t>
                </a:r>
              </a:p>
              <a:p>
                <a:pPr indent="0">
                  <a:buNone/>
                </a:pPr>
                <a:r>
                  <a:rPr lang="en-US" sz="2400" dirty="0" smtClean="0"/>
                  <a:t>h – </a:t>
                </a:r>
                <a:r>
                  <a:rPr lang="ru-RU" sz="2400" dirty="0" smtClean="0"/>
                  <a:t>размер окна</a:t>
                </a:r>
              </a:p>
              <a:p>
                <a:pPr indent="0">
                  <a:buNone/>
                </a:pPr>
                <a:r>
                  <a:rPr lang="en-US" sz="2400" dirty="0" smtClean="0"/>
                  <a:t>K – </a:t>
                </a:r>
                <a:r>
                  <a:rPr lang="ru-RU" sz="2400" dirty="0" smtClean="0"/>
                  <a:t>Функция ядра</a:t>
                </a:r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43558"/>
                <a:ext cx="8520600" cy="3725317"/>
              </a:xfrm>
              <a:blipFill rotWithShape="1">
                <a:blip r:embed="rId3"/>
                <a:stretch>
                  <a:fillRect l="-1073" b="-4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Shape 7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3528" y="627534"/>
                <a:ext cx="8520600" cy="4320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lang="ru-RU" sz="2800" dirty="0" smtClean="0"/>
                  <a:t>Типы ядерных функций </a:t>
                </a:r>
                <a:r>
                  <a:rPr lang="en-US" sz="2800" dirty="0" smtClean="0"/>
                  <a:t>K(u)</a:t>
                </a:r>
              </a:p>
              <a:p>
                <a:pPr marL="457200" marR="0" lvl="0" indent="-457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AutoNum type="arabicParenR"/>
                </a:pPr>
                <a:r>
                  <a:rPr lang="ru-RU" sz="2400" i="0" u="none" strike="noStrike" cap="none" dirty="0" smtClean="0">
                    <a:solidFill>
                      <a:schemeClr val="dk2"/>
                    </a:solidFill>
                    <a:sym typeface="Arial"/>
                  </a:rPr>
                  <a:t>Прямоугольное окно: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smtClean="0">
                        <a:solidFill>
                          <a:schemeClr val="dk2"/>
                        </a:solidFill>
                        <a:latin typeface="Cambria Math"/>
                        <a:sym typeface="Arial"/>
                      </a:rPr>
                      <m:t>𝐾</m:t>
                    </m:r>
                    <m:d>
                      <m:dPr>
                        <m:ctrlPr>
                          <a:rPr lang="en-US" sz="2400" b="0" i="1" u="none" strike="noStrike" cap="none" smtClean="0">
                            <a:solidFill>
                              <a:schemeClr val="dk2"/>
                            </a:solidFill>
                            <a:latin typeface="Cambria Math"/>
                            <a:sym typeface="Arial"/>
                          </a:rPr>
                        </m:ctrlPr>
                      </m:dPr>
                      <m:e>
                        <m:r>
                          <a:rPr lang="en-US" sz="2400" b="0" i="1" u="none" strike="noStrike" cap="none" smtClean="0">
                            <a:solidFill>
                              <a:schemeClr val="dk2"/>
                            </a:solidFill>
                            <a:latin typeface="Cambria Math"/>
                            <a:sym typeface="Arial"/>
                          </a:rPr>
                          <m:t>𝑢</m:t>
                        </m:r>
                      </m:e>
                    </m:d>
                    <m:r>
                      <a:rPr lang="en-US" sz="2400" b="0" i="1" u="none" strike="noStrike" cap="none" smtClean="0">
                        <a:solidFill>
                          <a:schemeClr val="dk2"/>
                        </a:solidFill>
                        <a:latin typeface="Cambria Math"/>
                        <a:sym typeface="Arial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u="none" strike="noStrike" cap="none" smtClean="0">
                            <a:solidFill>
                              <a:schemeClr val="dk2"/>
                            </a:solidFill>
                            <a:latin typeface="Cambria Math"/>
                            <a:sym typeface="Aria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u="none" strike="noStrike" cap="none" smtClean="0">
                                <a:solidFill>
                                  <a:schemeClr val="dk2"/>
                                </a:solidFill>
                                <a:latin typeface="Cambria Math"/>
                                <a:sym typeface="Arial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b="0" i="1" u="none" strike="noStrike" cap="none" smtClean="0">
                                    <a:solidFill>
                                      <a:schemeClr val="dk2"/>
                                    </a:solidFill>
                                    <a:latin typeface="Cambria Math"/>
                                    <a:sym typeface="Arial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u="none" strike="noStrike" cap="none" smtClean="0">
                                    <a:solidFill>
                                      <a:schemeClr val="dk2"/>
                                    </a:solidFill>
                                    <a:latin typeface="Cambria Math"/>
                                    <a:sym typeface="Aria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u="none" strike="noStrike" cap="none" smtClean="0">
                                    <a:solidFill>
                                      <a:schemeClr val="dk2"/>
                                    </a:solidFill>
                                    <a:latin typeface="Cambria Math"/>
                                    <a:sym typeface="Arial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u="none" strike="noStrike" cap="none" smtClean="0">
                                <a:solidFill>
                                  <a:schemeClr val="dk2"/>
                                </a:solidFill>
                                <a:latin typeface="Cambria Math"/>
                                <a:sym typeface="Arial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u="none" strike="noStrike" cap="none" smtClean="0">
                                    <a:solidFill>
                                      <a:schemeClr val="dk2"/>
                                    </a:solidFill>
                                    <a:latin typeface="Cambria Math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u="none" strike="noStrike" cap="none" smtClean="0">
                                    <a:solidFill>
                                      <a:schemeClr val="dk2"/>
                                    </a:solidFill>
                                    <a:latin typeface="Cambria Math"/>
                                    <a:sym typeface="Arial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400" b="0" i="1" u="none" strike="noStrike" cap="none" smtClean="0">
                                <a:solidFill>
                                  <a:schemeClr val="dk2"/>
                                </a:solidFill>
                                <a:latin typeface="Cambria Math"/>
                                <a:sym typeface="Arial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u="none" strike="noStrike" cap="none" smtClean="0">
                                <a:solidFill>
                                  <a:schemeClr val="dk2"/>
                                </a:solidFill>
                                <a:latin typeface="Cambria Math"/>
                                <a:sym typeface="Arial"/>
                              </a:rPr>
                              <m:t>0, </m:t>
                            </m:r>
                            <m:r>
                              <a:rPr lang="ru-RU" sz="2400" b="0" i="1" u="none" strike="noStrike" cap="none" smtClean="0">
                                <a:solidFill>
                                  <a:schemeClr val="dk2"/>
                                </a:solidFill>
                                <a:latin typeface="Cambria Math"/>
                                <a:sym typeface="Arial"/>
                              </a:rPr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en-US" sz="2400" i="0" u="none" strike="noStrike" cap="none" dirty="0" smtClean="0">
                  <a:solidFill>
                    <a:schemeClr val="dk2"/>
                  </a:solidFill>
                  <a:sym typeface="Arial"/>
                </a:endParaRPr>
              </a:p>
              <a:p>
                <a:pPr marL="457200" marR="0" lvl="0" indent="-457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AutoNum type="arabicParenR"/>
                </a:pPr>
                <a:r>
                  <a:rPr lang="ru-RU" sz="2400" dirty="0" smtClean="0"/>
                  <a:t>Гауссово окно: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2∗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 </a:t>
                </a:r>
                <a:endParaRPr lang="en-US" sz="2400" dirty="0" smtClean="0"/>
              </a:p>
              <a:p>
                <a:pPr marL="457200" marR="0" lvl="0" indent="-457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AutoNum type="arabicParenR"/>
                </a:pPr>
                <a:r>
                  <a:rPr lang="ru-RU" sz="2400" dirty="0" smtClean="0"/>
                  <a:t>Окно Епанечникова: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1 −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ru-RU" sz="2400" b="0" i="1" smtClean="0">
                                <a:latin typeface="Cambria Math"/>
                              </a:rPr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ru-RU" sz="2400" i="0" u="none" strike="noStrike" cap="none" dirty="0" smtClean="0">
                  <a:solidFill>
                    <a:schemeClr val="dk2"/>
                  </a:solidFill>
                  <a:sym typeface="Arial"/>
                </a:endParaRPr>
              </a:p>
              <a:p>
                <a:pPr marL="457200" marR="0" lvl="0" indent="-457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AutoNum type="arabicParenR"/>
                </a:pPr>
                <a:r>
                  <a:rPr lang="ru-RU" sz="2400" dirty="0" smtClean="0"/>
                  <a:t>Треугольное окно: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400" b="0" i="1" smtClean="0">
                                <a:latin typeface="Cambria Math"/>
                              </a:rPr>
                              <m:t>1 −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ru-RU" sz="2400" b="0" i="1" smtClean="0">
                                <a:latin typeface="Cambria Math"/>
                              </a:rPr>
                              <m:t>иначе</m:t>
                            </m:r>
                          </m:e>
                        </m:eqArr>
                      </m:e>
                    </m:d>
                  </m:oMath>
                </a14:m>
                <a:endParaRPr lang="en-US" sz="2400" i="0" u="none" strike="noStrike" cap="none" dirty="0" smtClean="0">
                  <a:solidFill>
                    <a:schemeClr val="dk2"/>
                  </a:solidFill>
                  <a:sym typeface="Arial"/>
                </a:endParaRPr>
              </a:p>
            </p:txBody>
          </p:sp>
        </mc:Choice>
        <mc:Fallback>
          <p:sp>
            <p:nvSpPr>
              <p:cNvPr id="73" name="Shape 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627534"/>
                <a:ext cx="8520600" cy="4320480"/>
              </a:xfrm>
              <a:prstGeom prst="rect">
                <a:avLst/>
              </a:prstGeom>
              <a:blipFill rotWithShape="1">
                <a:blip r:embed="rId3"/>
                <a:stretch>
                  <a:fillRect l="-14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5536" y="843558"/>
                <a:ext cx="8520600" cy="3888432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ru-RU" sz="2400" dirty="0" smtClean="0"/>
                  <a:t>Средняя интегральная ошибка восстановления плотности распределения</a:t>
                </a: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𝑀𝐼𝑆𝐸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) = 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𝐵𝑖𝑎𝑠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𝑉𝑎𝑟</m:t>
                      </m:r>
                      <m:r>
                        <a:rPr lang="en-US" sz="2400" b="0" i="1" smtClean="0">
                          <a:latin typeface="Cambria Math"/>
                        </a:rPr>
                        <m:t> −дисперсия</m:t>
                      </m:r>
                    </m:oMath>
                  </m:oMathPara>
                </a14:m>
                <a:endParaRPr lang="ru-RU" sz="2400" b="0" dirty="0" smtClean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𝐵𝑖𝑎𝑠</m:t>
                      </m:r>
                      <m:r>
                        <a:rPr lang="en-US" sz="2400" b="0" i="1" smtClean="0">
                          <a:latin typeface="Cambria Math"/>
                        </a:rPr>
                        <m:t> −смещение</m:t>
                      </m:r>
                    </m:oMath>
                  </m:oMathPara>
                </a14:m>
                <a:endParaRPr lang="en-US" sz="2400" dirty="0" smtClean="0"/>
              </a:p>
              <a:p>
                <a:pPr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843558"/>
                <a:ext cx="8520600" cy="3888432"/>
              </a:xfrm>
              <a:blipFill rotWithShape="1">
                <a:blip r:embed="rId3"/>
                <a:stretch>
                  <a:fillRect l="-1144" r="-18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0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r="9571" b="3328"/>
          <a:stretch/>
        </p:blipFill>
        <p:spPr>
          <a:xfrm>
            <a:off x="323529" y="267494"/>
            <a:ext cx="7926528" cy="4392488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3529" y="-1645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26375" y="267494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-RU" dirty="0" smtClean="0"/>
              <a:t>Задание 1. </a:t>
            </a:r>
            <a:r>
              <a:rPr lang="ru-RU" dirty="0" smtClean="0"/>
              <a:t>Восстановление плотности при фиксированной форме окна</a:t>
            </a:r>
            <a:endParaRPr lang="ru-RU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-RU" dirty="0" smtClean="0"/>
              <a:t> </a:t>
            </a:r>
            <a:endParaRPr lang="en"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6" name="Shape 67"/>
          <p:cNvSpPr txBox="1">
            <a:spLocks/>
          </p:cNvSpPr>
          <p:nvPr/>
        </p:nvSpPr>
        <p:spPr>
          <a:xfrm>
            <a:off x="323528" y="4526534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en-US" sz="1600" dirty="0"/>
              <a:t>2</a:t>
            </a:r>
            <a:r>
              <a:rPr lang="ru-RU" sz="1600" dirty="0" smtClean="0"/>
              <a:t>. Восстановление </a:t>
            </a:r>
            <a:r>
              <a:rPr lang="ru-RU" sz="1600" dirty="0"/>
              <a:t>плотности распределения </a:t>
            </a:r>
            <a:r>
              <a:rPr lang="ru-RU" sz="1600" dirty="0" smtClean="0"/>
              <a:t>с прямоугольным </a:t>
            </a:r>
            <a:r>
              <a:rPr lang="ru-RU" sz="1600" dirty="0"/>
              <a:t>окном </a:t>
            </a:r>
            <a:r>
              <a:rPr lang="ru-RU" sz="1600" dirty="0" smtClean="0"/>
              <a:t>при маленькой ширине </a:t>
            </a:r>
            <a:r>
              <a:rPr lang="en-US" sz="1600" dirty="0" smtClean="0"/>
              <a:t>h = 0.1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565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9834" r="9705" b="3698"/>
          <a:stretch/>
        </p:blipFill>
        <p:spPr>
          <a:xfrm>
            <a:off x="311448" y="411510"/>
            <a:ext cx="8583207" cy="4373870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en-US" sz="1600" dirty="0" smtClean="0"/>
              <a:t>3</a:t>
            </a:r>
            <a:r>
              <a:rPr lang="ru-RU" sz="1600" dirty="0" smtClean="0"/>
              <a:t>. Восстановление </a:t>
            </a:r>
            <a:r>
              <a:rPr lang="ru-RU" sz="1600" dirty="0"/>
              <a:t>плотности распределения с </a:t>
            </a:r>
            <a:r>
              <a:rPr lang="ru-RU" sz="1600" dirty="0" smtClean="0"/>
              <a:t>прямоугольным окном с </a:t>
            </a:r>
            <a:r>
              <a:rPr lang="ru-RU" sz="1600" dirty="0" smtClean="0"/>
              <a:t>шириной</a:t>
            </a:r>
            <a:r>
              <a:rPr lang="ru-RU" sz="1600" dirty="0" smtClean="0"/>
              <a:t>, рассчитанной по правилу </a:t>
            </a:r>
            <a:r>
              <a:rPr lang="ru-RU" sz="1600" dirty="0" err="1" smtClean="0"/>
              <a:t>Сильермана</a:t>
            </a:r>
            <a:r>
              <a:rPr lang="ru-RU" sz="1600" dirty="0" smtClean="0"/>
              <a:t> </a:t>
            </a:r>
            <a:r>
              <a:rPr lang="en-US" sz="1600" dirty="0" smtClean="0"/>
              <a:t>h = 0.90</a:t>
            </a:r>
            <a:endParaRPr lang="en" sz="160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hape 79"/>
          <p:cNvSpPr txBox="1">
            <a:spLocks/>
          </p:cNvSpPr>
          <p:nvPr/>
        </p:nvSpPr>
        <p:spPr>
          <a:xfrm>
            <a:off x="22637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smtClean="0"/>
              <a:t>Задание 1. Восстановление плотности при фиксированной форме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smtClean="0"/>
              <a:t>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10333" r="8610" b="3275"/>
          <a:stretch/>
        </p:blipFill>
        <p:spPr>
          <a:xfrm>
            <a:off x="205756" y="411510"/>
            <a:ext cx="8636318" cy="4325226"/>
          </a:xfrm>
          <a:prstGeom prst="rect">
            <a:avLst/>
          </a:prstGeom>
        </p:spPr>
      </p:pic>
      <p:sp>
        <p:nvSpPr>
          <p:cNvPr id="6" name="Shape 67"/>
          <p:cNvSpPr txBox="1">
            <a:spLocks/>
          </p:cNvSpPr>
          <p:nvPr/>
        </p:nvSpPr>
        <p:spPr>
          <a:xfrm>
            <a:off x="311448" y="4530983"/>
            <a:ext cx="8424935" cy="55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algn="ctr">
              <a:spcAft>
                <a:spcPts val="0"/>
              </a:spcAft>
              <a:buSzPct val="25000"/>
              <a:buNone/>
            </a:pPr>
            <a:r>
              <a:rPr lang="ru-RU" sz="1600" dirty="0" smtClean="0"/>
              <a:t>Рисунок </a:t>
            </a:r>
            <a:r>
              <a:rPr lang="en-US" sz="1600" dirty="0"/>
              <a:t>4</a:t>
            </a:r>
            <a:r>
              <a:rPr lang="ru-RU" sz="1600" dirty="0" smtClean="0"/>
              <a:t>. Восстановление плотности распределения с прямоугольным окном при большой ширине </a:t>
            </a:r>
            <a:r>
              <a:rPr lang="en-US" sz="1600" dirty="0" smtClean="0"/>
              <a:t>h </a:t>
            </a:r>
            <a:r>
              <a:rPr lang="ru-RU" sz="1600" dirty="0" smtClean="0"/>
              <a:t>= 3</a:t>
            </a:r>
            <a:endParaRPr lang="en" sz="1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226375" y="0"/>
            <a:ext cx="85206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smtClean="0"/>
              <a:t>Задание 1. Восстановление плотности при фиксированной форме окна</a:t>
            </a:r>
          </a:p>
          <a:p>
            <a:pPr indent="0">
              <a:spcAft>
                <a:spcPts val="0"/>
              </a:spcAft>
              <a:buSzPct val="25000"/>
              <a:buFont typeface="Arial"/>
              <a:buNone/>
            </a:pPr>
            <a:r>
              <a:rPr lang="ru-RU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27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1004</Words>
  <Application>Microsoft Office PowerPoint</Application>
  <PresentationFormat>Экран (16:9)</PresentationFormat>
  <Paragraphs>103</Paragraphs>
  <Slides>32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Simple Light</vt:lpstr>
      <vt:lpstr>Non-parametric one-dimensional density estimation</vt:lpstr>
      <vt:lpstr>Исходные данные</vt:lpstr>
      <vt:lpstr>Исходные данные</vt:lpstr>
      <vt:lpstr>Используемые методы и формулы</vt:lpstr>
      <vt:lpstr>Используемые методы и формулы</vt:lpstr>
      <vt:lpstr>Используемые методы и формулы</vt:lpstr>
      <vt:lpstr>Результаты исследований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confusion matrix based measures</dc:title>
  <cp:lastModifiedBy>Сорокин Станислав Вадимович</cp:lastModifiedBy>
  <cp:revision>33</cp:revision>
  <dcterms:modified xsi:type="dcterms:W3CDTF">2017-11-17T10:04:12Z</dcterms:modified>
</cp:coreProperties>
</file>