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63" r:id="rId3"/>
    <p:sldId id="364" r:id="rId4"/>
    <p:sldId id="365" r:id="rId5"/>
    <p:sldId id="310" r:id="rId6"/>
    <p:sldId id="296" r:id="rId7"/>
    <p:sldId id="297" r:id="rId8"/>
    <p:sldId id="315" r:id="rId9"/>
    <p:sldId id="362" r:id="rId10"/>
    <p:sldId id="28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7" autoAdjust="0"/>
    <p:restoredTop sz="94660"/>
  </p:normalViewPr>
  <p:slideViewPr>
    <p:cSldViewPr snapToGrid="0">
      <p:cViewPr varScale="1">
        <p:scale>
          <a:sx n="59" d="100"/>
          <a:sy n="59" d="100"/>
        </p:scale>
        <p:origin x="1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CC8EB-7E33-4094-8D5B-11EE148EEB97}" type="datetimeFigureOut">
              <a:rPr lang="ru-RU" smtClean="0"/>
              <a:t>25.10.2020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5DD6F-A0D7-4550-9A43-6AD61EA7DE1E}" type="slidenum">
              <a:rPr lang="ru-RU" smtClean="0"/>
              <a:t>‹#›</a:t>
            </a:fld>
            <a:endParaRPr lang="ru-RU"/>
          </a:p>
        </p:txBody>
      </p:sp>
    </p:spTree>
    <p:extLst>
      <p:ext uri="{BB962C8B-B14F-4D97-AF65-F5344CB8AC3E}">
        <p14:creationId xmlns:p14="http://schemas.microsoft.com/office/powerpoint/2010/main" val="90824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A41E0C-313E-47AB-81F6-5B38E34F8A9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892AD0C-80A4-4A6D-895E-DDF63E964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7E0D237-994D-4EC9-A4DF-1E3494346F52}"/>
              </a:ext>
            </a:extLst>
          </p:cNvPr>
          <p:cNvSpPr>
            <a:spLocks noGrp="1"/>
          </p:cNvSpPr>
          <p:nvPr>
            <p:ph type="dt" sz="half" idx="10"/>
          </p:nvPr>
        </p:nvSpPr>
        <p:spPr/>
        <p:txBody>
          <a:bodyPr/>
          <a:lstStyle/>
          <a:p>
            <a:fld id="{491C0315-B1E1-4894-9B7B-113EED92B098}" type="datetime1">
              <a:rPr lang="ru-RU" smtClean="0"/>
              <a:t>25.10.2020</a:t>
            </a:fld>
            <a:endParaRPr lang="ru-RU"/>
          </a:p>
        </p:txBody>
      </p:sp>
      <p:sp>
        <p:nvSpPr>
          <p:cNvPr id="5" name="Нижний колонтитул 4">
            <a:extLst>
              <a:ext uri="{FF2B5EF4-FFF2-40B4-BE49-F238E27FC236}">
                <a16:creationId xmlns:a16="http://schemas.microsoft.com/office/drawing/2014/main" id="{711846B1-7054-4A91-A9E2-9BA994FEAC6B}"/>
              </a:ext>
            </a:extLst>
          </p:cNvPr>
          <p:cNvSpPr>
            <a:spLocks noGrp="1"/>
          </p:cNvSpPr>
          <p:nvPr>
            <p:ph type="ftr" sz="quarter" idx="11"/>
          </p:nvPr>
        </p:nvSpPr>
        <p:spPr/>
        <p:txBody>
          <a:bodyPr/>
          <a:lstStyle/>
          <a:p>
            <a:r>
              <a:rPr lang="en-US"/>
              <a:t>MagDAHomeWork_2020</a:t>
            </a:r>
            <a:endParaRPr lang="ru-RU"/>
          </a:p>
        </p:txBody>
      </p:sp>
      <p:sp>
        <p:nvSpPr>
          <p:cNvPr id="6" name="Номер слайда 5">
            <a:extLst>
              <a:ext uri="{FF2B5EF4-FFF2-40B4-BE49-F238E27FC236}">
                <a16:creationId xmlns:a16="http://schemas.microsoft.com/office/drawing/2014/main" id="{C9AF72C0-884C-44AA-9214-9A3BC4EA2D62}"/>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384982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8E864A-48B8-422D-B7C6-DFE873398D3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BCC04D6-3CE9-4BA5-ABB2-68D49C922B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DD41F4F-CCBA-4E36-BE53-5A177BFAFC3A}"/>
              </a:ext>
            </a:extLst>
          </p:cNvPr>
          <p:cNvSpPr>
            <a:spLocks noGrp="1"/>
          </p:cNvSpPr>
          <p:nvPr>
            <p:ph type="dt" sz="half" idx="10"/>
          </p:nvPr>
        </p:nvSpPr>
        <p:spPr/>
        <p:txBody>
          <a:bodyPr/>
          <a:lstStyle/>
          <a:p>
            <a:fld id="{21B26D77-6707-4929-9B85-B56CE359E671}" type="datetime1">
              <a:rPr lang="ru-RU" smtClean="0"/>
              <a:t>25.10.2020</a:t>
            </a:fld>
            <a:endParaRPr lang="ru-RU"/>
          </a:p>
        </p:txBody>
      </p:sp>
      <p:sp>
        <p:nvSpPr>
          <p:cNvPr id="5" name="Нижний колонтитул 4">
            <a:extLst>
              <a:ext uri="{FF2B5EF4-FFF2-40B4-BE49-F238E27FC236}">
                <a16:creationId xmlns:a16="http://schemas.microsoft.com/office/drawing/2014/main" id="{DA96FAD9-F5B0-455D-A9CD-F52B835FBE66}"/>
              </a:ext>
            </a:extLst>
          </p:cNvPr>
          <p:cNvSpPr>
            <a:spLocks noGrp="1"/>
          </p:cNvSpPr>
          <p:nvPr>
            <p:ph type="ftr" sz="quarter" idx="11"/>
          </p:nvPr>
        </p:nvSpPr>
        <p:spPr/>
        <p:txBody>
          <a:bodyPr/>
          <a:lstStyle/>
          <a:p>
            <a:r>
              <a:rPr lang="en-US"/>
              <a:t>MagDAHomeWork_2020</a:t>
            </a:r>
            <a:endParaRPr lang="ru-RU"/>
          </a:p>
        </p:txBody>
      </p:sp>
      <p:sp>
        <p:nvSpPr>
          <p:cNvPr id="6" name="Номер слайда 5">
            <a:extLst>
              <a:ext uri="{FF2B5EF4-FFF2-40B4-BE49-F238E27FC236}">
                <a16:creationId xmlns:a16="http://schemas.microsoft.com/office/drawing/2014/main" id="{4623091A-6FBD-47C0-9FE9-621456E62656}"/>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325032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D81B207-0A23-48EE-A07B-8AB0FF6E707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8A8BA46-3784-49D4-A5AB-E1A21DE64BC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F9C94CD-77DD-41E2-95E8-7C76521488D5}"/>
              </a:ext>
            </a:extLst>
          </p:cNvPr>
          <p:cNvSpPr>
            <a:spLocks noGrp="1"/>
          </p:cNvSpPr>
          <p:nvPr>
            <p:ph type="dt" sz="half" idx="10"/>
          </p:nvPr>
        </p:nvSpPr>
        <p:spPr/>
        <p:txBody>
          <a:bodyPr/>
          <a:lstStyle/>
          <a:p>
            <a:fld id="{C7EF9770-70C2-47BD-9180-673A4BB6BFBA}" type="datetime1">
              <a:rPr lang="ru-RU" smtClean="0"/>
              <a:t>25.10.2020</a:t>
            </a:fld>
            <a:endParaRPr lang="ru-RU"/>
          </a:p>
        </p:txBody>
      </p:sp>
      <p:sp>
        <p:nvSpPr>
          <p:cNvPr id="5" name="Нижний колонтитул 4">
            <a:extLst>
              <a:ext uri="{FF2B5EF4-FFF2-40B4-BE49-F238E27FC236}">
                <a16:creationId xmlns:a16="http://schemas.microsoft.com/office/drawing/2014/main" id="{4C8FFA23-70ED-4AB0-B3D2-9EA02840769B}"/>
              </a:ext>
            </a:extLst>
          </p:cNvPr>
          <p:cNvSpPr>
            <a:spLocks noGrp="1"/>
          </p:cNvSpPr>
          <p:nvPr>
            <p:ph type="ftr" sz="quarter" idx="11"/>
          </p:nvPr>
        </p:nvSpPr>
        <p:spPr/>
        <p:txBody>
          <a:bodyPr/>
          <a:lstStyle/>
          <a:p>
            <a:r>
              <a:rPr lang="en-US"/>
              <a:t>MagDAHomeWork_2020</a:t>
            </a:r>
            <a:endParaRPr lang="ru-RU"/>
          </a:p>
        </p:txBody>
      </p:sp>
      <p:sp>
        <p:nvSpPr>
          <p:cNvPr id="6" name="Номер слайда 5">
            <a:extLst>
              <a:ext uri="{FF2B5EF4-FFF2-40B4-BE49-F238E27FC236}">
                <a16:creationId xmlns:a16="http://schemas.microsoft.com/office/drawing/2014/main" id="{5A6E75D0-82DC-45D1-B686-C88E4CA83D4C}"/>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31483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4ED910-30D6-40D0-928B-0C78205B669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456D7EC-CB00-4564-98D5-85FE52B923A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14F3CBA-732A-4FE2-B43B-7F291B6F52C3}"/>
              </a:ext>
            </a:extLst>
          </p:cNvPr>
          <p:cNvSpPr>
            <a:spLocks noGrp="1"/>
          </p:cNvSpPr>
          <p:nvPr>
            <p:ph type="dt" sz="half" idx="10"/>
          </p:nvPr>
        </p:nvSpPr>
        <p:spPr/>
        <p:txBody>
          <a:bodyPr/>
          <a:lstStyle/>
          <a:p>
            <a:fld id="{0FDC5450-4B62-450C-85BB-F90316F1E53C}" type="datetime1">
              <a:rPr lang="ru-RU" smtClean="0"/>
              <a:t>25.10.2020</a:t>
            </a:fld>
            <a:endParaRPr lang="ru-RU"/>
          </a:p>
        </p:txBody>
      </p:sp>
      <p:sp>
        <p:nvSpPr>
          <p:cNvPr id="5" name="Нижний колонтитул 4">
            <a:extLst>
              <a:ext uri="{FF2B5EF4-FFF2-40B4-BE49-F238E27FC236}">
                <a16:creationId xmlns:a16="http://schemas.microsoft.com/office/drawing/2014/main" id="{8632DD86-DE44-41B8-809F-49C490D2254E}"/>
              </a:ext>
            </a:extLst>
          </p:cNvPr>
          <p:cNvSpPr>
            <a:spLocks noGrp="1"/>
          </p:cNvSpPr>
          <p:nvPr>
            <p:ph type="ftr" sz="quarter" idx="11"/>
          </p:nvPr>
        </p:nvSpPr>
        <p:spPr/>
        <p:txBody>
          <a:bodyPr/>
          <a:lstStyle/>
          <a:p>
            <a:r>
              <a:rPr lang="en-US"/>
              <a:t>MagDAHomeWork_2020</a:t>
            </a:r>
            <a:endParaRPr lang="ru-RU"/>
          </a:p>
        </p:txBody>
      </p:sp>
      <p:sp>
        <p:nvSpPr>
          <p:cNvPr id="6" name="Номер слайда 5">
            <a:extLst>
              <a:ext uri="{FF2B5EF4-FFF2-40B4-BE49-F238E27FC236}">
                <a16:creationId xmlns:a16="http://schemas.microsoft.com/office/drawing/2014/main" id="{3E8337C4-0B08-4558-97C3-62807FBF76B2}"/>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120875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86CCBF-678A-4294-A7BA-D4FC81F4A63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AD5E3CB-F8BD-4A90-AA53-23191F8F56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2D77BDE-E0DC-4788-9919-448120EB70DC}"/>
              </a:ext>
            </a:extLst>
          </p:cNvPr>
          <p:cNvSpPr>
            <a:spLocks noGrp="1"/>
          </p:cNvSpPr>
          <p:nvPr>
            <p:ph type="dt" sz="half" idx="10"/>
          </p:nvPr>
        </p:nvSpPr>
        <p:spPr/>
        <p:txBody>
          <a:bodyPr/>
          <a:lstStyle/>
          <a:p>
            <a:fld id="{BFC5C626-CB82-417F-89DE-BD8080A0BFC9}" type="datetime1">
              <a:rPr lang="ru-RU" smtClean="0"/>
              <a:t>25.10.2020</a:t>
            </a:fld>
            <a:endParaRPr lang="ru-RU"/>
          </a:p>
        </p:txBody>
      </p:sp>
      <p:sp>
        <p:nvSpPr>
          <p:cNvPr id="5" name="Нижний колонтитул 4">
            <a:extLst>
              <a:ext uri="{FF2B5EF4-FFF2-40B4-BE49-F238E27FC236}">
                <a16:creationId xmlns:a16="http://schemas.microsoft.com/office/drawing/2014/main" id="{0D868B93-CAA9-4E32-8567-58AE34375296}"/>
              </a:ext>
            </a:extLst>
          </p:cNvPr>
          <p:cNvSpPr>
            <a:spLocks noGrp="1"/>
          </p:cNvSpPr>
          <p:nvPr>
            <p:ph type="ftr" sz="quarter" idx="11"/>
          </p:nvPr>
        </p:nvSpPr>
        <p:spPr/>
        <p:txBody>
          <a:bodyPr/>
          <a:lstStyle/>
          <a:p>
            <a:r>
              <a:rPr lang="en-US"/>
              <a:t>MagDAHomeWork_2020</a:t>
            </a:r>
            <a:endParaRPr lang="ru-RU"/>
          </a:p>
        </p:txBody>
      </p:sp>
      <p:sp>
        <p:nvSpPr>
          <p:cNvPr id="6" name="Номер слайда 5">
            <a:extLst>
              <a:ext uri="{FF2B5EF4-FFF2-40B4-BE49-F238E27FC236}">
                <a16:creationId xmlns:a16="http://schemas.microsoft.com/office/drawing/2014/main" id="{C994BBD5-C626-4FC4-AD0C-6E4BE543AC6C}"/>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50915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AD8421-54E3-47E8-93C3-55231772A5C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C95596C-9AEA-492A-B3DD-185D06A2659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9A0355B-E990-4821-A2D3-2A34944D3FA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BF946DA-0CB9-4DE1-AA58-28760E31B7A2}"/>
              </a:ext>
            </a:extLst>
          </p:cNvPr>
          <p:cNvSpPr>
            <a:spLocks noGrp="1"/>
          </p:cNvSpPr>
          <p:nvPr>
            <p:ph type="dt" sz="half" idx="10"/>
          </p:nvPr>
        </p:nvSpPr>
        <p:spPr/>
        <p:txBody>
          <a:bodyPr/>
          <a:lstStyle/>
          <a:p>
            <a:fld id="{8F863FB2-C78F-4CB3-834C-E7CC0D55E075}" type="datetime1">
              <a:rPr lang="ru-RU" smtClean="0"/>
              <a:t>25.10.2020</a:t>
            </a:fld>
            <a:endParaRPr lang="ru-RU"/>
          </a:p>
        </p:txBody>
      </p:sp>
      <p:sp>
        <p:nvSpPr>
          <p:cNvPr id="6" name="Нижний колонтитул 5">
            <a:extLst>
              <a:ext uri="{FF2B5EF4-FFF2-40B4-BE49-F238E27FC236}">
                <a16:creationId xmlns:a16="http://schemas.microsoft.com/office/drawing/2014/main" id="{EEB0E7F7-D833-4121-94B8-6B8E4900F1FD}"/>
              </a:ext>
            </a:extLst>
          </p:cNvPr>
          <p:cNvSpPr>
            <a:spLocks noGrp="1"/>
          </p:cNvSpPr>
          <p:nvPr>
            <p:ph type="ftr" sz="quarter" idx="11"/>
          </p:nvPr>
        </p:nvSpPr>
        <p:spPr/>
        <p:txBody>
          <a:bodyPr/>
          <a:lstStyle/>
          <a:p>
            <a:r>
              <a:rPr lang="en-US"/>
              <a:t>MagDAHomeWork_2020</a:t>
            </a:r>
            <a:endParaRPr lang="ru-RU"/>
          </a:p>
        </p:txBody>
      </p:sp>
      <p:sp>
        <p:nvSpPr>
          <p:cNvPr id="7" name="Номер слайда 6">
            <a:extLst>
              <a:ext uri="{FF2B5EF4-FFF2-40B4-BE49-F238E27FC236}">
                <a16:creationId xmlns:a16="http://schemas.microsoft.com/office/drawing/2014/main" id="{6B5AD5D2-D948-4CD9-A410-3CAF0F7F0627}"/>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347766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D9E4AA-FAEB-4349-AC27-CD3235D48C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8A6C906-826E-4C1C-985C-616C0D58A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3136E6E-0CCC-4CE1-8BAB-E08A72B4612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3F51AF4-7E9B-48D8-A1DC-EE5327E6C9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59CF0A0-745B-477C-891D-1A5E99B20C0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AE95F14-FB2C-4F6B-85C0-E744682B0255}"/>
              </a:ext>
            </a:extLst>
          </p:cNvPr>
          <p:cNvSpPr>
            <a:spLocks noGrp="1"/>
          </p:cNvSpPr>
          <p:nvPr>
            <p:ph type="dt" sz="half" idx="10"/>
          </p:nvPr>
        </p:nvSpPr>
        <p:spPr/>
        <p:txBody>
          <a:bodyPr/>
          <a:lstStyle/>
          <a:p>
            <a:fld id="{3592F292-D0C0-4789-AFC0-6A848F556B63}" type="datetime1">
              <a:rPr lang="ru-RU" smtClean="0"/>
              <a:t>25.10.2020</a:t>
            </a:fld>
            <a:endParaRPr lang="ru-RU"/>
          </a:p>
        </p:txBody>
      </p:sp>
      <p:sp>
        <p:nvSpPr>
          <p:cNvPr id="8" name="Нижний колонтитул 7">
            <a:extLst>
              <a:ext uri="{FF2B5EF4-FFF2-40B4-BE49-F238E27FC236}">
                <a16:creationId xmlns:a16="http://schemas.microsoft.com/office/drawing/2014/main" id="{A17E974F-F2CD-495F-ACF3-8CF460F36A25}"/>
              </a:ext>
            </a:extLst>
          </p:cNvPr>
          <p:cNvSpPr>
            <a:spLocks noGrp="1"/>
          </p:cNvSpPr>
          <p:nvPr>
            <p:ph type="ftr" sz="quarter" idx="11"/>
          </p:nvPr>
        </p:nvSpPr>
        <p:spPr/>
        <p:txBody>
          <a:bodyPr/>
          <a:lstStyle/>
          <a:p>
            <a:r>
              <a:rPr lang="en-US"/>
              <a:t>MagDAHomeWork_2020</a:t>
            </a:r>
            <a:endParaRPr lang="ru-RU"/>
          </a:p>
        </p:txBody>
      </p:sp>
      <p:sp>
        <p:nvSpPr>
          <p:cNvPr id="9" name="Номер слайда 8">
            <a:extLst>
              <a:ext uri="{FF2B5EF4-FFF2-40B4-BE49-F238E27FC236}">
                <a16:creationId xmlns:a16="http://schemas.microsoft.com/office/drawing/2014/main" id="{578B4C8C-4F84-436B-A074-FFC4E153B77B}"/>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72380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639EA6-47D6-4CF1-B6E4-F2ECE67C8DC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59652C2-AB48-4E7C-AB7D-3CDC9B768D45}"/>
              </a:ext>
            </a:extLst>
          </p:cNvPr>
          <p:cNvSpPr>
            <a:spLocks noGrp="1"/>
          </p:cNvSpPr>
          <p:nvPr>
            <p:ph type="dt" sz="half" idx="10"/>
          </p:nvPr>
        </p:nvSpPr>
        <p:spPr/>
        <p:txBody>
          <a:bodyPr/>
          <a:lstStyle/>
          <a:p>
            <a:fld id="{702AAEF7-B5A5-4590-8817-DD47F7E47CA2}" type="datetime1">
              <a:rPr lang="ru-RU" smtClean="0"/>
              <a:t>25.10.2020</a:t>
            </a:fld>
            <a:endParaRPr lang="ru-RU"/>
          </a:p>
        </p:txBody>
      </p:sp>
      <p:sp>
        <p:nvSpPr>
          <p:cNvPr id="4" name="Нижний колонтитул 3">
            <a:extLst>
              <a:ext uri="{FF2B5EF4-FFF2-40B4-BE49-F238E27FC236}">
                <a16:creationId xmlns:a16="http://schemas.microsoft.com/office/drawing/2014/main" id="{C1053E55-4282-4EFF-8A39-8FF412BC513A}"/>
              </a:ext>
            </a:extLst>
          </p:cNvPr>
          <p:cNvSpPr>
            <a:spLocks noGrp="1"/>
          </p:cNvSpPr>
          <p:nvPr>
            <p:ph type="ftr" sz="quarter" idx="11"/>
          </p:nvPr>
        </p:nvSpPr>
        <p:spPr/>
        <p:txBody>
          <a:bodyPr/>
          <a:lstStyle/>
          <a:p>
            <a:r>
              <a:rPr lang="en-US"/>
              <a:t>MagDAHomeWork_2020</a:t>
            </a:r>
            <a:endParaRPr lang="ru-RU"/>
          </a:p>
        </p:txBody>
      </p:sp>
      <p:sp>
        <p:nvSpPr>
          <p:cNvPr id="5" name="Номер слайда 4">
            <a:extLst>
              <a:ext uri="{FF2B5EF4-FFF2-40B4-BE49-F238E27FC236}">
                <a16:creationId xmlns:a16="http://schemas.microsoft.com/office/drawing/2014/main" id="{1C58B528-097F-4A66-BBA7-381A2C1F1B65}"/>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115488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399D520-11B8-4EF6-A63E-CA5D9C2292C9}"/>
              </a:ext>
            </a:extLst>
          </p:cNvPr>
          <p:cNvSpPr>
            <a:spLocks noGrp="1"/>
          </p:cNvSpPr>
          <p:nvPr>
            <p:ph type="dt" sz="half" idx="10"/>
          </p:nvPr>
        </p:nvSpPr>
        <p:spPr/>
        <p:txBody>
          <a:bodyPr/>
          <a:lstStyle/>
          <a:p>
            <a:fld id="{73BC66A7-5670-4058-AA3F-C532EEC97DEA}" type="datetime1">
              <a:rPr lang="ru-RU" smtClean="0"/>
              <a:t>25.10.2020</a:t>
            </a:fld>
            <a:endParaRPr lang="ru-RU"/>
          </a:p>
        </p:txBody>
      </p:sp>
      <p:sp>
        <p:nvSpPr>
          <p:cNvPr id="3" name="Нижний колонтитул 2">
            <a:extLst>
              <a:ext uri="{FF2B5EF4-FFF2-40B4-BE49-F238E27FC236}">
                <a16:creationId xmlns:a16="http://schemas.microsoft.com/office/drawing/2014/main" id="{A9B2C5EB-B424-4561-AE63-954AA9777E99}"/>
              </a:ext>
            </a:extLst>
          </p:cNvPr>
          <p:cNvSpPr>
            <a:spLocks noGrp="1"/>
          </p:cNvSpPr>
          <p:nvPr>
            <p:ph type="ftr" sz="quarter" idx="11"/>
          </p:nvPr>
        </p:nvSpPr>
        <p:spPr/>
        <p:txBody>
          <a:bodyPr/>
          <a:lstStyle/>
          <a:p>
            <a:r>
              <a:rPr lang="en-US"/>
              <a:t>MagDAHomeWork_2020</a:t>
            </a:r>
            <a:endParaRPr lang="ru-RU"/>
          </a:p>
        </p:txBody>
      </p:sp>
      <p:sp>
        <p:nvSpPr>
          <p:cNvPr id="4" name="Номер слайда 3">
            <a:extLst>
              <a:ext uri="{FF2B5EF4-FFF2-40B4-BE49-F238E27FC236}">
                <a16:creationId xmlns:a16="http://schemas.microsoft.com/office/drawing/2014/main" id="{D4E325F7-5413-44BE-B6FA-A6A8B7E328FC}"/>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175417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455DD6-0FE3-4899-8D6F-A5F3CCCDC31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6DBED27-F626-4F3A-A3A1-D29E3907B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06A450D-07AA-4578-B475-FC463420E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0750C90-6403-489C-8632-5EF9C97C40A4}"/>
              </a:ext>
            </a:extLst>
          </p:cNvPr>
          <p:cNvSpPr>
            <a:spLocks noGrp="1"/>
          </p:cNvSpPr>
          <p:nvPr>
            <p:ph type="dt" sz="half" idx="10"/>
          </p:nvPr>
        </p:nvSpPr>
        <p:spPr/>
        <p:txBody>
          <a:bodyPr/>
          <a:lstStyle/>
          <a:p>
            <a:fld id="{E6FE9254-F8A1-43C5-A04D-542F30C1B287}" type="datetime1">
              <a:rPr lang="ru-RU" smtClean="0"/>
              <a:t>25.10.2020</a:t>
            </a:fld>
            <a:endParaRPr lang="ru-RU"/>
          </a:p>
        </p:txBody>
      </p:sp>
      <p:sp>
        <p:nvSpPr>
          <p:cNvPr id="6" name="Нижний колонтитул 5">
            <a:extLst>
              <a:ext uri="{FF2B5EF4-FFF2-40B4-BE49-F238E27FC236}">
                <a16:creationId xmlns:a16="http://schemas.microsoft.com/office/drawing/2014/main" id="{511D2523-193B-4956-A014-A5702309250B}"/>
              </a:ext>
            </a:extLst>
          </p:cNvPr>
          <p:cNvSpPr>
            <a:spLocks noGrp="1"/>
          </p:cNvSpPr>
          <p:nvPr>
            <p:ph type="ftr" sz="quarter" idx="11"/>
          </p:nvPr>
        </p:nvSpPr>
        <p:spPr/>
        <p:txBody>
          <a:bodyPr/>
          <a:lstStyle/>
          <a:p>
            <a:r>
              <a:rPr lang="en-US"/>
              <a:t>MagDAHomeWork_2020</a:t>
            </a:r>
            <a:endParaRPr lang="ru-RU"/>
          </a:p>
        </p:txBody>
      </p:sp>
      <p:sp>
        <p:nvSpPr>
          <p:cNvPr id="7" name="Номер слайда 6">
            <a:extLst>
              <a:ext uri="{FF2B5EF4-FFF2-40B4-BE49-F238E27FC236}">
                <a16:creationId xmlns:a16="http://schemas.microsoft.com/office/drawing/2014/main" id="{89FCE5E5-55D2-4C48-9E45-8E9CDE91E07F}"/>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309535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CA003F-4B05-4B3B-8B21-05548A9E651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24284A6-F0CA-42E6-A9CE-3398EF826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DBCE383-81C9-431A-9A5D-05DE7ED83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5A6CD26-C2F8-49B1-A5D9-6E0C484383F8}"/>
              </a:ext>
            </a:extLst>
          </p:cNvPr>
          <p:cNvSpPr>
            <a:spLocks noGrp="1"/>
          </p:cNvSpPr>
          <p:nvPr>
            <p:ph type="dt" sz="half" idx="10"/>
          </p:nvPr>
        </p:nvSpPr>
        <p:spPr/>
        <p:txBody>
          <a:bodyPr/>
          <a:lstStyle/>
          <a:p>
            <a:fld id="{3CDBF0B3-D195-4344-A307-F8F749BB3CBA}" type="datetime1">
              <a:rPr lang="ru-RU" smtClean="0"/>
              <a:t>25.10.2020</a:t>
            </a:fld>
            <a:endParaRPr lang="ru-RU"/>
          </a:p>
        </p:txBody>
      </p:sp>
      <p:sp>
        <p:nvSpPr>
          <p:cNvPr id="6" name="Нижний колонтитул 5">
            <a:extLst>
              <a:ext uri="{FF2B5EF4-FFF2-40B4-BE49-F238E27FC236}">
                <a16:creationId xmlns:a16="http://schemas.microsoft.com/office/drawing/2014/main" id="{A6BCA042-8E0B-4B9E-802D-F3164DF2D06C}"/>
              </a:ext>
            </a:extLst>
          </p:cNvPr>
          <p:cNvSpPr>
            <a:spLocks noGrp="1"/>
          </p:cNvSpPr>
          <p:nvPr>
            <p:ph type="ftr" sz="quarter" idx="11"/>
          </p:nvPr>
        </p:nvSpPr>
        <p:spPr/>
        <p:txBody>
          <a:bodyPr/>
          <a:lstStyle/>
          <a:p>
            <a:r>
              <a:rPr lang="en-US"/>
              <a:t>MagDAHomeWork_2020</a:t>
            </a:r>
            <a:endParaRPr lang="ru-RU"/>
          </a:p>
        </p:txBody>
      </p:sp>
      <p:sp>
        <p:nvSpPr>
          <p:cNvPr id="7" name="Номер слайда 6">
            <a:extLst>
              <a:ext uri="{FF2B5EF4-FFF2-40B4-BE49-F238E27FC236}">
                <a16:creationId xmlns:a16="http://schemas.microsoft.com/office/drawing/2014/main" id="{3C45AF35-1CDE-48EE-96F0-3603A4F82E8D}"/>
              </a:ext>
            </a:extLst>
          </p:cNvPr>
          <p:cNvSpPr>
            <a:spLocks noGrp="1"/>
          </p:cNvSpPr>
          <p:nvPr>
            <p:ph type="sldNum" sz="quarter" idx="12"/>
          </p:nvPr>
        </p:nvSpPr>
        <p:spPr/>
        <p:txBody>
          <a:bodyPr/>
          <a:lstStyle/>
          <a:p>
            <a:fld id="{521DC694-3582-48D2-A392-BF36423B6CB2}" type="slidenum">
              <a:rPr lang="ru-RU" smtClean="0"/>
              <a:t>‹#›</a:t>
            </a:fld>
            <a:endParaRPr lang="ru-RU"/>
          </a:p>
        </p:txBody>
      </p:sp>
    </p:spTree>
    <p:extLst>
      <p:ext uri="{BB962C8B-B14F-4D97-AF65-F5344CB8AC3E}">
        <p14:creationId xmlns:p14="http://schemas.microsoft.com/office/powerpoint/2010/main" val="9591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80F57F-C61C-43EC-AEA9-D8EB784AC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26B3902-F15E-4EA5-BAD6-3797B58E0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E41B3D8-C521-4ADF-A6EC-52BE5954B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B6352-52ED-4C15-AE5C-6CBADA36B462}" type="datetime1">
              <a:rPr lang="ru-RU" smtClean="0"/>
              <a:t>25.10.2020</a:t>
            </a:fld>
            <a:endParaRPr lang="ru-RU"/>
          </a:p>
        </p:txBody>
      </p:sp>
      <p:sp>
        <p:nvSpPr>
          <p:cNvPr id="5" name="Нижний колонтитул 4">
            <a:extLst>
              <a:ext uri="{FF2B5EF4-FFF2-40B4-BE49-F238E27FC236}">
                <a16:creationId xmlns:a16="http://schemas.microsoft.com/office/drawing/2014/main" id="{1D643B6B-CAB8-490E-8862-7EF15774F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MagDAHomeWork_2020</a:t>
            </a:r>
            <a:endParaRPr lang="ru-RU"/>
          </a:p>
        </p:txBody>
      </p:sp>
      <p:sp>
        <p:nvSpPr>
          <p:cNvPr id="6" name="Номер слайда 5">
            <a:extLst>
              <a:ext uri="{FF2B5EF4-FFF2-40B4-BE49-F238E27FC236}">
                <a16:creationId xmlns:a16="http://schemas.microsoft.com/office/drawing/2014/main" id="{B5C3D91B-BCD3-4233-A3D6-6E816EEC3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DC694-3582-48D2-A392-BF36423B6CB2}" type="slidenum">
              <a:rPr lang="ru-RU" smtClean="0"/>
              <a:t>‹#›</a:t>
            </a:fld>
            <a:endParaRPr lang="ru-RU"/>
          </a:p>
        </p:txBody>
      </p:sp>
    </p:spTree>
    <p:extLst>
      <p:ext uri="{BB962C8B-B14F-4D97-AF65-F5344CB8AC3E}">
        <p14:creationId xmlns:p14="http://schemas.microsoft.com/office/powerpoint/2010/main" val="136071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mirkin@hse.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44823B-4E61-4E4C-B428-C1576969BD51}"/>
              </a:ext>
            </a:extLst>
          </p:cNvPr>
          <p:cNvSpPr>
            <a:spLocks noGrp="1"/>
          </p:cNvSpPr>
          <p:nvPr>
            <p:ph type="ctrTitle"/>
          </p:nvPr>
        </p:nvSpPr>
        <p:spPr>
          <a:xfrm>
            <a:off x="390418" y="0"/>
            <a:ext cx="10277582" cy="1489753"/>
          </a:xfrm>
        </p:spPr>
        <p:txBody>
          <a:bodyPr>
            <a:normAutofit/>
          </a:bodyPr>
          <a:lstStyle/>
          <a:p>
            <a:r>
              <a:rPr lang="en-US" sz="4400" dirty="0"/>
              <a:t>Modern Data Analysis </a:t>
            </a:r>
            <a:r>
              <a:rPr lang="en-US" sz="4400" dirty="0" err="1"/>
              <a:t>HomeWork</a:t>
            </a:r>
            <a:r>
              <a:rPr lang="en-US" sz="4400" dirty="0"/>
              <a:t> 20</a:t>
            </a:r>
            <a:r>
              <a:rPr lang="ru-RU" sz="4400" dirty="0"/>
              <a:t>20</a:t>
            </a:r>
            <a:r>
              <a:rPr lang="en-US" sz="4400" dirty="0"/>
              <a:t>: </a:t>
            </a:r>
            <a:br>
              <a:rPr lang="en-US" sz="4400" dirty="0"/>
            </a:br>
            <a:r>
              <a:rPr lang="en-US" sz="4400" b="1" dirty="0"/>
              <a:t>Start and Deadline</a:t>
            </a:r>
            <a:endParaRPr lang="ru-RU" sz="4400" b="1" dirty="0"/>
          </a:p>
        </p:txBody>
      </p:sp>
      <p:sp>
        <p:nvSpPr>
          <p:cNvPr id="3" name="Подзаголовок 2">
            <a:extLst>
              <a:ext uri="{FF2B5EF4-FFF2-40B4-BE49-F238E27FC236}">
                <a16:creationId xmlns:a16="http://schemas.microsoft.com/office/drawing/2014/main" id="{064F956D-03E0-419E-9274-E2D0AE7E9E7C}"/>
              </a:ext>
            </a:extLst>
          </p:cNvPr>
          <p:cNvSpPr>
            <a:spLocks noGrp="1"/>
          </p:cNvSpPr>
          <p:nvPr>
            <p:ph type="subTitle" idx="1"/>
          </p:nvPr>
        </p:nvSpPr>
        <p:spPr>
          <a:xfrm>
            <a:off x="651315" y="1489753"/>
            <a:ext cx="10889369" cy="5219271"/>
          </a:xfrm>
        </p:spPr>
        <p:txBody>
          <a:bodyPr>
            <a:normAutofit fontScale="70000" lnSpcReduction="20000"/>
          </a:bodyPr>
          <a:lstStyle/>
          <a:p>
            <a:pPr algn="l"/>
            <a:r>
              <a:rPr lang="en-US" sz="5100" b="1" dirty="0"/>
              <a:t>Goals</a:t>
            </a:r>
            <a:r>
              <a:rPr lang="en-US" sz="5100" dirty="0"/>
              <a:t>: </a:t>
            </a:r>
          </a:p>
          <a:p>
            <a:pPr marL="457200" indent="-457200" algn="l">
              <a:buFontTx/>
              <a:buChar char="-"/>
            </a:pPr>
            <a:r>
              <a:rPr lang="en-US" sz="2800" dirty="0"/>
              <a:t>Hands-on experience in data analysis methods learnt</a:t>
            </a:r>
          </a:p>
          <a:p>
            <a:pPr marL="457200" indent="-457200" algn="l">
              <a:buFontTx/>
              <a:buChar char="-"/>
            </a:pPr>
            <a:r>
              <a:rPr lang="en-US" sz="2800" dirty="0"/>
              <a:t>Report writing experience</a:t>
            </a:r>
          </a:p>
          <a:p>
            <a:pPr marL="457200" indent="-457200" algn="l">
              <a:buFontTx/>
              <a:buChar char="-"/>
            </a:pPr>
            <a:endParaRPr lang="en-US" sz="2800" dirty="0"/>
          </a:p>
          <a:p>
            <a:pPr algn="l"/>
            <a:r>
              <a:rPr lang="en-US" sz="2800" dirty="0"/>
              <a:t>A report submitting team may consist of up to 4 persons: all </a:t>
            </a:r>
            <a:r>
              <a:rPr lang="en-US" sz="2800"/>
              <a:t>are to receive </a:t>
            </a:r>
            <a:r>
              <a:rPr lang="en-US" sz="2800" dirty="0"/>
              <a:t>the same mark.</a:t>
            </a:r>
          </a:p>
          <a:p>
            <a:pPr algn="l"/>
            <a:endParaRPr lang="en-US" sz="2800" b="1" dirty="0"/>
          </a:p>
          <a:p>
            <a:pPr algn="l"/>
            <a:r>
              <a:rPr lang="en-US" sz="5800" b="1" dirty="0"/>
              <a:t>To start</a:t>
            </a:r>
            <a:r>
              <a:rPr lang="en-US" sz="5800" dirty="0"/>
              <a:t>, </a:t>
            </a:r>
            <a:r>
              <a:rPr lang="en-US" sz="2800" dirty="0"/>
              <a:t>you should receive a confirmation from the instructor. To obtain that, you should submit to me a description of the dataset (what are the entities, the number of them, a list of features with explanation of their meaning, and a file with the dataset).</a:t>
            </a:r>
          </a:p>
          <a:p>
            <a:pPr algn="l"/>
            <a:endParaRPr lang="en-US" sz="2800" dirty="0"/>
          </a:p>
          <a:p>
            <a:pPr algn="l"/>
            <a:r>
              <a:rPr lang="en-US" sz="2800" dirty="0"/>
              <a:t>A </a:t>
            </a:r>
            <a:r>
              <a:rPr lang="en-US" sz="5800" b="1" dirty="0"/>
              <a:t>single file of your report </a:t>
            </a:r>
            <a:r>
              <a:rPr lang="en-US" sz="2800" dirty="0"/>
              <a:t>of the homework must reach Instructor at </a:t>
            </a:r>
            <a:r>
              <a:rPr lang="en-US" sz="2800" u="sng" dirty="0">
                <a:hlinkClick r:id="rId2"/>
              </a:rPr>
              <a:t>bmirkin@hse.ru</a:t>
            </a:r>
            <a:r>
              <a:rPr lang="en-US" sz="2800" dirty="0"/>
              <a:t> by the end of 6 December 2020 (till morning of 7 December). </a:t>
            </a:r>
          </a:p>
          <a:p>
            <a:pPr algn="l"/>
            <a:r>
              <a:rPr lang="en-US" sz="2800" dirty="0"/>
              <a:t>Reports submitted after this deadline but before the end of 14 December will be penalized by 20% off the mark. Reports submitted later than 14 December will be penalized by 70%. No second submission is accepted after your submission has been acknowledged.</a:t>
            </a:r>
            <a:endParaRPr lang="ru-RU" sz="2800" dirty="0"/>
          </a:p>
          <a:p>
            <a:endParaRPr lang="ru-RU" dirty="0"/>
          </a:p>
        </p:txBody>
      </p:sp>
      <p:sp>
        <p:nvSpPr>
          <p:cNvPr id="4" name="Нижний колонтитул 3">
            <a:extLst>
              <a:ext uri="{FF2B5EF4-FFF2-40B4-BE49-F238E27FC236}">
                <a16:creationId xmlns:a16="http://schemas.microsoft.com/office/drawing/2014/main" id="{A465805E-5D33-4EAE-8B1C-BFA54141372B}"/>
              </a:ext>
            </a:extLst>
          </p:cNvPr>
          <p:cNvSpPr>
            <a:spLocks noGrp="1"/>
          </p:cNvSpPr>
          <p:nvPr>
            <p:ph type="ftr" sz="quarter" idx="11"/>
          </p:nvPr>
        </p:nvSpPr>
        <p:spPr/>
        <p:txBody>
          <a:bodyPr/>
          <a:lstStyle/>
          <a:p>
            <a:r>
              <a:rPr lang="en-US"/>
              <a:t>MagDAHomeWork_2020</a:t>
            </a:r>
            <a:endParaRPr lang="ru-RU"/>
          </a:p>
        </p:txBody>
      </p:sp>
      <p:sp>
        <p:nvSpPr>
          <p:cNvPr id="5" name="Номер слайда 4">
            <a:extLst>
              <a:ext uri="{FF2B5EF4-FFF2-40B4-BE49-F238E27FC236}">
                <a16:creationId xmlns:a16="http://schemas.microsoft.com/office/drawing/2014/main" id="{DE9C5DF3-4B42-4353-8A14-8AC31008FB5E}"/>
              </a:ext>
            </a:extLst>
          </p:cNvPr>
          <p:cNvSpPr>
            <a:spLocks noGrp="1"/>
          </p:cNvSpPr>
          <p:nvPr>
            <p:ph type="sldNum" sz="quarter" idx="12"/>
          </p:nvPr>
        </p:nvSpPr>
        <p:spPr/>
        <p:txBody>
          <a:bodyPr/>
          <a:lstStyle/>
          <a:p>
            <a:fld id="{521DC694-3582-48D2-A392-BF36423B6CB2}" type="slidenum">
              <a:rPr lang="ru-RU" smtClean="0"/>
              <a:t>1</a:t>
            </a:fld>
            <a:endParaRPr lang="ru-RU"/>
          </a:p>
        </p:txBody>
      </p:sp>
    </p:spTree>
    <p:extLst>
      <p:ext uri="{BB962C8B-B14F-4D97-AF65-F5344CB8AC3E}">
        <p14:creationId xmlns:p14="http://schemas.microsoft.com/office/powerpoint/2010/main" val="81816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3895" y="274639"/>
            <a:ext cx="11523642" cy="573660"/>
          </a:xfrm>
        </p:spPr>
        <p:txBody>
          <a:bodyPr>
            <a:normAutofit fontScale="90000"/>
          </a:bodyPr>
          <a:lstStyle/>
          <a:p>
            <a:r>
              <a:rPr lang="en-US" dirty="0"/>
              <a:t>Homework Assignment 6: Correlation Coefficient</a:t>
            </a:r>
            <a:endParaRPr lang="ru-RU" dirty="0"/>
          </a:p>
        </p:txBody>
      </p:sp>
      <p:sp>
        <p:nvSpPr>
          <p:cNvPr id="3" name="Объект 2"/>
          <p:cNvSpPr>
            <a:spLocks noGrp="1"/>
          </p:cNvSpPr>
          <p:nvPr>
            <p:ph sz="half" idx="1"/>
          </p:nvPr>
        </p:nvSpPr>
        <p:spPr>
          <a:xfrm>
            <a:off x="1703512" y="1124746"/>
            <a:ext cx="8784976" cy="5616623"/>
          </a:xfrm>
        </p:spPr>
        <p:txBody>
          <a:bodyPr>
            <a:normAutofit lnSpcReduction="10000"/>
          </a:bodyPr>
          <a:lstStyle/>
          <a:p>
            <a:r>
              <a:rPr lang="en-US" dirty="0"/>
              <a:t>1. Find two features in your dataset with more or less “linear-like” scatterplot.</a:t>
            </a:r>
          </a:p>
          <a:p>
            <a:r>
              <a:rPr lang="en-US" dirty="0"/>
              <a:t>2. Display the scatter-plot and comment how well it is suitable for building a linear regression.</a:t>
            </a:r>
          </a:p>
          <a:p>
            <a:r>
              <a:rPr lang="en-US" dirty="0"/>
              <a:t>3. Build a linear regression of one of the features over the other. Make a comment on the meaning of the slope.</a:t>
            </a:r>
          </a:p>
          <a:p>
            <a:r>
              <a:rPr lang="en-US" dirty="0"/>
              <a:t>4. Find the correlation and determinacy coefficients, and </a:t>
            </a:r>
            <a:r>
              <a:rPr lang="en-US" b="1" dirty="0"/>
              <a:t>comment</a:t>
            </a:r>
            <a:r>
              <a:rPr lang="en-US" dirty="0"/>
              <a:t> on the meaning of the latter.</a:t>
            </a:r>
          </a:p>
          <a:p>
            <a:r>
              <a:rPr lang="en-US" dirty="0"/>
              <a:t>Make a prediction of the target values for given two or three predictor’ values; make a comment</a:t>
            </a:r>
          </a:p>
          <a:p>
            <a:r>
              <a:rPr lang="en-US" dirty="0"/>
              <a:t>Compare the mean relative absolute error of the regression on all points of your set and the determinacy coefficient and make comments</a:t>
            </a:r>
          </a:p>
        </p:txBody>
      </p:sp>
      <p:sp>
        <p:nvSpPr>
          <p:cNvPr id="5" name="Нижний колонтитул 4"/>
          <p:cNvSpPr>
            <a:spLocks noGrp="1"/>
          </p:cNvSpPr>
          <p:nvPr>
            <p:ph type="ftr" sz="quarter" idx="11"/>
          </p:nvPr>
        </p:nvSpPr>
        <p:spPr/>
        <p:txBody>
          <a:bodyPr/>
          <a:lstStyle/>
          <a:p>
            <a:r>
              <a:rPr lang="en-US"/>
              <a:t>MagDAHomeWork_2020</a:t>
            </a:r>
            <a:endParaRPr lang="ru-RU" dirty="0"/>
          </a:p>
        </p:txBody>
      </p:sp>
      <p:sp>
        <p:nvSpPr>
          <p:cNvPr id="6" name="Номер слайда 5"/>
          <p:cNvSpPr>
            <a:spLocks noGrp="1"/>
          </p:cNvSpPr>
          <p:nvPr>
            <p:ph type="sldNum" sz="quarter" idx="12"/>
          </p:nvPr>
        </p:nvSpPr>
        <p:spPr/>
        <p:txBody>
          <a:bodyPr/>
          <a:lstStyle/>
          <a:p>
            <a:fld id="{53E929C4-C576-4FF8-9753-4225908504F0}" type="slidenum">
              <a:rPr lang="ru-RU" smtClean="0"/>
              <a:t>10</a:t>
            </a:fld>
            <a:endParaRPr lang="ru-RU"/>
          </a:p>
        </p:txBody>
      </p:sp>
    </p:spTree>
    <p:extLst>
      <p:ext uri="{BB962C8B-B14F-4D97-AF65-F5344CB8AC3E}">
        <p14:creationId xmlns:p14="http://schemas.microsoft.com/office/powerpoint/2010/main" val="119396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44823B-4E61-4E4C-B428-C1576969BD51}"/>
              </a:ext>
            </a:extLst>
          </p:cNvPr>
          <p:cNvSpPr>
            <a:spLocks noGrp="1"/>
          </p:cNvSpPr>
          <p:nvPr>
            <p:ph type="ctrTitle"/>
          </p:nvPr>
        </p:nvSpPr>
        <p:spPr>
          <a:xfrm>
            <a:off x="1524000" y="868975"/>
            <a:ext cx="9144000" cy="1103044"/>
          </a:xfrm>
        </p:spPr>
        <p:txBody>
          <a:bodyPr/>
          <a:lstStyle/>
          <a:p>
            <a:r>
              <a:rPr lang="en-US" dirty="0"/>
              <a:t>Computation</a:t>
            </a:r>
            <a:endParaRPr lang="ru-RU" dirty="0"/>
          </a:p>
        </p:txBody>
      </p:sp>
      <p:sp>
        <p:nvSpPr>
          <p:cNvPr id="3" name="Подзаголовок 2">
            <a:extLst>
              <a:ext uri="{FF2B5EF4-FFF2-40B4-BE49-F238E27FC236}">
                <a16:creationId xmlns:a16="http://schemas.microsoft.com/office/drawing/2014/main" id="{064F956D-03E0-419E-9274-E2D0AE7E9E7C}"/>
              </a:ext>
            </a:extLst>
          </p:cNvPr>
          <p:cNvSpPr>
            <a:spLocks noGrp="1"/>
          </p:cNvSpPr>
          <p:nvPr>
            <p:ph type="subTitle" idx="1"/>
          </p:nvPr>
        </p:nvSpPr>
        <p:spPr>
          <a:xfrm>
            <a:off x="627961" y="2434728"/>
            <a:ext cx="10333822" cy="3910988"/>
          </a:xfrm>
        </p:spPr>
        <p:txBody>
          <a:bodyPr>
            <a:normAutofit/>
          </a:bodyPr>
          <a:lstStyle/>
          <a:p>
            <a:pPr algn="l"/>
            <a:r>
              <a:rPr lang="en-US" dirty="0"/>
              <a:t>You may use any computing environment including the most popular </a:t>
            </a:r>
            <a:r>
              <a:rPr lang="en-US" dirty="0" err="1"/>
              <a:t>MatLab</a:t>
            </a:r>
            <a:r>
              <a:rPr lang="en-US" dirty="0"/>
              <a:t>, R, Python, etc. You may write your own codes or use those provided by the environments. </a:t>
            </a:r>
          </a:p>
          <a:p>
            <a:pPr algn="l"/>
            <a:r>
              <a:rPr lang="en-US" dirty="0"/>
              <a:t>You are to make an exact reference to what a specific tool was used, provide its code and specify the parameters of your application. The less the comments you do to the solutions, the greater the penalty to be imposed on your mark. [An assignment may be not graded at all (mark=0) if no comments are provided because we assume that the failure to comment is because of ignorance.]</a:t>
            </a:r>
            <a:endParaRPr lang="ru-RU" dirty="0"/>
          </a:p>
          <a:p>
            <a:endParaRPr lang="ru-RU" dirty="0"/>
          </a:p>
        </p:txBody>
      </p:sp>
      <p:sp>
        <p:nvSpPr>
          <p:cNvPr id="4" name="Нижний колонтитул 3">
            <a:extLst>
              <a:ext uri="{FF2B5EF4-FFF2-40B4-BE49-F238E27FC236}">
                <a16:creationId xmlns:a16="http://schemas.microsoft.com/office/drawing/2014/main" id="{A3F02B5B-99DE-4F5F-A325-52D577AE1330}"/>
              </a:ext>
            </a:extLst>
          </p:cNvPr>
          <p:cNvSpPr>
            <a:spLocks noGrp="1"/>
          </p:cNvSpPr>
          <p:nvPr>
            <p:ph type="ftr" sz="quarter" idx="11"/>
          </p:nvPr>
        </p:nvSpPr>
        <p:spPr/>
        <p:txBody>
          <a:bodyPr/>
          <a:lstStyle/>
          <a:p>
            <a:r>
              <a:rPr lang="en-US"/>
              <a:t>MagDAHomeWork_2020</a:t>
            </a:r>
            <a:endParaRPr lang="ru-RU"/>
          </a:p>
        </p:txBody>
      </p:sp>
      <p:sp>
        <p:nvSpPr>
          <p:cNvPr id="5" name="Номер слайда 4">
            <a:extLst>
              <a:ext uri="{FF2B5EF4-FFF2-40B4-BE49-F238E27FC236}">
                <a16:creationId xmlns:a16="http://schemas.microsoft.com/office/drawing/2014/main" id="{2389F2A7-9428-4FC1-BC35-595A335AFC86}"/>
              </a:ext>
            </a:extLst>
          </p:cNvPr>
          <p:cNvSpPr>
            <a:spLocks noGrp="1"/>
          </p:cNvSpPr>
          <p:nvPr>
            <p:ph type="sldNum" sz="quarter" idx="12"/>
          </p:nvPr>
        </p:nvSpPr>
        <p:spPr/>
        <p:txBody>
          <a:bodyPr/>
          <a:lstStyle/>
          <a:p>
            <a:fld id="{521DC694-3582-48D2-A392-BF36423B6CB2}" type="slidenum">
              <a:rPr lang="ru-RU" smtClean="0"/>
              <a:t>2</a:t>
            </a:fld>
            <a:endParaRPr lang="ru-RU"/>
          </a:p>
        </p:txBody>
      </p:sp>
    </p:spTree>
    <p:extLst>
      <p:ext uri="{BB962C8B-B14F-4D97-AF65-F5344CB8AC3E}">
        <p14:creationId xmlns:p14="http://schemas.microsoft.com/office/powerpoint/2010/main" val="40409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5DDCB7-FABF-472E-A3D0-58030C29A731}"/>
              </a:ext>
            </a:extLst>
          </p:cNvPr>
          <p:cNvSpPr>
            <a:spLocks noGrp="1"/>
          </p:cNvSpPr>
          <p:nvPr>
            <p:ph type="title"/>
          </p:nvPr>
        </p:nvSpPr>
        <p:spPr>
          <a:xfrm>
            <a:off x="838199" y="365125"/>
            <a:ext cx="10883747" cy="1325563"/>
          </a:xfrm>
        </p:spPr>
        <p:txBody>
          <a:bodyPr/>
          <a:lstStyle/>
          <a:p>
            <a:r>
              <a:rPr lang="en-US" dirty="0"/>
              <a:t>Contributions of assignments to the HW mark</a:t>
            </a:r>
            <a:endParaRPr lang="ru-RU" dirty="0"/>
          </a:p>
        </p:txBody>
      </p:sp>
      <p:sp>
        <p:nvSpPr>
          <p:cNvPr id="3" name="Объект 2">
            <a:extLst>
              <a:ext uri="{FF2B5EF4-FFF2-40B4-BE49-F238E27FC236}">
                <a16:creationId xmlns:a16="http://schemas.microsoft.com/office/drawing/2014/main" id="{9FD8B374-50B4-425B-AF82-D768E1CAD0AA}"/>
              </a:ext>
            </a:extLst>
          </p:cNvPr>
          <p:cNvSpPr>
            <a:spLocks noGrp="1"/>
          </p:cNvSpPr>
          <p:nvPr>
            <p:ph sz="half" idx="1"/>
          </p:nvPr>
        </p:nvSpPr>
        <p:spPr>
          <a:xfrm>
            <a:off x="838199" y="1825625"/>
            <a:ext cx="9176133" cy="4351338"/>
          </a:xfrm>
        </p:spPr>
        <p:txBody>
          <a:bodyPr>
            <a:normAutofit/>
          </a:bodyPr>
          <a:lstStyle/>
          <a:p>
            <a:pPr marL="0" indent="0">
              <a:buNone/>
            </a:pPr>
            <a:r>
              <a:rPr lang="en-US" sz="3600" dirty="0"/>
              <a:t>          Subject                                          Up to</a:t>
            </a:r>
          </a:p>
          <a:p>
            <a:r>
              <a:rPr lang="en-US" sz="3600" dirty="0"/>
              <a:t>1: Report writing                                  10%</a:t>
            </a:r>
          </a:p>
          <a:p>
            <a:r>
              <a:rPr lang="en-US" sz="3600" dirty="0"/>
              <a:t>2. K-means                                             15%</a:t>
            </a:r>
          </a:p>
          <a:p>
            <a:r>
              <a:rPr lang="en-US" sz="3600" dirty="0"/>
              <a:t>3. Bootstrap                                           20%</a:t>
            </a:r>
          </a:p>
          <a:p>
            <a:r>
              <a:rPr lang="en-US" sz="3600" dirty="0"/>
              <a:t>4. Contingency table                            20%</a:t>
            </a:r>
          </a:p>
          <a:p>
            <a:r>
              <a:rPr lang="en-US" sz="3600" dirty="0"/>
              <a:t>5. PCA/SVD                                            20%</a:t>
            </a:r>
          </a:p>
          <a:p>
            <a:r>
              <a:rPr lang="en-US" sz="3600" dirty="0"/>
              <a:t>6. Correlation coefficient                    15%</a:t>
            </a:r>
            <a:endParaRPr lang="ru-RU" sz="3600" dirty="0"/>
          </a:p>
        </p:txBody>
      </p:sp>
      <p:sp>
        <p:nvSpPr>
          <p:cNvPr id="4" name="Нижний колонтитул 3">
            <a:extLst>
              <a:ext uri="{FF2B5EF4-FFF2-40B4-BE49-F238E27FC236}">
                <a16:creationId xmlns:a16="http://schemas.microsoft.com/office/drawing/2014/main" id="{F49ECAAD-0E7B-46D5-AB9A-DAA671C84B6E}"/>
              </a:ext>
            </a:extLst>
          </p:cNvPr>
          <p:cNvSpPr>
            <a:spLocks noGrp="1"/>
          </p:cNvSpPr>
          <p:nvPr>
            <p:ph type="ftr" sz="quarter" idx="11"/>
          </p:nvPr>
        </p:nvSpPr>
        <p:spPr/>
        <p:txBody>
          <a:bodyPr/>
          <a:lstStyle/>
          <a:p>
            <a:r>
              <a:rPr lang="en-US"/>
              <a:t>MagDAHomeWork_2020</a:t>
            </a:r>
            <a:endParaRPr lang="ru-RU"/>
          </a:p>
        </p:txBody>
      </p:sp>
      <p:sp>
        <p:nvSpPr>
          <p:cNvPr id="5" name="Номер слайда 4">
            <a:extLst>
              <a:ext uri="{FF2B5EF4-FFF2-40B4-BE49-F238E27FC236}">
                <a16:creationId xmlns:a16="http://schemas.microsoft.com/office/drawing/2014/main" id="{F6833683-4FD6-4486-8878-C356A96EF3E3}"/>
              </a:ext>
            </a:extLst>
          </p:cNvPr>
          <p:cNvSpPr>
            <a:spLocks noGrp="1"/>
          </p:cNvSpPr>
          <p:nvPr>
            <p:ph type="sldNum" sz="quarter" idx="12"/>
          </p:nvPr>
        </p:nvSpPr>
        <p:spPr/>
        <p:txBody>
          <a:bodyPr/>
          <a:lstStyle/>
          <a:p>
            <a:fld id="{521DC694-3582-48D2-A392-BF36423B6CB2}" type="slidenum">
              <a:rPr lang="ru-RU" smtClean="0"/>
              <a:t>3</a:t>
            </a:fld>
            <a:endParaRPr lang="ru-RU"/>
          </a:p>
        </p:txBody>
      </p:sp>
    </p:spTree>
    <p:extLst>
      <p:ext uri="{BB962C8B-B14F-4D97-AF65-F5344CB8AC3E}">
        <p14:creationId xmlns:p14="http://schemas.microsoft.com/office/powerpoint/2010/main" val="283214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5DDCB7-FABF-472E-A3D0-58030C29A731}"/>
              </a:ext>
            </a:extLst>
          </p:cNvPr>
          <p:cNvSpPr>
            <a:spLocks noGrp="1"/>
          </p:cNvSpPr>
          <p:nvPr>
            <p:ph type="title"/>
          </p:nvPr>
        </p:nvSpPr>
        <p:spPr>
          <a:xfrm>
            <a:off x="838199" y="365125"/>
            <a:ext cx="10883747" cy="1325563"/>
          </a:xfrm>
        </p:spPr>
        <p:txBody>
          <a:bodyPr/>
          <a:lstStyle/>
          <a:p>
            <a:r>
              <a:rPr lang="en-US" dirty="0"/>
              <a:t>Contents</a:t>
            </a:r>
            <a:endParaRPr lang="ru-RU" dirty="0"/>
          </a:p>
        </p:txBody>
      </p:sp>
      <p:sp>
        <p:nvSpPr>
          <p:cNvPr id="3" name="Объект 2">
            <a:extLst>
              <a:ext uri="{FF2B5EF4-FFF2-40B4-BE49-F238E27FC236}">
                <a16:creationId xmlns:a16="http://schemas.microsoft.com/office/drawing/2014/main" id="{9FD8B374-50B4-425B-AF82-D768E1CAD0AA}"/>
              </a:ext>
            </a:extLst>
          </p:cNvPr>
          <p:cNvSpPr>
            <a:spLocks noGrp="1"/>
          </p:cNvSpPr>
          <p:nvPr>
            <p:ph sz="half" idx="1"/>
          </p:nvPr>
        </p:nvSpPr>
        <p:spPr>
          <a:xfrm>
            <a:off x="838199" y="1825625"/>
            <a:ext cx="9176133" cy="4351338"/>
          </a:xfrm>
        </p:spPr>
        <p:txBody>
          <a:bodyPr>
            <a:normAutofit/>
          </a:bodyPr>
          <a:lstStyle/>
          <a:p>
            <a:pPr marL="0" indent="0">
              <a:buNone/>
            </a:pPr>
            <a:r>
              <a:rPr lang="en-US" sz="3600" dirty="0"/>
              <a:t>          Assignment                                   page</a:t>
            </a:r>
          </a:p>
          <a:p>
            <a:r>
              <a:rPr lang="en-US" sz="3600" dirty="0"/>
              <a:t>1: Report writing                                   5</a:t>
            </a:r>
          </a:p>
          <a:p>
            <a:r>
              <a:rPr lang="en-US" sz="3600" dirty="0"/>
              <a:t>2. K-means                                             6</a:t>
            </a:r>
          </a:p>
          <a:p>
            <a:r>
              <a:rPr lang="en-US" sz="3600" dirty="0"/>
              <a:t>3. Bootstrap                                           7</a:t>
            </a:r>
          </a:p>
          <a:p>
            <a:r>
              <a:rPr lang="en-US" sz="3600" dirty="0"/>
              <a:t>4. Contingency table                             8</a:t>
            </a:r>
          </a:p>
          <a:p>
            <a:r>
              <a:rPr lang="en-US" sz="3600" dirty="0"/>
              <a:t>5. PCA/SVD                                             9</a:t>
            </a:r>
          </a:p>
          <a:p>
            <a:r>
              <a:rPr lang="en-US" sz="3600" dirty="0"/>
              <a:t>6. Correlation coefficient                    10</a:t>
            </a:r>
            <a:endParaRPr lang="ru-RU" sz="3600" dirty="0"/>
          </a:p>
        </p:txBody>
      </p:sp>
      <p:sp>
        <p:nvSpPr>
          <p:cNvPr id="4" name="Нижний колонтитул 3">
            <a:extLst>
              <a:ext uri="{FF2B5EF4-FFF2-40B4-BE49-F238E27FC236}">
                <a16:creationId xmlns:a16="http://schemas.microsoft.com/office/drawing/2014/main" id="{37678F36-7DEB-48F4-B57D-832A216C5449}"/>
              </a:ext>
            </a:extLst>
          </p:cNvPr>
          <p:cNvSpPr>
            <a:spLocks noGrp="1"/>
          </p:cNvSpPr>
          <p:nvPr>
            <p:ph type="ftr" sz="quarter" idx="11"/>
          </p:nvPr>
        </p:nvSpPr>
        <p:spPr/>
        <p:txBody>
          <a:bodyPr/>
          <a:lstStyle/>
          <a:p>
            <a:r>
              <a:rPr lang="en-US"/>
              <a:t>MagDAHomeWork_2020</a:t>
            </a:r>
            <a:endParaRPr lang="ru-RU"/>
          </a:p>
        </p:txBody>
      </p:sp>
      <p:sp>
        <p:nvSpPr>
          <p:cNvPr id="5" name="Номер слайда 4">
            <a:extLst>
              <a:ext uri="{FF2B5EF4-FFF2-40B4-BE49-F238E27FC236}">
                <a16:creationId xmlns:a16="http://schemas.microsoft.com/office/drawing/2014/main" id="{D560DCED-0CDD-40A5-B712-EDE09546723F}"/>
              </a:ext>
            </a:extLst>
          </p:cNvPr>
          <p:cNvSpPr>
            <a:spLocks noGrp="1"/>
          </p:cNvSpPr>
          <p:nvPr>
            <p:ph type="sldNum" sz="quarter" idx="12"/>
          </p:nvPr>
        </p:nvSpPr>
        <p:spPr/>
        <p:txBody>
          <a:bodyPr/>
          <a:lstStyle/>
          <a:p>
            <a:fld id="{521DC694-3582-48D2-A392-BF36423B6CB2}" type="slidenum">
              <a:rPr lang="ru-RU" smtClean="0"/>
              <a:t>4</a:t>
            </a:fld>
            <a:endParaRPr lang="ru-RU"/>
          </a:p>
        </p:txBody>
      </p:sp>
    </p:spTree>
    <p:extLst>
      <p:ext uri="{BB962C8B-B14F-4D97-AF65-F5344CB8AC3E}">
        <p14:creationId xmlns:p14="http://schemas.microsoft.com/office/powerpoint/2010/main" val="187156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7568" y="188640"/>
            <a:ext cx="7818072" cy="778416"/>
          </a:xfrm>
        </p:spPr>
        <p:txBody>
          <a:bodyPr>
            <a:normAutofit/>
          </a:bodyPr>
          <a:lstStyle/>
          <a:p>
            <a:r>
              <a:rPr lang="en-US" dirty="0"/>
              <a:t>Home work 1: Report writing</a:t>
            </a:r>
            <a:endParaRPr lang="ru-RU" dirty="0"/>
          </a:p>
        </p:txBody>
      </p:sp>
      <p:sp>
        <p:nvSpPr>
          <p:cNvPr id="3" name="Объект 2"/>
          <p:cNvSpPr>
            <a:spLocks noGrp="1"/>
          </p:cNvSpPr>
          <p:nvPr>
            <p:ph sz="half" idx="1"/>
          </p:nvPr>
        </p:nvSpPr>
        <p:spPr>
          <a:xfrm>
            <a:off x="1631504" y="908720"/>
            <a:ext cx="4968552" cy="5949280"/>
          </a:xfrm>
        </p:spPr>
        <p:txBody>
          <a:bodyPr>
            <a:normAutofit/>
          </a:bodyPr>
          <a:lstStyle/>
          <a:p>
            <a:r>
              <a:rPr lang="en-US" b="1" dirty="0"/>
              <a:t>1.</a:t>
            </a:r>
            <a:r>
              <a:rPr lang="en-US" dirty="0"/>
              <a:t> Each to form/join a team of one, two or three; the team </a:t>
            </a:r>
            <a:r>
              <a:rPr lang="en-US" b="1" dirty="0"/>
              <a:t>finds a meaningful dataset </a:t>
            </a:r>
            <a:r>
              <a:rPr lang="en-US" dirty="0"/>
              <a:t>of their liking </a:t>
            </a:r>
            <a:r>
              <a:rPr lang="en-US" b="1" dirty="0"/>
              <a:t>on the internet</a:t>
            </a:r>
            <a:r>
              <a:rPr lang="en-US" dirty="0"/>
              <a:t>: say, by Googling “data analysis dataset”</a:t>
            </a:r>
          </a:p>
          <a:p>
            <a:r>
              <a:rPr lang="en-US" dirty="0"/>
              <a:t>Number of entities </a:t>
            </a:r>
            <a:r>
              <a:rPr lang="en-US" dirty="0">
                <a:sym typeface="Symbol" panose="05050102010706020507" pitchFamily="18" charset="2"/>
              </a:rPr>
              <a:t></a:t>
            </a:r>
            <a:r>
              <a:rPr lang="en-US" dirty="0"/>
              <a:t> 100, of features</a:t>
            </a:r>
            <a:r>
              <a:rPr lang="en-US" dirty="0">
                <a:sym typeface="Symbol" panose="05050102010706020507" pitchFamily="18" charset="2"/>
              </a:rPr>
              <a:t> </a:t>
            </a:r>
            <a:r>
              <a:rPr lang="en-US" dirty="0"/>
              <a:t> 7</a:t>
            </a:r>
          </a:p>
          <a:p>
            <a:r>
              <a:rPr lang="en-US" b="1" dirty="0">
                <a:solidFill>
                  <a:srgbClr val="C00000"/>
                </a:solidFill>
              </a:rPr>
              <a:t>No </a:t>
            </a:r>
            <a:r>
              <a:rPr lang="en-US" b="1" dirty="0" err="1">
                <a:solidFill>
                  <a:srgbClr val="C00000"/>
                </a:solidFill>
              </a:rPr>
              <a:t>missings</a:t>
            </a:r>
            <a:endParaRPr lang="en-US" b="1" dirty="0">
              <a:solidFill>
                <a:srgbClr val="C00000"/>
              </a:solidFill>
            </a:endParaRPr>
          </a:p>
          <a:p>
            <a:pPr>
              <a:spcBef>
                <a:spcPts val="0"/>
              </a:spcBef>
            </a:pPr>
            <a:r>
              <a:rPr lang="en-US" b="1" dirty="0">
                <a:solidFill>
                  <a:srgbClr val="C00000"/>
                </a:solidFill>
              </a:rPr>
              <a:t>No </a:t>
            </a:r>
            <a:r>
              <a:rPr lang="en-US" b="1" dirty="0" err="1">
                <a:solidFill>
                  <a:srgbClr val="C00000"/>
                </a:solidFill>
              </a:rPr>
              <a:t>Irivine</a:t>
            </a:r>
            <a:r>
              <a:rPr lang="en-US" b="1" dirty="0">
                <a:solidFill>
                  <a:srgbClr val="C00000"/>
                </a:solidFill>
              </a:rPr>
              <a:t> ML repository</a:t>
            </a:r>
          </a:p>
          <a:p>
            <a:pPr>
              <a:spcBef>
                <a:spcPts val="0"/>
              </a:spcBef>
            </a:pPr>
            <a:r>
              <a:rPr lang="en-US" b="1" dirty="0"/>
              <a:t>The dataset is to be approved by me</a:t>
            </a:r>
            <a:r>
              <a:rPr lang="en-US" sz="3600" b="1" dirty="0"/>
              <a:t>.</a:t>
            </a:r>
          </a:p>
          <a:p>
            <a:endParaRPr lang="ru-RU" b="1" dirty="0">
              <a:solidFill>
                <a:srgbClr val="C00000"/>
              </a:solidFill>
            </a:endParaRPr>
          </a:p>
        </p:txBody>
      </p:sp>
      <p:sp>
        <p:nvSpPr>
          <p:cNvPr id="4" name="Объект 3"/>
          <p:cNvSpPr>
            <a:spLocks noGrp="1"/>
          </p:cNvSpPr>
          <p:nvPr>
            <p:ph sz="half" idx="2"/>
          </p:nvPr>
        </p:nvSpPr>
        <p:spPr>
          <a:xfrm>
            <a:off x="6600055" y="980728"/>
            <a:ext cx="4416811" cy="5206712"/>
          </a:xfrm>
        </p:spPr>
        <p:txBody>
          <a:bodyPr>
            <a:normAutofit/>
          </a:bodyPr>
          <a:lstStyle/>
          <a:p>
            <a:r>
              <a:rPr lang="en-US" b="1" dirty="0"/>
              <a:t>2. Start writing a team’s report file to submit it as either a Word or Adobe file</a:t>
            </a:r>
          </a:p>
          <a:p>
            <a:r>
              <a:rPr lang="en-US" dirty="0"/>
              <a:t>Project title page </a:t>
            </a:r>
          </a:p>
          <a:p>
            <a:r>
              <a:rPr lang="en-US" dirty="0"/>
              <a:t>Section 1.</a:t>
            </a:r>
          </a:p>
          <a:p>
            <a:pPr lvl="1"/>
            <a:r>
              <a:rPr lang="en-US" dirty="0"/>
              <a:t>Explanation of the choice of the dataset</a:t>
            </a:r>
          </a:p>
          <a:p>
            <a:pPr lvl="1"/>
            <a:r>
              <a:rPr lang="en-US" dirty="0"/>
              <a:t>Information of the dataset: features, number of entities, source address, examples of problems</a:t>
            </a:r>
            <a:endParaRPr lang="ru-RU" dirty="0"/>
          </a:p>
        </p:txBody>
      </p:sp>
      <p:sp>
        <p:nvSpPr>
          <p:cNvPr id="6" name="Нижний колонтитул 5"/>
          <p:cNvSpPr>
            <a:spLocks noGrp="1"/>
          </p:cNvSpPr>
          <p:nvPr>
            <p:ph type="ftr" sz="quarter" idx="11"/>
          </p:nvPr>
        </p:nvSpPr>
        <p:spPr/>
        <p:txBody>
          <a:bodyPr/>
          <a:lstStyle/>
          <a:p>
            <a:r>
              <a:rPr lang="en-US"/>
              <a:t>MagDAHomeWork_2020</a:t>
            </a:r>
            <a:endParaRPr lang="ru-RU"/>
          </a:p>
        </p:txBody>
      </p:sp>
      <p:sp>
        <p:nvSpPr>
          <p:cNvPr id="7" name="Номер слайда 6"/>
          <p:cNvSpPr>
            <a:spLocks noGrp="1"/>
          </p:cNvSpPr>
          <p:nvPr>
            <p:ph type="sldNum" sz="quarter" idx="12"/>
          </p:nvPr>
        </p:nvSpPr>
        <p:spPr/>
        <p:txBody>
          <a:bodyPr/>
          <a:lstStyle/>
          <a:p>
            <a:fld id="{DBB9C88E-D4C8-48E3-897A-F48C54F7B8B8}" type="slidenum">
              <a:rPr lang="ru-RU" smtClean="0"/>
              <a:t>5</a:t>
            </a:fld>
            <a:endParaRPr lang="ru-RU"/>
          </a:p>
        </p:txBody>
      </p:sp>
    </p:spTree>
    <p:extLst>
      <p:ext uri="{BB962C8B-B14F-4D97-AF65-F5344CB8AC3E}">
        <p14:creationId xmlns:p14="http://schemas.microsoft.com/office/powerpoint/2010/main" val="301407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28C122-EC53-4290-B53B-01DE82279EB1}"/>
              </a:ext>
            </a:extLst>
          </p:cNvPr>
          <p:cNvSpPr>
            <a:spLocks noGrp="1"/>
          </p:cNvSpPr>
          <p:nvPr>
            <p:ph type="title"/>
          </p:nvPr>
        </p:nvSpPr>
        <p:spPr>
          <a:xfrm>
            <a:off x="1991544" y="274638"/>
            <a:ext cx="8466144" cy="850106"/>
          </a:xfrm>
        </p:spPr>
        <p:txBody>
          <a:bodyPr>
            <a:normAutofit/>
          </a:bodyPr>
          <a:lstStyle/>
          <a:p>
            <a:r>
              <a:rPr lang="ru-RU" dirty="0"/>
              <a:t> </a:t>
            </a:r>
            <a:r>
              <a:rPr lang="en-US" dirty="0"/>
              <a:t>Home Work Assignment </a:t>
            </a:r>
            <a:r>
              <a:rPr lang="ru-RU" dirty="0"/>
              <a:t>2</a:t>
            </a:r>
            <a:r>
              <a:rPr lang="en-US" dirty="0"/>
              <a:t>: K-means</a:t>
            </a:r>
            <a:endParaRPr lang="ru-RU" dirty="0"/>
          </a:p>
        </p:txBody>
      </p:sp>
      <p:sp>
        <p:nvSpPr>
          <p:cNvPr id="3" name="Объект 2">
            <a:extLst>
              <a:ext uri="{FF2B5EF4-FFF2-40B4-BE49-F238E27FC236}">
                <a16:creationId xmlns:a16="http://schemas.microsoft.com/office/drawing/2014/main" id="{67DA3CF8-5E12-4A8F-BD45-DD5BC7DFD321}"/>
              </a:ext>
            </a:extLst>
          </p:cNvPr>
          <p:cNvSpPr>
            <a:spLocks noGrp="1"/>
          </p:cNvSpPr>
          <p:nvPr>
            <p:ph idx="1"/>
          </p:nvPr>
        </p:nvSpPr>
        <p:spPr>
          <a:xfrm>
            <a:off x="1734312" y="1124744"/>
            <a:ext cx="8723376" cy="5733256"/>
          </a:xfrm>
        </p:spPr>
        <p:txBody>
          <a:bodyPr>
            <a:normAutofit/>
          </a:bodyPr>
          <a:lstStyle/>
          <a:p>
            <a:r>
              <a:rPr lang="ru-RU" dirty="0"/>
              <a:t>1. </a:t>
            </a:r>
            <a:r>
              <a:rPr lang="en-US" dirty="0"/>
              <a:t>Choose</a:t>
            </a:r>
            <a:r>
              <a:rPr lang="ru-RU" dirty="0"/>
              <a:t> 3</a:t>
            </a:r>
            <a:r>
              <a:rPr lang="en-US" dirty="0"/>
              <a:t> to </a:t>
            </a:r>
            <a:r>
              <a:rPr lang="ru-RU" dirty="0"/>
              <a:t>6 </a:t>
            </a:r>
            <a:r>
              <a:rPr lang="en-US" dirty="0"/>
              <a:t>features.</a:t>
            </a:r>
            <a:r>
              <a:rPr lang="ru-RU" dirty="0"/>
              <a:t> </a:t>
            </a:r>
            <a:r>
              <a:rPr lang="en-US" dirty="0"/>
              <a:t>Explain the choice.</a:t>
            </a:r>
            <a:r>
              <a:rPr lang="ru-RU" dirty="0"/>
              <a:t> </a:t>
            </a:r>
            <a:endParaRPr lang="en-US" dirty="0"/>
          </a:p>
          <a:p>
            <a:r>
              <a:rPr lang="en-US" dirty="0"/>
              <a:t>2. Apply K-means</a:t>
            </a:r>
            <a:r>
              <a:rPr lang="ru-RU" dirty="0"/>
              <a:t>:</a:t>
            </a:r>
            <a:endParaRPr lang="en-US" dirty="0"/>
          </a:p>
          <a:p>
            <a:pPr lvl="1"/>
            <a:r>
              <a:rPr lang="en-US" dirty="0"/>
              <a:t>At K=5</a:t>
            </a:r>
            <a:endParaRPr lang="ru-RU" dirty="0"/>
          </a:p>
          <a:p>
            <a:pPr lvl="1"/>
            <a:r>
              <a:rPr lang="en-US" dirty="0"/>
              <a:t>At K=9</a:t>
            </a:r>
            <a:endParaRPr lang="ru-RU" dirty="0"/>
          </a:p>
          <a:p>
            <a:pPr lvl="1"/>
            <a:r>
              <a:rPr lang="en-US" dirty="0"/>
              <a:t>In both cases: 10 or more random initializations, choose the best solution over the K-means criterion; present it in a table</a:t>
            </a:r>
          </a:p>
          <a:p>
            <a:r>
              <a:rPr lang="en-US" dirty="0"/>
              <a:t>3. Interpret each found partition by using features from the data table – as instructed in the lecture slides. Explain why you consider one of them better than the other in this perspective.</a:t>
            </a:r>
            <a:endParaRPr lang="ru-RU" dirty="0"/>
          </a:p>
        </p:txBody>
      </p:sp>
      <p:sp>
        <p:nvSpPr>
          <p:cNvPr id="4" name="Нижний колонтитул 3">
            <a:extLst>
              <a:ext uri="{FF2B5EF4-FFF2-40B4-BE49-F238E27FC236}">
                <a16:creationId xmlns:a16="http://schemas.microsoft.com/office/drawing/2014/main" id="{309EB023-D8F2-405C-980E-0CA78C4910D4}"/>
              </a:ext>
            </a:extLst>
          </p:cNvPr>
          <p:cNvSpPr>
            <a:spLocks noGrp="1"/>
          </p:cNvSpPr>
          <p:nvPr>
            <p:ph type="ftr" sz="quarter" idx="11"/>
          </p:nvPr>
        </p:nvSpPr>
        <p:spPr/>
        <p:txBody>
          <a:bodyPr/>
          <a:lstStyle/>
          <a:p>
            <a:r>
              <a:rPr lang="en-US"/>
              <a:t>MagDAHomeWork_2020</a:t>
            </a:r>
            <a:endParaRPr lang="ru-RU"/>
          </a:p>
        </p:txBody>
      </p:sp>
      <p:sp>
        <p:nvSpPr>
          <p:cNvPr id="5" name="Номер слайда 4">
            <a:extLst>
              <a:ext uri="{FF2B5EF4-FFF2-40B4-BE49-F238E27FC236}">
                <a16:creationId xmlns:a16="http://schemas.microsoft.com/office/drawing/2014/main" id="{F226D903-AE7A-44C4-9704-746CCC82C482}"/>
              </a:ext>
            </a:extLst>
          </p:cNvPr>
          <p:cNvSpPr>
            <a:spLocks noGrp="1"/>
          </p:cNvSpPr>
          <p:nvPr>
            <p:ph type="sldNum" sz="quarter" idx="12"/>
          </p:nvPr>
        </p:nvSpPr>
        <p:spPr/>
        <p:txBody>
          <a:bodyPr/>
          <a:lstStyle/>
          <a:p>
            <a:fld id="{A7984563-EE79-4A2E-A320-87AF0FBF518D}" type="slidenum">
              <a:rPr lang="ru-RU" smtClean="0"/>
              <a:t>6</a:t>
            </a:fld>
            <a:endParaRPr lang="ru-RU"/>
          </a:p>
        </p:txBody>
      </p:sp>
    </p:spTree>
    <p:extLst>
      <p:ext uri="{BB962C8B-B14F-4D97-AF65-F5344CB8AC3E}">
        <p14:creationId xmlns:p14="http://schemas.microsoft.com/office/powerpoint/2010/main" val="239722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28C122-EC53-4290-B53B-01DE82279EB1}"/>
              </a:ext>
            </a:extLst>
          </p:cNvPr>
          <p:cNvSpPr>
            <a:spLocks noGrp="1"/>
          </p:cNvSpPr>
          <p:nvPr>
            <p:ph type="title"/>
          </p:nvPr>
        </p:nvSpPr>
        <p:spPr>
          <a:xfrm>
            <a:off x="1344058" y="274638"/>
            <a:ext cx="9113630" cy="850106"/>
          </a:xfrm>
        </p:spPr>
        <p:txBody>
          <a:bodyPr>
            <a:normAutofit/>
          </a:bodyPr>
          <a:lstStyle/>
          <a:p>
            <a:r>
              <a:rPr lang="ru-RU" dirty="0"/>
              <a:t> </a:t>
            </a:r>
            <a:r>
              <a:rPr lang="en-US" dirty="0"/>
              <a:t>Home Work Assignment 3: Bootstrap</a:t>
            </a:r>
            <a:endParaRPr lang="ru-RU" dirty="0"/>
          </a:p>
        </p:txBody>
      </p:sp>
      <p:sp>
        <p:nvSpPr>
          <p:cNvPr id="3" name="Объект 2">
            <a:extLst>
              <a:ext uri="{FF2B5EF4-FFF2-40B4-BE49-F238E27FC236}">
                <a16:creationId xmlns:a16="http://schemas.microsoft.com/office/drawing/2014/main" id="{67DA3CF8-5E12-4A8F-BD45-DD5BC7DFD321}"/>
              </a:ext>
            </a:extLst>
          </p:cNvPr>
          <p:cNvSpPr>
            <a:spLocks noGrp="1"/>
          </p:cNvSpPr>
          <p:nvPr>
            <p:ph idx="1"/>
          </p:nvPr>
        </p:nvSpPr>
        <p:spPr>
          <a:xfrm>
            <a:off x="1734312" y="1052736"/>
            <a:ext cx="8860536" cy="5805264"/>
          </a:xfrm>
        </p:spPr>
        <p:txBody>
          <a:bodyPr>
            <a:normAutofit/>
          </a:bodyPr>
          <a:lstStyle/>
          <a:p>
            <a:pPr marL="0" indent="0">
              <a:buNone/>
            </a:pPr>
            <a:r>
              <a:rPr lang="en-US" dirty="0"/>
              <a:t>Take one of the partitions found in the previous work.</a:t>
            </a:r>
          </a:p>
          <a:p>
            <a:pPr marL="0" indent="0">
              <a:buNone/>
            </a:pPr>
            <a:endParaRPr lang="ru-RU" dirty="0"/>
          </a:p>
          <a:p>
            <a:pPr lvl="1"/>
            <a:r>
              <a:rPr lang="en-US" dirty="0"/>
              <a:t>1. Take a feature, find the 95% confidence interval for its grand mean by using bootstrap</a:t>
            </a:r>
          </a:p>
          <a:p>
            <a:pPr lvl="1"/>
            <a:r>
              <a:rPr lang="en-US" dirty="0"/>
              <a:t>2. Compare the within-cluster means for one of the features between two clusters using bootstrap</a:t>
            </a:r>
            <a:endParaRPr lang="ru-RU" dirty="0"/>
          </a:p>
          <a:p>
            <a:pPr lvl="1"/>
            <a:r>
              <a:rPr lang="en-US" dirty="0"/>
              <a:t>3. Take a cluster, and compare the grand mean with the within-cluster mean for the feature by using bootstrap</a:t>
            </a:r>
          </a:p>
          <a:p>
            <a:pPr marL="457200" lvl="1" indent="0">
              <a:buNone/>
            </a:pPr>
            <a:r>
              <a:rPr lang="en-US" b="1" dirty="0"/>
              <a:t>Note</a:t>
            </a:r>
            <a:r>
              <a:rPr lang="en-US" dirty="0"/>
              <a:t>: each application of bootstrap should be done in both, pivotal and non-pivotal, versions</a:t>
            </a:r>
            <a:endParaRPr lang="ru-RU" dirty="0"/>
          </a:p>
        </p:txBody>
      </p:sp>
      <p:sp>
        <p:nvSpPr>
          <p:cNvPr id="4" name="Нижний колонтитул 3">
            <a:extLst>
              <a:ext uri="{FF2B5EF4-FFF2-40B4-BE49-F238E27FC236}">
                <a16:creationId xmlns:a16="http://schemas.microsoft.com/office/drawing/2014/main" id="{309EB023-D8F2-405C-980E-0CA78C4910D4}"/>
              </a:ext>
            </a:extLst>
          </p:cNvPr>
          <p:cNvSpPr>
            <a:spLocks noGrp="1"/>
          </p:cNvSpPr>
          <p:nvPr>
            <p:ph type="ftr" sz="quarter" idx="11"/>
          </p:nvPr>
        </p:nvSpPr>
        <p:spPr/>
        <p:txBody>
          <a:bodyPr/>
          <a:lstStyle/>
          <a:p>
            <a:r>
              <a:rPr lang="en-US"/>
              <a:t>MagDAHomeWork_2020</a:t>
            </a:r>
            <a:endParaRPr lang="ru-RU"/>
          </a:p>
        </p:txBody>
      </p:sp>
      <p:sp>
        <p:nvSpPr>
          <p:cNvPr id="5" name="Номер слайда 4">
            <a:extLst>
              <a:ext uri="{FF2B5EF4-FFF2-40B4-BE49-F238E27FC236}">
                <a16:creationId xmlns:a16="http://schemas.microsoft.com/office/drawing/2014/main" id="{F226D903-AE7A-44C4-9704-746CCC82C482}"/>
              </a:ext>
            </a:extLst>
          </p:cNvPr>
          <p:cNvSpPr>
            <a:spLocks noGrp="1"/>
          </p:cNvSpPr>
          <p:nvPr>
            <p:ph type="sldNum" sz="quarter" idx="12"/>
          </p:nvPr>
        </p:nvSpPr>
        <p:spPr/>
        <p:txBody>
          <a:bodyPr/>
          <a:lstStyle/>
          <a:p>
            <a:fld id="{A7984563-EE79-4A2E-A320-87AF0FBF518D}" type="slidenum">
              <a:rPr lang="ru-RU" smtClean="0"/>
              <a:t>7</a:t>
            </a:fld>
            <a:endParaRPr lang="ru-RU"/>
          </a:p>
        </p:txBody>
      </p:sp>
    </p:spTree>
    <p:extLst>
      <p:ext uri="{BB962C8B-B14F-4D97-AF65-F5344CB8AC3E}">
        <p14:creationId xmlns:p14="http://schemas.microsoft.com/office/powerpoint/2010/main" val="217186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3336" y="188640"/>
            <a:ext cx="8291264" cy="648072"/>
          </a:xfrm>
        </p:spPr>
        <p:txBody>
          <a:bodyPr>
            <a:normAutofit fontScale="90000"/>
          </a:bodyPr>
          <a:lstStyle/>
          <a:p>
            <a:r>
              <a:rPr lang="en-US" dirty="0"/>
              <a:t>Homework 4: Contingency Table</a:t>
            </a:r>
            <a:endParaRPr lang="ru-RU" dirty="0"/>
          </a:p>
        </p:txBody>
      </p:sp>
      <p:sp>
        <p:nvSpPr>
          <p:cNvPr id="3" name="Объект 2"/>
          <p:cNvSpPr>
            <a:spLocks noGrp="1"/>
          </p:cNvSpPr>
          <p:nvPr>
            <p:ph sz="half" idx="1"/>
          </p:nvPr>
        </p:nvSpPr>
        <p:spPr>
          <a:xfrm>
            <a:off x="1524000" y="836712"/>
            <a:ext cx="8964488" cy="5832648"/>
          </a:xfrm>
        </p:spPr>
        <p:txBody>
          <a:bodyPr>
            <a:normAutofit/>
          </a:bodyPr>
          <a:lstStyle/>
          <a:p>
            <a:pPr marL="514350" indent="-514350">
              <a:buAutoNum type="arabicPeriod"/>
            </a:pPr>
            <a:r>
              <a:rPr lang="en-US" dirty="0"/>
              <a:t>Consider three nominal features (</a:t>
            </a:r>
            <a:r>
              <a:rPr lang="en-US" b="1" dirty="0"/>
              <a:t>one</a:t>
            </a:r>
            <a:r>
              <a:rPr lang="en-US" dirty="0"/>
              <a:t> of them, not more, may be taken from nominal features in your data) </a:t>
            </a:r>
          </a:p>
          <a:p>
            <a:pPr marL="514350" indent="-514350">
              <a:buAutoNum type="arabicPeriod"/>
            </a:pPr>
            <a:r>
              <a:rPr lang="en-US" dirty="0"/>
              <a:t>Build two contingency tables over them: present a conditional frequency table and Quetelet relative index tables. Make comments on relations between categories of the common (to both tables) feature and two others.</a:t>
            </a:r>
          </a:p>
          <a:p>
            <a:pPr marL="514350" indent="-514350">
              <a:buAutoNum type="arabicPeriod"/>
            </a:pPr>
            <a:r>
              <a:rPr lang="en-US" dirty="0"/>
              <a:t>Compute and visualize the chi-square-average-Quetelet-index over both tables. Comment on the meaning of the values in the data analysis context. </a:t>
            </a:r>
          </a:p>
          <a:p>
            <a:pPr marL="514350" indent="-514350">
              <a:buAutoNum type="arabicPeriod"/>
            </a:pPr>
            <a:r>
              <a:rPr lang="en-US" dirty="0"/>
              <a:t>Tell: what numbers of observations would suffice to see the features as associated at 95% confidence level; at 99% confidence level.</a:t>
            </a:r>
            <a:endParaRPr lang="ru-RU" dirty="0"/>
          </a:p>
        </p:txBody>
      </p:sp>
      <p:sp>
        <p:nvSpPr>
          <p:cNvPr id="5" name="Нижний колонтитул 4"/>
          <p:cNvSpPr>
            <a:spLocks noGrp="1"/>
          </p:cNvSpPr>
          <p:nvPr>
            <p:ph type="ftr" sz="quarter" idx="11"/>
          </p:nvPr>
        </p:nvSpPr>
        <p:spPr/>
        <p:txBody>
          <a:bodyPr/>
          <a:lstStyle/>
          <a:p>
            <a:r>
              <a:rPr lang="en-US"/>
              <a:t>MagDAHomeWork_2020</a:t>
            </a:r>
            <a:endParaRPr lang="ru-RU"/>
          </a:p>
        </p:txBody>
      </p:sp>
      <p:sp>
        <p:nvSpPr>
          <p:cNvPr id="6" name="Номер слайда 5"/>
          <p:cNvSpPr>
            <a:spLocks noGrp="1"/>
          </p:cNvSpPr>
          <p:nvPr>
            <p:ph type="sldNum" sz="quarter" idx="12"/>
          </p:nvPr>
        </p:nvSpPr>
        <p:spPr/>
        <p:txBody>
          <a:bodyPr/>
          <a:lstStyle/>
          <a:p>
            <a:fld id="{07BFB7E3-E100-4D86-ADD8-2CBBC33CB0F5}" type="slidenum">
              <a:rPr lang="ru-RU" smtClean="0"/>
              <a:t>8</a:t>
            </a:fld>
            <a:endParaRPr lang="ru-RU"/>
          </a:p>
        </p:txBody>
      </p:sp>
    </p:spTree>
    <p:extLst>
      <p:ext uri="{BB962C8B-B14F-4D97-AF65-F5344CB8AC3E}">
        <p14:creationId xmlns:p14="http://schemas.microsoft.com/office/powerpoint/2010/main" val="24900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0"/>
            <a:ext cx="8625136" cy="836712"/>
          </a:xfrm>
        </p:spPr>
        <p:txBody>
          <a:bodyPr>
            <a:normAutofit/>
          </a:bodyPr>
          <a:lstStyle/>
          <a:p>
            <a:r>
              <a:rPr lang="en-US" dirty="0"/>
              <a:t>Homework Assignment 5: PCA/SVD</a:t>
            </a:r>
            <a:endParaRPr lang="ru-RU" dirty="0"/>
          </a:p>
        </p:txBody>
      </p:sp>
      <p:sp>
        <p:nvSpPr>
          <p:cNvPr id="3" name="Объект 2"/>
          <p:cNvSpPr>
            <a:spLocks noGrp="1"/>
          </p:cNvSpPr>
          <p:nvPr>
            <p:ph idx="1"/>
          </p:nvPr>
        </p:nvSpPr>
        <p:spPr>
          <a:xfrm>
            <a:off x="1524000" y="836712"/>
            <a:ext cx="9144000" cy="5884763"/>
          </a:xfrm>
        </p:spPr>
        <p:txBody>
          <a:bodyPr>
            <a:normAutofit fontScale="92500" lnSpcReduction="20000"/>
          </a:bodyPr>
          <a:lstStyle/>
          <a:p>
            <a:r>
              <a:rPr lang="en-US" dirty="0"/>
              <a:t>In your data set, select a subset of 3-6 features related to the same aspect and explain your choice (may be the same subset that was used for k-means clustering)</a:t>
            </a:r>
          </a:p>
          <a:p>
            <a:r>
              <a:rPr lang="en-US" dirty="0"/>
              <a:t>Standardize the selected subset; compute its data scatter</a:t>
            </a:r>
            <a:r>
              <a:rPr lang="ru-RU" dirty="0"/>
              <a:t> </a:t>
            </a:r>
            <a:r>
              <a:rPr lang="en-US" dirty="0"/>
              <a:t>and SVD; determine contributions of all the principal components to the data scatter, naturally and per cent</a:t>
            </a:r>
          </a:p>
          <a:p>
            <a:r>
              <a:rPr lang="en-US" dirty="0"/>
              <a:t>Compute and interpret a hidden ranking factor behind the selected features. The factor should be expressed in a 0-100 rank scale (as well as the features – ranking normalization).</a:t>
            </a:r>
            <a:endParaRPr lang="ru-RU" dirty="0"/>
          </a:p>
          <a:p>
            <a:r>
              <a:rPr lang="en-US" dirty="0"/>
              <a:t>Visualize the data using two first principal components at the standardization with two versions of normalization: (a) range normalization and (b) z-scoring. At these visualizations, use a distinct shape/color for points representing a pre-specified by you group of objects. </a:t>
            </a:r>
          </a:p>
          <a:p>
            <a:r>
              <a:rPr lang="en-US" dirty="0"/>
              <a:t>Apply the conventional PCA for finding two first principal components and visualizing </a:t>
            </a:r>
            <a:r>
              <a:rPr lang="en-US"/>
              <a:t>the data; </a:t>
            </a:r>
            <a:r>
              <a:rPr lang="en-US" dirty="0"/>
              <a:t>compare to the results at z-scoring. Comment on which of the normalizations is better and why.</a:t>
            </a:r>
          </a:p>
        </p:txBody>
      </p:sp>
      <p:sp>
        <p:nvSpPr>
          <p:cNvPr id="4" name="Нижний колонтитул 3"/>
          <p:cNvSpPr>
            <a:spLocks noGrp="1"/>
          </p:cNvSpPr>
          <p:nvPr>
            <p:ph type="ftr" sz="quarter" idx="11"/>
          </p:nvPr>
        </p:nvSpPr>
        <p:spPr/>
        <p:txBody>
          <a:bodyPr/>
          <a:lstStyle/>
          <a:p>
            <a:r>
              <a:rPr lang="en-US"/>
              <a:t>MagDAHomeWork_2020</a:t>
            </a:r>
            <a:endParaRPr lang="ru-RU"/>
          </a:p>
        </p:txBody>
      </p:sp>
      <p:sp>
        <p:nvSpPr>
          <p:cNvPr id="5" name="Номер слайда 4"/>
          <p:cNvSpPr>
            <a:spLocks noGrp="1"/>
          </p:cNvSpPr>
          <p:nvPr>
            <p:ph type="sldNum" sz="quarter" idx="12"/>
          </p:nvPr>
        </p:nvSpPr>
        <p:spPr/>
        <p:txBody>
          <a:bodyPr/>
          <a:lstStyle/>
          <a:p>
            <a:fld id="{93C9DDFB-12AC-4EDF-912F-3F233AE9D7E0}" type="slidenum">
              <a:rPr lang="ru-RU" smtClean="0"/>
              <a:pPr/>
              <a:t>9</a:t>
            </a:fld>
            <a:endParaRPr lang="ru-RU"/>
          </a:p>
        </p:txBody>
      </p:sp>
    </p:spTree>
    <p:extLst>
      <p:ext uri="{BB962C8B-B14F-4D97-AF65-F5344CB8AC3E}">
        <p14:creationId xmlns:p14="http://schemas.microsoft.com/office/powerpoint/2010/main" val="191416471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8762</TotalTime>
  <Words>1125</Words>
  <Application>Microsoft Office PowerPoint</Application>
  <PresentationFormat>Широкоэкранный</PresentationFormat>
  <Paragraphs>93</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Modern Data Analysis HomeWork 2020:  Start and Deadline</vt:lpstr>
      <vt:lpstr>Computation</vt:lpstr>
      <vt:lpstr>Contributions of assignments to the HW mark</vt:lpstr>
      <vt:lpstr>Contents</vt:lpstr>
      <vt:lpstr>Home work 1: Report writing</vt:lpstr>
      <vt:lpstr> Home Work Assignment 2: K-means</vt:lpstr>
      <vt:lpstr> Home Work Assignment 3: Bootstrap</vt:lpstr>
      <vt:lpstr>Homework 4: Contingency Table</vt:lpstr>
      <vt:lpstr>Homework Assignment 5: PCA/SVD</vt:lpstr>
      <vt:lpstr>Homework Assignment 6: Correlation Coefficient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Work 2019</dc:title>
  <dc:creator>Boris Mirkin</dc:creator>
  <cp:lastModifiedBy>Boris Mirkin</cp:lastModifiedBy>
  <cp:revision>22</cp:revision>
  <dcterms:created xsi:type="dcterms:W3CDTF">2019-10-29T13:14:51Z</dcterms:created>
  <dcterms:modified xsi:type="dcterms:W3CDTF">2020-10-25T15:29:14Z</dcterms:modified>
</cp:coreProperties>
</file>