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838080" y="1825560"/>
            <a:ext cx="2527920" cy="2075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83808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33" name="PlaceHolder 3"/>
          <p:cNvSpPr>
            <a:spLocks noGrp="1"/>
          </p:cNvSpPr>
          <p:nvPr>
            <p:ph type="body"/>
          </p:nvPr>
        </p:nvSpPr>
        <p:spPr>
          <a:xfrm>
            <a:off x="169272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34" name="PlaceHolder 4"/>
          <p:cNvSpPr>
            <a:spLocks noGrp="1"/>
          </p:cNvSpPr>
          <p:nvPr>
            <p:ph type="body"/>
          </p:nvPr>
        </p:nvSpPr>
        <p:spPr>
          <a:xfrm>
            <a:off x="254736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35" name="PlaceHolder 5"/>
          <p:cNvSpPr>
            <a:spLocks noGrp="1"/>
          </p:cNvSpPr>
          <p:nvPr>
            <p:ph type="body"/>
          </p:nvPr>
        </p:nvSpPr>
        <p:spPr>
          <a:xfrm>
            <a:off x="83808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36" name="PlaceHolder 6"/>
          <p:cNvSpPr>
            <a:spLocks noGrp="1"/>
          </p:cNvSpPr>
          <p:nvPr>
            <p:ph type="body"/>
          </p:nvPr>
        </p:nvSpPr>
        <p:spPr>
          <a:xfrm>
            <a:off x="169272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37" name="PlaceHolder 7"/>
          <p:cNvSpPr>
            <a:spLocks noGrp="1"/>
          </p:cNvSpPr>
          <p:nvPr>
            <p:ph type="body"/>
          </p:nvPr>
        </p:nvSpPr>
        <p:spPr>
          <a:xfrm>
            <a:off x="2547360" y="4098240"/>
            <a:ext cx="813600" cy="2075040"/>
          </a:xfrm>
          <a:prstGeom prst="rect">
            <a:avLst/>
          </a:prstGeom>
        </p:spPr>
        <p:txBody>
          <a:bodyPr lIns="0" rIns="0" tIns="0" bIns="0">
            <a:normAutofit fontScale="26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838080" y="1825560"/>
            <a:ext cx="2527920" cy="4350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838080" y="1825560"/>
            <a:ext cx="252792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838080" y="1825560"/>
            <a:ext cx="2527920" cy="4350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838080" y="1825560"/>
            <a:ext cx="2527920" cy="20750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83808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72" name="PlaceHolder 3"/>
          <p:cNvSpPr>
            <a:spLocks noGrp="1"/>
          </p:cNvSpPr>
          <p:nvPr>
            <p:ph type="body"/>
          </p:nvPr>
        </p:nvSpPr>
        <p:spPr>
          <a:xfrm>
            <a:off x="169272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73" name="PlaceHolder 4"/>
          <p:cNvSpPr>
            <a:spLocks noGrp="1"/>
          </p:cNvSpPr>
          <p:nvPr>
            <p:ph type="body"/>
          </p:nvPr>
        </p:nvSpPr>
        <p:spPr>
          <a:xfrm>
            <a:off x="254736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74" name="PlaceHolder 5"/>
          <p:cNvSpPr>
            <a:spLocks noGrp="1"/>
          </p:cNvSpPr>
          <p:nvPr>
            <p:ph type="body"/>
          </p:nvPr>
        </p:nvSpPr>
        <p:spPr>
          <a:xfrm>
            <a:off x="83808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75" name="PlaceHolder 6"/>
          <p:cNvSpPr>
            <a:spLocks noGrp="1"/>
          </p:cNvSpPr>
          <p:nvPr>
            <p:ph type="body"/>
          </p:nvPr>
        </p:nvSpPr>
        <p:spPr>
          <a:xfrm>
            <a:off x="169272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76" name="PlaceHolder 7"/>
          <p:cNvSpPr>
            <a:spLocks noGrp="1"/>
          </p:cNvSpPr>
          <p:nvPr>
            <p:ph type="body"/>
          </p:nvPr>
        </p:nvSpPr>
        <p:spPr>
          <a:xfrm>
            <a:off x="2547360" y="4098240"/>
            <a:ext cx="813600" cy="2075040"/>
          </a:xfrm>
          <a:prstGeom prst="rect">
            <a:avLst/>
          </a:prstGeom>
        </p:spPr>
        <p:txBody>
          <a:bodyPr lIns="0" rIns="0" tIns="0" bIns="0">
            <a:normAutofit fontScale="26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838080" y="1825560"/>
            <a:ext cx="2527920" cy="4350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838080" y="1825560"/>
            <a:ext cx="252792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838080" y="1825560"/>
            <a:ext cx="252792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838080" y="1825560"/>
            <a:ext cx="2527920" cy="20750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83808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110" name="PlaceHolder 3"/>
          <p:cNvSpPr>
            <a:spLocks noGrp="1"/>
          </p:cNvSpPr>
          <p:nvPr>
            <p:ph type="body"/>
          </p:nvPr>
        </p:nvSpPr>
        <p:spPr>
          <a:xfrm>
            <a:off x="169272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111" name="PlaceHolder 4"/>
          <p:cNvSpPr>
            <a:spLocks noGrp="1"/>
          </p:cNvSpPr>
          <p:nvPr>
            <p:ph type="body"/>
          </p:nvPr>
        </p:nvSpPr>
        <p:spPr>
          <a:xfrm>
            <a:off x="2547360" y="1825560"/>
            <a:ext cx="813600" cy="2075040"/>
          </a:xfrm>
          <a:prstGeom prst="rect">
            <a:avLst/>
          </a:prstGeom>
        </p:spPr>
        <p:txBody>
          <a:bodyPr lIns="0" rIns="0" tIns="0" bIns="0">
            <a:normAutofit fontScale="26000"/>
          </a:bodyPr>
          <a:p>
            <a:endParaRPr b="0" lang="en-US" sz="3200" spc="-1" strike="noStrike">
              <a:latin typeface="Arial"/>
            </a:endParaRPr>
          </a:p>
        </p:txBody>
      </p:sp>
      <p:sp>
        <p:nvSpPr>
          <p:cNvPr id="112" name="PlaceHolder 5"/>
          <p:cNvSpPr>
            <a:spLocks noGrp="1"/>
          </p:cNvSpPr>
          <p:nvPr>
            <p:ph type="body"/>
          </p:nvPr>
        </p:nvSpPr>
        <p:spPr>
          <a:xfrm>
            <a:off x="83808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113" name="PlaceHolder 6"/>
          <p:cNvSpPr>
            <a:spLocks noGrp="1"/>
          </p:cNvSpPr>
          <p:nvPr>
            <p:ph type="body"/>
          </p:nvPr>
        </p:nvSpPr>
        <p:spPr>
          <a:xfrm>
            <a:off x="1692720" y="4098240"/>
            <a:ext cx="813600" cy="2075040"/>
          </a:xfrm>
          <a:prstGeom prst="rect">
            <a:avLst/>
          </a:prstGeom>
        </p:spPr>
        <p:txBody>
          <a:bodyPr lIns="0" rIns="0" tIns="0" bIns="0">
            <a:normAutofit fontScale="26000"/>
          </a:bodyPr>
          <a:p>
            <a:endParaRPr b="0" lang="en-US" sz="3200" spc="-1" strike="noStrike">
              <a:latin typeface="Arial"/>
            </a:endParaRPr>
          </a:p>
        </p:txBody>
      </p:sp>
      <p:sp>
        <p:nvSpPr>
          <p:cNvPr id="114" name="PlaceHolder 7"/>
          <p:cNvSpPr>
            <a:spLocks noGrp="1"/>
          </p:cNvSpPr>
          <p:nvPr>
            <p:ph type="body"/>
          </p:nvPr>
        </p:nvSpPr>
        <p:spPr>
          <a:xfrm>
            <a:off x="2547360" y="4098240"/>
            <a:ext cx="813600" cy="2075040"/>
          </a:xfrm>
          <a:prstGeom prst="rect">
            <a:avLst/>
          </a:prstGeom>
        </p:spPr>
        <p:txBody>
          <a:bodyPr lIns="0" rIns="0" tIns="0" bIns="0">
            <a:normAutofit fontScale="26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133360" y="1825560"/>
            <a:ext cx="1233360" cy="4350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83808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838080" y="1825560"/>
            <a:ext cx="1233360" cy="4350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133360" y="4098240"/>
            <a:ext cx="123336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838080" y="1825560"/>
            <a:ext cx="1233360" cy="2075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133360" y="1825560"/>
            <a:ext cx="1233360" cy="2075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838080" y="4098240"/>
            <a:ext cx="2527920" cy="2075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838080" y="1825560"/>
            <a:ext cx="2527920" cy="4350600"/>
          </a:xfrm>
          <a:prstGeom prst="rect">
            <a:avLst/>
          </a:prstGeom>
        </p:spPr>
        <p:txBody>
          <a:bodyPr lIns="0" rIns="0" tIns="0" bIns="0">
            <a:normAutofit fontScale="15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3493080" y="1825560"/>
            <a:ext cx="2527920" cy="4350600"/>
          </a:xfrm>
          <a:prstGeom prst="rect">
            <a:avLst/>
          </a:prstGeom>
        </p:spPr>
        <p:txBody>
          <a:bodyPr lIns="0" rIns="0" tIns="0" bIns="0">
            <a:normAutofit fontScale="15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bmirkin@hse.ru" TargetMode="External"/><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90240" y="0"/>
            <a:ext cx="10276920" cy="1488960"/>
          </a:xfrm>
          <a:prstGeom prst="rect">
            <a:avLst/>
          </a:prstGeom>
          <a:noFill/>
          <a:ln>
            <a:noFill/>
          </a:ln>
        </p:spPr>
        <p:style>
          <a:lnRef idx="0"/>
          <a:fillRef idx="0"/>
          <a:effectRef idx="0"/>
          <a:fontRef idx="minor"/>
        </p:style>
        <p:txBody>
          <a:bodyPr lIns="90000" rIns="90000" tIns="45000" bIns="45000" anchor="b">
            <a:normAutofit fontScale="70000"/>
          </a:bodyPr>
          <a:p>
            <a:pPr algn="ctr">
              <a:lnSpc>
                <a:spcPct val="90000"/>
              </a:lnSpc>
            </a:pPr>
            <a:r>
              <a:rPr b="0" lang="en-US" sz="4400" spc="-1" strike="noStrike">
                <a:solidFill>
                  <a:srgbClr val="000000"/>
                </a:solidFill>
                <a:latin typeface="Calibri Light"/>
              </a:rPr>
              <a:t>Modern Data Analysis HomeWork 20</a:t>
            </a:r>
            <a:r>
              <a:rPr b="0" lang="ru-RU" sz="4400" spc="-1" strike="noStrike">
                <a:solidFill>
                  <a:srgbClr val="000000"/>
                </a:solidFill>
                <a:latin typeface="Calibri Light"/>
              </a:rPr>
              <a:t>20</a:t>
            </a:r>
            <a:r>
              <a:rPr b="0" lang="en-US" sz="4400" spc="-1" strike="noStrike">
                <a:solidFill>
                  <a:srgbClr val="000000"/>
                </a:solidFill>
                <a:latin typeface="Calibri Light"/>
              </a:rPr>
              <a:t>: </a:t>
            </a:r>
            <a:br/>
            <a:r>
              <a:rPr b="1" lang="en-US" sz="4400" spc="-1" strike="noStrike">
                <a:solidFill>
                  <a:srgbClr val="000000"/>
                </a:solidFill>
                <a:latin typeface="Calibri Light"/>
              </a:rPr>
              <a:t>Start and Deadline</a:t>
            </a:r>
            <a:endParaRPr b="0" lang="en-US" sz="4400" spc="-1" strike="noStrike">
              <a:latin typeface="Arial"/>
            </a:endParaRPr>
          </a:p>
        </p:txBody>
      </p:sp>
      <p:sp>
        <p:nvSpPr>
          <p:cNvPr id="116" name="CustomShape 2"/>
          <p:cNvSpPr/>
          <p:nvPr/>
        </p:nvSpPr>
        <p:spPr>
          <a:xfrm>
            <a:off x="651240" y="1489680"/>
            <a:ext cx="10888560" cy="5218560"/>
          </a:xfrm>
          <a:prstGeom prst="rect">
            <a:avLst/>
          </a:prstGeom>
          <a:noFill/>
          <a:ln>
            <a:noFill/>
          </a:ln>
        </p:spPr>
        <p:style>
          <a:lnRef idx="0"/>
          <a:fillRef idx="0"/>
          <a:effectRef idx="0"/>
          <a:fontRef idx="minor"/>
        </p:style>
        <p:txBody>
          <a:bodyPr lIns="90000" rIns="90000" tIns="45000" bIns="45000">
            <a:normAutofit fontScale="34000"/>
          </a:bodyPr>
          <a:p>
            <a:pPr>
              <a:lnSpc>
                <a:spcPct val="90000"/>
              </a:lnSpc>
              <a:spcBef>
                <a:spcPts val="1001"/>
              </a:spcBef>
              <a:tabLst>
                <a:tab algn="l" pos="0"/>
              </a:tabLst>
            </a:pPr>
            <a:r>
              <a:rPr b="1" lang="en-US" sz="5100" spc="-1" strike="noStrike">
                <a:solidFill>
                  <a:srgbClr val="000000"/>
                </a:solidFill>
                <a:latin typeface="Calibri"/>
              </a:rPr>
              <a:t>Goals</a:t>
            </a:r>
            <a:r>
              <a:rPr b="0" lang="en-US" sz="5100" spc="-1" strike="noStrike">
                <a:solidFill>
                  <a:srgbClr val="000000"/>
                </a:solidFill>
                <a:latin typeface="Calibri"/>
              </a:rPr>
              <a:t>: </a:t>
            </a:r>
            <a:endParaRPr b="0" lang="en-US" sz="5100" spc="-1" strike="noStrike">
              <a:latin typeface="Arial"/>
            </a:endParaRPr>
          </a:p>
          <a:p>
            <a:pPr marL="457200" indent="-4564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Hands-on experience in data analysis methods learnt</a:t>
            </a:r>
            <a:endParaRPr b="0" lang="en-US" sz="2800" spc="-1" strike="noStrike">
              <a:latin typeface="Arial"/>
            </a:endParaRPr>
          </a:p>
          <a:p>
            <a:pPr marL="457200" indent="-4564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Report writing experience</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A report submitting team may consist of up to 4 persons: all are to receive the same mark.</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1" lang="en-US" sz="5800" spc="-1" strike="noStrike">
                <a:solidFill>
                  <a:srgbClr val="000000"/>
                </a:solidFill>
                <a:latin typeface="Calibri"/>
              </a:rPr>
              <a:t>To start</a:t>
            </a:r>
            <a:r>
              <a:rPr b="0" lang="en-US" sz="5800" spc="-1" strike="noStrike">
                <a:solidFill>
                  <a:srgbClr val="000000"/>
                </a:solidFill>
                <a:latin typeface="Calibri"/>
              </a:rPr>
              <a:t>, </a:t>
            </a:r>
            <a:r>
              <a:rPr b="0" lang="en-US" sz="2800" spc="-1" strike="noStrike">
                <a:solidFill>
                  <a:srgbClr val="000000"/>
                </a:solidFill>
                <a:latin typeface="Calibri"/>
              </a:rPr>
              <a:t>you should receive a confirmation from the instructor. To obtain that, you should submit to me a description of the dataset (what are the entities, the number of them, a list of features with explanation of their meaning, and a file with the dataset).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A </a:t>
            </a:r>
            <a:r>
              <a:rPr b="1" lang="en-US" sz="5800" spc="-1" strike="noStrike">
                <a:solidFill>
                  <a:srgbClr val="000000"/>
                </a:solidFill>
                <a:latin typeface="Calibri"/>
              </a:rPr>
              <a:t>single file of your report </a:t>
            </a:r>
            <a:r>
              <a:rPr b="0" lang="en-US" sz="2800" spc="-1" strike="noStrike">
                <a:solidFill>
                  <a:srgbClr val="000000"/>
                </a:solidFill>
                <a:latin typeface="Calibri"/>
              </a:rPr>
              <a:t>of the homework must reach Instructor at </a:t>
            </a:r>
            <a:r>
              <a:rPr b="0" lang="en-US" sz="2800" spc="-1" strike="noStrike" u="sng">
                <a:solidFill>
                  <a:srgbClr val="0563c1"/>
                </a:solidFill>
                <a:uFillTx/>
                <a:latin typeface="Calibri"/>
                <a:hlinkClick r:id="rId1"/>
              </a:rPr>
              <a:t>bmirkin@hse.ru</a:t>
            </a:r>
            <a:r>
              <a:rPr b="0" lang="en-US" sz="2800" spc="-1" strike="noStrike">
                <a:solidFill>
                  <a:srgbClr val="000000"/>
                </a:solidFill>
                <a:latin typeface="Calibri"/>
              </a:rPr>
              <a:t> by the end of 6 December 2020 (till morning of 7 December).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Reports submitted after this deadline but before the end of 14 December will be penalized by 20% off the mark. Reports submitted later than 14 December will be penalized by 70%. No second submission is accepted after your submission has been acknowledged.</a:t>
            </a:r>
            <a:endParaRPr b="0" lang="en-US" sz="2800" spc="-1" strike="noStrike">
              <a:latin typeface="Arial"/>
            </a:endParaRPr>
          </a:p>
          <a:p>
            <a:pPr algn="ctr">
              <a:lnSpc>
                <a:spcPct val="90000"/>
              </a:lnSpc>
              <a:spcBef>
                <a:spcPts val="1001"/>
              </a:spcBef>
              <a:tabLst>
                <a:tab algn="l" pos="0"/>
              </a:tabLst>
            </a:pPr>
            <a:endParaRPr b="0" lang="en-US" sz="2800" spc="-1" strike="noStrike">
              <a:latin typeface="Arial"/>
            </a:endParaRPr>
          </a:p>
        </p:txBody>
      </p:sp>
      <p:sp>
        <p:nvSpPr>
          <p:cNvPr id="11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18"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E2124F-21DE-447D-A106-CE138A26D527}"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3920" y="274680"/>
            <a:ext cx="11522880" cy="573120"/>
          </a:xfrm>
          <a:prstGeom prst="rect">
            <a:avLst/>
          </a:prstGeom>
          <a:noFill/>
          <a:ln>
            <a:noFill/>
          </a:ln>
        </p:spPr>
        <p:style>
          <a:lnRef idx="0"/>
          <a:fillRef idx="0"/>
          <a:effectRef idx="0"/>
          <a:fontRef idx="minor"/>
        </p:style>
        <p:txBody>
          <a:bodyPr lIns="90000" rIns="90000" tIns="45000" bIns="45000" anchor="ctr">
            <a:normAutofit fontScale="26000"/>
          </a:bodyPr>
          <a:p>
            <a:pPr>
              <a:lnSpc>
                <a:spcPct val="90000"/>
              </a:lnSpc>
            </a:pPr>
            <a:r>
              <a:rPr b="0" lang="en-US" sz="4400" spc="-1" strike="noStrike">
                <a:solidFill>
                  <a:srgbClr val="000000"/>
                </a:solidFill>
                <a:latin typeface="Calibri Light"/>
              </a:rPr>
              <a:t>Homework Assignment 6: Correlation Coefficient</a:t>
            </a:r>
            <a:endParaRPr b="0" lang="en-US" sz="4400" spc="-1" strike="noStrike">
              <a:latin typeface="Arial"/>
            </a:endParaRPr>
          </a:p>
        </p:txBody>
      </p:sp>
      <p:sp>
        <p:nvSpPr>
          <p:cNvPr id="153" name="CustomShape 2"/>
          <p:cNvSpPr/>
          <p:nvPr/>
        </p:nvSpPr>
        <p:spPr>
          <a:xfrm>
            <a:off x="1703520" y="1124640"/>
            <a:ext cx="8784360" cy="5616000"/>
          </a:xfrm>
          <a:prstGeom prst="rect">
            <a:avLst/>
          </a:prstGeom>
          <a:noFill/>
          <a:ln>
            <a:noFill/>
          </a:ln>
        </p:spPr>
        <p:style>
          <a:lnRef idx="0"/>
          <a:fillRef idx="0"/>
          <a:effectRef idx="0"/>
          <a:fontRef idx="minor"/>
        </p:style>
        <p:txBody>
          <a:bodyPr lIns="90000" rIns="90000" tIns="45000" bIns="45000">
            <a:normAutofit fontScale="70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1. Find two features in your dataset with more or less “linear-like” scatterplot.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2. Display the scatter-plot and comment how well it is suitable for building a linear regression.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3. Build a linear regression of one of the features over the other. Make a comment on the meaning of the slope.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4. Find the correlation and determinacy coefficients, and </a:t>
            </a:r>
            <a:r>
              <a:rPr b="1" lang="en-US" sz="2800" spc="-1" strike="noStrike">
                <a:solidFill>
                  <a:srgbClr val="000000"/>
                </a:solidFill>
                <a:latin typeface="Calibri"/>
              </a:rPr>
              <a:t>comment</a:t>
            </a:r>
            <a:r>
              <a:rPr b="0" lang="en-US" sz="2800" spc="-1" strike="noStrike">
                <a:solidFill>
                  <a:srgbClr val="000000"/>
                </a:solidFill>
                <a:latin typeface="Calibri"/>
              </a:rPr>
              <a:t> on the meaning of the latter.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Make a prediction of the target values for given two or three predictor’ values; make a comment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Compare the mean relative absolute error of the regression on all points of your set and the determinacy coefficient and make comments</a:t>
            </a:r>
            <a:endParaRPr b="0" lang="en-US" sz="2800" spc="-1" strike="noStrike">
              <a:latin typeface="Arial"/>
            </a:endParaRPr>
          </a:p>
        </p:txBody>
      </p:sp>
      <p:sp>
        <p:nvSpPr>
          <p:cNvPr id="15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5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BE1A7E7-6318-49AB-979D-1CDB077D553B}"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523880" y="869040"/>
            <a:ext cx="9143280" cy="110232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Computation</a:t>
            </a:r>
            <a:endParaRPr b="0" lang="en-US" sz="6000" spc="-1" strike="noStrike">
              <a:latin typeface="Arial"/>
            </a:endParaRPr>
          </a:p>
        </p:txBody>
      </p:sp>
      <p:sp>
        <p:nvSpPr>
          <p:cNvPr id="120" name="CustomShape 2"/>
          <p:cNvSpPr/>
          <p:nvPr/>
        </p:nvSpPr>
        <p:spPr>
          <a:xfrm>
            <a:off x="627840" y="2434680"/>
            <a:ext cx="10333080" cy="3910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rPr>
              <a:t>You may use any computing environment including the most popular MatLab, R, Python, etc. You may write your own codes or use those provided by the environments.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You are to make an exact reference to what a specific tool was used, provide its code and specify the parameters of your application. The less the comments you do to the solutions, the greater the penalty to be imposed on your mark. [An assignment may be not graded at all (mark=0) if no comments are provided because we assume that the failure to comment is because of ignorance.]</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
        <p:nvSpPr>
          <p:cNvPr id="121"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22"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9D9FCD5-CFF2-4BB9-89E1-C0FA34D873ED}"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883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Contributions of assignments to the HW mark</a:t>
            </a:r>
            <a:endParaRPr b="0" lang="en-US" sz="4400" spc="-1" strike="noStrike">
              <a:latin typeface="Arial"/>
            </a:endParaRPr>
          </a:p>
        </p:txBody>
      </p:sp>
      <p:sp>
        <p:nvSpPr>
          <p:cNvPr id="124" name="CustomShape 2"/>
          <p:cNvSpPr/>
          <p:nvPr/>
        </p:nvSpPr>
        <p:spPr>
          <a:xfrm>
            <a:off x="838080" y="1825560"/>
            <a:ext cx="9175320" cy="4350600"/>
          </a:xfrm>
          <a:prstGeom prst="rect">
            <a:avLst/>
          </a:prstGeom>
          <a:noFill/>
          <a:ln>
            <a:noFill/>
          </a:ln>
        </p:spPr>
        <p:style>
          <a:lnRef idx="0"/>
          <a:fillRef idx="0"/>
          <a:effectRef idx="0"/>
          <a:fontRef idx="minor"/>
        </p:style>
        <p:txBody>
          <a:bodyPr lIns="90000" rIns="90000" tIns="45000" bIns="45000">
            <a:normAutofit fontScale="42000"/>
          </a:bodyPr>
          <a:p>
            <a:pPr>
              <a:lnSpc>
                <a:spcPct val="90000"/>
              </a:lnSpc>
              <a:spcBef>
                <a:spcPts val="1001"/>
              </a:spcBef>
              <a:tabLst>
                <a:tab algn="l" pos="0"/>
              </a:tabLst>
            </a:pPr>
            <a:r>
              <a:rPr b="0" lang="en-US" sz="3600" spc="-1" strike="noStrike">
                <a:solidFill>
                  <a:srgbClr val="000000"/>
                </a:solidFill>
                <a:latin typeface="Calibri"/>
              </a:rPr>
              <a:t>          </a:t>
            </a:r>
            <a:r>
              <a:rPr b="0" lang="en-US" sz="3600" spc="-1" strike="noStrike">
                <a:solidFill>
                  <a:srgbClr val="000000"/>
                </a:solidFill>
                <a:latin typeface="Calibri"/>
              </a:rPr>
              <a:t>Subject                                          Up to</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1: Report writing                                  10%</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2. K-means                                             15%</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3. Bootstrap                                           20%</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4. Contingency table                            20%</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5. PCA/SVD                                            20%</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6. Correlation coefficient                    15%</a:t>
            </a:r>
            <a:endParaRPr b="0" lang="en-US" sz="3600" spc="-1" strike="noStrike">
              <a:latin typeface="Arial"/>
            </a:endParaRPr>
          </a:p>
        </p:txBody>
      </p:sp>
      <p:sp>
        <p:nvSpPr>
          <p:cNvPr id="125"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26"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6C4C643-FC4A-4052-A76F-1428B697A76E}"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883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Contents</a:t>
            </a:r>
            <a:endParaRPr b="0" lang="en-US" sz="4400" spc="-1" strike="noStrike">
              <a:latin typeface="Arial"/>
            </a:endParaRPr>
          </a:p>
        </p:txBody>
      </p:sp>
      <p:sp>
        <p:nvSpPr>
          <p:cNvPr id="128" name="CustomShape 2"/>
          <p:cNvSpPr/>
          <p:nvPr/>
        </p:nvSpPr>
        <p:spPr>
          <a:xfrm>
            <a:off x="838080" y="1825560"/>
            <a:ext cx="9175320" cy="4350600"/>
          </a:xfrm>
          <a:prstGeom prst="rect">
            <a:avLst/>
          </a:prstGeom>
          <a:noFill/>
          <a:ln>
            <a:noFill/>
          </a:ln>
        </p:spPr>
        <p:style>
          <a:lnRef idx="0"/>
          <a:fillRef idx="0"/>
          <a:effectRef idx="0"/>
          <a:fontRef idx="minor"/>
        </p:style>
        <p:txBody>
          <a:bodyPr lIns="90000" rIns="90000" tIns="45000" bIns="45000">
            <a:normAutofit fontScale="42000"/>
          </a:bodyPr>
          <a:p>
            <a:pPr>
              <a:lnSpc>
                <a:spcPct val="90000"/>
              </a:lnSpc>
              <a:spcBef>
                <a:spcPts val="1001"/>
              </a:spcBef>
              <a:tabLst>
                <a:tab algn="l" pos="0"/>
              </a:tabLst>
            </a:pPr>
            <a:r>
              <a:rPr b="0" lang="en-US" sz="3600" spc="-1" strike="noStrike">
                <a:solidFill>
                  <a:srgbClr val="000000"/>
                </a:solidFill>
                <a:latin typeface="Calibri"/>
              </a:rPr>
              <a:t>          </a:t>
            </a:r>
            <a:r>
              <a:rPr b="0" lang="en-US" sz="3600" spc="-1" strike="noStrike">
                <a:solidFill>
                  <a:srgbClr val="000000"/>
                </a:solidFill>
                <a:latin typeface="Calibri"/>
              </a:rPr>
              <a:t>Assignment                                   page</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1: Report writing                                   5</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2. K-means                                             6</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3. Bootstrap                                           7</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4. Contingency table                             8</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5. PCA/SVD                                             9</a:t>
            </a:r>
            <a:endParaRPr b="0" lang="en-US"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rPr>
              <a:t>6. Correlation coefficient                    10</a:t>
            </a:r>
            <a:endParaRPr b="0" lang="en-US" sz="3600" spc="-1" strike="noStrike">
              <a:latin typeface="Arial"/>
            </a:endParaRPr>
          </a:p>
        </p:txBody>
      </p:sp>
      <p:sp>
        <p:nvSpPr>
          <p:cNvPr id="12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3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FF0A9FA-1379-4DA0-B33F-9CBACB800B8A}"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207520" y="188640"/>
            <a:ext cx="7817400" cy="777600"/>
          </a:xfrm>
          <a:prstGeom prst="rect">
            <a:avLst/>
          </a:prstGeom>
          <a:noFill/>
          <a:ln>
            <a:noFill/>
          </a:ln>
        </p:spPr>
        <p:style>
          <a:lnRef idx="0"/>
          <a:fillRef idx="0"/>
          <a:effectRef idx="0"/>
          <a:fontRef idx="minor"/>
        </p:style>
        <p:txBody>
          <a:bodyPr lIns="90000" rIns="90000" tIns="45000" bIns="45000" anchor="ctr">
            <a:normAutofit fontScale="44000"/>
          </a:bodyPr>
          <a:p>
            <a:pPr>
              <a:lnSpc>
                <a:spcPct val="90000"/>
              </a:lnSpc>
            </a:pPr>
            <a:r>
              <a:rPr b="0" lang="en-US" sz="4400" spc="-1" strike="noStrike">
                <a:solidFill>
                  <a:srgbClr val="000000"/>
                </a:solidFill>
                <a:latin typeface="Calibri Light"/>
              </a:rPr>
              <a:t>Home work 1: Report writing</a:t>
            </a:r>
            <a:endParaRPr b="0" lang="en-US" sz="4400" spc="-1" strike="noStrike">
              <a:latin typeface="Arial"/>
            </a:endParaRPr>
          </a:p>
        </p:txBody>
      </p:sp>
      <p:sp>
        <p:nvSpPr>
          <p:cNvPr id="132" name="CustomShape 2"/>
          <p:cNvSpPr/>
          <p:nvPr/>
        </p:nvSpPr>
        <p:spPr>
          <a:xfrm>
            <a:off x="1631520" y="908640"/>
            <a:ext cx="4968000" cy="594864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1.</a:t>
            </a:r>
            <a:r>
              <a:rPr b="0" lang="en-US" sz="2800" spc="-1" strike="noStrike">
                <a:solidFill>
                  <a:srgbClr val="000000"/>
                </a:solidFill>
                <a:latin typeface="Calibri"/>
              </a:rPr>
              <a:t> Each to form/join a team of one, two or three; the team </a:t>
            </a:r>
            <a:r>
              <a:rPr b="1" lang="en-US" sz="2800" spc="-1" strike="noStrike">
                <a:solidFill>
                  <a:srgbClr val="000000"/>
                </a:solidFill>
                <a:latin typeface="Calibri"/>
              </a:rPr>
              <a:t>finds a meaningful dataset </a:t>
            </a:r>
            <a:r>
              <a:rPr b="0" lang="en-US" sz="2800" spc="-1" strike="noStrike">
                <a:solidFill>
                  <a:srgbClr val="000000"/>
                </a:solidFill>
                <a:latin typeface="Calibri"/>
              </a:rPr>
              <a:t>of their liking </a:t>
            </a:r>
            <a:r>
              <a:rPr b="1" lang="en-US" sz="2800" spc="-1" strike="noStrike">
                <a:solidFill>
                  <a:srgbClr val="000000"/>
                </a:solidFill>
                <a:latin typeface="Calibri"/>
              </a:rPr>
              <a:t>on the internet</a:t>
            </a:r>
            <a:r>
              <a:rPr b="0" lang="en-US" sz="2800" spc="-1" strike="noStrike">
                <a:solidFill>
                  <a:srgbClr val="000000"/>
                </a:solidFill>
                <a:latin typeface="Calibri"/>
              </a:rPr>
              <a:t>: say, by Googling “data analysis dataset”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Number of entities </a:t>
            </a:r>
            <a:r>
              <a:rPr b="0" lang="en-US" sz="2800" spc="-1" strike="noStrike">
                <a:solidFill>
                  <a:srgbClr val="000000"/>
                </a:solidFill>
                <a:latin typeface="Symbol"/>
              </a:rPr>
              <a:t></a:t>
            </a:r>
            <a:r>
              <a:rPr b="0" lang="en-US" sz="2800" spc="-1" strike="noStrike">
                <a:solidFill>
                  <a:srgbClr val="000000"/>
                </a:solidFill>
                <a:latin typeface="Calibri"/>
              </a:rPr>
              <a:t> 100, of features </a:t>
            </a:r>
            <a:r>
              <a:rPr b="0" lang="en-US" sz="2800" spc="-1" strike="noStrike">
                <a:solidFill>
                  <a:srgbClr val="000000"/>
                </a:solidFill>
                <a:latin typeface="Symbol"/>
              </a:rPr>
              <a:t></a:t>
            </a:r>
            <a:r>
              <a:rPr b="0" lang="en-US" sz="2800" spc="-1" strike="noStrike">
                <a:solidFill>
                  <a:srgbClr val="000000"/>
                </a:solidFill>
                <a:latin typeface="Calibri"/>
              </a:rPr>
              <a:t> 7</a:t>
            </a:r>
            <a:endParaRPr b="0" lang="en-US" sz="2800" spc="-1" strike="noStrike">
              <a:latin typeface="Arial"/>
            </a:endParaRPr>
          </a:p>
          <a:p>
            <a:pPr marL="228600" indent="-227880">
              <a:lnSpc>
                <a:spcPct val="90000"/>
              </a:lnSpc>
              <a:spcBef>
                <a:spcPts val="1001"/>
              </a:spcBef>
              <a:buClr>
                <a:srgbClr val="c00000"/>
              </a:buClr>
              <a:buFont typeface="Arial"/>
              <a:buChar char="•"/>
            </a:pPr>
            <a:r>
              <a:rPr b="1" lang="en-US" sz="2800" spc="-1" strike="noStrike">
                <a:solidFill>
                  <a:srgbClr val="c00000"/>
                </a:solidFill>
                <a:latin typeface="Calibri"/>
              </a:rPr>
              <a:t>No missings</a:t>
            </a:r>
            <a:endParaRPr b="0" lang="en-US" sz="2800" spc="-1" strike="noStrike">
              <a:latin typeface="Arial"/>
            </a:endParaRPr>
          </a:p>
          <a:p>
            <a:pPr marL="228600" indent="-227880">
              <a:lnSpc>
                <a:spcPct val="90000"/>
              </a:lnSpc>
              <a:buClr>
                <a:srgbClr val="c00000"/>
              </a:buClr>
              <a:buFont typeface="Arial"/>
              <a:buChar char="•"/>
            </a:pPr>
            <a:r>
              <a:rPr b="1" lang="en-US" sz="2800" spc="-1" strike="noStrike">
                <a:solidFill>
                  <a:srgbClr val="c00000"/>
                </a:solidFill>
                <a:latin typeface="Calibri"/>
              </a:rPr>
              <a:t>No Irivine ML repository</a:t>
            </a:r>
            <a:endParaRPr b="0" lang="en-US" sz="2800" spc="-1" strike="noStrike">
              <a:latin typeface="Arial"/>
            </a:endParaRPr>
          </a:p>
          <a:p>
            <a:pPr marL="228600" indent="-227880">
              <a:lnSpc>
                <a:spcPct val="90000"/>
              </a:lnSpc>
              <a:buClr>
                <a:srgbClr val="000000"/>
              </a:buClr>
              <a:buFont typeface="Arial"/>
              <a:buChar char="•"/>
            </a:pPr>
            <a:r>
              <a:rPr b="1" lang="en-US" sz="2800" spc="-1" strike="noStrike">
                <a:solidFill>
                  <a:srgbClr val="000000"/>
                </a:solidFill>
                <a:latin typeface="Calibri"/>
              </a:rPr>
              <a:t>The dataset is to be approved by me</a:t>
            </a:r>
            <a:r>
              <a:rPr b="1" lang="en-US" sz="3600" spc="-1" strike="noStrike">
                <a:solidFill>
                  <a:srgbClr val="000000"/>
                </a:solidFill>
                <a:latin typeface="Calibri"/>
              </a:rPr>
              <a:t>.</a:t>
            </a:r>
            <a:endParaRPr b="0" lang="en-US" sz="3600" spc="-1" strike="noStrike">
              <a:latin typeface="Arial"/>
            </a:endParaRPr>
          </a:p>
          <a:p>
            <a:pPr>
              <a:lnSpc>
                <a:spcPct val="90000"/>
              </a:lnSpc>
              <a:spcBef>
                <a:spcPts val="1001"/>
              </a:spcBef>
            </a:pPr>
            <a:endParaRPr b="0" lang="en-US" sz="3600" spc="-1" strike="noStrike">
              <a:latin typeface="Arial"/>
            </a:endParaRPr>
          </a:p>
        </p:txBody>
      </p:sp>
      <p:sp>
        <p:nvSpPr>
          <p:cNvPr id="133" name="CustomShape 3"/>
          <p:cNvSpPr/>
          <p:nvPr/>
        </p:nvSpPr>
        <p:spPr>
          <a:xfrm>
            <a:off x="6599880" y="980640"/>
            <a:ext cx="4416120" cy="520596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2. Start writing a team’s report file to submit it as either a Word or Adobe file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Project title page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Section 1.</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Explanation of the choice of the dataset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Information of the dataset: features, number of entities, source address, examples of problems</a:t>
            </a:r>
            <a:endParaRPr b="0" lang="en-US" sz="2400" spc="-1" strike="noStrike">
              <a:latin typeface="Arial"/>
            </a:endParaRPr>
          </a:p>
        </p:txBody>
      </p:sp>
      <p:sp>
        <p:nvSpPr>
          <p:cNvPr id="134"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35"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0607EA6-4EB8-473E-BF52-E795BECD7C6F}"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991520" y="274680"/>
            <a:ext cx="8465400" cy="84924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ru-RU" sz="4400" spc="-1" strike="noStrike">
                <a:solidFill>
                  <a:srgbClr val="000000"/>
                </a:solidFill>
                <a:latin typeface="Calibri Light"/>
              </a:rPr>
              <a:t> </a:t>
            </a:r>
            <a:r>
              <a:rPr b="0" lang="en-US" sz="4400" spc="-1" strike="noStrike">
                <a:solidFill>
                  <a:srgbClr val="000000"/>
                </a:solidFill>
                <a:latin typeface="Calibri Light"/>
              </a:rPr>
              <a:t>Home Work Assignment </a:t>
            </a:r>
            <a:r>
              <a:rPr b="0" lang="ru-RU" sz="4400" spc="-1" strike="noStrike">
                <a:solidFill>
                  <a:srgbClr val="000000"/>
                </a:solidFill>
                <a:latin typeface="Calibri Light"/>
              </a:rPr>
              <a:t>2</a:t>
            </a:r>
            <a:r>
              <a:rPr b="0" lang="en-US" sz="4400" spc="-1" strike="noStrike">
                <a:solidFill>
                  <a:srgbClr val="000000"/>
                </a:solidFill>
                <a:latin typeface="Calibri Light"/>
              </a:rPr>
              <a:t>: K-means</a:t>
            </a:r>
            <a:endParaRPr b="0" lang="en-US" sz="4400" spc="-1" strike="noStrike">
              <a:latin typeface="Arial"/>
            </a:endParaRPr>
          </a:p>
        </p:txBody>
      </p:sp>
      <p:sp>
        <p:nvSpPr>
          <p:cNvPr id="137" name="CustomShape 2"/>
          <p:cNvSpPr/>
          <p:nvPr/>
        </p:nvSpPr>
        <p:spPr>
          <a:xfrm>
            <a:off x="1734480" y="1124640"/>
            <a:ext cx="8722800" cy="573264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ru-RU" sz="2800" spc="-1" strike="noStrike">
                <a:solidFill>
                  <a:srgbClr val="000000"/>
                </a:solidFill>
                <a:latin typeface="Calibri"/>
              </a:rPr>
              <a:t>1. </a:t>
            </a:r>
            <a:r>
              <a:rPr b="0" lang="en-US" sz="2800" spc="-1" strike="noStrike">
                <a:solidFill>
                  <a:srgbClr val="000000"/>
                </a:solidFill>
                <a:latin typeface="Calibri"/>
              </a:rPr>
              <a:t>Choose</a:t>
            </a:r>
            <a:r>
              <a:rPr b="0" lang="ru-RU" sz="2800" spc="-1" strike="noStrike">
                <a:solidFill>
                  <a:srgbClr val="000000"/>
                </a:solidFill>
                <a:latin typeface="Calibri"/>
              </a:rPr>
              <a:t> 3</a:t>
            </a:r>
            <a:r>
              <a:rPr b="0" lang="en-US" sz="2800" spc="-1" strike="noStrike">
                <a:solidFill>
                  <a:srgbClr val="000000"/>
                </a:solidFill>
                <a:latin typeface="Calibri"/>
              </a:rPr>
              <a:t> to </a:t>
            </a:r>
            <a:r>
              <a:rPr b="0" lang="ru-RU" sz="2800" spc="-1" strike="noStrike">
                <a:solidFill>
                  <a:srgbClr val="000000"/>
                </a:solidFill>
                <a:latin typeface="Calibri"/>
              </a:rPr>
              <a:t>6 </a:t>
            </a:r>
            <a:r>
              <a:rPr b="0" lang="en-US" sz="2800" spc="-1" strike="noStrike">
                <a:solidFill>
                  <a:srgbClr val="000000"/>
                </a:solidFill>
                <a:latin typeface="Calibri"/>
              </a:rPr>
              <a:t>features.</a:t>
            </a:r>
            <a:r>
              <a:rPr b="0" lang="ru-RU" sz="2800" spc="-1" strike="noStrike">
                <a:solidFill>
                  <a:srgbClr val="000000"/>
                </a:solidFill>
                <a:latin typeface="Calibri"/>
              </a:rPr>
              <a:t> </a:t>
            </a:r>
            <a:r>
              <a:rPr b="0" lang="en-US" sz="2800" spc="-1" strike="noStrike">
                <a:solidFill>
                  <a:srgbClr val="000000"/>
                </a:solidFill>
                <a:latin typeface="Calibri"/>
              </a:rPr>
              <a:t>Explain the choice.</a:t>
            </a:r>
            <a:r>
              <a:rPr b="0" lang="ru-RU"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2. Apply K-means</a:t>
            </a:r>
            <a:r>
              <a:rPr b="0" lang="ru-RU" sz="2800" spc="-1" strike="noStrike">
                <a:solidFill>
                  <a:srgbClr val="000000"/>
                </a:solidFill>
                <a:latin typeface="Calibri"/>
              </a:rPr>
              <a: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K=5</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K=9</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 both cases: 10 or more random initializations, choose the best solution over the K-means criterion; present it in a table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3. Interpret each found partition by using features from the data table – as instructed in the lecture slides. Explain why you consider one of them better than the other in this perspective.</a:t>
            </a:r>
            <a:endParaRPr b="0" lang="en-US" sz="2800" spc="-1" strike="noStrike">
              <a:latin typeface="Arial"/>
            </a:endParaRPr>
          </a:p>
        </p:txBody>
      </p:sp>
      <p:sp>
        <p:nvSpPr>
          <p:cNvPr id="13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3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15D3122-200D-4797-A3D0-B5C237B67E6E}"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343880" y="274680"/>
            <a:ext cx="9113040" cy="84924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ru-RU" sz="4400" spc="-1" strike="noStrike">
                <a:solidFill>
                  <a:srgbClr val="000000"/>
                </a:solidFill>
                <a:latin typeface="Calibri Light"/>
              </a:rPr>
              <a:t> </a:t>
            </a:r>
            <a:r>
              <a:rPr b="0" lang="en-US" sz="4400" spc="-1" strike="noStrike">
                <a:solidFill>
                  <a:srgbClr val="000000"/>
                </a:solidFill>
                <a:latin typeface="Calibri Light"/>
              </a:rPr>
              <a:t>Home Work Assignment 3: Bootstrap</a:t>
            </a:r>
            <a:endParaRPr b="0" lang="en-US" sz="4400" spc="-1" strike="noStrike">
              <a:latin typeface="Arial"/>
            </a:endParaRPr>
          </a:p>
        </p:txBody>
      </p:sp>
      <p:sp>
        <p:nvSpPr>
          <p:cNvPr id="141" name="CustomShape 2"/>
          <p:cNvSpPr/>
          <p:nvPr/>
        </p:nvSpPr>
        <p:spPr>
          <a:xfrm>
            <a:off x="1734480" y="1052640"/>
            <a:ext cx="8859960" cy="58046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alibri"/>
              </a:rPr>
              <a:t>Take one of the partitions found in the previous work.</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lvl="1" marL="685800" indent="-2278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1. Take a feature, find the 95% confidence interval for its grand mean by using bootstrap</a:t>
            </a:r>
            <a:endParaRPr b="0" lang="en-US" sz="2400" spc="-1" strike="noStrike">
              <a:latin typeface="Arial"/>
            </a:endParaRPr>
          </a:p>
          <a:p>
            <a:pPr lvl="1" marL="685800" indent="-2278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2. Compare the within-cluster means for one of the features between two clusters using bootstrap</a:t>
            </a:r>
            <a:endParaRPr b="0" lang="en-US" sz="2400" spc="-1" strike="noStrike">
              <a:latin typeface="Arial"/>
            </a:endParaRPr>
          </a:p>
          <a:p>
            <a:pPr lvl="1" marL="685800" indent="-2278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3. Take a cluster, and compare the grand mean with the within-cluster mean for the feature by using bootstrap</a:t>
            </a:r>
            <a:endParaRPr b="0" lang="en-US" sz="2400" spc="-1" strike="noStrike">
              <a:latin typeface="Arial"/>
            </a:endParaRPr>
          </a:p>
          <a:p>
            <a:pPr marL="457200">
              <a:lnSpc>
                <a:spcPct val="90000"/>
              </a:lnSpc>
              <a:spcBef>
                <a:spcPts val="499"/>
              </a:spcBef>
              <a:tabLst>
                <a:tab algn="l" pos="0"/>
              </a:tabLst>
            </a:pPr>
            <a:r>
              <a:rPr b="1" lang="en-US" sz="2400" spc="-1" strike="noStrike">
                <a:solidFill>
                  <a:srgbClr val="000000"/>
                </a:solidFill>
                <a:latin typeface="Calibri"/>
              </a:rPr>
              <a:t>Note</a:t>
            </a:r>
            <a:r>
              <a:rPr b="0" lang="en-US" sz="2400" spc="-1" strike="noStrike">
                <a:solidFill>
                  <a:srgbClr val="000000"/>
                </a:solidFill>
                <a:latin typeface="Calibri"/>
              </a:rPr>
              <a:t>: each application of bootstrap should be done in both, pivotal and non-pivotal, versions</a:t>
            </a:r>
            <a:endParaRPr b="0" lang="en-US" sz="2400" spc="-1" strike="noStrike">
              <a:latin typeface="Arial"/>
            </a:endParaRPr>
          </a:p>
        </p:txBody>
      </p:sp>
      <p:sp>
        <p:nvSpPr>
          <p:cNvPr id="14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43"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CEC153B-851A-4D27-8E82-AA5267462460}"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843200" y="188640"/>
            <a:ext cx="8290440" cy="647280"/>
          </a:xfrm>
          <a:prstGeom prst="rect">
            <a:avLst/>
          </a:prstGeom>
          <a:noFill/>
          <a:ln>
            <a:noFill/>
          </a:ln>
        </p:spPr>
        <p:style>
          <a:lnRef idx="0"/>
          <a:fillRef idx="0"/>
          <a:effectRef idx="0"/>
          <a:fontRef idx="minor"/>
        </p:style>
        <p:txBody>
          <a:bodyPr lIns="90000" rIns="90000" tIns="45000" bIns="45000" anchor="ctr">
            <a:normAutofit fontScale="31000"/>
          </a:bodyPr>
          <a:p>
            <a:pPr>
              <a:lnSpc>
                <a:spcPct val="90000"/>
              </a:lnSpc>
            </a:pPr>
            <a:r>
              <a:rPr b="0" lang="en-US" sz="4400" spc="-1" strike="noStrike">
                <a:solidFill>
                  <a:srgbClr val="000000"/>
                </a:solidFill>
                <a:latin typeface="Calibri Light"/>
              </a:rPr>
              <a:t>Homework 4: Contingency Table</a:t>
            </a:r>
            <a:endParaRPr b="0" lang="en-US" sz="4400" spc="-1" strike="noStrike">
              <a:latin typeface="Arial"/>
            </a:endParaRPr>
          </a:p>
        </p:txBody>
      </p:sp>
      <p:sp>
        <p:nvSpPr>
          <p:cNvPr id="145" name="CustomShape 2"/>
          <p:cNvSpPr/>
          <p:nvPr/>
        </p:nvSpPr>
        <p:spPr>
          <a:xfrm>
            <a:off x="1523880" y="888840"/>
            <a:ext cx="8963640" cy="5832000"/>
          </a:xfrm>
          <a:prstGeom prst="rect">
            <a:avLst/>
          </a:prstGeom>
          <a:noFill/>
          <a:ln>
            <a:noFill/>
          </a:ln>
        </p:spPr>
        <p:style>
          <a:lnRef idx="0"/>
          <a:fillRef idx="0"/>
          <a:effectRef idx="0"/>
          <a:fontRef idx="minor"/>
        </p:style>
        <p:txBody>
          <a:bodyPr lIns="90000" rIns="90000" tIns="45000" bIns="45000">
            <a:normAutofit fontScale="78000"/>
          </a:bodyPr>
          <a:p>
            <a:pPr marL="514440" indent="-513720">
              <a:lnSpc>
                <a:spcPct val="90000"/>
              </a:lnSpc>
              <a:spcBef>
                <a:spcPts val="1001"/>
              </a:spcBef>
              <a:buClr>
                <a:srgbClr val="000000"/>
              </a:buClr>
              <a:buFont typeface="Arial"/>
              <a:buAutoNum type="arabicPeriod"/>
            </a:pPr>
            <a:r>
              <a:rPr b="0" lang="en-US" sz="2800" spc="-1" strike="noStrike">
                <a:solidFill>
                  <a:srgbClr val="000000"/>
                </a:solidFill>
                <a:latin typeface="Calibri"/>
              </a:rPr>
              <a:t>Consider three nominal features (</a:t>
            </a:r>
            <a:r>
              <a:rPr b="1" lang="en-US" sz="2800" spc="-1" strike="noStrike">
                <a:solidFill>
                  <a:srgbClr val="000000"/>
                </a:solidFill>
                <a:latin typeface="Calibri"/>
              </a:rPr>
              <a:t>one</a:t>
            </a:r>
            <a:r>
              <a:rPr b="0" lang="en-US" sz="2800" spc="-1" strike="noStrike">
                <a:solidFill>
                  <a:srgbClr val="000000"/>
                </a:solidFill>
                <a:latin typeface="Calibri"/>
              </a:rPr>
              <a:t> of them, not more, may be taken from nominal features in your data) </a:t>
            </a:r>
            <a:endParaRPr b="0" lang="en-US" sz="2800" spc="-1" strike="noStrike">
              <a:latin typeface="Arial"/>
            </a:endParaRPr>
          </a:p>
          <a:p>
            <a:pPr marL="514440" indent="-513720">
              <a:lnSpc>
                <a:spcPct val="90000"/>
              </a:lnSpc>
              <a:spcBef>
                <a:spcPts val="1001"/>
              </a:spcBef>
              <a:buClr>
                <a:srgbClr val="000000"/>
              </a:buClr>
              <a:buFont typeface="Arial"/>
              <a:buAutoNum type="arabicPeriod"/>
            </a:pPr>
            <a:r>
              <a:rPr b="0" lang="en-US" sz="2800" spc="-1" strike="noStrike">
                <a:solidFill>
                  <a:srgbClr val="000000"/>
                </a:solidFill>
                <a:latin typeface="Calibri"/>
              </a:rPr>
              <a:t>Build two contingency tables over them: present a conditional frequency table and Quetelet relative index tables. Make comments on relations between categories of the common (to both tables) feature and two others.</a:t>
            </a:r>
            <a:endParaRPr b="0" lang="en-US" sz="2800" spc="-1" strike="noStrike">
              <a:latin typeface="Arial"/>
            </a:endParaRPr>
          </a:p>
          <a:p>
            <a:pPr marL="514440" indent="-513720">
              <a:lnSpc>
                <a:spcPct val="90000"/>
              </a:lnSpc>
              <a:spcBef>
                <a:spcPts val="1001"/>
              </a:spcBef>
              <a:buClr>
                <a:srgbClr val="000000"/>
              </a:buClr>
              <a:buFont typeface="Arial"/>
              <a:buAutoNum type="arabicPeriod"/>
            </a:pPr>
            <a:r>
              <a:rPr b="0" lang="en-US" sz="2800" spc="-1" strike="noStrike">
                <a:solidFill>
                  <a:srgbClr val="000000"/>
                </a:solidFill>
                <a:latin typeface="Calibri"/>
              </a:rPr>
              <a:t>Compute and visualize the chi-square-average-Quetelet-index over both tables. Comment on the meaning of the values in the data analysis context. </a:t>
            </a:r>
            <a:endParaRPr b="0" lang="en-US" sz="2800" spc="-1" strike="noStrike">
              <a:latin typeface="Arial"/>
            </a:endParaRPr>
          </a:p>
          <a:p>
            <a:pPr marL="514440" indent="-513720">
              <a:lnSpc>
                <a:spcPct val="90000"/>
              </a:lnSpc>
              <a:spcBef>
                <a:spcPts val="1001"/>
              </a:spcBef>
              <a:buClr>
                <a:srgbClr val="000000"/>
              </a:buClr>
              <a:buFont typeface="Arial"/>
              <a:buAutoNum type="arabicPeriod"/>
            </a:pPr>
            <a:r>
              <a:rPr b="0" lang="en-US" sz="2800" spc="-1" strike="noStrike">
                <a:solidFill>
                  <a:srgbClr val="000000"/>
                </a:solidFill>
                <a:latin typeface="Calibri"/>
              </a:rPr>
              <a:t>Tell: what numbers of observations would suffice to see the features as associated at 95% confidence level; at 99% confidence level.</a:t>
            </a:r>
            <a:endParaRPr b="0" lang="en-US" sz="2800" spc="-1" strike="noStrike">
              <a:latin typeface="Arial"/>
            </a:endParaRPr>
          </a:p>
        </p:txBody>
      </p:sp>
      <p:sp>
        <p:nvSpPr>
          <p:cNvPr id="146"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47"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DB76542-B11C-4F20-BC1E-21D1830B4E2C}"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3880" y="0"/>
            <a:ext cx="8624520" cy="835920"/>
          </a:xfrm>
          <a:prstGeom prst="rect">
            <a:avLst/>
          </a:prstGeom>
          <a:noFill/>
          <a:ln>
            <a:noFill/>
          </a:ln>
        </p:spPr>
        <p:style>
          <a:lnRef idx="0"/>
          <a:fillRef idx="0"/>
          <a:effectRef idx="0"/>
          <a:fontRef idx="minor"/>
        </p:style>
        <p:txBody>
          <a:bodyPr lIns="90000" rIns="90000" tIns="45000" bIns="45000" anchor="ctr">
            <a:normAutofit fontScale="49000"/>
          </a:bodyPr>
          <a:p>
            <a:pPr>
              <a:lnSpc>
                <a:spcPct val="90000"/>
              </a:lnSpc>
            </a:pPr>
            <a:r>
              <a:rPr b="0" lang="en-US" sz="4400" spc="-1" strike="noStrike">
                <a:solidFill>
                  <a:srgbClr val="000000"/>
                </a:solidFill>
                <a:latin typeface="Calibri Light"/>
              </a:rPr>
              <a:t>Homework Assignment 5: PCA/SVD</a:t>
            </a:r>
            <a:endParaRPr b="0" lang="en-US" sz="4400" spc="-1" strike="noStrike">
              <a:latin typeface="Arial"/>
            </a:endParaRPr>
          </a:p>
        </p:txBody>
      </p:sp>
      <p:sp>
        <p:nvSpPr>
          <p:cNvPr id="149" name="CustomShape 2"/>
          <p:cNvSpPr/>
          <p:nvPr/>
        </p:nvSpPr>
        <p:spPr>
          <a:xfrm>
            <a:off x="1523880" y="836640"/>
            <a:ext cx="9143280" cy="5884200"/>
          </a:xfrm>
          <a:prstGeom prst="rect">
            <a:avLst/>
          </a:prstGeom>
          <a:noFill/>
          <a:ln>
            <a:noFill/>
          </a:ln>
        </p:spPr>
        <p:style>
          <a:lnRef idx="0"/>
          <a:fillRef idx="0"/>
          <a:effectRef idx="0"/>
          <a:fontRef idx="minor"/>
        </p:style>
        <p:txBody>
          <a:bodyPr lIns="90000" rIns="90000" tIns="45000" bIns="45000">
            <a:normAutofit fontScale="47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your data set, select a subset of 3-6 features related to the same aspect and explain your choice (may be the same subset that was used for k-means clustering)</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Standardize the selected subset; compute its data scatter</a:t>
            </a:r>
            <a:r>
              <a:rPr b="0" lang="ru-RU" sz="2800" spc="-1" strike="noStrike">
                <a:solidFill>
                  <a:srgbClr val="000000"/>
                </a:solidFill>
                <a:latin typeface="Calibri"/>
              </a:rPr>
              <a:t> </a:t>
            </a:r>
            <a:r>
              <a:rPr b="0" lang="en-US" sz="2800" spc="-1" strike="noStrike">
                <a:solidFill>
                  <a:srgbClr val="000000"/>
                </a:solidFill>
                <a:latin typeface="Calibri"/>
              </a:rPr>
              <a:t>and SVD; determine contributions of all the principal components to the data scatter, naturally and per cent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Compute and interpret a hidden ranking factor behind the selected features. The factor should be expressed in a 0-100 rank scale (as well as the features – ranking normalization).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Visualize the data using two first principal components at the standardization with two versions of normalization: (a) range normalization and (b) z-scoring. At these visualizations, use a distinct shape/color for points representing a pre-specified by you group of objects.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Apply the conventional PCA for finding two first principal components and visualizing the data; compare to the results at z-scoring. Comment on which of the normalizations is better and why.</a:t>
            </a:r>
            <a:endParaRPr b="0" lang="en-US" sz="2800" spc="-1" strike="noStrike">
              <a:latin typeface="Arial"/>
            </a:endParaRPr>
          </a:p>
        </p:txBody>
      </p:sp>
      <p:sp>
        <p:nvSpPr>
          <p:cNvPr id="150"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MagDAHomeWork_2020</a:t>
            </a:r>
            <a:endParaRPr b="0" lang="en-US" sz="1200" spc="-1" strike="noStrike">
              <a:latin typeface="Arial"/>
            </a:endParaRPr>
          </a:p>
        </p:txBody>
      </p:sp>
      <p:sp>
        <p:nvSpPr>
          <p:cNvPr id="151"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D58B284-B476-402C-AC31-95E33F615630}" type="slidenum">
              <a:rPr b="0" lang="ru-RU"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8783</TotalTime>
  <Application>LibreOffice/6.4.6.2$Linux_X86_64 LibreOffice_project/40$Build-2</Application>
  <Words>1125</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2019-10-29T13:14:51Z</dcterms:created>
  <dc:creator>Boris Mirkin</dc:creator>
  <dc:description/>
  <dc:language>en-US</dc:language>
  <cp:lastModifiedBy/>
  <dcterms:modified xsi:type="dcterms:W3CDTF">2020-11-05T18:08:39Z</dcterms:modified>
  <cp:revision>23</cp:revision>
  <dc:subject/>
  <dc:title>Home Work 2019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