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7"/>
  </p:notesMasterIdLst>
  <p:sldIdLst>
    <p:sldId id="256" r:id="rId2"/>
    <p:sldId id="259" r:id="rId3"/>
    <p:sldId id="391" r:id="rId4"/>
    <p:sldId id="258" r:id="rId5"/>
    <p:sldId id="260" r:id="rId6"/>
    <p:sldId id="479" r:id="rId7"/>
    <p:sldId id="261" r:id="rId8"/>
    <p:sldId id="265" r:id="rId9"/>
    <p:sldId id="481" r:id="rId10"/>
    <p:sldId id="480" r:id="rId11"/>
    <p:sldId id="266" r:id="rId12"/>
    <p:sldId id="484" r:id="rId13"/>
    <p:sldId id="483" r:id="rId14"/>
    <p:sldId id="482" r:id="rId15"/>
    <p:sldId id="507" r:id="rId16"/>
    <p:sldId id="262" r:id="rId17"/>
    <p:sldId id="263" r:id="rId18"/>
    <p:sldId id="264" r:id="rId19"/>
    <p:sldId id="267" r:id="rId20"/>
    <p:sldId id="268" r:id="rId21"/>
    <p:sldId id="269" r:id="rId22"/>
    <p:sldId id="270" r:id="rId23"/>
    <p:sldId id="272" r:id="rId24"/>
    <p:sldId id="273" r:id="rId25"/>
    <p:sldId id="358" r:id="rId26"/>
    <p:sldId id="271" r:id="rId27"/>
    <p:sldId id="356" r:id="rId28"/>
    <p:sldId id="275" r:id="rId29"/>
    <p:sldId id="277" r:id="rId30"/>
    <p:sldId id="279" r:id="rId31"/>
    <p:sldId id="280" r:id="rId32"/>
    <p:sldId id="278" r:id="rId33"/>
    <p:sldId id="281" r:id="rId34"/>
    <p:sldId id="378" r:id="rId35"/>
    <p:sldId id="354" r:id="rId36"/>
    <p:sldId id="360" r:id="rId37"/>
    <p:sldId id="362" r:id="rId38"/>
    <p:sldId id="364" r:id="rId39"/>
    <p:sldId id="365" r:id="rId40"/>
    <p:sldId id="283" r:id="rId41"/>
    <p:sldId id="285" r:id="rId42"/>
    <p:sldId id="366" r:id="rId43"/>
    <p:sldId id="286" r:id="rId44"/>
    <p:sldId id="338" r:id="rId45"/>
    <p:sldId id="287" r:id="rId46"/>
    <p:sldId id="340" r:id="rId47"/>
    <p:sldId id="341" r:id="rId48"/>
    <p:sldId id="342" r:id="rId49"/>
    <p:sldId id="343" r:id="rId50"/>
    <p:sldId id="344" r:id="rId51"/>
    <p:sldId id="345" r:id="rId52"/>
    <p:sldId id="349" r:id="rId53"/>
    <p:sldId id="346" r:id="rId54"/>
    <p:sldId id="347" r:id="rId55"/>
    <p:sldId id="348" r:id="rId56"/>
    <p:sldId id="439" r:id="rId57"/>
    <p:sldId id="291" r:id="rId58"/>
    <p:sldId id="350" r:id="rId59"/>
    <p:sldId id="351" r:id="rId60"/>
    <p:sldId id="352" r:id="rId61"/>
    <p:sldId id="353" r:id="rId62"/>
    <p:sldId id="367" r:id="rId63"/>
    <p:sldId id="296" r:id="rId64"/>
    <p:sldId id="368" r:id="rId65"/>
    <p:sldId id="369" r:id="rId66"/>
    <p:sldId id="370" r:id="rId67"/>
    <p:sldId id="372" r:id="rId68"/>
    <p:sldId id="485" r:id="rId69"/>
    <p:sldId id="373" r:id="rId70"/>
    <p:sldId id="374" r:id="rId71"/>
    <p:sldId id="375" r:id="rId72"/>
    <p:sldId id="376" r:id="rId73"/>
    <p:sldId id="377" r:id="rId74"/>
    <p:sldId id="380" r:id="rId75"/>
    <p:sldId id="381" r:id="rId76"/>
    <p:sldId id="494" r:id="rId77"/>
    <p:sldId id="382" r:id="rId78"/>
    <p:sldId id="293" r:id="rId79"/>
    <p:sldId id="384" r:id="rId80"/>
    <p:sldId id="385" r:id="rId81"/>
    <p:sldId id="386" r:id="rId82"/>
    <p:sldId id="387" r:id="rId83"/>
    <p:sldId id="388" r:id="rId84"/>
    <p:sldId id="486" r:id="rId85"/>
    <p:sldId id="488" r:id="rId86"/>
    <p:sldId id="496" r:id="rId87"/>
    <p:sldId id="487" r:id="rId88"/>
    <p:sldId id="498" r:id="rId89"/>
    <p:sldId id="300" r:id="rId90"/>
    <p:sldId id="389" r:id="rId91"/>
    <p:sldId id="336" r:id="rId92"/>
    <p:sldId id="302" r:id="rId93"/>
    <p:sldId id="440" r:id="rId94"/>
    <p:sldId id="441" r:id="rId95"/>
    <p:sldId id="442" r:id="rId96"/>
    <p:sldId id="443" r:id="rId97"/>
    <p:sldId id="444" r:id="rId98"/>
    <p:sldId id="445" r:id="rId99"/>
    <p:sldId id="500" r:id="rId100"/>
    <p:sldId id="501" r:id="rId101"/>
    <p:sldId id="474" r:id="rId102"/>
    <p:sldId id="508" r:id="rId103"/>
    <p:sldId id="446" r:id="rId104"/>
    <p:sldId id="447" r:id="rId105"/>
    <p:sldId id="448" r:id="rId106"/>
    <p:sldId id="449" r:id="rId107"/>
    <p:sldId id="450" r:id="rId108"/>
    <p:sldId id="451" r:id="rId109"/>
    <p:sldId id="452" r:id="rId110"/>
    <p:sldId id="489" r:id="rId111"/>
    <p:sldId id="490" r:id="rId112"/>
    <p:sldId id="453" r:id="rId113"/>
    <p:sldId id="454" r:id="rId114"/>
    <p:sldId id="455" r:id="rId115"/>
    <p:sldId id="456" r:id="rId116"/>
    <p:sldId id="457" r:id="rId117"/>
    <p:sldId id="458" r:id="rId118"/>
    <p:sldId id="459" r:id="rId119"/>
    <p:sldId id="460" r:id="rId120"/>
    <p:sldId id="461" r:id="rId121"/>
    <p:sldId id="462" r:id="rId122"/>
    <p:sldId id="463" r:id="rId123"/>
    <p:sldId id="464" r:id="rId124"/>
    <p:sldId id="491" r:id="rId125"/>
    <p:sldId id="465" r:id="rId126"/>
    <p:sldId id="466" r:id="rId127"/>
    <p:sldId id="492" r:id="rId128"/>
    <p:sldId id="467" r:id="rId129"/>
    <p:sldId id="468" r:id="rId130"/>
    <p:sldId id="469" r:id="rId131"/>
    <p:sldId id="470" r:id="rId132"/>
    <p:sldId id="471" r:id="rId133"/>
    <p:sldId id="472" r:id="rId134"/>
    <p:sldId id="473" r:id="rId135"/>
    <p:sldId id="303" r:id="rId136"/>
    <p:sldId id="390" r:id="rId137"/>
    <p:sldId id="304" r:id="rId138"/>
    <p:sldId id="320" r:id="rId139"/>
    <p:sldId id="503" r:id="rId140"/>
    <p:sldId id="504" r:id="rId141"/>
    <p:sldId id="505" r:id="rId142"/>
    <p:sldId id="408" r:id="rId143"/>
    <p:sldId id="394" r:id="rId144"/>
    <p:sldId id="395" r:id="rId145"/>
    <p:sldId id="396" r:id="rId146"/>
    <p:sldId id="397" r:id="rId147"/>
    <p:sldId id="307" r:id="rId148"/>
    <p:sldId id="398" r:id="rId149"/>
    <p:sldId id="308" r:id="rId150"/>
    <p:sldId id="400" r:id="rId151"/>
    <p:sldId id="309" r:id="rId152"/>
    <p:sldId id="399" r:id="rId153"/>
    <p:sldId id="401" r:id="rId154"/>
    <p:sldId id="310" r:id="rId155"/>
    <p:sldId id="402" r:id="rId156"/>
    <p:sldId id="403" r:id="rId157"/>
    <p:sldId id="404" r:id="rId158"/>
    <p:sldId id="405" r:id="rId159"/>
    <p:sldId id="321" r:id="rId160"/>
    <p:sldId id="409" r:id="rId161"/>
    <p:sldId id="410" r:id="rId162"/>
    <p:sldId id="411" r:id="rId163"/>
    <p:sldId id="414" r:id="rId164"/>
    <p:sldId id="412" r:id="rId165"/>
    <p:sldId id="312" r:id="rId166"/>
    <p:sldId id="318" r:id="rId167"/>
    <p:sldId id="330" r:id="rId168"/>
    <p:sldId id="331" r:id="rId169"/>
    <p:sldId id="334" r:id="rId170"/>
    <p:sldId id="506" r:id="rId171"/>
    <p:sldId id="335" r:id="rId172"/>
    <p:sldId id="436" r:id="rId173"/>
    <p:sldId id="476" r:id="rId174"/>
    <p:sldId id="477" r:id="rId175"/>
    <p:sldId id="478" r:id="rId1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93381" autoAdjust="0"/>
  </p:normalViewPr>
  <p:slideViewPr>
    <p:cSldViewPr>
      <p:cViewPr varScale="1">
        <p:scale>
          <a:sx n="69" d="100"/>
          <a:sy n="69" d="100"/>
        </p:scale>
        <p:origin x="750" y="48"/>
      </p:cViewPr>
      <p:guideLst>
        <p:guide orient="horz" pos="2160"/>
        <p:guide pos="2880"/>
      </p:guideLst>
    </p:cSldViewPr>
  </p:slideViewPr>
  <p:outlineViewPr>
    <p:cViewPr>
      <p:scale>
        <a:sx n="33" d="100"/>
        <a:sy n="33" d="100"/>
      </p:scale>
      <p:origin x="204" y="570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660762-9EC7-483A-80D1-591A7926CF32}" type="datetimeFigureOut">
              <a:rPr lang="en-US" smtClean="0"/>
              <a:t>6/14/2017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C2A36-A03A-433E-8B14-3700F2FFD6A0}" type="slidenum">
              <a:rPr lang="en-US" smtClean="0"/>
              <a:t>‹#›</a:t>
            </a:fld>
            <a:endParaRPr lang="en-US"/>
          </a:p>
        </p:txBody>
      </p:sp>
    </p:spTree>
    <p:extLst>
      <p:ext uri="{BB962C8B-B14F-4D97-AF65-F5344CB8AC3E}">
        <p14:creationId xmlns:p14="http://schemas.microsoft.com/office/powerpoint/2010/main" val="176762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A60873-7B9C-4C17-BCC2-1C7A5455B2D8}" type="slidenum">
              <a:rPr lang="en-US" smtClean="0"/>
              <a:t>88</a:t>
            </a:fld>
            <a:endParaRPr lang="en-US"/>
          </a:p>
        </p:txBody>
      </p:sp>
    </p:spTree>
    <p:extLst>
      <p:ext uri="{BB962C8B-B14F-4D97-AF65-F5344CB8AC3E}">
        <p14:creationId xmlns:p14="http://schemas.microsoft.com/office/powerpoint/2010/main" val="331649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29B6DAD-8B64-4D13-A428-871DA4F87803}" type="datetimeFigureOut">
              <a:rPr lang="en-US" smtClean="0"/>
              <a:pPr/>
              <a:t>6/14/2017</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71BAFA4-B3F2-45ED-A555-FB2F1A828FAA}"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9B6DAD-8B64-4D13-A428-871DA4F87803}" type="datetimeFigureOut">
              <a:rPr lang="en-US" smtClean="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1BAFA4-B3F2-45ED-A555-FB2F1A828FA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471BAFA4-B3F2-45ED-A555-FB2F1A828FAA}"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9B6DAD-8B64-4D13-A428-871DA4F87803}" type="datetimeFigureOut">
              <a:rPr lang="en-US" smtClean="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29B6DAD-8B64-4D13-A428-871DA4F87803}" type="datetimeFigureOut">
              <a:rPr lang="en-US" smtClean="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471BAFA4-B3F2-45ED-A555-FB2F1A828FAA}"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D29B6DAD-8B64-4D13-A428-871DA4F87803}" type="datetimeFigureOut">
              <a:rPr lang="en-US" smtClean="0"/>
              <a:pPr/>
              <a:t>6/14/2017</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71BAFA4-B3F2-45ED-A555-FB2F1A828FAA}"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29B6DAD-8B64-4D13-A428-871DA4F87803}" type="datetimeFigureOut">
              <a:rPr lang="en-US" smtClean="0"/>
              <a:pPr/>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1BAFA4-B3F2-45ED-A555-FB2F1A828FAA}"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29B6DAD-8B64-4D13-A428-871DA4F87803}" type="datetimeFigureOut">
              <a:rPr lang="en-US" smtClean="0"/>
              <a:pPr/>
              <a:t>6/14/2017</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71BAFA4-B3F2-45ED-A555-FB2F1A828FAA}"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9B6DAD-8B64-4D13-A428-871DA4F87803}" type="datetimeFigureOut">
              <a:rPr lang="en-US" smtClean="0"/>
              <a:pPr/>
              <a:t>6/14/2017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471BAFA4-B3F2-45ED-A555-FB2F1A828FA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29B6DAD-8B64-4D13-A428-871DA4F87803}" type="datetimeFigureOut">
              <a:rPr lang="en-US" smtClean="0"/>
              <a:pPr/>
              <a:t>6/14/2017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71BAFA4-B3F2-45ED-A555-FB2F1A828FA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71BAFA4-B3F2-45ED-A555-FB2F1A828FAA}"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D29B6DAD-8B64-4D13-A428-871DA4F87803}" type="datetimeFigureOut">
              <a:rPr lang="en-US" smtClean="0"/>
              <a:pPr/>
              <a:t>6/14/2017</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471BAFA4-B3F2-45ED-A555-FB2F1A828FAA}"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D29B6DAD-8B64-4D13-A428-871DA4F87803}" type="datetimeFigureOut">
              <a:rPr lang="en-US" smtClean="0"/>
              <a:pPr/>
              <a:t>6/14/2017</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29B6DAD-8B64-4D13-A428-871DA4F87803}" type="datetimeFigureOut">
              <a:rPr lang="en-US" smtClean="0"/>
              <a:pPr/>
              <a:t>6/14/2017</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71BAFA4-B3F2-45ED-A555-FB2F1A828FAA}"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743200"/>
            <a:ext cx="8763000" cy="3657600"/>
          </a:xfrm>
        </p:spPr>
        <p:txBody>
          <a:bodyPr>
            <a:normAutofit/>
          </a:bodyPr>
          <a:lstStyle/>
          <a:p>
            <a:r>
              <a:rPr lang="en-US" sz="2400" dirty="0" smtClean="0">
                <a:solidFill>
                  <a:srgbClr val="002060"/>
                </a:solidFill>
              </a:rPr>
              <a:t>Michael T. Heaney</a:t>
            </a:r>
          </a:p>
          <a:p>
            <a:endParaRPr lang="en-US" sz="2400" dirty="0" smtClean="0">
              <a:solidFill>
                <a:srgbClr val="002060"/>
              </a:solidFill>
            </a:endParaRPr>
          </a:p>
          <a:p>
            <a:r>
              <a:rPr lang="en-US" b="0" dirty="0" smtClean="0">
                <a:solidFill>
                  <a:srgbClr val="002060"/>
                </a:solidFill>
              </a:rPr>
              <a:t>University of Michigan</a:t>
            </a:r>
          </a:p>
          <a:p>
            <a:r>
              <a:rPr lang="en-US" b="0" dirty="0" smtClean="0">
                <a:solidFill>
                  <a:srgbClr val="002060"/>
                </a:solidFill>
              </a:rPr>
              <a:t>June 14, 2017</a:t>
            </a:r>
          </a:p>
          <a:p>
            <a:endParaRPr lang="en-US" b="0" dirty="0" smtClean="0">
              <a:solidFill>
                <a:srgbClr val="002060"/>
              </a:solidFill>
            </a:endParaRPr>
          </a:p>
          <a:p>
            <a:endParaRPr lang="en-US" b="0" dirty="0" smtClean="0">
              <a:solidFill>
                <a:srgbClr val="002060"/>
              </a:solidFill>
            </a:endParaRPr>
          </a:p>
          <a:p>
            <a:r>
              <a:rPr lang="en-US" b="0" dirty="0" smtClean="0">
                <a:solidFill>
                  <a:srgbClr val="002060"/>
                </a:solidFill>
              </a:rPr>
              <a:t>10</a:t>
            </a:r>
            <a:r>
              <a:rPr lang="en-US" b="0" baseline="30000" dirty="0" smtClean="0">
                <a:solidFill>
                  <a:srgbClr val="002060"/>
                </a:solidFill>
              </a:rPr>
              <a:t>th</a:t>
            </a:r>
            <a:r>
              <a:rPr lang="en-US" b="0" dirty="0" smtClean="0">
                <a:solidFill>
                  <a:srgbClr val="002060"/>
                </a:solidFill>
              </a:rPr>
              <a:t> Annual Political Networks Conference </a:t>
            </a:r>
          </a:p>
          <a:p>
            <a:r>
              <a:rPr lang="en-US" b="0" dirty="0" smtClean="0">
                <a:solidFill>
                  <a:srgbClr val="002060"/>
                </a:solidFill>
              </a:rPr>
              <a:t>and Workshops</a:t>
            </a:r>
          </a:p>
          <a:p>
            <a:endParaRPr lang="en-US" b="0" dirty="0">
              <a:solidFill>
                <a:srgbClr val="002060"/>
              </a:solidFill>
            </a:endParaRPr>
          </a:p>
          <a:p>
            <a:r>
              <a:rPr lang="en-US" b="0" dirty="0" smtClean="0">
                <a:solidFill>
                  <a:srgbClr val="002060"/>
                </a:solidFill>
              </a:rPr>
              <a:t>The </a:t>
            </a:r>
            <a:r>
              <a:rPr lang="en-US" b="0" dirty="0" err="1" smtClean="0">
                <a:solidFill>
                  <a:srgbClr val="002060"/>
                </a:solidFill>
              </a:rPr>
              <a:t>ohio</a:t>
            </a:r>
            <a:r>
              <a:rPr lang="en-US" b="0" dirty="0" smtClean="0">
                <a:solidFill>
                  <a:srgbClr val="002060"/>
                </a:solidFill>
              </a:rPr>
              <a:t> state university, Columbus, </a:t>
            </a:r>
            <a:r>
              <a:rPr lang="en-US" b="0" dirty="0" err="1" smtClean="0">
                <a:solidFill>
                  <a:srgbClr val="002060"/>
                </a:solidFill>
              </a:rPr>
              <a:t>ohio</a:t>
            </a:r>
            <a:endParaRPr lang="en-US" b="0" dirty="0" smtClean="0">
              <a:solidFill>
                <a:srgbClr val="002060"/>
              </a:solidFill>
            </a:endParaRPr>
          </a:p>
          <a:p>
            <a:endParaRPr lang="en-US" b="0" dirty="0" smtClean="0">
              <a:solidFill>
                <a:srgbClr val="002060"/>
              </a:solidFill>
            </a:endParaRPr>
          </a:p>
          <a:p>
            <a:endParaRPr lang="en-US" b="0" dirty="0" smtClean="0">
              <a:solidFill>
                <a:srgbClr val="002060"/>
              </a:solidFill>
            </a:endParaRPr>
          </a:p>
          <a:p>
            <a:endParaRPr lang="en-US" sz="1200" b="0" dirty="0">
              <a:solidFill>
                <a:srgbClr val="002060"/>
              </a:solidFill>
            </a:endParaRPr>
          </a:p>
        </p:txBody>
      </p:sp>
      <p:sp>
        <p:nvSpPr>
          <p:cNvPr id="2" name="Title 1"/>
          <p:cNvSpPr>
            <a:spLocks noGrp="1"/>
          </p:cNvSpPr>
          <p:nvPr>
            <p:ph type="ctrTitle"/>
          </p:nvPr>
        </p:nvSpPr>
        <p:spPr/>
        <p:txBody>
          <a:bodyPr/>
          <a:lstStyle/>
          <a:p>
            <a:r>
              <a:rPr lang="en-US" dirty="0" smtClean="0"/>
              <a:t>Introduction to Network Theory and Methods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When to Study Networks?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All human activity is embedded within networks, so anything could be studied using network analysis.</a:t>
            </a:r>
          </a:p>
          <a:p>
            <a:endParaRPr lang="en-US" dirty="0" smtClean="0"/>
          </a:p>
          <a:p>
            <a:r>
              <a:rPr lang="en-US" dirty="0" smtClean="0"/>
              <a:t>But just because network analysis is possible does not mean that it is desirable.</a:t>
            </a:r>
          </a:p>
          <a:p>
            <a:endParaRPr lang="en-US" dirty="0" smtClean="0"/>
          </a:p>
          <a:p>
            <a:r>
              <a:rPr lang="en-US" dirty="0" smtClean="0"/>
              <a:t>The question we want to ask is: When in the network aspect of phenomenon particularly pertinent to the social dynamics that matter to us?</a:t>
            </a:r>
            <a:endParaRPr lang="en-US" dirty="0"/>
          </a:p>
        </p:txBody>
      </p:sp>
    </p:spTree>
    <p:extLst>
      <p:ext uri="{BB962C8B-B14F-4D97-AF65-F5344CB8AC3E}">
        <p14:creationId xmlns:p14="http://schemas.microsoft.com/office/powerpoint/2010/main" val="25458361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Exponential-Family Random Graph Models</a:t>
            </a:r>
            <a:endParaRPr lang="en-US"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14:m>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a:rPr>
                          <m:t>Pr</m:t>
                        </m:r>
                      </m:fName>
                      <m:e>
                        <m:d>
                          <m:dPr>
                            <m:endChr m:val="|"/>
                            <m:ctrlPr>
                              <a:rPr lang="en-US" i="1">
                                <a:latin typeface="Cambria Math" panose="02040503050406030204" pitchFamily="18" charset="0"/>
                              </a:rPr>
                            </m:ctrlPr>
                          </m:dPr>
                          <m:e>
                            <m:r>
                              <a:rPr lang="en-US" i="1">
                                <a:latin typeface="Cambria Math"/>
                              </a:rPr>
                              <m:t>𝑋</m:t>
                            </m:r>
                            <m:r>
                              <a:rPr lang="en-US" i="1" baseline="-25000">
                                <a:latin typeface="Cambria Math"/>
                              </a:rPr>
                              <m:t>𝑖𝑗</m:t>
                            </m:r>
                            <m:r>
                              <a:rPr lang="en-US" i="1">
                                <a:latin typeface="Cambria Math"/>
                              </a:rPr>
                              <m:t>=1 </m:t>
                            </m:r>
                          </m:e>
                        </m:d>
                      </m:e>
                    </m:func>
                    <m:r>
                      <a:rPr lang="en-US" i="1">
                        <a:latin typeface="Cambria Math"/>
                        <a:ea typeface="Cambria Math"/>
                      </a:rPr>
                      <m:t>𝜃</m:t>
                    </m:r>
                    <m:r>
                      <a:rPr lang="en-US" i="1">
                        <a:latin typeface="Cambria Math"/>
                        <a:ea typeface="Cambria Math"/>
                      </a:rPr>
                      <m:t>)</m:t>
                    </m:r>
                  </m:oMath>
                </a14:m>
                <a:r>
                  <a:rPr lang="en-US" i="1" dirty="0" smtClean="0">
                    <a:latin typeface="Cambria Math"/>
                    <a:ea typeface="Cambria Math"/>
                  </a:rPr>
                  <a:t> = </a:t>
                </a:r>
              </a:p>
              <a:p>
                <a:pPr marL="0" indent="0">
                  <a:buNone/>
                </a:pPr>
                <a:endParaRPr lang="en-US" dirty="0" smtClean="0"/>
              </a:p>
              <a:p>
                <a:pPr marL="0" indent="0">
                  <a:buNone/>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ea typeface="Cambria Math"/>
                            </a:rPr>
                          </m:ctrlPr>
                        </m:fPr>
                        <m:num>
                          <m:r>
                            <a:rPr lang="en-US" b="0" i="1" smtClean="0">
                              <a:latin typeface="Cambria Math"/>
                              <a:ea typeface="Cambria Math"/>
                            </a:rPr>
                            <m:t>𝑒𝑥𝑝</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𝜃</m:t>
                              </m:r>
                            </m:e>
                            <m:sup>
                              <m:r>
                                <a:rPr lang="en-US" b="0" i="1" smtClean="0">
                                  <a:latin typeface="Cambria Math"/>
                                  <a:ea typeface="Cambria Math"/>
                                </a:rPr>
                                <m:t>′</m:t>
                              </m:r>
                            </m:sup>
                          </m:sSup>
                          <m:r>
                            <a:rPr lang="en-US" b="0" i="1" smtClean="0">
                              <a:latin typeface="Cambria Math"/>
                              <a:ea typeface="Cambria Math"/>
                            </a:rPr>
                            <m:t>h</m:t>
                          </m:r>
                          <m:d>
                            <m:dPr>
                              <m:ctrlPr>
                                <a:rPr lang="en-US" b="0" i="1" smtClean="0">
                                  <a:latin typeface="Cambria Math" panose="02040503050406030204" pitchFamily="18" charset="0"/>
                                  <a:ea typeface="Cambria Math"/>
                                </a:rPr>
                              </m:ctrlPr>
                            </m:dPr>
                            <m:e>
                              <m:r>
                                <a:rPr lang="en-US" b="0" i="1" smtClean="0">
                                  <a:latin typeface="Cambria Math"/>
                                  <a:ea typeface="Cambria Math"/>
                                </a:rPr>
                                <m:t>𝑋</m:t>
                              </m:r>
                            </m:e>
                          </m:d>
                          <m:r>
                            <a:rPr lang="en-US" b="0" i="1" smtClean="0">
                              <a:latin typeface="Cambria Math"/>
                              <a:ea typeface="Cambria Math"/>
                            </a:rPr>
                            <m:t>}</m:t>
                          </m:r>
                        </m:num>
                        <m:den>
                          <m:nary>
                            <m:naryPr>
                              <m:chr m:val="∑"/>
                              <m:subHide m:val="on"/>
                              <m:supHide m:val="on"/>
                              <m:ctrlPr>
                                <a:rPr lang="en-US" b="0" i="1" smtClean="0">
                                  <a:latin typeface="Cambria Math" panose="02040503050406030204" pitchFamily="18" charset="0"/>
                                  <a:ea typeface="Cambria Math"/>
                                </a:rPr>
                              </m:ctrlPr>
                            </m:naryPr>
                            <m:sub/>
                            <m:sup/>
                            <m:e>
                              <m:r>
                                <a:rPr lang="en-US" b="0" i="1" baseline="-25000" smtClean="0">
                                  <a:latin typeface="Cambria Math"/>
                                  <a:ea typeface="Cambria Math"/>
                                </a:rPr>
                                <m:t>𝑋</m:t>
                              </m:r>
                              <m:r>
                                <a:rPr lang="en-US" b="0" i="1" smtClean="0">
                                  <a:latin typeface="Cambria Math"/>
                                  <a:ea typeface="Cambria Math"/>
                                </a:rPr>
                                <m:t>∗</m:t>
                              </m:r>
                              <m:r>
                                <a:rPr lang="en-US" b="0" i="1" baseline="-25000" smtClean="0">
                                  <a:latin typeface="Cambria Math"/>
                                  <a:ea typeface="Cambria Math"/>
                                </a:rPr>
                                <m:t> ∈</m:t>
                              </m:r>
                              <m:r>
                                <a:rPr lang="en-US" b="1" i="1" baseline="-25000" smtClean="0">
                                  <a:latin typeface="Cambria Math"/>
                                  <a:ea typeface="Cambria Math"/>
                                </a:rPr>
                                <m:t>𝑿</m:t>
                              </m:r>
                            </m:e>
                          </m:nary>
                          <m:r>
                            <m:rPr>
                              <m:sty m:val="p"/>
                            </m:rPr>
                            <a:rPr lang="en-US" b="0" i="0" smtClean="0">
                              <a:latin typeface="Cambria Math"/>
                              <a:ea typeface="Cambria Math"/>
                            </a:rPr>
                            <m:t>exp</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𝜃</m:t>
                              </m:r>
                            </m:e>
                            <m:sup>
                              <m:r>
                                <a:rPr lang="en-US" b="0" i="1" smtClean="0">
                                  <a:latin typeface="Cambria Math"/>
                                  <a:ea typeface="Cambria Math"/>
                                </a:rPr>
                                <m:t>′</m:t>
                              </m:r>
                            </m:sup>
                          </m:sSup>
                          <m:r>
                            <a:rPr lang="en-US" b="0" i="1" smtClean="0">
                              <a:latin typeface="Cambria Math"/>
                              <a:ea typeface="Cambria Math"/>
                            </a:rPr>
                            <m:t>h</m:t>
                          </m:r>
                          <m:d>
                            <m:dPr>
                              <m:ctrlPr>
                                <a:rPr lang="en-US" b="0" i="1" smtClean="0">
                                  <a:latin typeface="Cambria Math" panose="02040503050406030204" pitchFamily="18" charset="0"/>
                                  <a:ea typeface="Cambria Math"/>
                                </a:rPr>
                              </m:ctrlPr>
                            </m:dPr>
                            <m:e>
                              <m:r>
                                <a:rPr lang="en-US" b="0" i="1" smtClean="0">
                                  <a:latin typeface="Cambria Math"/>
                                  <a:ea typeface="Cambria Math"/>
                                </a:rPr>
                                <m:t>𝑋</m:t>
                              </m:r>
                              <m:r>
                                <a:rPr lang="en-US" b="0" i="1" baseline="30000" smtClean="0">
                                  <a:latin typeface="Cambria Math"/>
                                  <a:ea typeface="Cambria Math"/>
                                </a:rPr>
                                <m:t>∗</m:t>
                              </m:r>
                            </m:e>
                          </m:d>
                          <m:r>
                            <a:rPr lang="en-US" b="0" i="1" smtClean="0">
                              <a:latin typeface="Cambria Math"/>
                              <a:ea typeface="Cambria Math"/>
                            </a:rPr>
                            <m:t>}</m:t>
                          </m:r>
                        </m:den>
                      </m:f>
                    </m:oMath>
                  </m:oMathPara>
                </a14:m>
                <a:endParaRPr lang="en-US" dirty="0" smtClean="0"/>
              </a:p>
              <a:p>
                <a:pPr marL="0" indent="0">
                  <a:buNone/>
                </a:pPr>
                <a:endParaRPr lang="en-US" dirty="0"/>
              </a:p>
              <a:p>
                <a:pPr marL="0" indent="0">
                  <a:buNone/>
                </a:pPr>
                <a:r>
                  <a:rPr lang="en-US" dirty="0" smtClean="0"/>
                  <a:t>h(X): Network statistics</a:t>
                </a:r>
              </a:p>
              <a:p>
                <a:pPr marL="0" indent="0">
                  <a:buNone/>
                </a:pPr>
                <a:r>
                  <a:rPr lang="en-US" dirty="0" smtClean="0"/>
                  <a:t>θ: Effects</a:t>
                </a:r>
              </a:p>
              <a:p>
                <a:pPr marL="0" indent="0">
                  <a:buNone/>
                </a:pPr>
                <a14:m>
                  <m:oMath xmlns:m="http://schemas.openxmlformats.org/officeDocument/2006/math">
                    <m:r>
                      <a:rPr lang="en-US" i="1">
                        <a:latin typeface="Cambria Math"/>
                        <a:ea typeface="Cambria Math"/>
                      </a:rPr>
                      <m:t>𝑒𝑥𝑝</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𝜃</m:t>
                        </m:r>
                      </m:e>
                      <m:sup>
                        <m:r>
                          <a:rPr lang="en-US" i="1">
                            <a:latin typeface="Cambria Math"/>
                            <a:ea typeface="Cambria Math"/>
                          </a:rPr>
                          <m:t>′</m:t>
                        </m:r>
                      </m:sup>
                    </m:sSup>
                    <m:r>
                      <a:rPr lang="en-US" i="1">
                        <a:latin typeface="Cambria Math"/>
                        <a:ea typeface="Cambria Math"/>
                      </a:rPr>
                      <m:t>h</m:t>
                    </m:r>
                    <m:d>
                      <m:dPr>
                        <m:ctrlPr>
                          <a:rPr lang="en-US" i="1">
                            <a:latin typeface="Cambria Math" panose="02040503050406030204" pitchFamily="18" charset="0"/>
                            <a:ea typeface="Cambria Math"/>
                          </a:rPr>
                        </m:ctrlPr>
                      </m:dPr>
                      <m:e>
                        <m:r>
                          <a:rPr lang="en-US" i="1">
                            <a:latin typeface="Cambria Math"/>
                            <a:ea typeface="Cambria Math"/>
                          </a:rPr>
                          <m:t>𝑋</m:t>
                        </m:r>
                      </m:e>
                    </m:d>
                    <m:r>
                      <a:rPr lang="en-US" i="1">
                        <a:latin typeface="Cambria Math"/>
                        <a:ea typeface="Cambria Math"/>
                      </a:rPr>
                      <m:t>}</m:t>
                    </m:r>
                  </m:oMath>
                </a14:m>
                <a:r>
                  <a:rPr lang="en-US" dirty="0" smtClean="0"/>
                  <a:t>: Weight</a:t>
                </a:r>
              </a:p>
              <a:p>
                <a:pPr marL="0" indent="0">
                  <a:buNone/>
                </a:pPr>
                <a14:m>
                  <m:oMath xmlns:m="http://schemas.openxmlformats.org/officeDocument/2006/math">
                    <m:nary>
                      <m:naryPr>
                        <m:chr m:val="∑"/>
                        <m:subHide m:val="on"/>
                        <m:supHide m:val="on"/>
                        <m:ctrlPr>
                          <a:rPr lang="en-US" i="1" smtClean="0">
                            <a:latin typeface="Cambria Math" panose="02040503050406030204" pitchFamily="18" charset="0"/>
                            <a:ea typeface="Cambria Math"/>
                          </a:rPr>
                        </m:ctrlPr>
                      </m:naryPr>
                      <m:sub/>
                      <m:sup/>
                      <m:e>
                        <m:r>
                          <a:rPr lang="en-US" b="0" i="1" baseline="-25000" smtClean="0">
                            <a:latin typeface="Cambria Math"/>
                            <a:ea typeface="Cambria Math"/>
                          </a:rPr>
                          <m:t>𝑋</m:t>
                        </m:r>
                        <m:r>
                          <a:rPr lang="en-US" b="0" i="1" smtClean="0">
                            <a:latin typeface="Cambria Math"/>
                            <a:ea typeface="Cambria Math"/>
                          </a:rPr>
                          <m:t>∗</m:t>
                        </m:r>
                        <m:r>
                          <a:rPr lang="en-US" b="0" i="1" baseline="-25000" smtClean="0">
                            <a:latin typeface="Cambria Math"/>
                            <a:ea typeface="Cambria Math"/>
                          </a:rPr>
                          <m:t>∈</m:t>
                        </m:r>
                        <m:r>
                          <a:rPr lang="en-US" b="1" i="1" baseline="-25000" smtClean="0">
                            <a:latin typeface="Cambria Math"/>
                            <a:ea typeface="Cambria Math"/>
                          </a:rPr>
                          <m:t>𝑿</m:t>
                        </m:r>
                      </m:e>
                    </m:nary>
                    <m:r>
                      <a:rPr lang="en-US" i="1">
                        <a:latin typeface="Cambria Math"/>
                        <a:ea typeface="Cambria Math"/>
                      </a:rPr>
                      <m:t>𝑒𝑥𝑝</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𝜃</m:t>
                        </m:r>
                      </m:e>
                      <m:sup>
                        <m:r>
                          <a:rPr lang="en-US" i="1">
                            <a:latin typeface="Cambria Math"/>
                            <a:ea typeface="Cambria Math"/>
                          </a:rPr>
                          <m:t>′</m:t>
                        </m:r>
                      </m:sup>
                    </m:sSup>
                    <m:r>
                      <a:rPr lang="en-US" i="1">
                        <a:latin typeface="Cambria Math"/>
                        <a:ea typeface="Cambria Math"/>
                      </a:rPr>
                      <m:t>h</m:t>
                    </m:r>
                    <m:d>
                      <m:dPr>
                        <m:ctrlPr>
                          <a:rPr lang="en-US" i="1">
                            <a:latin typeface="Cambria Math" panose="02040503050406030204" pitchFamily="18" charset="0"/>
                            <a:ea typeface="Cambria Math"/>
                          </a:rPr>
                        </m:ctrlPr>
                      </m:dPr>
                      <m:e>
                        <m:r>
                          <a:rPr lang="en-US" i="1">
                            <a:latin typeface="Cambria Math"/>
                            <a:ea typeface="Cambria Math"/>
                          </a:rPr>
                          <m:t>𝑋</m:t>
                        </m:r>
                      </m:e>
                    </m:d>
                    <m:r>
                      <a:rPr lang="en-US" i="1">
                        <a:latin typeface="Cambria Math"/>
                        <a:ea typeface="Cambria Math"/>
                      </a:rPr>
                      <m:t>}</m:t>
                    </m:r>
                  </m:oMath>
                </a14:m>
                <a:r>
                  <a:rPr lang="en-US" dirty="0"/>
                  <a:t>: </a:t>
                </a:r>
                <a:r>
                  <a:rPr lang="en-US" dirty="0" smtClean="0"/>
                  <a:t>Normalizer</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362" t="-1200"/>
                </a:stretch>
              </a:blipFill>
            </p:spPr>
            <p:txBody>
              <a:bodyPr/>
              <a:lstStyle/>
              <a:p>
                <a:r>
                  <a:rPr lang="en-US">
                    <a:noFill/>
                  </a:rPr>
                  <a:t> </a:t>
                </a:r>
              </a:p>
            </p:txBody>
          </p:sp>
        </mc:Fallback>
      </mc:AlternateContent>
    </p:spTree>
    <p:extLst>
      <p:ext uri="{BB962C8B-B14F-4D97-AF65-F5344CB8AC3E}">
        <p14:creationId xmlns:p14="http://schemas.microsoft.com/office/powerpoint/2010/main" val="17631286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Readings on ERGMs</a:t>
            </a:r>
            <a:endParaRPr lang="en-US" dirty="0"/>
          </a:p>
        </p:txBody>
      </p:sp>
      <p:sp>
        <p:nvSpPr>
          <p:cNvPr id="3" name="Content Placeholder 2"/>
          <p:cNvSpPr>
            <a:spLocks noGrp="1"/>
          </p:cNvSpPr>
          <p:nvPr>
            <p:ph sz="quarter" idx="1"/>
          </p:nvPr>
        </p:nvSpPr>
        <p:spPr>
          <a:xfrm>
            <a:off x="301752" y="1527048"/>
            <a:ext cx="8613648" cy="4873752"/>
          </a:xfrm>
        </p:spPr>
        <p:txBody>
          <a:bodyPr>
            <a:normAutofit fontScale="77500" lnSpcReduction="20000"/>
          </a:bodyPr>
          <a:lstStyle/>
          <a:p>
            <a:r>
              <a:rPr lang="en-US" dirty="0" smtClean="0"/>
              <a:t>Dean Lusher, Johan </a:t>
            </a:r>
            <a:r>
              <a:rPr lang="en-US" dirty="0" err="1" smtClean="0"/>
              <a:t>Koskinen</a:t>
            </a:r>
            <a:r>
              <a:rPr lang="en-US" dirty="0" smtClean="0"/>
              <a:t>, and Garry Robins.  2013.  </a:t>
            </a:r>
            <a:r>
              <a:rPr lang="en-US" i="1" dirty="0" smtClean="0"/>
              <a:t>Exponential Random Graph Models for Social Networks</a:t>
            </a:r>
            <a:r>
              <a:rPr lang="en-US" dirty="0" smtClean="0"/>
              <a:t>.  New York: Cambridge University Press.</a:t>
            </a:r>
          </a:p>
          <a:p>
            <a:r>
              <a:rPr lang="en-US" dirty="0" smtClean="0"/>
              <a:t>Garry </a:t>
            </a:r>
            <a:r>
              <a:rPr lang="en-US" dirty="0"/>
              <a:t>Robins et al., “An introduction to exponential random graph (p*) models for social networks,” </a:t>
            </a:r>
            <a:r>
              <a:rPr lang="en-US" i="1" dirty="0"/>
              <a:t>Social Networks</a:t>
            </a:r>
            <a:r>
              <a:rPr lang="en-US" dirty="0"/>
              <a:t> (2007</a:t>
            </a:r>
            <a:r>
              <a:rPr lang="en-US" dirty="0" smtClean="0"/>
              <a:t>).</a:t>
            </a:r>
          </a:p>
          <a:p>
            <a:r>
              <a:rPr lang="en-US" dirty="0" smtClean="0"/>
              <a:t>Skyler J. Cranmer et al., “Navigating the Range of Statistical Tools for Inferential Network Analysis,” </a:t>
            </a:r>
            <a:r>
              <a:rPr lang="en-US" i="1" dirty="0" smtClean="0"/>
              <a:t>American Journal of Political Science</a:t>
            </a:r>
            <a:r>
              <a:rPr lang="en-US" dirty="0" smtClean="0"/>
              <a:t>, 2017.</a:t>
            </a:r>
            <a:endParaRPr lang="en-US" dirty="0"/>
          </a:p>
          <a:p>
            <a:r>
              <a:rPr lang="en-US" dirty="0" smtClean="0"/>
              <a:t>Philip </a:t>
            </a:r>
            <a:r>
              <a:rPr lang="en-US" dirty="0" err="1"/>
              <a:t>Leifeld</a:t>
            </a:r>
            <a:r>
              <a:rPr lang="en-US" dirty="0"/>
              <a:t> and Volker Schneider, “Information Exchange in Policy Networks,” </a:t>
            </a:r>
            <a:r>
              <a:rPr lang="en-US" i="1" dirty="0"/>
              <a:t>American Journal of Political Science</a:t>
            </a:r>
            <a:r>
              <a:rPr lang="en-US" dirty="0"/>
              <a:t>, 2012. </a:t>
            </a:r>
          </a:p>
          <a:p>
            <a:r>
              <a:rPr lang="en-US" dirty="0" smtClean="0"/>
              <a:t>Michael T. Heaney, “Multiplex Networks and Interest Group Influence Reputation: An Exponential Random Graph Model,” </a:t>
            </a:r>
            <a:r>
              <a:rPr lang="en-US" i="1" dirty="0" smtClean="0"/>
              <a:t>Social Networks</a:t>
            </a:r>
            <a:r>
              <a:rPr lang="en-US" dirty="0" smtClean="0"/>
              <a:t>, 2014.</a:t>
            </a:r>
          </a:p>
          <a:p>
            <a:r>
              <a:rPr lang="en-US" dirty="0" smtClean="0"/>
              <a:t>Michael T. Heaney and Philip </a:t>
            </a:r>
            <a:r>
              <a:rPr lang="en-US" dirty="0" err="1" smtClean="0"/>
              <a:t>Leifeld</a:t>
            </a:r>
            <a:r>
              <a:rPr lang="en-US" dirty="0" smtClean="0"/>
              <a:t>, “Contributions by Interest Groups to Lobbying Coalitions,” </a:t>
            </a:r>
            <a:r>
              <a:rPr lang="en-US" i="1" dirty="0" smtClean="0"/>
              <a:t>Journal of Politics</a:t>
            </a:r>
            <a:r>
              <a:rPr lang="en-US" dirty="0" smtClean="0"/>
              <a:t>, April 2018.</a:t>
            </a:r>
          </a:p>
          <a:p>
            <a:endParaRPr lang="en-US" dirty="0"/>
          </a:p>
        </p:txBody>
      </p:sp>
    </p:spTree>
    <p:extLst>
      <p:ext uri="{BB962C8B-B14F-4D97-AF65-F5344CB8AC3E}">
        <p14:creationId xmlns:p14="http://schemas.microsoft.com/office/powerpoint/2010/main" val="21664763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Latent Space Models</a:t>
            </a:r>
            <a:endParaRPr lang="en-US" dirty="0">
              <a:solidFill>
                <a:srgbClr val="002060"/>
              </a:solidFill>
            </a:endParaRPr>
          </a:p>
        </p:txBody>
      </p:sp>
      <p:sp>
        <p:nvSpPr>
          <p:cNvPr id="3" name="Content Placeholder 2"/>
          <p:cNvSpPr>
            <a:spLocks noGrp="1"/>
          </p:cNvSpPr>
          <p:nvPr>
            <p:ph sz="quarter" idx="1"/>
          </p:nvPr>
        </p:nvSpPr>
        <p:spPr/>
        <p:txBody>
          <a:bodyPr>
            <a:normAutofit fontScale="77500" lnSpcReduction="20000"/>
          </a:bodyPr>
          <a:lstStyle/>
          <a:p>
            <a:r>
              <a:rPr lang="en-US" dirty="0" smtClean="0"/>
              <a:t>Dependencies between nodes in a network are represented as distances in a latent space.</a:t>
            </a:r>
          </a:p>
          <a:p>
            <a:endParaRPr lang="en-US" dirty="0"/>
          </a:p>
          <a:p>
            <a:r>
              <a:rPr lang="en-US" dirty="0" smtClean="0"/>
              <a:t>The probability of a pair of nodes being connected depends on the distance in that social space.</a:t>
            </a:r>
          </a:p>
          <a:p>
            <a:endParaRPr lang="en-US" dirty="0"/>
          </a:p>
          <a:p>
            <a:r>
              <a:rPr lang="en-US" dirty="0" smtClean="0"/>
              <a:t>These models do not require an explicit model of the network dependencies as is the case with ERGMs.</a:t>
            </a:r>
          </a:p>
          <a:p>
            <a:pPr marL="0" indent="0">
              <a:buNone/>
            </a:pPr>
            <a:endParaRPr lang="en-US" dirty="0" smtClean="0"/>
          </a:p>
          <a:p>
            <a:r>
              <a:rPr lang="en-US" dirty="0"/>
              <a:t>Skyler J. Cranmer et al., “Navigating the Range of Statistical Tools for Inferential Network Analysis,” </a:t>
            </a:r>
            <a:r>
              <a:rPr lang="en-US" i="1" dirty="0"/>
              <a:t>American Journal of Political Science</a:t>
            </a:r>
            <a:r>
              <a:rPr lang="en-US" dirty="0"/>
              <a:t>, 2017</a:t>
            </a:r>
            <a:r>
              <a:rPr lang="en-US" dirty="0" smtClean="0"/>
              <a:t>.</a:t>
            </a:r>
          </a:p>
          <a:p>
            <a:pPr marL="0" indent="0">
              <a:buNone/>
            </a:pPr>
            <a:endParaRPr lang="en-US" dirty="0" smtClean="0"/>
          </a:p>
          <a:p>
            <a:r>
              <a:rPr lang="en-US" dirty="0" smtClean="0"/>
              <a:t>Peter D. Hoff and Michael D. Ward, “Modeling Dependencies in International Relations Networks,” </a:t>
            </a:r>
            <a:r>
              <a:rPr lang="en-US" i="1" dirty="0" smtClean="0"/>
              <a:t>Political Analysis</a:t>
            </a:r>
            <a:r>
              <a:rPr lang="en-US" dirty="0" smtClean="0"/>
              <a:t>, 2004</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9868259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Endogenous Regression</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Builds a fully-specified network regression model using temporal network data and instrumental variables.</a:t>
            </a:r>
          </a:p>
          <a:p>
            <a:pPr>
              <a:buNone/>
            </a:pPr>
            <a:endParaRPr lang="en-US" dirty="0" smtClean="0"/>
          </a:p>
          <a:p>
            <a:r>
              <a:rPr lang="en-US" dirty="0" smtClean="0"/>
              <a:t>Robert </a:t>
            </a:r>
            <a:r>
              <a:rPr lang="en-US" dirty="0" err="1" smtClean="0"/>
              <a:t>Franzese</a:t>
            </a:r>
            <a:r>
              <a:rPr lang="en-US" dirty="0" smtClean="0"/>
              <a:t> et al., “A Spatial Model Incorporating Dynamic, Endogenous Network Interdependence: A Political Science Application,” </a:t>
            </a:r>
            <a:r>
              <a:rPr lang="en-US" i="1" dirty="0" smtClean="0"/>
              <a:t>Statistical Methodology </a:t>
            </a:r>
            <a:r>
              <a:rPr lang="en-US" dirty="0" smtClean="0"/>
              <a:t>(2010)</a:t>
            </a:r>
          </a:p>
          <a:p>
            <a:endParaRPr lang="en-US" dirty="0" smtClean="0"/>
          </a:p>
          <a:p>
            <a:endParaRPr lang="en-US" dirty="0"/>
          </a:p>
        </p:txBody>
      </p:sp>
    </p:spTree>
    <p:extLst>
      <p:ext uri="{BB962C8B-B14F-4D97-AF65-F5344CB8AC3E}">
        <p14:creationId xmlns:p14="http://schemas.microsoft.com/office/powerpoint/2010/main" val="41095626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Missing Data</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Missing data is a major problem in network regression that is rarely addressed adequately.</a:t>
            </a:r>
          </a:p>
          <a:p>
            <a:endParaRPr lang="en-US" dirty="0" smtClean="0"/>
          </a:p>
          <a:p>
            <a:r>
              <a:rPr lang="en-US" dirty="0" smtClean="0"/>
              <a:t>A Bayesian approach may be helpful</a:t>
            </a:r>
          </a:p>
          <a:p>
            <a:endParaRPr lang="en-US" dirty="0" smtClean="0"/>
          </a:p>
          <a:p>
            <a:r>
              <a:rPr lang="en-US" dirty="0" smtClean="0"/>
              <a:t>Carter T. Butts, “Network inference, error, and informant (in)accuracy: A Bayesian approach,” </a:t>
            </a:r>
            <a:r>
              <a:rPr lang="en-US" i="1" dirty="0" smtClean="0"/>
              <a:t>Social Networks </a:t>
            </a:r>
            <a:r>
              <a:rPr lang="en-US" dirty="0" smtClean="0"/>
              <a:t>(2003).</a:t>
            </a:r>
          </a:p>
        </p:txBody>
      </p:sp>
    </p:spTree>
    <p:extLst>
      <p:ext uri="{BB962C8B-B14F-4D97-AF65-F5344CB8AC3E}">
        <p14:creationId xmlns:p14="http://schemas.microsoft.com/office/powerpoint/2010/main" val="1930803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Causal Inference</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Very difficult to assess whether networks are a cause or an effect of behavior.</a:t>
            </a:r>
          </a:p>
          <a:p>
            <a:r>
              <a:rPr lang="en-US" dirty="0" smtClean="0"/>
              <a:t>This is a very thorny issue in the review process.</a:t>
            </a:r>
          </a:p>
          <a:p>
            <a:pPr>
              <a:buNone/>
            </a:pPr>
            <a:endParaRPr lang="en-US" dirty="0" smtClean="0"/>
          </a:p>
          <a:p>
            <a:pPr>
              <a:buNone/>
            </a:pPr>
            <a:r>
              <a:rPr lang="en-US" dirty="0" smtClean="0"/>
              <a:t>Some Partial solutions include:</a:t>
            </a:r>
          </a:p>
          <a:p>
            <a:pPr marL="514350" indent="-514350">
              <a:buFont typeface="Wingdings" pitchFamily="2" charset="2"/>
              <a:buChar char="Ø"/>
            </a:pPr>
            <a:r>
              <a:rPr lang="en-US" dirty="0" smtClean="0"/>
              <a:t>Use of multiple measures</a:t>
            </a:r>
          </a:p>
          <a:p>
            <a:pPr marL="514350" indent="-514350">
              <a:buFont typeface="Wingdings" pitchFamily="2" charset="2"/>
              <a:buChar char="Ø"/>
            </a:pPr>
            <a:r>
              <a:rPr lang="en-US" dirty="0" smtClean="0"/>
              <a:t>Longitudinal observation</a:t>
            </a:r>
          </a:p>
          <a:p>
            <a:pPr marL="514350" indent="-514350">
              <a:buFont typeface="Wingdings" pitchFamily="2" charset="2"/>
              <a:buChar char="Ø"/>
            </a:pPr>
            <a:r>
              <a:rPr lang="en-US" dirty="0" smtClean="0"/>
              <a:t>Experiments (if possible)</a:t>
            </a:r>
          </a:p>
          <a:p>
            <a:pPr marL="514350" indent="-514350">
              <a:buFont typeface="Wingdings" pitchFamily="2" charset="2"/>
              <a:buChar char="Ø"/>
            </a:pPr>
            <a:r>
              <a:rPr lang="en-US" dirty="0" smtClean="0"/>
              <a:t>Simulation</a:t>
            </a:r>
          </a:p>
          <a:p>
            <a:pPr marL="514350" indent="-514350">
              <a:buFont typeface="Wingdings" pitchFamily="2" charset="2"/>
              <a:buChar char="Ø"/>
            </a:pPr>
            <a:endParaRPr lang="en-US" dirty="0" smtClean="0"/>
          </a:p>
          <a:p>
            <a:pPr marL="514350" indent="-514350"/>
            <a:r>
              <a:rPr lang="en-US" dirty="0" smtClean="0"/>
              <a:t>James Fowler et al., “Causality in Political Networks,” </a:t>
            </a:r>
            <a:r>
              <a:rPr lang="en-US" i="1" dirty="0" smtClean="0"/>
              <a:t>American Politics Research </a:t>
            </a:r>
            <a:r>
              <a:rPr lang="en-US" dirty="0" smtClean="0"/>
              <a:t>(2011).</a:t>
            </a:r>
          </a:p>
          <a:p>
            <a:pPr lvl="1"/>
            <a:endParaRPr lang="en-US" dirty="0" smtClean="0"/>
          </a:p>
          <a:p>
            <a:pPr>
              <a:buNone/>
            </a:pPr>
            <a:endParaRPr lang="en-US" dirty="0"/>
          </a:p>
        </p:txBody>
      </p:sp>
    </p:spTree>
    <p:extLst>
      <p:ext uri="{BB962C8B-B14F-4D97-AF65-F5344CB8AC3E}">
        <p14:creationId xmlns:p14="http://schemas.microsoft.com/office/powerpoint/2010/main" val="345912793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Research Design and Data</a:t>
            </a:r>
            <a:endParaRPr lang="en-US" dirty="0"/>
          </a:p>
        </p:txBody>
      </p:sp>
    </p:spTree>
    <p:extLst>
      <p:ext uri="{BB962C8B-B14F-4D97-AF65-F5344CB8AC3E}">
        <p14:creationId xmlns:p14="http://schemas.microsoft.com/office/powerpoint/2010/main" val="67087200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Research Design and Data</a:t>
            </a:r>
            <a:endParaRPr lang="en-US" dirty="0"/>
          </a:p>
        </p:txBody>
      </p:sp>
      <p:sp>
        <p:nvSpPr>
          <p:cNvPr id="4" name="TextBox 3"/>
          <p:cNvSpPr txBox="1"/>
          <p:nvPr/>
        </p:nvSpPr>
        <p:spPr>
          <a:xfrm>
            <a:off x="1676400" y="2743201"/>
            <a:ext cx="5867400" cy="1815882"/>
          </a:xfrm>
          <a:prstGeom prst="rect">
            <a:avLst/>
          </a:prstGeom>
          <a:noFill/>
        </p:spPr>
        <p:txBody>
          <a:bodyPr wrap="square" rtlCol="0">
            <a:spAutoFit/>
          </a:bodyPr>
          <a:lstStyle/>
          <a:p>
            <a:pPr algn="ctr"/>
            <a:r>
              <a:rPr lang="en-US" sz="2800" dirty="0" smtClean="0"/>
              <a:t>Whole Networks vs. Ego Networks</a:t>
            </a:r>
          </a:p>
          <a:p>
            <a:pPr algn="ctr"/>
            <a:r>
              <a:rPr lang="en-US" sz="2800" dirty="0" smtClean="0"/>
              <a:t>Boundary Specification</a:t>
            </a:r>
          </a:p>
          <a:p>
            <a:pPr algn="ctr"/>
            <a:r>
              <a:rPr lang="en-US" sz="2800" dirty="0" smtClean="0"/>
              <a:t>Questionnaire Design</a:t>
            </a:r>
          </a:p>
          <a:p>
            <a:pPr algn="ctr"/>
            <a:r>
              <a:rPr lang="en-US" sz="2800" dirty="0" smtClean="0"/>
              <a:t>Data Formats</a:t>
            </a:r>
            <a:endParaRPr lang="en-US" sz="2800" dirty="0"/>
          </a:p>
        </p:txBody>
      </p:sp>
    </p:spTree>
    <p:extLst>
      <p:ext uri="{BB962C8B-B14F-4D97-AF65-F5344CB8AC3E}">
        <p14:creationId xmlns:p14="http://schemas.microsoft.com/office/powerpoint/2010/main" val="26021244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Whole Networks vs. Ego Networks</a:t>
            </a:r>
            <a:endParaRPr lang="en-US" dirty="0">
              <a:solidFill>
                <a:srgbClr val="002060"/>
              </a:solidFill>
            </a:endParaRPr>
          </a:p>
        </p:txBody>
      </p:sp>
    </p:spTree>
    <p:extLst>
      <p:ext uri="{BB962C8B-B14F-4D97-AF65-F5344CB8AC3E}">
        <p14:creationId xmlns:p14="http://schemas.microsoft.com/office/powerpoint/2010/main" val="35773520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Whole Networks vs. Ego Networks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b="1" dirty="0" smtClean="0"/>
              <a:t>Whole networks </a:t>
            </a:r>
            <a:r>
              <a:rPr lang="en-US" dirty="0" smtClean="0"/>
              <a:t>– observer has information about all nodes and links in the network – all network-level statistics can be computed</a:t>
            </a:r>
          </a:p>
          <a:p>
            <a:pPr>
              <a:buNone/>
            </a:pPr>
            <a:endParaRPr lang="en-US" dirty="0" smtClean="0"/>
          </a:p>
        </p:txBody>
      </p:sp>
    </p:spTree>
    <p:extLst>
      <p:ext uri="{BB962C8B-B14F-4D97-AF65-F5344CB8AC3E}">
        <p14:creationId xmlns:p14="http://schemas.microsoft.com/office/powerpoint/2010/main" val="4102735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normAutofit/>
          </a:bodyPr>
          <a:lstStyle/>
          <a:p>
            <a:r>
              <a:rPr lang="en-US" sz="2800" dirty="0" smtClean="0">
                <a:solidFill>
                  <a:schemeClr val="tx1"/>
                </a:solidFill>
                <a:ea typeface="+mn-ea"/>
                <a:cs typeface="+mn-cs"/>
              </a:rPr>
              <a:t>Some Good Opportunities for Network Analysis</a:t>
            </a:r>
            <a:endParaRPr lang="en-US" sz="2800"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When then the </a:t>
            </a:r>
            <a:r>
              <a:rPr lang="en-US" b="1" dirty="0" smtClean="0"/>
              <a:t>informal organization </a:t>
            </a:r>
            <a:r>
              <a:rPr lang="en-US" dirty="0" smtClean="0"/>
              <a:t>of a system competes with or replaces formal organization</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Whole Networks vs. Ego Networks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b="1" dirty="0" smtClean="0"/>
              <a:t>Whole networks </a:t>
            </a:r>
            <a:r>
              <a:rPr lang="en-US" dirty="0" smtClean="0"/>
              <a:t>– observer has information about all nodes and links in the network – all network-level statistics can be computed</a:t>
            </a:r>
          </a:p>
          <a:p>
            <a:pPr>
              <a:buNone/>
            </a:pPr>
            <a:endParaRPr lang="en-US" dirty="0" smtClean="0"/>
          </a:p>
          <a:p>
            <a:r>
              <a:rPr lang="en-US" b="1" dirty="0" smtClean="0"/>
              <a:t>Ego Networks </a:t>
            </a:r>
            <a:r>
              <a:rPr lang="en-US" dirty="0" smtClean="0"/>
              <a:t>– observer only has information about the links to a sample of the nodes – network-level statistics cannot be computed – e.g., we know about the properties  of the first-degree contacts, such as sex, age, etc. </a:t>
            </a:r>
          </a:p>
          <a:p>
            <a:endParaRPr lang="en-US" dirty="0" smtClean="0"/>
          </a:p>
          <a:p>
            <a:endParaRPr lang="en-US" dirty="0" smtClean="0"/>
          </a:p>
          <a:p>
            <a:endParaRPr lang="en-US" dirty="0"/>
          </a:p>
        </p:txBody>
      </p:sp>
    </p:spTree>
    <p:extLst>
      <p:ext uri="{BB962C8B-B14F-4D97-AF65-F5344CB8AC3E}">
        <p14:creationId xmlns:p14="http://schemas.microsoft.com/office/powerpoint/2010/main" val="35287482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Whole Networks vs. Ego Networks</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b="1" dirty="0" smtClean="0"/>
              <a:t>Whole networks </a:t>
            </a:r>
            <a:r>
              <a:rPr lang="en-US" dirty="0" smtClean="0"/>
              <a:t>– observer has information about all nodes and links in the network – all network-level statistics can be computed</a:t>
            </a:r>
          </a:p>
          <a:p>
            <a:pPr>
              <a:buNone/>
            </a:pPr>
            <a:endParaRPr lang="en-US" dirty="0" smtClean="0"/>
          </a:p>
          <a:p>
            <a:r>
              <a:rPr lang="en-US" b="1" dirty="0" smtClean="0"/>
              <a:t>Ego Networks </a:t>
            </a:r>
            <a:r>
              <a:rPr lang="en-US" dirty="0" smtClean="0"/>
              <a:t>– observer only has information about the links to a sample of the nodes – network-level statistics cannot be computed – e.g., we know about the properties  of the first-degree contacts, such as sex, age, etc. </a:t>
            </a:r>
          </a:p>
          <a:p>
            <a:endParaRPr lang="en-US" dirty="0" smtClean="0"/>
          </a:p>
          <a:p>
            <a:r>
              <a:rPr lang="en-US" dirty="0" smtClean="0"/>
              <a:t>It is </a:t>
            </a:r>
            <a:r>
              <a:rPr lang="en-US" b="1" dirty="0" smtClean="0"/>
              <a:t>not</a:t>
            </a:r>
            <a:r>
              <a:rPr lang="en-US" dirty="0" smtClean="0"/>
              <a:t> the </a:t>
            </a:r>
            <a:r>
              <a:rPr lang="en-US" b="1" dirty="0" smtClean="0"/>
              <a:t>networks themselves </a:t>
            </a:r>
            <a:r>
              <a:rPr lang="en-US" dirty="0" smtClean="0"/>
              <a:t>that differ, but </a:t>
            </a:r>
            <a:r>
              <a:rPr lang="en-US" b="1" dirty="0" smtClean="0"/>
              <a:t>our ability to collect information </a:t>
            </a:r>
            <a:r>
              <a:rPr lang="en-US" dirty="0" smtClean="0"/>
              <a:t>about them.</a:t>
            </a:r>
          </a:p>
          <a:p>
            <a:endParaRPr lang="en-US" dirty="0" smtClean="0"/>
          </a:p>
          <a:p>
            <a:endParaRPr lang="en-US" dirty="0"/>
          </a:p>
        </p:txBody>
      </p:sp>
    </p:spTree>
    <p:extLst>
      <p:ext uri="{BB962C8B-B14F-4D97-AF65-F5344CB8AC3E}">
        <p14:creationId xmlns:p14="http://schemas.microsoft.com/office/powerpoint/2010/main" val="35287482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Whole Networks vs. Ego Networks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b="1" dirty="0" smtClean="0"/>
              <a:t>Whole networks </a:t>
            </a:r>
            <a:r>
              <a:rPr lang="en-US" dirty="0" smtClean="0"/>
              <a:t>– most common in the study of elites  and institutions</a:t>
            </a:r>
          </a:p>
          <a:p>
            <a:pPr>
              <a:buNone/>
            </a:pPr>
            <a:endParaRPr lang="en-US" dirty="0" smtClean="0"/>
          </a:p>
          <a:p>
            <a:r>
              <a:rPr lang="en-US" b="1" dirty="0" smtClean="0"/>
              <a:t>Ego Networks </a:t>
            </a:r>
            <a:r>
              <a:rPr lang="en-US" dirty="0" smtClean="0"/>
              <a:t>– most common in the study of individual behavior</a:t>
            </a:r>
          </a:p>
          <a:p>
            <a:pPr>
              <a:buNone/>
            </a:pPr>
            <a:endParaRPr lang="en-US" dirty="0" smtClean="0"/>
          </a:p>
          <a:p>
            <a:endParaRPr lang="en-US" dirty="0"/>
          </a:p>
        </p:txBody>
      </p:sp>
    </p:spTree>
    <p:extLst>
      <p:ext uri="{BB962C8B-B14F-4D97-AF65-F5344CB8AC3E}">
        <p14:creationId xmlns:p14="http://schemas.microsoft.com/office/powerpoint/2010/main" val="130726828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Whole Networks vs. Ego Networks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b="1" dirty="0" smtClean="0"/>
              <a:t>Whole networks </a:t>
            </a:r>
            <a:r>
              <a:rPr lang="en-US" dirty="0" smtClean="0"/>
              <a:t>– all network analysis techniques can be used</a:t>
            </a:r>
          </a:p>
          <a:p>
            <a:pPr>
              <a:buNone/>
            </a:pPr>
            <a:endParaRPr lang="en-US" dirty="0" smtClean="0"/>
          </a:p>
          <a:p>
            <a:r>
              <a:rPr lang="en-US" b="1" dirty="0" smtClean="0"/>
              <a:t>Ego Networks </a:t>
            </a:r>
            <a:r>
              <a:rPr lang="en-US" dirty="0" smtClean="0"/>
              <a:t>– analysis techniques involve analysis of the alters of focal persons</a:t>
            </a:r>
          </a:p>
          <a:p>
            <a:pPr>
              <a:buNone/>
            </a:pPr>
            <a:endParaRPr lang="en-US" dirty="0" smtClean="0"/>
          </a:p>
          <a:p>
            <a:endParaRPr lang="en-US" dirty="0"/>
          </a:p>
        </p:txBody>
      </p:sp>
    </p:spTree>
    <p:extLst>
      <p:ext uri="{BB962C8B-B14F-4D97-AF65-F5344CB8AC3E}">
        <p14:creationId xmlns:p14="http://schemas.microsoft.com/office/powerpoint/2010/main" val="17734702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Snowball Sampling</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Snowball sampling creates an intermediate network that is somewhere between an ego network and a whole network.</a:t>
            </a:r>
          </a:p>
          <a:p>
            <a:endParaRPr lang="en-US" dirty="0" smtClean="0"/>
          </a:p>
          <a:p>
            <a:pPr>
              <a:buNone/>
            </a:pPr>
            <a:r>
              <a:rPr lang="en-US" b="1" dirty="0" smtClean="0"/>
              <a:t>Procedure:</a:t>
            </a:r>
          </a:p>
          <a:p>
            <a:pPr>
              <a:buNone/>
            </a:pPr>
            <a:r>
              <a:rPr lang="en-US" dirty="0" smtClean="0"/>
              <a:t>1. Select a random sample from the population</a:t>
            </a:r>
          </a:p>
          <a:p>
            <a:pPr>
              <a:buNone/>
            </a:pPr>
            <a:r>
              <a:rPr lang="en-US" dirty="0" smtClean="0"/>
              <a:t>2. Ask each respondent in the random sample about network alters.</a:t>
            </a:r>
          </a:p>
          <a:p>
            <a:pPr>
              <a:buNone/>
            </a:pPr>
            <a:r>
              <a:rPr lang="en-US" dirty="0" smtClean="0"/>
              <a:t>3. Contact those alters and request information on those alters.</a:t>
            </a:r>
          </a:p>
          <a:p>
            <a:pPr>
              <a:buNone/>
            </a:pPr>
            <a:r>
              <a:rPr lang="en-US" dirty="0" smtClean="0"/>
              <a:t>4. Contact the alters of the alters.</a:t>
            </a:r>
          </a:p>
          <a:p>
            <a:pPr>
              <a:buNone/>
            </a:pPr>
            <a:r>
              <a:rPr lang="en-US" dirty="0" smtClean="0"/>
              <a:t>5. Continue….</a:t>
            </a:r>
          </a:p>
          <a:p>
            <a:pPr lvl="1"/>
            <a:endParaRPr lang="en-US" dirty="0" smtClean="0"/>
          </a:p>
        </p:txBody>
      </p:sp>
    </p:spTree>
    <p:extLst>
      <p:ext uri="{BB962C8B-B14F-4D97-AF65-F5344CB8AC3E}">
        <p14:creationId xmlns:p14="http://schemas.microsoft.com/office/powerpoint/2010/main" val="6007934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Problems with Snowball Sampling</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Snowball sampling selects a sample on the basis of the network structure.</a:t>
            </a:r>
          </a:p>
          <a:p>
            <a:pPr>
              <a:buNone/>
            </a:pPr>
            <a:endParaRPr lang="en-US" dirty="0" smtClean="0"/>
          </a:p>
          <a:p>
            <a:r>
              <a:rPr lang="en-US" dirty="0" smtClean="0"/>
              <a:t>As a result, snowball sampling yields networks that appear to be more closely connected and cliquey than they really are.</a:t>
            </a:r>
          </a:p>
          <a:p>
            <a:pPr>
              <a:buNone/>
            </a:pPr>
            <a:endParaRPr lang="en-US" dirty="0" smtClean="0"/>
          </a:p>
          <a:p>
            <a:r>
              <a:rPr lang="en-US" dirty="0" smtClean="0"/>
              <a:t>Snowball sampling inherently has huge selection bias problems</a:t>
            </a:r>
            <a:endParaRPr lang="en-US" dirty="0"/>
          </a:p>
        </p:txBody>
      </p:sp>
    </p:spTree>
    <p:extLst>
      <p:ext uri="{BB962C8B-B14F-4D97-AF65-F5344CB8AC3E}">
        <p14:creationId xmlns:p14="http://schemas.microsoft.com/office/powerpoint/2010/main" val="113998935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Legitimate Uses of Snowball Sampling</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r>
              <a:rPr lang="en-US" dirty="0" smtClean="0"/>
              <a:t>Snowball sampling may be useful if the statistical models account for the snowballing in the estimation process (i.e., respondent-driven sampling)</a:t>
            </a:r>
          </a:p>
          <a:p>
            <a:endParaRPr lang="en-US" dirty="0" smtClean="0"/>
          </a:p>
          <a:p>
            <a:r>
              <a:rPr lang="en-US" dirty="0" smtClean="0"/>
              <a:t>This method may be especially effective in studying small populations when the snowballing exhausts the total population (i.e., there is no selection bias if the entire population is selected).  </a:t>
            </a:r>
          </a:p>
          <a:p>
            <a:pPr>
              <a:buNone/>
            </a:pPr>
            <a:endParaRPr lang="en-US" dirty="0" smtClean="0"/>
          </a:p>
          <a:p>
            <a:r>
              <a:rPr lang="en-US" dirty="0" smtClean="0"/>
              <a:t>May work for political elites, IV-drug users.</a:t>
            </a:r>
          </a:p>
          <a:p>
            <a:endParaRPr lang="en-US" dirty="0" smtClean="0"/>
          </a:p>
          <a:p>
            <a:r>
              <a:rPr lang="en-US" dirty="0" smtClean="0"/>
              <a:t>Douglas D. </a:t>
            </a:r>
            <a:r>
              <a:rPr lang="en-US" dirty="0" err="1" smtClean="0"/>
              <a:t>Heckathorn</a:t>
            </a:r>
            <a:r>
              <a:rPr lang="en-US" dirty="0" smtClean="0"/>
              <a:t>, "Respondent-Driven Sampling: A New Approach to the Study of Hidden Populations," </a:t>
            </a:r>
            <a:r>
              <a:rPr lang="en-US" i="1" dirty="0" smtClean="0"/>
              <a:t>Social Problems </a:t>
            </a:r>
            <a:r>
              <a:rPr lang="en-US" dirty="0" smtClean="0"/>
              <a:t>(1997).</a:t>
            </a:r>
            <a:endParaRPr lang="en-US" dirty="0"/>
          </a:p>
        </p:txBody>
      </p:sp>
    </p:spTree>
    <p:extLst>
      <p:ext uri="{BB962C8B-B14F-4D97-AF65-F5344CB8AC3E}">
        <p14:creationId xmlns:p14="http://schemas.microsoft.com/office/powerpoint/2010/main" val="153372426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Boundary Specification</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Edward O. </a:t>
            </a:r>
            <a:r>
              <a:rPr lang="en-US" dirty="0" err="1" smtClean="0"/>
              <a:t>Laumann</a:t>
            </a:r>
            <a:r>
              <a:rPr lang="en-US" dirty="0" smtClean="0"/>
              <a:t> et al, “The Boundary Specification Problem in Network Analysis.” In </a:t>
            </a:r>
            <a:r>
              <a:rPr lang="en-US" i="1" dirty="0" smtClean="0"/>
              <a:t>Research Methods in Social Network Analysis </a:t>
            </a:r>
            <a:r>
              <a:rPr lang="en-US" dirty="0" smtClean="0"/>
              <a:t>(1989).</a:t>
            </a:r>
          </a:p>
          <a:p>
            <a:endParaRPr lang="en-US" dirty="0" smtClean="0"/>
          </a:p>
          <a:p>
            <a:r>
              <a:rPr lang="en-US" dirty="0" smtClean="0"/>
              <a:t>Networks do not have “natural” boundaries.</a:t>
            </a:r>
          </a:p>
          <a:p>
            <a:r>
              <a:rPr lang="en-US" dirty="0" smtClean="0"/>
              <a:t>Networks are constructed by the researcher with a research purpose in mind.</a:t>
            </a:r>
          </a:p>
          <a:p>
            <a:r>
              <a:rPr lang="en-US" dirty="0" smtClean="0"/>
              <a:t>Best practice is to use multiple, “objective” data sources to identify nodes for analysis.</a:t>
            </a:r>
          </a:p>
          <a:p>
            <a:endParaRPr lang="en-US" dirty="0"/>
          </a:p>
        </p:txBody>
      </p:sp>
    </p:spTree>
    <p:extLst>
      <p:ext uri="{BB962C8B-B14F-4D97-AF65-F5344CB8AC3E}">
        <p14:creationId xmlns:p14="http://schemas.microsoft.com/office/powerpoint/2010/main" val="15978957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Questionnaire Design</a:t>
            </a:r>
            <a:endParaRPr lang="en-US" dirty="0">
              <a:solidFill>
                <a:srgbClr val="002060"/>
              </a:solidFill>
            </a:endParaRPr>
          </a:p>
        </p:txBody>
      </p:sp>
    </p:spTree>
    <p:extLst>
      <p:ext uri="{BB962C8B-B14F-4D97-AF65-F5344CB8AC3E}">
        <p14:creationId xmlns:p14="http://schemas.microsoft.com/office/powerpoint/2010/main" val="396626403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Take Out a Sheet of Paper (not turned in)</a:t>
            </a:r>
            <a:endParaRPr lang="en-US" dirty="0">
              <a:solidFill>
                <a:srgbClr val="002060"/>
              </a:solidFill>
            </a:endParaRPr>
          </a:p>
        </p:txBody>
      </p:sp>
      <p:sp>
        <p:nvSpPr>
          <p:cNvPr id="3" name="Content Placeholder 2"/>
          <p:cNvSpPr>
            <a:spLocks noGrp="1"/>
          </p:cNvSpPr>
          <p:nvPr>
            <p:ph sz="quarter" idx="1"/>
          </p:nvPr>
        </p:nvSpPr>
        <p:spPr/>
        <p:txBody>
          <a:bodyPr>
            <a:normAutofit fontScale="92500"/>
          </a:bodyPr>
          <a:lstStyle/>
          <a:p>
            <a:r>
              <a:rPr lang="en-US" dirty="0" smtClean="0"/>
              <a:t>Write down the names of your closest friends.</a:t>
            </a:r>
          </a:p>
          <a:p>
            <a:endParaRPr lang="en-US" dirty="0" smtClean="0"/>
          </a:p>
          <a:p>
            <a:r>
              <a:rPr lang="en-US" dirty="0" smtClean="0"/>
              <a:t>Write down the names of people who you talk to about politics.</a:t>
            </a:r>
          </a:p>
          <a:p>
            <a:endParaRPr lang="en-US" dirty="0" smtClean="0"/>
          </a:p>
          <a:p>
            <a:r>
              <a:rPr lang="en-US" dirty="0" smtClean="0"/>
              <a:t>Write down the names of the people you drink beer with.</a:t>
            </a:r>
          </a:p>
          <a:p>
            <a:endParaRPr lang="en-US" dirty="0" smtClean="0"/>
          </a:p>
          <a:p>
            <a:r>
              <a:rPr lang="en-US" dirty="0" smtClean="0"/>
              <a:t>Write down the names of the people you have been on a date with in the last year.  (Use initials if you like.)</a:t>
            </a:r>
            <a:endParaRPr lang="en-US" dirty="0"/>
          </a:p>
        </p:txBody>
      </p:sp>
    </p:spTree>
    <p:extLst>
      <p:ext uri="{BB962C8B-B14F-4D97-AF65-F5344CB8AC3E}">
        <p14:creationId xmlns:p14="http://schemas.microsoft.com/office/powerpoint/2010/main" val="179392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normAutofit/>
          </a:bodyPr>
          <a:lstStyle/>
          <a:p>
            <a:r>
              <a:rPr lang="en-US" sz="2800" dirty="0" smtClean="0">
                <a:solidFill>
                  <a:schemeClr val="tx1"/>
                </a:solidFill>
                <a:ea typeface="+mn-ea"/>
                <a:cs typeface="+mn-cs"/>
              </a:rPr>
              <a:t>Some Good Opportunities for Network Analysis</a:t>
            </a:r>
            <a:endParaRPr lang="en-US" sz="2800"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When then the </a:t>
            </a:r>
            <a:r>
              <a:rPr lang="en-US" b="1" dirty="0" smtClean="0"/>
              <a:t>informal organization </a:t>
            </a:r>
            <a:r>
              <a:rPr lang="en-US" dirty="0" smtClean="0"/>
              <a:t>of a system competes with or replaces formal organization</a:t>
            </a:r>
          </a:p>
          <a:p>
            <a:r>
              <a:rPr lang="en-US" dirty="0" smtClean="0"/>
              <a:t>When formal organization has </a:t>
            </a:r>
            <a:r>
              <a:rPr lang="en-US" b="1" dirty="0" smtClean="0"/>
              <a:t>multiple levels </a:t>
            </a:r>
            <a:r>
              <a:rPr lang="en-US" dirty="0" smtClean="0"/>
              <a:t>or complex formal inter-relationships (e.g., government agency interaction in a federal system)</a:t>
            </a:r>
          </a:p>
          <a:p>
            <a:pPr marL="0" indent="0">
              <a:buNone/>
            </a:pPr>
            <a:endParaRPr lang="en-US" dirty="0" smtClean="0"/>
          </a:p>
        </p:txBody>
      </p:sp>
    </p:spTree>
    <p:extLst>
      <p:ext uri="{BB962C8B-B14F-4D97-AF65-F5344CB8AC3E}">
        <p14:creationId xmlns:p14="http://schemas.microsoft.com/office/powerpoint/2010/main" val="401948378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Goals for Measuring the Network</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Whole Network – attempting to look at how every actor is connected with every other – small social systems</a:t>
            </a:r>
          </a:p>
          <a:p>
            <a:pPr>
              <a:buNone/>
            </a:pPr>
            <a:endParaRPr lang="en-US" dirty="0" smtClean="0"/>
          </a:p>
          <a:p>
            <a:r>
              <a:rPr lang="en-US" dirty="0" smtClean="0"/>
              <a:t>Ego Network – attempting to look only at part of the network – perhaps, what are the kinds of people you are connected with (e.g., how many of your friends are men, women) – large social system</a:t>
            </a:r>
            <a:endParaRPr lang="en-US" dirty="0"/>
          </a:p>
        </p:txBody>
      </p:sp>
    </p:spTree>
    <p:extLst>
      <p:ext uri="{BB962C8B-B14F-4D97-AF65-F5344CB8AC3E}">
        <p14:creationId xmlns:p14="http://schemas.microsoft.com/office/powerpoint/2010/main" val="88292799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Two Basic Question Formats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Fixed List (analogous to closed-ended questions)</a:t>
            </a:r>
          </a:p>
          <a:p>
            <a:pPr>
              <a:buNone/>
            </a:pPr>
            <a:endParaRPr lang="en-US" dirty="0" smtClean="0"/>
          </a:p>
          <a:p>
            <a:r>
              <a:rPr lang="en-US" dirty="0" smtClean="0"/>
              <a:t>Name generator (analogous to open-ended questions)</a:t>
            </a:r>
            <a:endParaRPr lang="en-US" dirty="0"/>
          </a:p>
        </p:txBody>
      </p:sp>
    </p:spTree>
    <p:extLst>
      <p:ext uri="{BB962C8B-B14F-4D97-AF65-F5344CB8AC3E}">
        <p14:creationId xmlns:p14="http://schemas.microsoft.com/office/powerpoint/2010/main" val="198322465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Fixed List</a:t>
            </a:r>
            <a:endParaRPr lang="en-US" dirty="0">
              <a:solidFill>
                <a:srgbClr val="002060"/>
              </a:solidFill>
            </a:endParaRPr>
          </a:p>
        </p:txBody>
      </p:sp>
      <p:pic>
        <p:nvPicPr>
          <p:cNvPr id="2051" name="Picture 3"/>
          <p:cNvPicPr>
            <a:picLocks noChangeAspect="1" noChangeArrowheads="1"/>
          </p:cNvPicPr>
          <p:nvPr/>
        </p:nvPicPr>
        <p:blipFill>
          <a:blip r:embed="rId2" cstate="print"/>
          <a:srcRect/>
          <a:stretch>
            <a:fillRect/>
          </a:stretch>
        </p:blipFill>
        <p:spPr bwMode="auto">
          <a:xfrm>
            <a:off x="609600" y="1378998"/>
            <a:ext cx="8077200" cy="5146291"/>
          </a:xfrm>
          <a:prstGeom prst="rect">
            <a:avLst/>
          </a:prstGeom>
          <a:noFill/>
          <a:ln w="9525">
            <a:noFill/>
            <a:miter lim="800000"/>
            <a:headEnd/>
            <a:tailEnd/>
          </a:ln>
        </p:spPr>
      </p:pic>
    </p:spTree>
    <p:extLst>
      <p:ext uri="{BB962C8B-B14F-4D97-AF65-F5344CB8AC3E}">
        <p14:creationId xmlns:p14="http://schemas.microsoft.com/office/powerpoint/2010/main" val="243160015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Name Generator</a:t>
            </a:r>
            <a:endParaRPr lang="en-US" dirty="0">
              <a:solidFill>
                <a:srgbClr val="002060"/>
              </a:solidFill>
            </a:endParaRPr>
          </a:p>
        </p:txBody>
      </p:sp>
      <p:pic>
        <p:nvPicPr>
          <p:cNvPr id="3076" name="Picture 4"/>
          <p:cNvPicPr>
            <a:picLocks noGrp="1" noChangeAspect="1" noChangeArrowheads="1"/>
          </p:cNvPicPr>
          <p:nvPr>
            <p:ph sz="quarter" idx="1"/>
          </p:nvPr>
        </p:nvPicPr>
        <p:blipFill>
          <a:blip r:embed="rId2" cstate="print"/>
          <a:srcRect/>
          <a:stretch>
            <a:fillRect/>
          </a:stretch>
        </p:blipFill>
        <p:spPr bwMode="auto">
          <a:xfrm>
            <a:off x="1079458" y="1527175"/>
            <a:ext cx="6948571" cy="4572000"/>
          </a:xfrm>
          <a:prstGeom prst="rect">
            <a:avLst/>
          </a:prstGeom>
          <a:noFill/>
          <a:ln w="9525">
            <a:noFill/>
            <a:miter lim="800000"/>
            <a:headEnd/>
            <a:tailEnd/>
          </a:ln>
        </p:spPr>
      </p:pic>
      <p:sp>
        <p:nvSpPr>
          <p:cNvPr id="4" name="TextBox 3"/>
          <p:cNvSpPr txBox="1"/>
          <p:nvPr/>
        </p:nvSpPr>
        <p:spPr>
          <a:xfrm>
            <a:off x="0" y="1600200"/>
            <a:ext cx="1066800" cy="1477328"/>
          </a:xfrm>
          <a:prstGeom prst="rect">
            <a:avLst/>
          </a:prstGeom>
          <a:noFill/>
        </p:spPr>
        <p:txBody>
          <a:bodyPr wrap="square" rtlCol="0">
            <a:spAutoFit/>
          </a:bodyPr>
          <a:lstStyle/>
          <a:p>
            <a:r>
              <a:rPr lang="en-US" dirty="0" smtClean="0"/>
              <a:t>See</a:t>
            </a:r>
          </a:p>
          <a:p>
            <a:r>
              <a:rPr lang="en-US" dirty="0" smtClean="0"/>
              <a:t>Merrill</a:t>
            </a:r>
          </a:p>
          <a:p>
            <a:r>
              <a:rPr lang="en-US" dirty="0" smtClean="0"/>
              <a:t>Lynch</a:t>
            </a:r>
          </a:p>
          <a:p>
            <a:r>
              <a:rPr lang="en-US" dirty="0" smtClean="0"/>
              <a:t>survey.</a:t>
            </a:r>
          </a:p>
          <a:p>
            <a:endParaRPr lang="en-US" dirty="0"/>
          </a:p>
        </p:txBody>
      </p:sp>
    </p:spTree>
    <p:extLst>
      <p:ext uri="{BB962C8B-B14F-4D97-AF65-F5344CB8AC3E}">
        <p14:creationId xmlns:p14="http://schemas.microsoft.com/office/powerpoint/2010/main" val="226683202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Fixed list: Advantages / Disadvantages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Advantages</a:t>
            </a:r>
          </a:p>
          <a:p>
            <a:pPr>
              <a:buNone/>
            </a:pPr>
            <a:endParaRPr lang="en-US" dirty="0" smtClean="0"/>
          </a:p>
          <a:p>
            <a:pPr>
              <a:buNone/>
            </a:pPr>
            <a:r>
              <a:rPr lang="en-US" dirty="0" smtClean="0"/>
              <a:t>	-- People are less likely to “forget” social ties</a:t>
            </a:r>
          </a:p>
          <a:p>
            <a:pPr>
              <a:buNone/>
            </a:pPr>
            <a:r>
              <a:rPr lang="en-US" dirty="0" smtClean="0"/>
              <a:t>	-- Clearly defined network boundaries</a:t>
            </a:r>
          </a:p>
          <a:p>
            <a:pPr>
              <a:buNone/>
            </a:pPr>
            <a:r>
              <a:rPr lang="en-US" dirty="0" smtClean="0"/>
              <a:t>	-- Works well when the social system is small or when analyzing elites</a:t>
            </a:r>
          </a:p>
          <a:p>
            <a:pPr>
              <a:buNone/>
            </a:pPr>
            <a:r>
              <a:rPr lang="en-US" dirty="0" smtClean="0"/>
              <a:t>	-- Usually the approach when measuring whole network (but not always)</a:t>
            </a:r>
          </a:p>
          <a:p>
            <a:pPr>
              <a:buNone/>
            </a:pPr>
            <a:endParaRPr lang="en-US" dirty="0" smtClean="0"/>
          </a:p>
          <a:p>
            <a:pPr>
              <a:buNone/>
            </a:pPr>
            <a:endParaRPr lang="en-US" dirty="0" smtClean="0"/>
          </a:p>
        </p:txBody>
      </p:sp>
    </p:spTree>
    <p:extLst>
      <p:ext uri="{BB962C8B-B14F-4D97-AF65-F5344CB8AC3E}">
        <p14:creationId xmlns:p14="http://schemas.microsoft.com/office/powerpoint/2010/main" val="93264266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Fixed list: Advantages / Disadvantages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Disadvantages</a:t>
            </a:r>
          </a:p>
          <a:p>
            <a:pPr>
              <a:buNone/>
            </a:pPr>
            <a:endParaRPr lang="en-US" dirty="0" smtClean="0"/>
          </a:p>
          <a:p>
            <a:pPr>
              <a:buNone/>
            </a:pPr>
            <a:r>
              <a:rPr lang="en-US" dirty="0" smtClean="0"/>
              <a:t>	-- Important network contacts may not be on the list</a:t>
            </a:r>
          </a:p>
          <a:p>
            <a:pPr>
              <a:buNone/>
            </a:pPr>
            <a:r>
              <a:rPr lang="en-US" dirty="0" smtClean="0"/>
              <a:t>	-- Difficult and time-consuming to go through entire list (fatigue effects)</a:t>
            </a:r>
          </a:p>
          <a:p>
            <a:pPr>
              <a:buNone/>
            </a:pPr>
            <a:r>
              <a:rPr lang="en-US" dirty="0" smtClean="0"/>
              <a:t>	-- Real network may be ill defined</a:t>
            </a:r>
          </a:p>
          <a:p>
            <a:pPr>
              <a:buNone/>
            </a:pPr>
            <a:r>
              <a:rPr lang="en-US" dirty="0" smtClean="0"/>
              <a:t>	-- Must have the “whole list” – works only in small networks – or elite networks</a:t>
            </a:r>
          </a:p>
          <a:p>
            <a:pPr>
              <a:buNone/>
            </a:pPr>
            <a:endParaRPr lang="en-US" dirty="0" smtClean="0"/>
          </a:p>
        </p:txBody>
      </p:sp>
    </p:spTree>
    <p:extLst>
      <p:ext uri="{BB962C8B-B14F-4D97-AF65-F5344CB8AC3E}">
        <p14:creationId xmlns:p14="http://schemas.microsoft.com/office/powerpoint/2010/main" val="16071937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Name Generator: Advantages / Disadvantages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Advantages</a:t>
            </a:r>
          </a:p>
          <a:p>
            <a:pPr>
              <a:buNone/>
            </a:pPr>
            <a:endParaRPr lang="en-US" dirty="0" smtClean="0"/>
          </a:p>
          <a:p>
            <a:pPr>
              <a:buNone/>
            </a:pPr>
            <a:r>
              <a:rPr lang="en-US" dirty="0" smtClean="0"/>
              <a:t>	-- Flexibility: people can name anyone they like</a:t>
            </a:r>
          </a:p>
          <a:p>
            <a:pPr>
              <a:buNone/>
            </a:pPr>
            <a:r>
              <a:rPr lang="en-US" dirty="0" smtClean="0"/>
              <a:t>	-- Efficiency: it is easy to ask for a large amount of information in a small space</a:t>
            </a:r>
          </a:p>
          <a:p>
            <a:pPr>
              <a:buNone/>
            </a:pPr>
            <a:r>
              <a:rPr lang="en-US" dirty="0" smtClean="0"/>
              <a:t>	-- Efficacy: Accommodates large social networks</a:t>
            </a:r>
          </a:p>
          <a:p>
            <a:pPr>
              <a:buNone/>
            </a:pPr>
            <a:r>
              <a:rPr lang="en-US" dirty="0" smtClean="0"/>
              <a:t>	-- Usually the approach when measuring ego networks (but not always)</a:t>
            </a:r>
          </a:p>
          <a:p>
            <a:endParaRPr lang="en-US" dirty="0" smtClean="0"/>
          </a:p>
          <a:p>
            <a:pPr>
              <a:buNone/>
            </a:pPr>
            <a:endParaRPr lang="en-US" dirty="0" smtClean="0"/>
          </a:p>
        </p:txBody>
      </p:sp>
    </p:spTree>
    <p:extLst>
      <p:ext uri="{BB962C8B-B14F-4D97-AF65-F5344CB8AC3E}">
        <p14:creationId xmlns:p14="http://schemas.microsoft.com/office/powerpoint/2010/main" val="2365319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Name Generator: Advantages / Disadvantages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Disadvantages</a:t>
            </a:r>
          </a:p>
          <a:p>
            <a:pPr>
              <a:buNone/>
            </a:pPr>
            <a:endParaRPr lang="en-US" dirty="0" smtClean="0"/>
          </a:p>
          <a:p>
            <a:pPr>
              <a:buNone/>
            </a:pPr>
            <a:r>
              <a:rPr lang="en-US" dirty="0" smtClean="0"/>
              <a:t>	-- Forgetting is a major problem</a:t>
            </a:r>
          </a:p>
          <a:p>
            <a:pPr>
              <a:buNone/>
            </a:pPr>
            <a:r>
              <a:rPr lang="en-US" dirty="0" smtClean="0"/>
              <a:t>	-- Variance from person to person in threshold for listing </a:t>
            </a:r>
          </a:p>
          <a:p>
            <a:pPr>
              <a:buNone/>
            </a:pPr>
            <a:r>
              <a:rPr lang="en-US" dirty="0" smtClean="0"/>
              <a:t>	-- Measuring network degree may be highly unreliable</a:t>
            </a:r>
          </a:p>
          <a:p>
            <a:pPr>
              <a:buNone/>
            </a:pPr>
            <a:endParaRPr lang="en-US" dirty="0" smtClean="0"/>
          </a:p>
        </p:txBody>
      </p:sp>
    </p:spTree>
    <p:extLst>
      <p:ext uri="{BB962C8B-B14F-4D97-AF65-F5344CB8AC3E}">
        <p14:creationId xmlns:p14="http://schemas.microsoft.com/office/powerpoint/2010/main" val="184619742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Tricks for Name Generators</a:t>
            </a:r>
            <a:endParaRPr lang="en-US" dirty="0">
              <a:solidFill>
                <a:srgbClr val="002060"/>
              </a:solidFill>
            </a:endParaRPr>
          </a:p>
        </p:txBody>
      </p:sp>
      <p:sp>
        <p:nvSpPr>
          <p:cNvPr id="3" name="Content Placeholder 2"/>
          <p:cNvSpPr>
            <a:spLocks noGrp="1"/>
          </p:cNvSpPr>
          <p:nvPr>
            <p:ph sz="quarter" idx="1"/>
          </p:nvPr>
        </p:nvSpPr>
        <p:spPr/>
        <p:txBody>
          <a:bodyPr>
            <a:normAutofit fontScale="92500"/>
          </a:bodyPr>
          <a:lstStyle/>
          <a:p>
            <a:r>
              <a:rPr lang="en-US" dirty="0" smtClean="0"/>
              <a:t>Constrain the number of alters list (e.g., name your top three best friends) – highly problematic because it artificially constrains network degree</a:t>
            </a:r>
          </a:p>
          <a:p>
            <a:endParaRPr lang="en-US" dirty="0" smtClean="0"/>
          </a:p>
          <a:p>
            <a:r>
              <a:rPr lang="en-US" dirty="0" smtClean="0"/>
              <a:t>Multiple asking of the same (or similar) question</a:t>
            </a:r>
          </a:p>
          <a:p>
            <a:pPr>
              <a:buNone/>
            </a:pPr>
            <a:endParaRPr lang="en-US" dirty="0" smtClean="0"/>
          </a:p>
          <a:p>
            <a:r>
              <a:rPr lang="en-US" dirty="0" smtClean="0"/>
              <a:t>Allow respondents to revise their answers.</a:t>
            </a:r>
          </a:p>
          <a:p>
            <a:endParaRPr lang="en-US" dirty="0" smtClean="0"/>
          </a:p>
          <a:p>
            <a:r>
              <a:rPr lang="en-US" dirty="0" smtClean="0"/>
              <a:t>Prompt people with something concrete (e.g., who do you meet for coffee rather than who are your friends)</a:t>
            </a:r>
            <a:endParaRPr lang="en-US" dirty="0"/>
          </a:p>
        </p:txBody>
      </p:sp>
    </p:spTree>
    <p:extLst>
      <p:ext uri="{BB962C8B-B14F-4D97-AF65-F5344CB8AC3E}">
        <p14:creationId xmlns:p14="http://schemas.microsoft.com/office/powerpoint/2010/main" val="119395107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Types of Questions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Existence of Ties (e.g., Who are your friends?)</a:t>
            </a:r>
          </a:p>
          <a:p>
            <a:endParaRPr lang="en-US" dirty="0" smtClean="0"/>
          </a:p>
          <a:p>
            <a:r>
              <a:rPr lang="en-US" dirty="0" smtClean="0"/>
              <a:t>Frequency of ties (e.g., How often do you meet?)</a:t>
            </a:r>
          </a:p>
          <a:p>
            <a:pPr>
              <a:buNone/>
            </a:pPr>
            <a:endParaRPr lang="en-US" dirty="0" smtClean="0"/>
          </a:p>
          <a:p>
            <a:r>
              <a:rPr lang="en-US" dirty="0" smtClean="0"/>
              <a:t>Evaluation of ties (e.g., Who is your best friend? Who is most influential?)</a:t>
            </a:r>
          </a:p>
          <a:p>
            <a:endParaRPr lang="en-US" dirty="0" smtClean="0"/>
          </a:p>
          <a:p>
            <a:r>
              <a:rPr lang="en-US" dirty="0" smtClean="0"/>
              <a:t>Types of ties (e.g., What types of people are you tied to?  Are your friends old, young, </a:t>
            </a:r>
            <a:r>
              <a:rPr lang="en-US" dirty="0" err="1" smtClean="0"/>
              <a:t>poli</a:t>
            </a:r>
            <a:r>
              <a:rPr lang="en-US" dirty="0" smtClean="0"/>
              <a:t> </a:t>
            </a:r>
            <a:r>
              <a:rPr lang="en-US" dirty="0" err="1" smtClean="0"/>
              <a:t>sci</a:t>
            </a:r>
            <a:r>
              <a:rPr lang="en-US" dirty="0" smtClean="0"/>
              <a:t> majors?)</a:t>
            </a:r>
          </a:p>
          <a:p>
            <a:pPr>
              <a:buNone/>
            </a:pPr>
            <a:endParaRPr lang="en-US" dirty="0"/>
          </a:p>
        </p:txBody>
      </p:sp>
    </p:spTree>
    <p:extLst>
      <p:ext uri="{BB962C8B-B14F-4D97-AF65-F5344CB8AC3E}">
        <p14:creationId xmlns:p14="http://schemas.microsoft.com/office/powerpoint/2010/main" val="173574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normAutofit/>
          </a:bodyPr>
          <a:lstStyle/>
          <a:p>
            <a:r>
              <a:rPr lang="en-US" sz="2800" dirty="0" smtClean="0">
                <a:solidFill>
                  <a:schemeClr val="tx1"/>
                </a:solidFill>
                <a:ea typeface="+mn-ea"/>
                <a:cs typeface="+mn-cs"/>
              </a:rPr>
              <a:t>Some Good Opportunities for Network Analysis</a:t>
            </a:r>
            <a:endParaRPr lang="en-US" sz="2800"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When then the </a:t>
            </a:r>
            <a:r>
              <a:rPr lang="en-US" b="1" dirty="0" smtClean="0"/>
              <a:t>informal organization </a:t>
            </a:r>
            <a:r>
              <a:rPr lang="en-US" dirty="0" smtClean="0"/>
              <a:t>of a system competes with or replaces formal organization</a:t>
            </a:r>
          </a:p>
          <a:p>
            <a:r>
              <a:rPr lang="en-US" dirty="0" smtClean="0"/>
              <a:t>When formal organization has </a:t>
            </a:r>
            <a:r>
              <a:rPr lang="en-US" b="1" dirty="0" smtClean="0"/>
              <a:t>multiple levels </a:t>
            </a:r>
            <a:r>
              <a:rPr lang="en-US" dirty="0" smtClean="0"/>
              <a:t>or complex formal inter-relationships (e.g., government agency interaction in a federal system)</a:t>
            </a:r>
          </a:p>
          <a:p>
            <a:r>
              <a:rPr lang="en-US" dirty="0" smtClean="0"/>
              <a:t>When </a:t>
            </a:r>
            <a:r>
              <a:rPr lang="en-US" b="1" dirty="0" smtClean="0"/>
              <a:t>access to information</a:t>
            </a:r>
            <a:r>
              <a:rPr lang="en-US" dirty="0" smtClean="0"/>
              <a:t> is especially important to the outcomes in question (e.g., understanding why some voters switch their candidate preferences during an election)</a:t>
            </a:r>
          </a:p>
          <a:p>
            <a:pPr>
              <a:buNone/>
            </a:pPr>
            <a:endParaRPr lang="en-US" dirty="0" smtClean="0"/>
          </a:p>
        </p:txBody>
      </p:sp>
    </p:spTree>
    <p:extLst>
      <p:ext uri="{BB962C8B-B14F-4D97-AF65-F5344CB8AC3E}">
        <p14:creationId xmlns:p14="http://schemas.microsoft.com/office/powerpoint/2010/main" val="401948378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Data Formats: </a:t>
            </a:r>
            <a:r>
              <a:rPr lang="en-US" dirty="0" err="1" smtClean="0">
                <a:solidFill>
                  <a:srgbClr val="002060"/>
                </a:solidFill>
              </a:rPr>
              <a:t>Edgelist</a:t>
            </a:r>
            <a:r>
              <a:rPr lang="en-US" dirty="0" smtClean="0">
                <a:solidFill>
                  <a:srgbClr val="002060"/>
                </a:solidFill>
              </a:rPr>
              <a:t> vs. Adjacency Matrix</a:t>
            </a:r>
            <a:endParaRPr lang="en-US" dirty="0">
              <a:solidFill>
                <a:srgbClr val="002060"/>
              </a:solidFill>
            </a:endParaRPr>
          </a:p>
        </p:txBody>
      </p:sp>
    </p:spTree>
    <p:extLst>
      <p:ext uri="{BB962C8B-B14F-4D97-AF65-F5344CB8AC3E}">
        <p14:creationId xmlns:p14="http://schemas.microsoft.com/office/powerpoint/2010/main" val="222754687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Data Formats</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pPr marL="0" lvl="0" indent="0">
              <a:spcBef>
                <a:spcPts val="0"/>
              </a:spcBef>
              <a:buClrTx/>
              <a:buSzTx/>
              <a:buNone/>
            </a:pPr>
            <a:r>
              <a:rPr lang="en-US" dirty="0" smtClean="0"/>
              <a:t>Adjacency Matrix / Spreadsheet</a:t>
            </a:r>
            <a:r>
              <a:rPr lang="en-US" sz="1800" dirty="0" smtClean="0">
                <a:solidFill>
                  <a:prstClr val="black"/>
                </a:solidFill>
              </a:rPr>
              <a:t>  -- </a:t>
            </a:r>
            <a:r>
              <a:rPr lang="en-US" sz="1900" b="1" dirty="0" smtClean="0">
                <a:solidFill>
                  <a:prstClr val="black"/>
                </a:solidFill>
              </a:rPr>
              <a:t>GOOD FOR </a:t>
            </a:r>
            <a:r>
              <a:rPr lang="en-US" sz="1900" b="1" u="sng" dirty="0" smtClean="0">
                <a:solidFill>
                  <a:prstClr val="black"/>
                </a:solidFill>
              </a:rPr>
              <a:t>SMALL</a:t>
            </a:r>
            <a:r>
              <a:rPr lang="en-US" sz="1900" b="1" dirty="0" smtClean="0">
                <a:solidFill>
                  <a:prstClr val="black"/>
                </a:solidFill>
              </a:rPr>
              <a:t> NETWORKS</a:t>
            </a:r>
          </a:p>
          <a:p>
            <a:pPr marL="0" lvl="0" indent="0">
              <a:spcBef>
                <a:spcPts val="0"/>
              </a:spcBef>
              <a:buClrTx/>
              <a:buSzTx/>
              <a:buNone/>
            </a:pPr>
            <a:r>
              <a:rPr lang="en-US" sz="1800" dirty="0" smtClean="0">
                <a:solidFill>
                  <a:prstClr val="black"/>
                </a:solidFill>
              </a:rPr>
              <a:t>	</a:t>
            </a:r>
          </a:p>
          <a:p>
            <a:pPr marL="0" lvl="0" indent="0">
              <a:spcBef>
                <a:spcPts val="0"/>
              </a:spcBef>
              <a:buClrTx/>
              <a:buSzTx/>
              <a:buNone/>
            </a:pPr>
            <a:r>
              <a:rPr lang="en-US" sz="1800" dirty="0" smtClean="0">
                <a:solidFill>
                  <a:prstClr val="black"/>
                </a:solidFill>
              </a:rPr>
              <a:t>	A	B	C	D</a:t>
            </a:r>
          </a:p>
          <a:p>
            <a:pPr marL="0" lvl="0" indent="0">
              <a:spcBef>
                <a:spcPts val="0"/>
              </a:spcBef>
              <a:buClrTx/>
              <a:buSzTx/>
              <a:buNone/>
            </a:pPr>
            <a:r>
              <a:rPr lang="en-US" sz="1800" dirty="0" smtClean="0">
                <a:solidFill>
                  <a:prstClr val="black"/>
                </a:solidFill>
              </a:rPr>
              <a:t>A	1	0	1	0</a:t>
            </a:r>
          </a:p>
          <a:p>
            <a:pPr marL="0" lvl="0" indent="0">
              <a:spcBef>
                <a:spcPts val="0"/>
              </a:spcBef>
              <a:buClrTx/>
              <a:buSzTx/>
              <a:buNone/>
            </a:pPr>
            <a:r>
              <a:rPr lang="en-US" sz="1800" dirty="0" smtClean="0">
                <a:solidFill>
                  <a:prstClr val="black"/>
                </a:solidFill>
              </a:rPr>
              <a:t>B	0	1	0	1</a:t>
            </a:r>
          </a:p>
          <a:p>
            <a:pPr marL="0" lvl="0" indent="0">
              <a:spcBef>
                <a:spcPts val="0"/>
              </a:spcBef>
              <a:buClrTx/>
              <a:buSzTx/>
              <a:buNone/>
            </a:pPr>
            <a:r>
              <a:rPr lang="en-US" sz="1800" dirty="0" smtClean="0">
                <a:solidFill>
                  <a:prstClr val="black"/>
                </a:solidFill>
              </a:rPr>
              <a:t>C	1	0	1	0	</a:t>
            </a:r>
          </a:p>
          <a:p>
            <a:pPr marL="0" lvl="0" indent="0">
              <a:spcBef>
                <a:spcPts val="0"/>
              </a:spcBef>
              <a:buClrTx/>
              <a:buSzTx/>
              <a:buNone/>
            </a:pPr>
            <a:r>
              <a:rPr lang="en-US" sz="1800" dirty="0" smtClean="0">
                <a:solidFill>
                  <a:prstClr val="black"/>
                </a:solidFill>
              </a:rPr>
              <a:t>D	0	1	0	1</a:t>
            </a:r>
            <a:endParaRPr lang="en-US" dirty="0" smtClean="0"/>
          </a:p>
          <a:p>
            <a:endParaRPr lang="en-US" dirty="0" smtClean="0"/>
          </a:p>
          <a:p>
            <a:pPr>
              <a:buNone/>
            </a:pPr>
            <a:r>
              <a:rPr lang="en-US" dirty="0" err="1" smtClean="0"/>
              <a:t>Edgelist</a:t>
            </a:r>
            <a:r>
              <a:rPr lang="en-US" dirty="0" smtClean="0"/>
              <a:t> – </a:t>
            </a:r>
            <a:r>
              <a:rPr lang="en-US" sz="1900" b="1" dirty="0" smtClean="0"/>
              <a:t>GOOD FOR </a:t>
            </a:r>
            <a:r>
              <a:rPr lang="en-US" sz="1900" b="1" u="sng" dirty="0" smtClean="0"/>
              <a:t>LARGE</a:t>
            </a:r>
            <a:r>
              <a:rPr lang="en-US" sz="1900" b="1" dirty="0" smtClean="0"/>
              <a:t> NETWORKS</a:t>
            </a:r>
          </a:p>
          <a:p>
            <a:pPr>
              <a:buNone/>
            </a:pPr>
            <a:r>
              <a:rPr lang="en-US" dirty="0" smtClean="0"/>
              <a:t>  AC</a:t>
            </a:r>
          </a:p>
          <a:p>
            <a:pPr>
              <a:buNone/>
            </a:pPr>
            <a:r>
              <a:rPr lang="en-US" dirty="0" smtClean="0"/>
              <a:t>  BD</a:t>
            </a:r>
          </a:p>
          <a:p>
            <a:pPr>
              <a:buNone/>
            </a:pPr>
            <a:r>
              <a:rPr lang="en-US" dirty="0" smtClean="0"/>
              <a:t>  EF</a:t>
            </a:r>
          </a:p>
          <a:p>
            <a:pPr>
              <a:buNone/>
            </a:pPr>
            <a:endParaRPr lang="en-US" dirty="0" smtClean="0"/>
          </a:p>
          <a:p>
            <a:pPr>
              <a:buNone/>
            </a:pPr>
            <a:r>
              <a:rPr lang="en-US" dirty="0" smtClean="0"/>
              <a:t>An adjacency matrix can be converted to an </a:t>
            </a:r>
            <a:r>
              <a:rPr lang="en-US" dirty="0" err="1" smtClean="0"/>
              <a:t>edgelist</a:t>
            </a:r>
            <a:r>
              <a:rPr lang="en-US" dirty="0" smtClean="0"/>
              <a:t>, and vice versa</a:t>
            </a:r>
          </a:p>
          <a:p>
            <a:pPr>
              <a:buNone/>
            </a:pPr>
            <a:endParaRPr lang="en-US" dirty="0" smtClean="0"/>
          </a:p>
          <a:p>
            <a:pPr>
              <a:buNone/>
            </a:pPr>
            <a:endParaRPr lang="en-US" dirty="0"/>
          </a:p>
        </p:txBody>
      </p:sp>
    </p:spTree>
    <p:extLst>
      <p:ext uri="{BB962C8B-B14F-4D97-AF65-F5344CB8AC3E}">
        <p14:creationId xmlns:p14="http://schemas.microsoft.com/office/powerpoint/2010/main" val="49293119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A Real </a:t>
            </a:r>
            <a:r>
              <a:rPr lang="en-US" dirty="0" err="1" smtClean="0">
                <a:solidFill>
                  <a:srgbClr val="002060"/>
                </a:solidFill>
              </a:rPr>
              <a:t>Edgelist</a:t>
            </a:r>
            <a:endParaRPr lang="en-US" dirty="0">
              <a:solidFill>
                <a:srgbClr val="002060"/>
              </a:solidFill>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286000" y="990600"/>
            <a:ext cx="4607443" cy="5577430"/>
          </a:xfrm>
          <a:prstGeom prst="rect">
            <a:avLst/>
          </a:prstGeom>
          <a:noFill/>
          <a:ln w="9525">
            <a:noFill/>
            <a:miter lim="800000"/>
            <a:headEnd/>
            <a:tailEnd/>
          </a:ln>
        </p:spPr>
      </p:pic>
    </p:spTree>
    <p:extLst>
      <p:ext uri="{BB962C8B-B14F-4D97-AF65-F5344CB8AC3E}">
        <p14:creationId xmlns:p14="http://schemas.microsoft.com/office/powerpoint/2010/main" val="13100155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A Real Adjacency Matrix</a:t>
            </a:r>
            <a:endParaRPr lang="en-US" dirty="0">
              <a:solidFill>
                <a:srgbClr val="002060"/>
              </a:solidFill>
            </a:endParaRP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685800" y="914400"/>
            <a:ext cx="7705116" cy="5413184"/>
          </a:xfrm>
          <a:prstGeom prst="rect">
            <a:avLst/>
          </a:prstGeom>
          <a:noFill/>
          <a:ln w="9525">
            <a:noFill/>
            <a:miter lim="800000"/>
            <a:headEnd/>
            <a:tailEnd/>
          </a:ln>
        </p:spPr>
      </p:pic>
    </p:spTree>
    <p:extLst>
      <p:ext uri="{BB962C8B-B14F-4D97-AF65-F5344CB8AC3E}">
        <p14:creationId xmlns:p14="http://schemas.microsoft.com/office/powerpoint/2010/main" val="29117250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Questions / Comments ?</a:t>
            </a:r>
            <a:endParaRPr lang="en-US" dirty="0">
              <a:solidFill>
                <a:srgbClr val="002060"/>
              </a:solidFill>
            </a:endParaRPr>
          </a:p>
        </p:txBody>
      </p:sp>
    </p:spTree>
    <p:extLst>
      <p:ext uri="{BB962C8B-B14F-4D97-AF65-F5344CB8AC3E}">
        <p14:creationId xmlns:p14="http://schemas.microsoft.com/office/powerpoint/2010/main" val="12215130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Major Theories</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Major Theories</a:t>
            </a:r>
            <a:endParaRPr lang="en-US" dirty="0"/>
          </a:p>
        </p:txBody>
      </p:sp>
      <p:sp>
        <p:nvSpPr>
          <p:cNvPr id="4" name="TextBox 3"/>
          <p:cNvSpPr txBox="1"/>
          <p:nvPr/>
        </p:nvSpPr>
        <p:spPr>
          <a:xfrm>
            <a:off x="2133600" y="2719138"/>
            <a:ext cx="5181600" cy="3108543"/>
          </a:xfrm>
          <a:prstGeom prst="rect">
            <a:avLst/>
          </a:prstGeom>
          <a:noFill/>
        </p:spPr>
        <p:txBody>
          <a:bodyPr wrap="square" rtlCol="0">
            <a:spAutoFit/>
          </a:bodyPr>
          <a:lstStyle/>
          <a:p>
            <a:pPr algn="ctr"/>
            <a:r>
              <a:rPr lang="en-US" sz="2800" dirty="0" smtClean="0"/>
              <a:t>Balance Theory</a:t>
            </a:r>
          </a:p>
          <a:p>
            <a:pPr algn="ctr"/>
            <a:r>
              <a:rPr lang="en-US" sz="2800" dirty="0" err="1" smtClean="0"/>
              <a:t>Embeddeness</a:t>
            </a:r>
            <a:endParaRPr lang="en-US" sz="2800" dirty="0" smtClean="0"/>
          </a:p>
          <a:p>
            <a:pPr algn="ctr"/>
            <a:r>
              <a:rPr lang="en-US" sz="2800" dirty="0" smtClean="0"/>
              <a:t>Brokerage Theory</a:t>
            </a:r>
          </a:p>
          <a:p>
            <a:pPr algn="ctr"/>
            <a:r>
              <a:rPr lang="en-US" sz="2800" dirty="0" smtClean="0"/>
              <a:t>Status Signals</a:t>
            </a:r>
          </a:p>
          <a:p>
            <a:pPr algn="ctr"/>
            <a:r>
              <a:rPr lang="en-US" sz="2800" dirty="0" err="1" smtClean="0"/>
              <a:t>Homophily</a:t>
            </a:r>
            <a:endParaRPr lang="en-US" sz="2800" dirty="0" smtClean="0"/>
          </a:p>
          <a:p>
            <a:pPr algn="ctr"/>
            <a:r>
              <a:rPr lang="en-US" sz="2800" dirty="0" err="1" smtClean="0"/>
              <a:t>Multiplexity</a:t>
            </a:r>
            <a:endParaRPr lang="en-US" sz="2800" dirty="0" smtClean="0"/>
          </a:p>
          <a:p>
            <a:pPr algn="ctr"/>
            <a:r>
              <a:rPr lang="en-US" sz="2800" dirty="0" smtClean="0"/>
              <a:t>Small World Theory</a:t>
            </a:r>
            <a:endParaRPr lang="en-US" sz="28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The Need for Theory</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r>
              <a:rPr lang="en-US" dirty="0" smtClean="0"/>
              <a:t>Network analysis can be a cool toy.</a:t>
            </a:r>
          </a:p>
          <a:p>
            <a:pPr>
              <a:buNone/>
            </a:pPr>
            <a:endParaRPr lang="en-US" dirty="0" smtClean="0"/>
          </a:p>
          <a:p>
            <a:r>
              <a:rPr lang="en-US" dirty="0" smtClean="0"/>
              <a:t>It is easy to get lost in data crunching and forget about why we care about networks.</a:t>
            </a:r>
          </a:p>
          <a:p>
            <a:pPr>
              <a:buNone/>
            </a:pPr>
            <a:endParaRPr lang="en-US" dirty="0" smtClean="0"/>
          </a:p>
          <a:p>
            <a:r>
              <a:rPr lang="en-US" dirty="0" smtClean="0"/>
              <a:t>You must develop a theory of why and how networks matter in your case.</a:t>
            </a:r>
          </a:p>
          <a:p>
            <a:endParaRPr lang="en-US" dirty="0" smtClean="0"/>
          </a:p>
          <a:p>
            <a:r>
              <a:rPr lang="en-US" dirty="0" smtClean="0"/>
              <a:t>What are the mechanisms at work?  </a:t>
            </a:r>
          </a:p>
          <a:p>
            <a:endParaRPr lang="en-US" dirty="0" smtClean="0"/>
          </a:p>
          <a:p>
            <a:r>
              <a:rPr lang="en-US" dirty="0" smtClean="0"/>
              <a:t>If larger degrees matter, why is that the case?  If centrality helps, why is that the case?  If centrality hurts, why is that the case?</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Balance Theory</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r>
              <a:rPr lang="en-US" dirty="0" smtClean="0"/>
              <a:t>Fritz </a:t>
            </a:r>
            <a:r>
              <a:rPr lang="en-US" dirty="0" err="1" smtClean="0"/>
              <a:t>Heider</a:t>
            </a:r>
            <a:r>
              <a:rPr lang="en-US" dirty="0" smtClean="0"/>
              <a:t>, </a:t>
            </a:r>
            <a:r>
              <a:rPr lang="en-US" i="1" dirty="0" smtClean="0"/>
              <a:t>The Psychology of Interpersonal Relations </a:t>
            </a:r>
            <a:r>
              <a:rPr lang="en-US" dirty="0" smtClean="0"/>
              <a:t>(John Wiley and Sons, 1958).</a:t>
            </a:r>
          </a:p>
          <a:p>
            <a:pPr>
              <a:buNone/>
            </a:pPr>
            <a:endParaRPr lang="en-US" dirty="0" smtClean="0"/>
          </a:p>
          <a:p>
            <a:r>
              <a:rPr lang="en-US" dirty="0" smtClean="0"/>
              <a:t>The enemy of my enemy is my friend.</a:t>
            </a:r>
          </a:p>
          <a:p>
            <a:r>
              <a:rPr lang="en-US" dirty="0" smtClean="0"/>
              <a:t>Applied to triads.</a:t>
            </a:r>
          </a:p>
          <a:p>
            <a:r>
              <a:rPr lang="en-US" dirty="0" smtClean="0"/>
              <a:t>Multiply the valence of a legs of a triad by one another.  Positive values imply balance, negative values imply imbalance.  </a:t>
            </a:r>
          </a:p>
          <a:p>
            <a:r>
              <a:rPr lang="en-US" b="1" dirty="0" smtClean="0"/>
              <a:t>Prediction</a:t>
            </a:r>
            <a:r>
              <a:rPr lang="en-US" dirty="0" smtClean="0"/>
              <a:t>: Imbalanced triads tend to adjust toward balance.</a:t>
            </a:r>
          </a:p>
          <a:p>
            <a:r>
              <a:rPr lang="en-US" dirty="0" smtClean="0"/>
              <a:t>Entire networks can be assessed as balanced or imbalanced.</a:t>
            </a:r>
          </a:p>
          <a:p>
            <a:pPr marL="0" indent="0">
              <a:buNone/>
            </a:pPr>
            <a:endParaRPr lang="en-US" dirty="0" smtClean="0"/>
          </a:p>
          <a:p>
            <a:r>
              <a:rPr lang="en-US" dirty="0" smtClean="0"/>
              <a:t>Potentially useful in the study of alliances, friendship.</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Balance Theory</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Two balanced triangles</a:t>
            </a:r>
            <a:endParaRPr lang="en-US" dirty="0"/>
          </a:p>
        </p:txBody>
      </p:sp>
      <p:pic>
        <p:nvPicPr>
          <p:cNvPr id="3074" name="Picture 2" descr="balanced triang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349" y="2286000"/>
            <a:ext cx="4067175"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428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normAutofit/>
          </a:bodyPr>
          <a:lstStyle/>
          <a:p>
            <a:r>
              <a:rPr lang="en-US" sz="2800" dirty="0" smtClean="0">
                <a:solidFill>
                  <a:schemeClr val="tx1"/>
                </a:solidFill>
                <a:ea typeface="+mn-ea"/>
                <a:cs typeface="+mn-cs"/>
              </a:rPr>
              <a:t>Some Good Opportunities for Network Analysis</a:t>
            </a:r>
            <a:endParaRPr lang="en-US" sz="2800"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When then the </a:t>
            </a:r>
            <a:r>
              <a:rPr lang="en-US" b="1" dirty="0" smtClean="0"/>
              <a:t>informal organization </a:t>
            </a:r>
            <a:r>
              <a:rPr lang="en-US" dirty="0" smtClean="0"/>
              <a:t>of a system competes with or replaces formal organization</a:t>
            </a:r>
          </a:p>
          <a:p>
            <a:r>
              <a:rPr lang="en-US" dirty="0" smtClean="0"/>
              <a:t>When formal organization has </a:t>
            </a:r>
            <a:r>
              <a:rPr lang="en-US" b="1" dirty="0" smtClean="0"/>
              <a:t>multiple levels </a:t>
            </a:r>
            <a:r>
              <a:rPr lang="en-US" dirty="0" smtClean="0"/>
              <a:t>or complex formal inter-relationships (e.g., government agency interaction in a federal system)</a:t>
            </a:r>
          </a:p>
          <a:p>
            <a:r>
              <a:rPr lang="en-US" dirty="0" smtClean="0"/>
              <a:t>When </a:t>
            </a:r>
            <a:r>
              <a:rPr lang="en-US" b="1" dirty="0" smtClean="0"/>
              <a:t>access to information</a:t>
            </a:r>
            <a:r>
              <a:rPr lang="en-US" dirty="0" smtClean="0"/>
              <a:t> is especially important to the outcomes in question (e.g., understanding why some voters switch their candidate preferences during an election)</a:t>
            </a:r>
          </a:p>
          <a:p>
            <a:r>
              <a:rPr lang="en-US" b="1" dirty="0" smtClean="0"/>
              <a:t>Coordination, cooperation, or trust </a:t>
            </a:r>
            <a:r>
              <a:rPr lang="en-US" dirty="0" smtClean="0"/>
              <a:t>is a key part of a process (e.g., understanding the composition of cross-party coalitions among legislators)</a:t>
            </a:r>
          </a:p>
          <a:p>
            <a:pPr>
              <a:buNone/>
            </a:pPr>
            <a:endParaRPr lang="en-US" dirty="0"/>
          </a:p>
        </p:txBody>
      </p:sp>
    </p:spTree>
    <p:extLst>
      <p:ext uri="{BB962C8B-B14F-4D97-AF65-F5344CB8AC3E}">
        <p14:creationId xmlns:p14="http://schemas.microsoft.com/office/powerpoint/2010/main" val="401948378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Balance Theory</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Unbalanced triangles</a:t>
            </a:r>
          </a:p>
          <a:p>
            <a:pPr marL="0" indent="0">
              <a:buNone/>
            </a:pPr>
            <a:endParaRPr lang="en-US" dirty="0"/>
          </a:p>
        </p:txBody>
      </p:sp>
      <p:sp>
        <p:nvSpPr>
          <p:cNvPr id="4" name="Oval 3"/>
          <p:cNvSpPr/>
          <p:nvPr/>
        </p:nvSpPr>
        <p:spPr>
          <a:xfrm>
            <a:off x="1340037" y="222750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56689" y="321732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81200" y="321732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543800" y="3276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48400" y="324196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858000" y="224443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4" idx="5"/>
            <a:endCxn id="6" idx="1"/>
          </p:cNvCxnSpPr>
          <p:nvPr/>
        </p:nvCxnSpPr>
        <p:spPr>
          <a:xfrm>
            <a:off x="1600200" y="2487671"/>
            <a:ext cx="425637" cy="774294"/>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6" idx="3"/>
          </p:cNvCxnSpPr>
          <p:nvPr/>
        </p:nvCxnSpPr>
        <p:spPr>
          <a:xfrm>
            <a:off x="1116852" y="3477491"/>
            <a:ext cx="90898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3"/>
          </p:cNvCxnSpPr>
          <p:nvPr/>
        </p:nvCxnSpPr>
        <p:spPr>
          <a:xfrm flipH="1">
            <a:off x="1009089" y="2487671"/>
            <a:ext cx="375585" cy="7296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3"/>
            <a:endCxn id="11" idx="0"/>
          </p:cNvCxnSpPr>
          <p:nvPr/>
        </p:nvCxnSpPr>
        <p:spPr>
          <a:xfrm flipH="1">
            <a:off x="6400800" y="2504599"/>
            <a:ext cx="501837" cy="737365"/>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5"/>
            <a:endCxn id="10" idx="1"/>
          </p:cNvCxnSpPr>
          <p:nvPr/>
        </p:nvCxnSpPr>
        <p:spPr>
          <a:xfrm>
            <a:off x="7118163" y="2504599"/>
            <a:ext cx="470274" cy="81663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6"/>
            <a:endCxn id="10" idx="2"/>
          </p:cNvCxnSpPr>
          <p:nvPr/>
        </p:nvCxnSpPr>
        <p:spPr>
          <a:xfrm>
            <a:off x="6553200" y="3394364"/>
            <a:ext cx="990600" cy="34636"/>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4187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87" y="381000"/>
            <a:ext cx="8534400" cy="758952"/>
          </a:xfrm>
        </p:spPr>
        <p:txBody>
          <a:bodyPr>
            <a:normAutofit fontScale="90000"/>
          </a:bodyPr>
          <a:lstStyle/>
          <a:p>
            <a:r>
              <a:rPr lang="en-US" dirty="0" smtClean="0">
                <a:solidFill>
                  <a:srgbClr val="002060"/>
                </a:solidFill>
              </a:rPr>
              <a:t>The Emergence of World War I</a:t>
            </a:r>
            <a:br>
              <a:rPr lang="en-US" dirty="0" smtClean="0">
                <a:solidFill>
                  <a:srgbClr val="002060"/>
                </a:solidFill>
              </a:rPr>
            </a:br>
            <a:r>
              <a:rPr lang="en-US" dirty="0" smtClean="0">
                <a:solidFill>
                  <a:srgbClr val="002060"/>
                </a:solidFill>
              </a:rPr>
              <a:t>(Steven </a:t>
            </a:r>
            <a:r>
              <a:rPr lang="en-US" dirty="0" err="1" smtClean="0">
                <a:solidFill>
                  <a:srgbClr val="002060"/>
                </a:solidFill>
              </a:rPr>
              <a:t>Strogatz</a:t>
            </a:r>
            <a:r>
              <a:rPr lang="en-US" dirty="0" smtClean="0">
                <a:solidFill>
                  <a:srgbClr val="002060"/>
                </a:solidFill>
              </a:rPr>
              <a:t>)</a:t>
            </a:r>
            <a:endParaRPr lang="en-US" dirty="0">
              <a:solidFill>
                <a:srgbClr val="002060"/>
              </a:solidFill>
            </a:endParaRPr>
          </a:p>
        </p:txBody>
      </p:sp>
      <p:pic>
        <p:nvPicPr>
          <p:cNvPr id="4098" name="Picture 2" descr="European allia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447800"/>
            <a:ext cx="3152775" cy="4814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3871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Strength of Ties</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r>
              <a:rPr lang="en-US" dirty="0" smtClean="0"/>
              <a:t>Mark </a:t>
            </a:r>
            <a:r>
              <a:rPr lang="en-US" dirty="0" err="1" smtClean="0"/>
              <a:t>Granovetter</a:t>
            </a:r>
            <a:r>
              <a:rPr lang="en-US" dirty="0" smtClean="0"/>
              <a:t>, “The Strength of Weak Ties,” </a:t>
            </a:r>
            <a:r>
              <a:rPr lang="en-US" i="1" dirty="0" smtClean="0"/>
              <a:t>American Journal of Sociology </a:t>
            </a:r>
            <a:r>
              <a:rPr lang="en-US" dirty="0" smtClean="0"/>
              <a:t>(1973)</a:t>
            </a:r>
          </a:p>
          <a:p>
            <a:endParaRPr lang="en-US" dirty="0" smtClean="0"/>
          </a:p>
          <a:p>
            <a:r>
              <a:rPr lang="en-US" dirty="0" smtClean="0"/>
              <a:t>Also a kind of </a:t>
            </a:r>
            <a:r>
              <a:rPr lang="en-US" dirty="0" err="1" smtClean="0"/>
              <a:t>embeddedness</a:t>
            </a:r>
            <a:r>
              <a:rPr lang="en-US" dirty="0" smtClean="0"/>
              <a:t> theory.</a:t>
            </a:r>
          </a:p>
          <a:p>
            <a:pPr>
              <a:buNone/>
            </a:pPr>
            <a:endParaRPr lang="en-US" dirty="0" smtClean="0"/>
          </a:p>
          <a:p>
            <a:r>
              <a:rPr lang="en-US" dirty="0" smtClean="0"/>
              <a:t>What kind of information is communicated in a relationship depends on the strength of the tie.</a:t>
            </a:r>
          </a:p>
          <a:p>
            <a:endParaRPr lang="en-US" dirty="0" smtClean="0"/>
          </a:p>
          <a:p>
            <a:r>
              <a:rPr lang="en-US" b="1" dirty="0" smtClean="0"/>
              <a:t>Prediction</a:t>
            </a:r>
            <a:r>
              <a:rPr lang="en-US" dirty="0" smtClean="0"/>
              <a:t>: Weak ties are better at communicating new information because they are less likely to be redundant.</a:t>
            </a:r>
          </a:p>
          <a:p>
            <a:pPr>
              <a:buNone/>
            </a:pPr>
            <a:endParaRPr lang="en-US" dirty="0" smtClean="0"/>
          </a:p>
          <a:p>
            <a:r>
              <a:rPr lang="en-US" b="1" dirty="0" smtClean="0"/>
              <a:t>Prediction</a:t>
            </a:r>
            <a:r>
              <a:rPr lang="en-US" dirty="0" smtClean="0"/>
              <a:t>: Strong ties are better at communicating sensitive information.</a:t>
            </a:r>
          </a:p>
          <a:p>
            <a:endParaRPr lang="en-US" dirty="0" smtClean="0"/>
          </a:p>
          <a:p>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Brokerage</a:t>
            </a:r>
            <a:endParaRPr lang="en-US" dirty="0">
              <a:solidFill>
                <a:srgbClr val="002060"/>
              </a:solidFill>
            </a:endParaRPr>
          </a:p>
        </p:txBody>
      </p:sp>
      <p:sp>
        <p:nvSpPr>
          <p:cNvPr id="3" name="Content Placeholder 2"/>
          <p:cNvSpPr>
            <a:spLocks noGrp="1"/>
          </p:cNvSpPr>
          <p:nvPr>
            <p:ph sz="quarter" idx="1"/>
          </p:nvPr>
        </p:nvSpPr>
        <p:spPr/>
        <p:txBody>
          <a:bodyPr>
            <a:normAutofit fontScale="92500"/>
          </a:bodyPr>
          <a:lstStyle/>
          <a:p>
            <a:r>
              <a:rPr lang="en-US" dirty="0" smtClean="0"/>
              <a:t>Brokers are actors who facilitate exchange among actors.</a:t>
            </a:r>
          </a:p>
          <a:p>
            <a:pPr marL="0" indent="0">
              <a:buNone/>
            </a:pPr>
            <a:endParaRPr lang="en-US" dirty="0" smtClean="0"/>
          </a:p>
          <a:p>
            <a:r>
              <a:rPr lang="en-US" dirty="0" smtClean="0"/>
              <a:t>Brokerage may be necessary because actors who want to connect don’t know each other.</a:t>
            </a:r>
          </a:p>
          <a:p>
            <a:pPr marL="0" indent="0">
              <a:buNone/>
            </a:pPr>
            <a:endParaRPr lang="en-US" dirty="0" smtClean="0"/>
          </a:p>
          <a:p>
            <a:r>
              <a:rPr lang="en-US" dirty="0" smtClean="0"/>
              <a:t>Or, actors may know each other, but may require brokerage because they don’t trust each other.</a:t>
            </a:r>
          </a:p>
          <a:p>
            <a:pPr marL="0" indent="0">
              <a:buNone/>
            </a:pPr>
            <a:endParaRPr lang="en-US" dirty="0" smtClean="0"/>
          </a:p>
          <a:p>
            <a:r>
              <a:rPr lang="en-US" dirty="0" smtClean="0"/>
              <a:t>Example: Relationship between the U.S. and North Korea.  Who is the broker?</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Key to Brokerage</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Brokerage is about crossing a boundary that is hard to cross</a:t>
            </a:r>
          </a:p>
          <a:p>
            <a:r>
              <a:rPr lang="en-US" dirty="0" smtClean="0"/>
              <a:t>What kinds of boundaries are hard to cross?</a:t>
            </a:r>
          </a:p>
          <a:p>
            <a:pPr lvl="1"/>
            <a:r>
              <a:rPr lang="en-US" dirty="0" smtClean="0"/>
              <a:t>Partisan boundaries</a:t>
            </a:r>
          </a:p>
          <a:p>
            <a:pPr lvl="1"/>
            <a:r>
              <a:rPr lang="en-US" dirty="0" smtClean="0"/>
              <a:t>Industry boundaries</a:t>
            </a:r>
          </a:p>
          <a:p>
            <a:pPr lvl="1"/>
            <a:r>
              <a:rPr lang="en-US" dirty="0" smtClean="0"/>
              <a:t>Gender boundaries</a:t>
            </a:r>
          </a:p>
          <a:p>
            <a:pPr lvl="1"/>
            <a:r>
              <a:rPr lang="en-US" dirty="0" smtClean="0"/>
              <a:t>Other boundaries?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Types of Brokers</a:t>
            </a:r>
            <a:endParaRPr lang="en-US" dirty="0">
              <a:solidFill>
                <a:srgbClr val="002060"/>
              </a:solidFill>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802528" y="0"/>
            <a:ext cx="5341472" cy="6705600"/>
          </a:xfrm>
          <a:prstGeom prst="rect">
            <a:avLst/>
          </a:prstGeom>
          <a:noFill/>
          <a:ln w="9525">
            <a:noFill/>
            <a:miter lim="800000"/>
            <a:headEnd/>
            <a:tailEnd/>
          </a:ln>
        </p:spPr>
      </p:pic>
      <p:sp>
        <p:nvSpPr>
          <p:cNvPr id="4" name="TextBox 3"/>
          <p:cNvSpPr txBox="1"/>
          <p:nvPr/>
        </p:nvSpPr>
        <p:spPr>
          <a:xfrm>
            <a:off x="228600" y="1524000"/>
            <a:ext cx="3505200" cy="1754326"/>
          </a:xfrm>
          <a:prstGeom prst="rect">
            <a:avLst/>
          </a:prstGeom>
          <a:noFill/>
        </p:spPr>
        <p:txBody>
          <a:bodyPr wrap="square" rtlCol="0">
            <a:spAutoFit/>
          </a:bodyPr>
          <a:lstStyle/>
          <a:p>
            <a:pPr>
              <a:buFont typeface="Arial" pitchFamily="34" charset="0"/>
              <a:buChar char="•"/>
            </a:pPr>
            <a:r>
              <a:rPr lang="en-US" dirty="0" smtClean="0"/>
              <a:t>Roger V. Gould and Roberto M. Fernandez, “Structures of Mediation: A Formal Approach to Brokerage in Transaction Networks," </a:t>
            </a:r>
            <a:r>
              <a:rPr lang="en-US" i="1" dirty="0" smtClean="0"/>
              <a:t>Sociological Methodology </a:t>
            </a:r>
            <a:r>
              <a:rPr lang="en-US" dirty="0" smtClean="0"/>
              <a:t>(1989)</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Structural Holes</a:t>
            </a:r>
            <a:endParaRPr lang="en-US" dirty="0">
              <a:solidFill>
                <a:srgbClr val="002060"/>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Structural Holes</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Ronald S. Burt, </a:t>
            </a:r>
            <a:r>
              <a:rPr lang="en-US" i="1" dirty="0" smtClean="0"/>
              <a:t>Structural Holes: The Social Structure of Competition </a:t>
            </a:r>
            <a:r>
              <a:rPr lang="en-US" dirty="0" smtClean="0"/>
              <a:t>(Harvard, 1992).</a:t>
            </a:r>
          </a:p>
          <a:p>
            <a:pPr>
              <a:buNone/>
            </a:pPr>
            <a:endParaRPr lang="en-US" dirty="0" smtClean="0"/>
          </a:p>
          <a:p>
            <a:r>
              <a:rPr lang="en-US" dirty="0" smtClean="0"/>
              <a:t>Structural hole theory is a specific type of brokerage theory.</a:t>
            </a:r>
          </a:p>
          <a:p>
            <a:pPr marL="0" indent="0">
              <a:buNone/>
            </a:pPr>
            <a:endParaRPr lang="en-US" dirty="0" smtClean="0"/>
          </a:p>
          <a:p>
            <a:r>
              <a:rPr lang="en-US" dirty="0" smtClean="0"/>
              <a:t>It specifies that the type of boundary that it is valuable for brokers to cross.</a:t>
            </a:r>
          </a:p>
          <a:p>
            <a:pPr marL="0" indent="0">
              <a:buNone/>
            </a:pPr>
            <a:endParaRPr lang="en-US" dirty="0" smtClean="0"/>
          </a:p>
          <a:p>
            <a:r>
              <a:rPr lang="en-US" b="1" dirty="0" smtClean="0"/>
              <a:t>Prediction</a:t>
            </a:r>
            <a:r>
              <a:rPr lang="en-US" dirty="0" smtClean="0"/>
              <a:t>: Brokers will add greater value when they build personal networks that are </a:t>
            </a:r>
            <a:r>
              <a:rPr lang="en-US" b="1" dirty="0" smtClean="0"/>
              <a:t>not redundant </a:t>
            </a:r>
            <a:r>
              <a:rPr lang="en-US" dirty="0" smtClean="0"/>
              <a:t>and are </a:t>
            </a:r>
            <a:r>
              <a:rPr lang="en-US" b="1" dirty="0" smtClean="0"/>
              <a:t>free of constraint</a:t>
            </a:r>
            <a:r>
              <a:rPr lang="en-US" dirty="0" smtClean="0"/>
              <a:t>.  It is a way of becoming the unique contact across structural holes.</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1143000" y="0"/>
            <a:ext cx="7205032" cy="6858000"/>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Status Signals</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Joel M. </a:t>
            </a:r>
            <a:r>
              <a:rPr lang="en-US" dirty="0" err="1" smtClean="0"/>
              <a:t>Podolny</a:t>
            </a:r>
            <a:r>
              <a:rPr lang="en-US" dirty="0" smtClean="0"/>
              <a:t>, “Networks as the pipes and prisms of the market,” </a:t>
            </a:r>
            <a:r>
              <a:rPr lang="en-US" i="1" dirty="0" smtClean="0"/>
              <a:t>American Journal of Sociology </a:t>
            </a:r>
            <a:r>
              <a:rPr lang="en-US" dirty="0" smtClean="0"/>
              <a:t>(2001).</a:t>
            </a:r>
          </a:p>
          <a:p>
            <a:endParaRPr lang="en-US" dirty="0" smtClean="0"/>
          </a:p>
          <a:p>
            <a:r>
              <a:rPr lang="en-US" dirty="0" smtClean="0"/>
              <a:t>Networks do more than channel information and resources (cf. resource dependency theory), they also inform us about status.</a:t>
            </a:r>
          </a:p>
          <a:p>
            <a:pPr>
              <a:buNone/>
            </a:pPr>
            <a:endParaRPr lang="en-US" dirty="0" smtClean="0"/>
          </a:p>
          <a:p>
            <a:r>
              <a:rPr lang="en-US" dirty="0" smtClean="0"/>
              <a:t>Who we are connected to tells us something about our quality.  </a:t>
            </a:r>
          </a:p>
          <a:p>
            <a:endParaRPr lang="en-US" dirty="0" smtClean="0"/>
          </a:p>
          <a:p>
            <a:r>
              <a:rPr lang="en-US" b="1" dirty="0" smtClean="0"/>
              <a:t>Prediction</a:t>
            </a:r>
            <a:r>
              <a:rPr lang="en-US" dirty="0" smtClean="0"/>
              <a:t>: It may be difficult to raise our status, given our network contacts.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normAutofit/>
          </a:bodyPr>
          <a:lstStyle/>
          <a:p>
            <a:r>
              <a:rPr lang="en-US" sz="2800" dirty="0" smtClean="0">
                <a:solidFill>
                  <a:schemeClr val="tx1"/>
                </a:solidFill>
                <a:ea typeface="+mn-ea"/>
                <a:cs typeface="+mn-cs"/>
              </a:rPr>
              <a:t>Some Good Opportunities for Network Analysis</a:t>
            </a:r>
            <a:endParaRPr lang="en-US" sz="2800" dirty="0">
              <a:solidFill>
                <a:srgbClr val="002060"/>
              </a:solidFill>
            </a:endParaRPr>
          </a:p>
        </p:txBody>
      </p:sp>
      <p:sp>
        <p:nvSpPr>
          <p:cNvPr id="3" name="Content Placeholder 2"/>
          <p:cNvSpPr>
            <a:spLocks noGrp="1"/>
          </p:cNvSpPr>
          <p:nvPr>
            <p:ph sz="quarter" idx="1"/>
          </p:nvPr>
        </p:nvSpPr>
        <p:spPr>
          <a:xfrm>
            <a:off x="301752" y="1527048"/>
            <a:ext cx="8537448" cy="5711952"/>
          </a:xfrm>
        </p:spPr>
        <p:txBody>
          <a:bodyPr>
            <a:normAutofit fontScale="92500" lnSpcReduction="10000"/>
          </a:bodyPr>
          <a:lstStyle/>
          <a:p>
            <a:r>
              <a:rPr lang="en-US" dirty="0" smtClean="0"/>
              <a:t>When then the </a:t>
            </a:r>
            <a:r>
              <a:rPr lang="en-US" b="1" dirty="0" smtClean="0"/>
              <a:t>informal organization </a:t>
            </a:r>
            <a:r>
              <a:rPr lang="en-US" dirty="0" smtClean="0"/>
              <a:t>of a system competes with or replaces formal organization</a:t>
            </a:r>
          </a:p>
          <a:p>
            <a:r>
              <a:rPr lang="en-US" dirty="0" smtClean="0"/>
              <a:t>When formal organization has </a:t>
            </a:r>
            <a:r>
              <a:rPr lang="en-US" b="1" dirty="0" smtClean="0"/>
              <a:t>multiple levels </a:t>
            </a:r>
            <a:r>
              <a:rPr lang="en-US" dirty="0" smtClean="0"/>
              <a:t>or complex formal inter-relationships (e.g., government agency interaction in a federal system)</a:t>
            </a:r>
          </a:p>
          <a:p>
            <a:r>
              <a:rPr lang="en-US" dirty="0" smtClean="0"/>
              <a:t>When </a:t>
            </a:r>
            <a:r>
              <a:rPr lang="en-US" b="1" dirty="0" smtClean="0"/>
              <a:t>access to information</a:t>
            </a:r>
            <a:r>
              <a:rPr lang="en-US" dirty="0" smtClean="0"/>
              <a:t> is especially important to the outcomes in question (e.g., understanding why some voters switch their candidate preferences during an election)</a:t>
            </a:r>
          </a:p>
          <a:p>
            <a:r>
              <a:rPr lang="en-US" b="1" dirty="0" smtClean="0"/>
              <a:t>Coordination, cooperation, or trust </a:t>
            </a:r>
            <a:r>
              <a:rPr lang="en-US" dirty="0" smtClean="0"/>
              <a:t>is a key part of a process (e.g., understanding the composition of cross-party coalitions among legislators)</a:t>
            </a:r>
          </a:p>
          <a:p>
            <a:r>
              <a:rPr lang="en-US" dirty="0" smtClean="0"/>
              <a:t>When </a:t>
            </a:r>
            <a:r>
              <a:rPr lang="en-US" b="1" dirty="0" smtClean="0"/>
              <a:t>social status </a:t>
            </a:r>
            <a:r>
              <a:rPr lang="en-US" dirty="0" smtClean="0"/>
              <a:t>is a dominant motivation for behavior</a:t>
            </a:r>
          </a:p>
          <a:p>
            <a:pPr>
              <a:buNone/>
            </a:pPr>
            <a:endParaRPr lang="en-US" dirty="0"/>
          </a:p>
        </p:txBody>
      </p:sp>
    </p:spTree>
    <p:extLst>
      <p:ext uri="{BB962C8B-B14F-4D97-AF65-F5344CB8AC3E}">
        <p14:creationId xmlns:p14="http://schemas.microsoft.com/office/powerpoint/2010/main" val="413611326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rPr>
              <a:t>Homophily</a:t>
            </a:r>
            <a:endParaRPr lang="en-US" dirty="0">
              <a:solidFill>
                <a:srgbClr val="002060"/>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rPr>
              <a:t>Homophily</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r>
              <a:rPr lang="en-US" dirty="0" smtClean="0"/>
              <a:t>Miller McPherson et al., “Birds of a Feather: </a:t>
            </a:r>
            <a:r>
              <a:rPr lang="en-US" dirty="0" err="1" smtClean="0"/>
              <a:t>Homophily</a:t>
            </a:r>
            <a:r>
              <a:rPr lang="en-US" dirty="0" smtClean="0"/>
              <a:t> in Social Networks,” </a:t>
            </a:r>
            <a:r>
              <a:rPr lang="en-US" i="1" dirty="0" smtClean="0"/>
              <a:t>Annual Review of Sociology</a:t>
            </a:r>
            <a:r>
              <a:rPr lang="en-US" dirty="0" smtClean="0"/>
              <a:t> (2001).</a:t>
            </a:r>
          </a:p>
          <a:p>
            <a:endParaRPr lang="en-US" dirty="0" smtClean="0"/>
          </a:p>
          <a:p>
            <a:r>
              <a:rPr lang="en-US" b="1" dirty="0" smtClean="0"/>
              <a:t>Prediction</a:t>
            </a:r>
            <a:r>
              <a:rPr lang="en-US" dirty="0" smtClean="0"/>
              <a:t>: Similarity in individual characteristics causes the formation of network ties.</a:t>
            </a:r>
          </a:p>
          <a:p>
            <a:endParaRPr lang="en-US" dirty="0" smtClean="0"/>
          </a:p>
          <a:p>
            <a:r>
              <a:rPr lang="en-US" b="1" dirty="0" smtClean="0"/>
              <a:t>Example</a:t>
            </a:r>
            <a:r>
              <a:rPr lang="en-US" dirty="0" smtClean="0"/>
              <a:t>: People form friends with people who share the same hobbies.</a:t>
            </a:r>
          </a:p>
          <a:p>
            <a:endParaRPr lang="en-US" dirty="0" smtClean="0"/>
          </a:p>
          <a:p>
            <a:r>
              <a:rPr lang="en-US" b="1" dirty="0" smtClean="0"/>
              <a:t>Implication</a:t>
            </a:r>
            <a:r>
              <a:rPr lang="en-US" dirty="0" smtClean="0"/>
              <a:t>: Creates difficulties in assessing the causal effect of social networks, since people may develop similar interests because they are friends or may become friends because they have similar interests.  Obviously, it is both, but it is difficult to parse the difference empirically.</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Measures of </a:t>
            </a:r>
            <a:r>
              <a:rPr lang="en-US" dirty="0" err="1" smtClean="0">
                <a:solidFill>
                  <a:srgbClr val="002060"/>
                </a:solidFill>
              </a:rPr>
              <a:t>Homophily</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Percent </a:t>
            </a:r>
            <a:r>
              <a:rPr lang="en-US" dirty="0" err="1" smtClean="0"/>
              <a:t>homophilous</a:t>
            </a:r>
            <a:endParaRPr lang="en-US" dirty="0" smtClean="0"/>
          </a:p>
          <a:p>
            <a:endParaRPr lang="en-US" dirty="0" smtClean="0"/>
          </a:p>
          <a:p>
            <a:r>
              <a:rPr lang="en-US" dirty="0" smtClean="0"/>
              <a:t>E-I Index: Given a partition of a network into a number of mutually exclusive groups then the E-I index is the number of ties external to the groups minus the number of ties that are internal to the group divided by the total number of ties. This value can range from 1 to -1.</a:t>
            </a:r>
          </a:p>
          <a:p>
            <a:endParaRPr lang="en-US" dirty="0" smtClean="0"/>
          </a:p>
          <a:p>
            <a:r>
              <a:rPr lang="en-US" dirty="0" smtClean="0"/>
              <a:t>Need to account for the overall composition of the population.  Is the population divided 90/10 or 50/50?</a:t>
            </a:r>
          </a:p>
          <a:p>
            <a:endParaRPr lang="en-US" dirty="0" smtClean="0"/>
          </a:p>
          <a:p>
            <a:r>
              <a:rPr lang="en-US" dirty="0" smtClean="0"/>
              <a:t>Lots other measures: e.g., </a:t>
            </a:r>
            <a:r>
              <a:rPr lang="en-US" dirty="0" err="1" smtClean="0"/>
              <a:t>Yules</a:t>
            </a:r>
            <a:r>
              <a:rPr lang="en-US" dirty="0" smtClean="0"/>
              <a:t> Q, Cohen Kappa</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rPr>
              <a:t>Multiplexity</a:t>
            </a:r>
            <a:endParaRPr lang="en-US" dirty="0">
              <a:solidFill>
                <a:srgbClr val="002060"/>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rPr>
              <a:t>Multiplexity</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10000"/>
          </a:bodyPr>
          <a:lstStyle/>
          <a:p>
            <a:r>
              <a:rPr lang="en-US" dirty="0" smtClean="0"/>
              <a:t>David </a:t>
            </a:r>
            <a:r>
              <a:rPr lang="en-US" dirty="0" err="1" smtClean="0"/>
              <a:t>Krackhardt</a:t>
            </a:r>
            <a:r>
              <a:rPr lang="en-US" dirty="0" smtClean="0"/>
              <a:t>, “The Strength of Strong Ties: The Importance of </a:t>
            </a:r>
            <a:r>
              <a:rPr lang="en-US" dirty="0" err="1" smtClean="0"/>
              <a:t>Philos</a:t>
            </a:r>
            <a:r>
              <a:rPr lang="en-US" dirty="0" smtClean="0"/>
              <a:t> in Organizations.”  In </a:t>
            </a:r>
            <a:r>
              <a:rPr lang="en-US" i="1" dirty="0" smtClean="0"/>
              <a:t>Networks and Organization: Structure, Form, and Action </a:t>
            </a:r>
            <a:r>
              <a:rPr lang="en-US" dirty="0" smtClean="0"/>
              <a:t>(Harvard, 1992)</a:t>
            </a:r>
          </a:p>
          <a:p>
            <a:endParaRPr lang="en-US" dirty="0" smtClean="0"/>
          </a:p>
          <a:p>
            <a:r>
              <a:rPr lang="en-US" dirty="0" smtClean="0"/>
              <a:t>Action takes place in multiple, overlapping social networks.  Family, business, friendship, political, sexual, etc.</a:t>
            </a:r>
          </a:p>
          <a:p>
            <a:endParaRPr lang="en-US" dirty="0" smtClean="0"/>
          </a:p>
          <a:p>
            <a:r>
              <a:rPr lang="en-US" b="1" dirty="0" smtClean="0"/>
              <a:t>Prediction</a:t>
            </a:r>
            <a:r>
              <a:rPr lang="en-US" dirty="0" smtClean="0"/>
              <a:t>: Ties in one kind of network affect ties in other kinds of networks.</a:t>
            </a:r>
          </a:p>
          <a:p>
            <a:endParaRPr lang="en-US" dirty="0" smtClean="0"/>
          </a:p>
          <a:p>
            <a:r>
              <a:rPr lang="en-US" b="1" dirty="0" smtClean="0"/>
              <a:t>Implication</a:t>
            </a:r>
            <a:r>
              <a:rPr lang="en-US" dirty="0" smtClean="0"/>
              <a:t>: </a:t>
            </a:r>
            <a:r>
              <a:rPr lang="en-US" dirty="0" err="1" smtClean="0"/>
              <a:t>Multiplexity</a:t>
            </a:r>
            <a:r>
              <a:rPr lang="en-US" dirty="0" smtClean="0"/>
              <a:t> may be an important explanation for </a:t>
            </a:r>
            <a:r>
              <a:rPr lang="en-US" b="1" dirty="0" err="1" smtClean="0"/>
              <a:t>coevolution</a:t>
            </a:r>
            <a:r>
              <a:rPr lang="en-US" dirty="0" smtClean="0"/>
              <a:t>.</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Visualizing </a:t>
            </a:r>
            <a:r>
              <a:rPr lang="en-US" dirty="0" err="1" smtClean="0">
                <a:solidFill>
                  <a:srgbClr val="002060"/>
                </a:solidFill>
              </a:rPr>
              <a:t>Multiplexity</a:t>
            </a:r>
            <a:endParaRPr lang="en-US" dirty="0">
              <a:solidFill>
                <a:srgbClr val="002060"/>
              </a:solidFill>
            </a:endParaRPr>
          </a:p>
        </p:txBody>
      </p:sp>
      <p:pic>
        <p:nvPicPr>
          <p:cNvPr id="4" name="Content Placeholder 3" descr="328_876_F1.gif"/>
          <p:cNvPicPr>
            <a:picLocks noGrp="1" noChangeAspect="1"/>
          </p:cNvPicPr>
          <p:nvPr>
            <p:ph sz="quarter" idx="1"/>
          </p:nvPr>
        </p:nvPicPr>
        <p:blipFill>
          <a:blip r:embed="rId2" cstate="print"/>
          <a:stretch>
            <a:fillRect/>
          </a:stretch>
        </p:blipFill>
        <p:spPr>
          <a:xfrm>
            <a:off x="1632155" y="1524000"/>
            <a:ext cx="6216675" cy="4817923"/>
          </a:xfrm>
          <a:prstGeom prst="rect">
            <a:avLst/>
          </a:prstGeo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Working and Dating</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Would you like to work with someone that you dated?  Why or why not?</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Working and Dating</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Working and dating are two very different types of social relationships.  The relationships of co-worker and boyfriend/girlfriend have very different ROLES.</a:t>
            </a:r>
          </a:p>
          <a:p>
            <a:endParaRPr lang="en-US" dirty="0" smtClean="0"/>
          </a:p>
          <a:p>
            <a:r>
              <a:rPr lang="en-US" dirty="0" smtClean="0"/>
              <a:t>As a result there are potentially unique advantages of combining these roles as well as potentially unique costs.</a:t>
            </a:r>
          </a:p>
          <a:p>
            <a:pPr>
              <a:buNone/>
            </a:pP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Working and Dating</a:t>
            </a:r>
            <a:endParaRPr lang="en-US" dirty="0">
              <a:solidFill>
                <a:srgbClr val="002060"/>
              </a:solidFill>
            </a:endParaRPr>
          </a:p>
        </p:txBody>
      </p:sp>
      <p:sp>
        <p:nvSpPr>
          <p:cNvPr id="3" name="Content Placeholder 2"/>
          <p:cNvSpPr>
            <a:spLocks noGrp="1"/>
          </p:cNvSpPr>
          <p:nvPr>
            <p:ph sz="quarter" idx="1"/>
          </p:nvPr>
        </p:nvSpPr>
        <p:spPr/>
        <p:txBody>
          <a:bodyPr>
            <a:normAutofit fontScale="92500"/>
          </a:bodyPr>
          <a:lstStyle/>
          <a:p>
            <a:r>
              <a:rPr lang="en-US" dirty="0" smtClean="0"/>
              <a:t>Advantages</a:t>
            </a:r>
          </a:p>
          <a:p>
            <a:pPr lvl="1">
              <a:buNone/>
            </a:pPr>
            <a:r>
              <a:rPr lang="en-US" dirty="0" smtClean="0">
                <a:solidFill>
                  <a:srgbClr val="002060"/>
                </a:solidFill>
              </a:rPr>
              <a:t>-- The two of you get to see one another more regularly.</a:t>
            </a:r>
          </a:p>
          <a:p>
            <a:pPr lvl="1">
              <a:buNone/>
            </a:pPr>
            <a:r>
              <a:rPr lang="en-US" dirty="0" smtClean="0">
                <a:solidFill>
                  <a:srgbClr val="002060"/>
                </a:solidFill>
              </a:rPr>
              <a:t>-- You know that you have someone that you can trust and count on at work.  You have an ally in the workplace.</a:t>
            </a:r>
          </a:p>
          <a:p>
            <a:pPr lvl="1">
              <a:buNone/>
            </a:pPr>
            <a:endParaRPr lang="en-US" dirty="0" smtClean="0"/>
          </a:p>
          <a:p>
            <a:r>
              <a:rPr lang="en-US" dirty="0" smtClean="0"/>
              <a:t>Disadvantages</a:t>
            </a:r>
          </a:p>
          <a:p>
            <a:pPr lvl="1">
              <a:buNone/>
            </a:pPr>
            <a:r>
              <a:rPr lang="en-US" dirty="0" smtClean="0">
                <a:solidFill>
                  <a:srgbClr val="002060"/>
                </a:solidFill>
              </a:rPr>
              <a:t>-- Dating and working together are very different roles.</a:t>
            </a:r>
          </a:p>
          <a:p>
            <a:pPr lvl="1">
              <a:buNone/>
            </a:pPr>
            <a:r>
              <a:rPr lang="en-US" dirty="0" smtClean="0">
                <a:solidFill>
                  <a:srgbClr val="002060"/>
                </a:solidFill>
              </a:rPr>
              <a:t>-- Dating is about equality and seeking intrinsic goods (e.g., love, security, enjoyment)</a:t>
            </a:r>
          </a:p>
          <a:p>
            <a:pPr lvl="1">
              <a:buNone/>
            </a:pPr>
            <a:r>
              <a:rPr lang="en-US" dirty="0" smtClean="0">
                <a:solidFill>
                  <a:srgbClr val="002060"/>
                </a:solidFill>
              </a:rPr>
              <a:t>-- Working together is often/usually about hierarchy and seeking extrinsic goods (e.g., career advancement, salary, producing a good)</a:t>
            </a:r>
          </a:p>
          <a:p>
            <a:pPr lvl="1">
              <a:buNone/>
            </a:pPr>
            <a:r>
              <a:rPr lang="en-US" dirty="0" smtClean="0">
                <a:solidFill>
                  <a:srgbClr val="002060"/>
                </a:solidFill>
              </a:rPr>
              <a:t>-- These roles can direction come into conflict</a:t>
            </a:r>
          </a:p>
          <a:p>
            <a:pPr lvl="1">
              <a:buNone/>
            </a:pPr>
            <a:endParaRPr lang="en-US" dirty="0" smtClean="0"/>
          </a:p>
          <a:p>
            <a:pPr lvl="1">
              <a:buNone/>
            </a:pPr>
            <a:endParaRPr lang="en-US" dirty="0" smtClean="0">
              <a:solidFill>
                <a:srgbClr val="002060"/>
              </a:solidFill>
            </a:endParaRPr>
          </a:p>
          <a:p>
            <a:pPr lvl="1">
              <a:buNone/>
            </a:pPr>
            <a:endParaRPr lang="en-US" dirty="0" smtClean="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Small World Theory</a:t>
            </a:r>
            <a:endParaRPr lang="en-US" dirty="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Data-gathering Approaches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pPr>
              <a:buNone/>
            </a:pPr>
            <a:r>
              <a:rPr lang="en-US" dirty="0" smtClean="0"/>
              <a:t>Multiple data-gathering approaches are valid:</a:t>
            </a:r>
          </a:p>
          <a:p>
            <a:pPr>
              <a:buNone/>
            </a:pPr>
            <a:endParaRPr lang="en-US" dirty="0" smtClean="0"/>
          </a:p>
          <a:p>
            <a:r>
              <a:rPr lang="en-US" dirty="0" smtClean="0"/>
              <a:t>Ethnography</a:t>
            </a:r>
            <a:endParaRPr lang="en-US" sz="2000" dirty="0" smtClean="0"/>
          </a:p>
          <a:p>
            <a:r>
              <a:rPr lang="en-US" dirty="0" smtClean="0"/>
              <a:t>Interviews</a:t>
            </a:r>
          </a:p>
          <a:p>
            <a:r>
              <a:rPr lang="en-US" dirty="0" smtClean="0"/>
              <a:t>Surveys</a:t>
            </a:r>
          </a:p>
          <a:p>
            <a:r>
              <a:rPr lang="en-US" dirty="0" smtClean="0"/>
              <a:t>Experiments</a:t>
            </a:r>
          </a:p>
          <a:p>
            <a:r>
              <a:rPr lang="en-US" dirty="0" smtClean="0"/>
              <a:t>Archival analysis (which includes web crawling)</a:t>
            </a:r>
          </a:p>
          <a:p>
            <a:pPr>
              <a:buNone/>
            </a:pPr>
            <a:endParaRPr lang="en-US" dirty="0" smtClean="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Small World Theory</a:t>
            </a:r>
            <a:endParaRPr lang="en-US" dirty="0">
              <a:solidFill>
                <a:srgbClr val="002060"/>
              </a:solidFill>
            </a:endParaRPr>
          </a:p>
        </p:txBody>
      </p:sp>
      <p:sp>
        <p:nvSpPr>
          <p:cNvPr id="3" name="Content Placeholder 2"/>
          <p:cNvSpPr>
            <a:spLocks noGrp="1"/>
          </p:cNvSpPr>
          <p:nvPr>
            <p:ph sz="quarter" idx="1"/>
          </p:nvPr>
        </p:nvSpPr>
        <p:spPr/>
        <p:txBody>
          <a:bodyPr>
            <a:normAutofit fontScale="77500" lnSpcReduction="20000"/>
          </a:bodyPr>
          <a:lstStyle/>
          <a:p>
            <a:r>
              <a:rPr lang="en-US" dirty="0" smtClean="0"/>
              <a:t>Duncan Watts</a:t>
            </a:r>
            <a:r>
              <a:rPr lang="en-US" i="1" dirty="0" smtClean="0"/>
              <a:t>, Small Worlds </a:t>
            </a:r>
            <a:r>
              <a:rPr lang="en-US" dirty="0" smtClean="0"/>
              <a:t>(Princeton, 1999).</a:t>
            </a:r>
          </a:p>
          <a:p>
            <a:pPr>
              <a:buNone/>
            </a:pPr>
            <a:endParaRPr lang="en-US" dirty="0" smtClean="0"/>
          </a:p>
          <a:p>
            <a:r>
              <a:rPr lang="en-US" dirty="0" smtClean="0"/>
              <a:t>Is a theory about the macro structure of a network based on its micro structure.</a:t>
            </a:r>
          </a:p>
          <a:p>
            <a:endParaRPr lang="en-US" dirty="0" smtClean="0"/>
          </a:p>
          <a:p>
            <a:r>
              <a:rPr lang="en-US" dirty="0" smtClean="0"/>
              <a:t>All points in a network are “reachable” in a short number of steps.</a:t>
            </a:r>
          </a:p>
          <a:p>
            <a:pPr marL="0" indent="0">
              <a:buNone/>
            </a:pPr>
            <a:endParaRPr lang="en-US" dirty="0" smtClean="0"/>
          </a:p>
          <a:p>
            <a:r>
              <a:rPr lang="en-US" b="1" dirty="0" smtClean="0"/>
              <a:t>Reachability</a:t>
            </a:r>
            <a:r>
              <a:rPr lang="en-US" dirty="0" smtClean="0"/>
              <a:t> exists because a small number of actors form bridges that span great distances.</a:t>
            </a:r>
          </a:p>
          <a:p>
            <a:pPr marL="0" indent="0">
              <a:buNone/>
            </a:pPr>
            <a:endParaRPr lang="en-US" dirty="0" smtClean="0"/>
          </a:p>
          <a:p>
            <a:r>
              <a:rPr lang="en-US" b="1" dirty="0" smtClean="0"/>
              <a:t>Hubs</a:t>
            </a:r>
            <a:r>
              <a:rPr lang="en-US" dirty="0" smtClean="0"/>
              <a:t> – actors with especially high degree – are especially important in creating bridges – in part through processes of </a:t>
            </a:r>
            <a:r>
              <a:rPr lang="en-US" b="1" dirty="0" smtClean="0"/>
              <a:t>preferential attachment</a:t>
            </a:r>
            <a:r>
              <a:rPr lang="en-US" dirty="0" smtClean="0"/>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Watts’ Concept of the Small World</a:t>
            </a:r>
            <a:endParaRPr lang="en-US" dirty="0">
              <a:solidFill>
                <a:srgbClr val="002060"/>
              </a:solidFill>
            </a:endParaRPr>
          </a:p>
        </p:txBody>
      </p:sp>
      <p:pic>
        <p:nvPicPr>
          <p:cNvPr id="4" name="Picture 2"/>
          <p:cNvPicPr>
            <a:picLocks noGrp="1" noChangeAspect="1" noChangeArrowheads="1"/>
          </p:cNvPicPr>
          <p:nvPr>
            <p:ph sz="quarter" idx="1"/>
          </p:nvPr>
        </p:nvPicPr>
        <p:blipFill>
          <a:blip r:embed="rId2" cstate="print"/>
          <a:stretch>
            <a:fillRect/>
          </a:stretch>
        </p:blipFill>
        <p:spPr bwMode="auto">
          <a:xfrm>
            <a:off x="152400" y="1676400"/>
            <a:ext cx="8839200" cy="4286010"/>
          </a:xfrm>
          <a:prstGeom prst="rect">
            <a:avLst/>
          </a:prstGeom>
          <a:noFill/>
          <a:ln w="9525">
            <a:noFill/>
            <a:miter lim="800000"/>
            <a:headEnd/>
            <a:tailEnd/>
          </a:ln>
        </p:spPr>
      </p:pic>
      <p:sp>
        <p:nvSpPr>
          <p:cNvPr id="5" name="TextBox 4"/>
          <p:cNvSpPr txBox="1"/>
          <p:nvPr/>
        </p:nvSpPr>
        <p:spPr>
          <a:xfrm>
            <a:off x="1066800" y="1981200"/>
            <a:ext cx="1981200" cy="369332"/>
          </a:xfrm>
          <a:prstGeom prst="rect">
            <a:avLst/>
          </a:prstGeom>
          <a:noFill/>
        </p:spPr>
        <p:txBody>
          <a:bodyPr wrap="square" rtlCol="0">
            <a:spAutoFit/>
          </a:bodyPr>
          <a:lstStyle/>
          <a:p>
            <a:r>
              <a:rPr lang="en-US" dirty="0" smtClean="0"/>
              <a:t>Caveman World</a:t>
            </a:r>
            <a:endParaRPr lang="en-US" dirty="0"/>
          </a:p>
        </p:txBody>
      </p:sp>
      <p:sp>
        <p:nvSpPr>
          <p:cNvPr id="6" name="TextBox 5"/>
          <p:cNvSpPr txBox="1"/>
          <p:nvPr/>
        </p:nvSpPr>
        <p:spPr>
          <a:xfrm>
            <a:off x="3886200" y="1981200"/>
            <a:ext cx="1752600" cy="369332"/>
          </a:xfrm>
          <a:prstGeom prst="rect">
            <a:avLst/>
          </a:prstGeom>
          <a:noFill/>
        </p:spPr>
        <p:txBody>
          <a:bodyPr wrap="square" rtlCol="0">
            <a:spAutoFit/>
          </a:bodyPr>
          <a:lstStyle/>
          <a:p>
            <a:r>
              <a:rPr lang="en-US" dirty="0" smtClean="0"/>
              <a:t>Small World</a:t>
            </a:r>
            <a:endParaRPr lang="en-US" dirty="0"/>
          </a:p>
        </p:txBody>
      </p:sp>
      <p:sp>
        <p:nvSpPr>
          <p:cNvPr id="7" name="TextBox 6"/>
          <p:cNvSpPr txBox="1"/>
          <p:nvPr/>
        </p:nvSpPr>
        <p:spPr>
          <a:xfrm>
            <a:off x="6019800" y="1981200"/>
            <a:ext cx="2514600" cy="369332"/>
          </a:xfrm>
          <a:prstGeom prst="rect">
            <a:avLst/>
          </a:prstGeom>
          <a:noFill/>
        </p:spPr>
        <p:txBody>
          <a:bodyPr wrap="square" rtlCol="0">
            <a:spAutoFit/>
          </a:bodyPr>
          <a:lstStyle/>
          <a:p>
            <a:r>
              <a:rPr lang="en-US" dirty="0" smtClean="0"/>
              <a:t>Neighborhood / Clique</a:t>
            </a:r>
            <a:endParaRPr 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Small Worlds Generally Follow Power Laws</a:t>
            </a:r>
            <a:endParaRPr lang="en-US" dirty="0">
              <a:solidFill>
                <a:srgbClr val="002060"/>
              </a:solidFill>
            </a:endParaRPr>
          </a:p>
        </p:txBody>
      </p:sp>
      <p:sp>
        <p:nvSpPr>
          <p:cNvPr id="3" name="Content Placeholder 2"/>
          <p:cNvSpPr>
            <a:spLocks noGrp="1"/>
          </p:cNvSpPr>
          <p:nvPr>
            <p:ph sz="quarter" idx="1"/>
          </p:nvPr>
        </p:nvSpPr>
        <p:spPr/>
        <p:txBody>
          <a:bodyPr>
            <a:normAutofit lnSpcReduction="10000"/>
          </a:bodyPr>
          <a:lstStyle/>
          <a:p>
            <a:r>
              <a:rPr lang="en-US" dirty="0" smtClean="0"/>
              <a:t>The 80/20 rule</a:t>
            </a:r>
          </a:p>
          <a:p>
            <a:pPr>
              <a:buNone/>
            </a:pPr>
            <a:endParaRPr lang="en-US" dirty="0" smtClean="0"/>
          </a:p>
          <a:p>
            <a:r>
              <a:rPr lang="en-US" dirty="0" smtClean="0"/>
              <a:t>Exist when statistical distributions are “scale free”</a:t>
            </a:r>
          </a:p>
          <a:p>
            <a:endParaRPr lang="en-US" dirty="0" smtClean="0"/>
          </a:p>
          <a:p>
            <a:r>
              <a:rPr lang="en-US" dirty="0" smtClean="0"/>
              <a:t>That means that “relationships do not change if length scales are multiplied by a common factor (k).”</a:t>
            </a:r>
          </a:p>
          <a:p>
            <a:endParaRPr lang="en-US" dirty="0" smtClean="0"/>
          </a:p>
          <a:p>
            <a:r>
              <a:rPr lang="en-US" dirty="0" smtClean="0"/>
              <a:t>f(x) = </a:t>
            </a:r>
            <a:r>
              <a:rPr lang="en-US" dirty="0" err="1" smtClean="0"/>
              <a:t>ax</a:t>
            </a:r>
            <a:r>
              <a:rPr lang="en-US" baseline="30000" dirty="0" err="1" smtClean="0"/>
              <a:t>k</a:t>
            </a:r>
            <a:endParaRPr lang="en-US" baseline="30000" dirty="0" smtClean="0"/>
          </a:p>
          <a:p>
            <a:pPr>
              <a:buNone/>
            </a:pPr>
            <a:endParaRPr lang="en-US" baseline="30000" dirty="0" smtClean="0"/>
          </a:p>
          <a:p>
            <a:r>
              <a:rPr lang="en-US" dirty="0" smtClean="0"/>
              <a:t>log (f(x)) = k log (x) + log (a)</a:t>
            </a:r>
          </a:p>
          <a:p>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Preferential Attachment</a:t>
            </a:r>
            <a:endParaRPr lang="en-US" dirty="0">
              <a:solidFill>
                <a:srgbClr val="002060"/>
              </a:solidFill>
            </a:endParaRPr>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838200" y="1143000"/>
            <a:ext cx="7848600" cy="5106668"/>
          </a:xfrm>
          <a:prstGeom prst="rect">
            <a:avLst/>
          </a:prstGeom>
          <a:noFill/>
          <a:ln w="9525">
            <a:noFill/>
            <a:miter lim="800000"/>
            <a:headEnd/>
            <a:tailEnd/>
          </a:ln>
          <a:effectLst/>
        </p:spPr>
      </p:pic>
      <p:sp>
        <p:nvSpPr>
          <p:cNvPr id="5" name="TextBox 4"/>
          <p:cNvSpPr txBox="1"/>
          <p:nvPr/>
        </p:nvSpPr>
        <p:spPr>
          <a:xfrm>
            <a:off x="2133600" y="6324600"/>
            <a:ext cx="5410200" cy="381000"/>
          </a:xfrm>
          <a:prstGeom prst="rect">
            <a:avLst/>
          </a:prstGeom>
          <a:noFill/>
        </p:spPr>
        <p:txBody>
          <a:bodyPr wrap="square" rtlCol="0">
            <a:spAutoFit/>
          </a:bodyPr>
          <a:lstStyle/>
          <a:p>
            <a:r>
              <a:rPr lang="en-US" dirty="0" smtClean="0"/>
              <a:t>Alberto-Laszlo </a:t>
            </a:r>
            <a:r>
              <a:rPr lang="en-US" dirty="0" err="1" smtClean="0"/>
              <a:t>Barabasi</a:t>
            </a:r>
            <a:r>
              <a:rPr lang="en-US" dirty="0" smtClean="0"/>
              <a:t>, </a:t>
            </a:r>
            <a:r>
              <a:rPr lang="en-US" i="1" dirty="0" smtClean="0"/>
              <a:t>Linked </a:t>
            </a:r>
            <a:r>
              <a:rPr lang="en-US" dirty="0" smtClean="0"/>
              <a:t>(Penguin, 2003)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The Triviality of Small Words</a:t>
            </a:r>
            <a:endParaRPr lang="en-US" dirty="0">
              <a:solidFill>
                <a:srgbClr val="002060"/>
              </a:solidFill>
            </a:endParaRPr>
          </a:p>
        </p:txBody>
      </p:sp>
      <p:sp>
        <p:nvSpPr>
          <p:cNvPr id="3" name="Content Placeholder 2"/>
          <p:cNvSpPr>
            <a:spLocks noGrp="1"/>
          </p:cNvSpPr>
          <p:nvPr>
            <p:ph sz="quarter" idx="1"/>
          </p:nvPr>
        </p:nvSpPr>
        <p:spPr/>
        <p:txBody>
          <a:bodyPr>
            <a:normAutofit lnSpcReduction="10000"/>
          </a:bodyPr>
          <a:lstStyle/>
          <a:p>
            <a:r>
              <a:rPr lang="en-US" dirty="0" smtClean="0"/>
              <a:t>Whether a world is “small” depends heavily on how links are defined and measures.  The smallness of the world is constructed by the researcher.</a:t>
            </a:r>
          </a:p>
          <a:p>
            <a:pPr>
              <a:buNone/>
            </a:pPr>
            <a:endParaRPr lang="en-US" dirty="0" smtClean="0"/>
          </a:p>
          <a:p>
            <a:r>
              <a:rPr lang="en-US" dirty="0" smtClean="0"/>
              <a:t>The social implications of small worlds are often unclear.</a:t>
            </a:r>
          </a:p>
          <a:p>
            <a:endParaRPr lang="en-US" dirty="0" smtClean="0"/>
          </a:p>
          <a:p>
            <a:r>
              <a:rPr lang="en-US" b="1" dirty="0" smtClean="0"/>
              <a:t>Potential for Future Research</a:t>
            </a:r>
            <a:r>
              <a:rPr lang="en-US" dirty="0" smtClean="0"/>
              <a:t>: Look at network dynamics – are worlds becoming bigger or smaller given a constant definition of ties?  What difference does it make?</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Building Your Own Theory</a:t>
            </a:r>
            <a:endParaRPr lang="en-US" dirty="0">
              <a:solidFill>
                <a:srgbClr val="002060"/>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Questions / Comments ?</a:t>
            </a:r>
            <a:endParaRPr lang="en-US" dirty="0">
              <a:solidFill>
                <a:srgbClr val="002060"/>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Directions for the Study of Networks</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The Edges of the Field</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Multi-modal analysis</a:t>
            </a:r>
          </a:p>
          <a:p>
            <a:r>
              <a:rPr lang="en-US" dirty="0" smtClean="0"/>
              <a:t>Valued data</a:t>
            </a:r>
          </a:p>
          <a:p>
            <a:r>
              <a:rPr lang="en-US" dirty="0" smtClean="0"/>
              <a:t>Missing data</a:t>
            </a:r>
          </a:p>
          <a:p>
            <a:r>
              <a:rPr lang="en-US" dirty="0" err="1" smtClean="0"/>
              <a:t>Multiplexity</a:t>
            </a:r>
            <a:endParaRPr lang="en-US" dirty="0" smtClean="0"/>
          </a:p>
          <a:p>
            <a:r>
              <a:rPr lang="en-US" dirty="0" smtClean="0"/>
              <a:t>Evolutionary models</a:t>
            </a:r>
          </a:p>
          <a:p>
            <a:r>
              <a:rPr lang="en-US" dirty="0" smtClean="0"/>
              <a:t>Game-theoretic models</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Challenges for the Study of Political Networks</a:t>
            </a:r>
            <a:endParaRPr lang="en-US" dirty="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Example: Ethnography</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Mario Luis Small, </a:t>
            </a:r>
            <a:r>
              <a:rPr lang="en-US" i="1" dirty="0" smtClean="0"/>
              <a:t>Unanticipated Gains: Origins of Network Inequality in Everyday Life </a:t>
            </a:r>
            <a:r>
              <a:rPr lang="en-US" dirty="0" smtClean="0"/>
              <a:t>(Oxford 2009)</a:t>
            </a:r>
          </a:p>
          <a:p>
            <a:endParaRPr lang="en-US" sz="2000" dirty="0" smtClean="0"/>
          </a:p>
          <a:p>
            <a:r>
              <a:rPr lang="en-US" sz="2000" dirty="0" smtClean="0"/>
              <a:t>Observation of and interviews with mothers whose children were enrolled in New York City childcare centers. Qualitative analysis.</a:t>
            </a:r>
          </a:p>
          <a:p>
            <a:endParaRPr lang="en-US" sz="2000" dirty="0" smtClean="0"/>
          </a:p>
          <a:p>
            <a:r>
              <a:rPr lang="en-US" sz="2000" dirty="0" smtClean="0"/>
              <a:t>Argues that “how much people gain from their networks depends fundamentally on the organizations in which those networks are </a:t>
            </a:r>
            <a:r>
              <a:rPr lang="en-US" sz="2000" i="1" dirty="0" smtClean="0"/>
              <a:t>embedded</a:t>
            </a:r>
            <a:r>
              <a:rPr lang="en-US" sz="2000" dirty="0" smtClean="0"/>
              <a:t>.” (iv) </a:t>
            </a:r>
          </a:p>
          <a:p>
            <a:endParaRPr lang="en-US" sz="2000" dirty="0" smtClean="0"/>
          </a:p>
          <a:p>
            <a:r>
              <a:rPr lang="en-US" sz="2000" dirty="0" smtClean="0"/>
              <a:t>Networks matter not only because of size, but because of “the nature, quality, and usefulness of people’s networks.”</a:t>
            </a:r>
          </a:p>
          <a:p>
            <a:endParaRPr lang="en-US" sz="2000" dirty="0" smtClean="0"/>
          </a:p>
          <a:p>
            <a:r>
              <a:rPr lang="en-US" sz="2000" dirty="0" smtClean="0"/>
              <a:t>Demonstrates the development of social capital.</a:t>
            </a:r>
            <a:endParaRPr lang="en-US" sz="20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Challenges for the Study of Political Networks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High-quality data</a:t>
            </a:r>
          </a:p>
          <a:p>
            <a:pPr marL="0" indent="0">
              <a:buNone/>
            </a:pPr>
            <a:endParaRPr lang="en-US" dirty="0" smtClean="0"/>
          </a:p>
          <a:p>
            <a:r>
              <a:rPr lang="en-US" dirty="0" smtClean="0"/>
              <a:t>Data collection over time</a:t>
            </a:r>
          </a:p>
          <a:p>
            <a:pPr marL="0" indent="0">
              <a:buNone/>
            </a:pPr>
            <a:endParaRPr lang="en-US" dirty="0" smtClean="0"/>
          </a:p>
          <a:p>
            <a:r>
              <a:rPr lang="en-US" dirty="0" smtClean="0"/>
              <a:t>Statistical innovation</a:t>
            </a:r>
          </a:p>
          <a:p>
            <a:pPr marL="0" indent="0">
              <a:buNone/>
            </a:pPr>
            <a:endParaRPr lang="en-US" dirty="0" smtClean="0"/>
          </a:p>
          <a:p>
            <a:r>
              <a:rPr lang="en-US" dirty="0" smtClean="0"/>
              <a:t>Computing power</a:t>
            </a:r>
            <a:endParaRPr lang="en-US" dirty="0"/>
          </a:p>
        </p:txBody>
      </p:sp>
    </p:spTree>
    <p:extLst>
      <p:ext uri="{BB962C8B-B14F-4D97-AF65-F5344CB8AC3E}">
        <p14:creationId xmlns:p14="http://schemas.microsoft.com/office/powerpoint/2010/main" val="31730161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Questions / Comments ?</a:t>
            </a:r>
            <a:endParaRPr lang="en-US" dirty="0">
              <a:solidFill>
                <a:srgbClr val="00206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Good Introductory Readings</a:t>
            </a:r>
            <a:endParaRPr lang="en-US" dirty="0">
              <a:solidFill>
                <a:srgbClr val="002060"/>
              </a:solidFill>
            </a:endParaRPr>
          </a:p>
        </p:txBody>
      </p:sp>
      <p:sp>
        <p:nvSpPr>
          <p:cNvPr id="3" name="Content Placeholder 2"/>
          <p:cNvSpPr>
            <a:spLocks noGrp="1"/>
          </p:cNvSpPr>
          <p:nvPr>
            <p:ph sz="quarter" idx="1"/>
          </p:nvPr>
        </p:nvSpPr>
        <p:spPr>
          <a:xfrm>
            <a:off x="301752" y="1527048"/>
            <a:ext cx="8842248" cy="5635752"/>
          </a:xfrm>
        </p:spPr>
        <p:txBody>
          <a:bodyPr>
            <a:normAutofit fontScale="62500" lnSpcReduction="20000"/>
          </a:bodyPr>
          <a:lstStyle/>
          <a:p>
            <a:r>
              <a:rPr lang="en-US" dirty="0" smtClean="0"/>
              <a:t>Albert-</a:t>
            </a:r>
            <a:r>
              <a:rPr lang="en-US" dirty="0" err="1" smtClean="0"/>
              <a:t>Laslo</a:t>
            </a:r>
            <a:r>
              <a:rPr lang="en-US" dirty="0" smtClean="0"/>
              <a:t> </a:t>
            </a:r>
            <a:r>
              <a:rPr lang="en-US" dirty="0" err="1" smtClean="0"/>
              <a:t>Barabasi</a:t>
            </a:r>
            <a:r>
              <a:rPr lang="en-US" dirty="0" smtClean="0"/>
              <a:t>, </a:t>
            </a:r>
            <a:r>
              <a:rPr lang="en-US" i="1" dirty="0" smtClean="0"/>
              <a:t>Linked </a:t>
            </a:r>
            <a:r>
              <a:rPr lang="en-US" dirty="0" smtClean="0"/>
              <a:t>(Penguin 2003).</a:t>
            </a:r>
          </a:p>
          <a:p>
            <a:r>
              <a:rPr lang="en-US" dirty="0" smtClean="0"/>
              <a:t>Stephen P. </a:t>
            </a:r>
            <a:r>
              <a:rPr lang="en-US" dirty="0" err="1" smtClean="0"/>
              <a:t>Borgatti</a:t>
            </a:r>
            <a:r>
              <a:rPr lang="en-US" dirty="0" smtClean="0"/>
              <a:t> et al., </a:t>
            </a:r>
            <a:r>
              <a:rPr lang="en-US" i="1" dirty="0" smtClean="0"/>
              <a:t>Analyzing Social Networks </a:t>
            </a:r>
            <a:r>
              <a:rPr lang="en-US" dirty="0" smtClean="0"/>
              <a:t>(Sage 2013)</a:t>
            </a:r>
          </a:p>
          <a:p>
            <a:r>
              <a:rPr lang="en-US" dirty="0" smtClean="0"/>
              <a:t>Peter J. Carrington et al., </a:t>
            </a:r>
            <a:r>
              <a:rPr lang="en-US" i="1" dirty="0" smtClean="0"/>
              <a:t>Models and Methods in Social Network Analysis</a:t>
            </a:r>
            <a:r>
              <a:rPr lang="en-US" dirty="0" smtClean="0"/>
              <a:t> (Cambridge 2005).</a:t>
            </a:r>
          </a:p>
          <a:p>
            <a:r>
              <a:rPr lang="en-US" dirty="0" smtClean="0"/>
              <a:t>Nicolas A. Christakis and James H. Fowler, </a:t>
            </a:r>
            <a:r>
              <a:rPr lang="en-US" i="1" dirty="0" smtClean="0"/>
              <a:t>Connected </a:t>
            </a:r>
            <a:r>
              <a:rPr lang="en-US" dirty="0" smtClean="0"/>
              <a:t>(Little, Brown 2009).</a:t>
            </a:r>
          </a:p>
          <a:p>
            <a:r>
              <a:rPr lang="en-US" dirty="0"/>
              <a:t>Skyler J. Cranmer et al., “Navigating the Range of Statistical Tools for Inferential Network Analysis,” </a:t>
            </a:r>
            <a:r>
              <a:rPr lang="en-US" i="1" dirty="0"/>
              <a:t>American Journal of Political Science</a:t>
            </a:r>
            <a:r>
              <a:rPr lang="en-US" dirty="0"/>
              <a:t>, 2017</a:t>
            </a:r>
            <a:r>
              <a:rPr lang="en-US" dirty="0" smtClean="0"/>
              <a:t>.</a:t>
            </a:r>
          </a:p>
          <a:p>
            <a:r>
              <a:rPr lang="en-US" dirty="0" err="1" smtClean="0"/>
              <a:t>Lincton</a:t>
            </a:r>
            <a:r>
              <a:rPr lang="en-US" dirty="0" smtClean="0"/>
              <a:t> C. Freeman, “Centrality in Social Networks: I. Conceptual</a:t>
            </a:r>
          </a:p>
          <a:p>
            <a:r>
              <a:rPr lang="en-US" dirty="0" smtClean="0"/>
              <a:t>Clarification</a:t>
            </a:r>
            <a:r>
              <a:rPr lang="en-US" i="1" dirty="0" smtClean="0"/>
              <a:t>,” Social Networks </a:t>
            </a:r>
            <a:r>
              <a:rPr lang="en-US" dirty="0" smtClean="0"/>
              <a:t>(1979).</a:t>
            </a:r>
          </a:p>
          <a:p>
            <a:r>
              <a:rPr lang="en-US" dirty="0" smtClean="0"/>
              <a:t>Linton C. Freeman, </a:t>
            </a:r>
            <a:r>
              <a:rPr lang="en-US" i="1" dirty="0" smtClean="0"/>
              <a:t>The Development of Social Network Analysis </a:t>
            </a:r>
            <a:r>
              <a:rPr lang="en-US" dirty="0" smtClean="0"/>
              <a:t>(Empirical Press 2004).</a:t>
            </a:r>
          </a:p>
          <a:p>
            <a:r>
              <a:rPr lang="en-US" dirty="0" smtClean="0"/>
              <a:t>Matthew O. Jackson, </a:t>
            </a:r>
            <a:r>
              <a:rPr lang="en-US" i="1" dirty="0" smtClean="0"/>
              <a:t>Social and Economic Networks </a:t>
            </a:r>
            <a:r>
              <a:rPr lang="en-US" dirty="0" smtClean="0"/>
              <a:t>(Princeton 2008).</a:t>
            </a:r>
          </a:p>
          <a:p>
            <a:r>
              <a:rPr lang="en-US" dirty="0" smtClean="0"/>
              <a:t>John Levi Martin, </a:t>
            </a:r>
            <a:r>
              <a:rPr lang="en-US" i="1" dirty="0" smtClean="0"/>
              <a:t>Social Structures </a:t>
            </a:r>
            <a:r>
              <a:rPr lang="en-US" dirty="0" smtClean="0"/>
              <a:t>(Princeton 2009)</a:t>
            </a:r>
          </a:p>
          <a:p>
            <a:r>
              <a:rPr lang="en-US" dirty="0" smtClean="0"/>
              <a:t>Mark Newman, </a:t>
            </a:r>
            <a:r>
              <a:rPr lang="en-US" i="1" dirty="0" smtClean="0"/>
              <a:t>Networks: An Introduction </a:t>
            </a:r>
            <a:r>
              <a:rPr lang="en-US" dirty="0" smtClean="0"/>
              <a:t>(Oxford 2010).</a:t>
            </a:r>
          </a:p>
          <a:p>
            <a:r>
              <a:rPr lang="en-US" dirty="0" smtClean="0"/>
              <a:t>Mark Newman et al., </a:t>
            </a:r>
            <a:r>
              <a:rPr lang="en-US" i="1" dirty="0" smtClean="0"/>
              <a:t>The Structure and Dynamics of Networks </a:t>
            </a:r>
            <a:r>
              <a:rPr lang="en-US" dirty="0" smtClean="0"/>
              <a:t>(Princeton 2006).</a:t>
            </a:r>
          </a:p>
          <a:p>
            <a:r>
              <a:rPr lang="en-US" dirty="0" smtClean="0"/>
              <a:t>John Scott, </a:t>
            </a:r>
            <a:r>
              <a:rPr lang="en-US" i="1" dirty="0" smtClean="0"/>
              <a:t>Social Network Analysis: An Handbook </a:t>
            </a:r>
            <a:r>
              <a:rPr lang="en-US" dirty="0" smtClean="0"/>
              <a:t>(Sage, 2000.</a:t>
            </a:r>
          </a:p>
          <a:p>
            <a:r>
              <a:rPr lang="en-US" dirty="0" smtClean="0"/>
              <a:t>Stanley Wasserman and Katherine Faust, </a:t>
            </a:r>
            <a:r>
              <a:rPr lang="en-US" i="1" dirty="0" smtClean="0"/>
              <a:t>Social Network Analysis: Methods and Applications</a:t>
            </a:r>
            <a:r>
              <a:rPr lang="en-US" dirty="0" smtClean="0"/>
              <a:t> (Cambridge 1994).</a:t>
            </a:r>
          </a:p>
          <a:p>
            <a:r>
              <a:rPr lang="en-US" dirty="0" smtClean="0"/>
              <a:t>Issues of </a:t>
            </a:r>
            <a:r>
              <a:rPr lang="en-US" dirty="0" smtClean="0"/>
              <a:t>these journals: </a:t>
            </a:r>
            <a:r>
              <a:rPr lang="en-US" i="1" dirty="0" smtClean="0"/>
              <a:t>Social Networks</a:t>
            </a:r>
            <a:r>
              <a:rPr lang="en-US" dirty="0" smtClean="0"/>
              <a:t>, </a:t>
            </a:r>
            <a:r>
              <a:rPr lang="en-US" i="1" dirty="0" smtClean="0"/>
              <a:t>Network Science</a:t>
            </a:r>
            <a:r>
              <a:rPr lang="en-US" dirty="0" smtClean="0"/>
              <a:t>, and the </a:t>
            </a:r>
            <a:r>
              <a:rPr lang="en-US" i="1" dirty="0" smtClean="0"/>
              <a:t>Journal of Social Structure</a:t>
            </a:r>
            <a:r>
              <a:rPr lang="en-US" dirty="0" smtClean="0"/>
              <a:t>.</a:t>
            </a:r>
          </a:p>
          <a:p>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Recent Books on Political Networks</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Betsy Sinclair, </a:t>
            </a:r>
            <a:r>
              <a:rPr lang="en-US" i="1" dirty="0" smtClean="0"/>
              <a:t>The Social Citizen</a:t>
            </a:r>
          </a:p>
          <a:p>
            <a:r>
              <a:rPr lang="en-US" dirty="0" smtClean="0"/>
              <a:t>Meredith Rolfe, </a:t>
            </a:r>
            <a:r>
              <a:rPr lang="en-US" i="1" dirty="0" smtClean="0"/>
              <a:t>Voter Turnout</a:t>
            </a:r>
          </a:p>
          <a:p>
            <a:r>
              <a:rPr lang="en-US" dirty="0" smtClean="0"/>
              <a:t>Casey </a:t>
            </a:r>
            <a:r>
              <a:rPr lang="en-US" dirty="0" err="1" smtClean="0"/>
              <a:t>Klofsted</a:t>
            </a:r>
            <a:r>
              <a:rPr lang="en-US" dirty="0" smtClean="0"/>
              <a:t>, </a:t>
            </a:r>
            <a:r>
              <a:rPr lang="en-US" i="1" dirty="0" smtClean="0"/>
              <a:t>Civic Talk</a:t>
            </a:r>
          </a:p>
          <a:p>
            <a:r>
              <a:rPr lang="en-US" dirty="0" smtClean="0"/>
              <a:t>John Padgett and Walter Powell, </a:t>
            </a:r>
            <a:r>
              <a:rPr lang="en-US" i="1" dirty="0" smtClean="0"/>
              <a:t>The Emergence of Organizations and Markets</a:t>
            </a:r>
          </a:p>
          <a:p>
            <a:r>
              <a:rPr lang="en-US" dirty="0" err="1" smtClean="0"/>
              <a:t>Zeev</a:t>
            </a:r>
            <a:r>
              <a:rPr lang="en-US" dirty="0" smtClean="0"/>
              <a:t> </a:t>
            </a:r>
            <a:r>
              <a:rPr lang="en-US" dirty="0" err="1" smtClean="0"/>
              <a:t>Maoz</a:t>
            </a:r>
            <a:r>
              <a:rPr lang="en-US" dirty="0" smtClean="0"/>
              <a:t>, </a:t>
            </a:r>
            <a:r>
              <a:rPr lang="en-US" i="1" dirty="0" smtClean="0"/>
              <a:t>Networks of Nations</a:t>
            </a:r>
          </a:p>
          <a:p>
            <a:r>
              <a:rPr lang="en-US" dirty="0" smtClean="0"/>
              <a:t>Nils </a:t>
            </a:r>
            <a:r>
              <a:rPr lang="en-US" dirty="0" err="1" smtClean="0"/>
              <a:t>Ringe</a:t>
            </a:r>
            <a:r>
              <a:rPr lang="en-US" dirty="0" smtClean="0"/>
              <a:t> and Jennifer Nicoll Victor</a:t>
            </a:r>
            <a:r>
              <a:rPr lang="en-US" i="1" dirty="0" smtClean="0"/>
              <a:t>, Bridging the Information Gap </a:t>
            </a:r>
          </a:p>
          <a:p>
            <a:r>
              <a:rPr lang="en-US" dirty="0" smtClean="0"/>
              <a:t>Michael T. Heaney and Fabio Rojas, </a:t>
            </a:r>
            <a:r>
              <a:rPr lang="en-US" i="1" dirty="0" smtClean="0"/>
              <a:t>Party in the Street: The Antiwar Movement and the Democratic Party after 9/11</a:t>
            </a:r>
          </a:p>
          <a:p>
            <a:r>
              <a:rPr lang="en-US" dirty="0" smtClean="0"/>
              <a:t>Jennifer </a:t>
            </a:r>
            <a:r>
              <a:rPr lang="en-US" dirty="0" err="1" smtClean="0"/>
              <a:t>Hadden</a:t>
            </a:r>
            <a:r>
              <a:rPr lang="en-US" dirty="0" smtClean="0"/>
              <a:t>, </a:t>
            </a:r>
            <a:r>
              <a:rPr lang="en-US" i="1" dirty="0" smtClean="0"/>
              <a:t>Networks in Contention</a:t>
            </a:r>
            <a:endParaRPr lang="en-US" i="1" dirty="0"/>
          </a:p>
        </p:txBody>
      </p:sp>
    </p:spTree>
    <p:extLst>
      <p:ext uri="{BB962C8B-B14F-4D97-AF65-F5344CB8AC3E}">
        <p14:creationId xmlns:p14="http://schemas.microsoft.com/office/powerpoint/2010/main" val="149197143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First Steps</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Make friends!</a:t>
            </a:r>
          </a:p>
          <a:p>
            <a:endParaRPr lang="en-US" dirty="0"/>
          </a:p>
          <a:p>
            <a:r>
              <a:rPr lang="en-US" dirty="0" smtClean="0"/>
              <a:t>Lot’s of people here will help out.  They’ll answer your questions and give you feedback on your ideas.  They’ll be willing to answer your questions in the future.</a:t>
            </a:r>
          </a:p>
          <a:p>
            <a:endParaRPr lang="en-US" dirty="0"/>
          </a:p>
          <a:p>
            <a:r>
              <a:rPr lang="en-US" dirty="0" smtClean="0"/>
              <a:t>Collaborate with someone that you meet this week.  If you have a research question that’s networks related, invite a more experienced network scholar to join your project.  If you don’t have a question, ask to join someone else’s project.</a:t>
            </a:r>
          </a:p>
          <a:p>
            <a:endParaRPr lang="en-US" dirty="0"/>
          </a:p>
          <a:p>
            <a:r>
              <a:rPr lang="en-US" dirty="0" smtClean="0"/>
              <a:t>Join the Political Networks Section.</a:t>
            </a:r>
            <a:endParaRPr lang="en-US" dirty="0"/>
          </a:p>
        </p:txBody>
      </p:sp>
    </p:spTree>
    <p:extLst>
      <p:ext uri="{BB962C8B-B14F-4D97-AF65-F5344CB8AC3E}">
        <p14:creationId xmlns:p14="http://schemas.microsoft.com/office/powerpoint/2010/main" val="31204366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Thank You for Taking this Workshop!</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Please evaluate the session if asked to do so.</a:t>
            </a:r>
            <a:endParaRPr lang="en-US" dirty="0"/>
          </a:p>
        </p:txBody>
      </p:sp>
    </p:spTree>
    <p:extLst>
      <p:ext uri="{BB962C8B-B14F-4D97-AF65-F5344CB8AC3E}">
        <p14:creationId xmlns:p14="http://schemas.microsoft.com/office/powerpoint/2010/main" val="2238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Example: Interviews</a:t>
            </a:r>
            <a:endParaRPr lang="en-US" dirty="0">
              <a:solidFill>
                <a:srgbClr val="002060"/>
              </a:solidFill>
            </a:endParaRPr>
          </a:p>
        </p:txBody>
      </p:sp>
      <p:sp>
        <p:nvSpPr>
          <p:cNvPr id="3" name="Content Placeholder 2"/>
          <p:cNvSpPr>
            <a:spLocks noGrp="1"/>
          </p:cNvSpPr>
          <p:nvPr>
            <p:ph sz="quarter" idx="1"/>
          </p:nvPr>
        </p:nvSpPr>
        <p:spPr>
          <a:xfrm>
            <a:off x="304800" y="1524000"/>
            <a:ext cx="8503920" cy="4572000"/>
          </a:xfrm>
        </p:spPr>
        <p:txBody>
          <a:bodyPr>
            <a:normAutofit fontScale="92500"/>
          </a:bodyPr>
          <a:lstStyle/>
          <a:p>
            <a:r>
              <a:rPr lang="en-US" dirty="0" smtClean="0"/>
              <a:t>Mildred A. Schwartz, </a:t>
            </a:r>
            <a:r>
              <a:rPr lang="en-US" i="1" dirty="0" smtClean="0"/>
              <a:t>The Party Network: The Robust Organization of Illinois Republicans </a:t>
            </a:r>
            <a:r>
              <a:rPr lang="en-US" dirty="0" smtClean="0"/>
              <a:t>(Wisconsin, 1990).</a:t>
            </a:r>
          </a:p>
          <a:p>
            <a:endParaRPr lang="en-US" dirty="0" smtClean="0"/>
          </a:p>
          <a:p>
            <a:r>
              <a:rPr lang="en-US" sz="2200" dirty="0" smtClean="0"/>
              <a:t>Interviews with 200 informants within the Illinois Republican Party.  One-hour interviews repeated up to three times with each informant.</a:t>
            </a:r>
          </a:p>
          <a:p>
            <a:endParaRPr lang="en-US" sz="2200" dirty="0" smtClean="0"/>
          </a:p>
          <a:p>
            <a:r>
              <a:rPr lang="en-US" sz="2200" dirty="0" smtClean="0"/>
              <a:t>Argues that although hierarchy is a part of a party structure, they do not function as a single hierarchy or oligarchy.  They are decentralized and loosely coupled</a:t>
            </a:r>
            <a:r>
              <a:rPr lang="en-US" dirty="0" smtClean="0"/>
              <a:t>.</a:t>
            </a:r>
          </a:p>
          <a:p>
            <a:endParaRPr lang="en-US" sz="2200" dirty="0" smtClean="0"/>
          </a:p>
          <a:p>
            <a:r>
              <a:rPr lang="en-US" sz="2200" dirty="0" smtClean="0"/>
              <a:t>Networks are critical to party adaptation over time.</a:t>
            </a:r>
            <a:endParaRPr 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Example: Surveys</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Mark </a:t>
            </a:r>
            <a:r>
              <a:rPr lang="en-US" dirty="0" err="1" smtClean="0"/>
              <a:t>Granovetter</a:t>
            </a:r>
            <a:r>
              <a:rPr lang="en-US" dirty="0" smtClean="0"/>
              <a:t>, </a:t>
            </a:r>
            <a:r>
              <a:rPr lang="en-US" i="1" dirty="0" smtClean="0"/>
              <a:t>Getting a Job: A Study of Contacts and Careers</a:t>
            </a:r>
            <a:r>
              <a:rPr lang="en-US" dirty="0" smtClean="0"/>
              <a:t> (Chicago, 1974)</a:t>
            </a:r>
          </a:p>
          <a:p>
            <a:endParaRPr lang="en-US" dirty="0" smtClean="0"/>
          </a:p>
          <a:p>
            <a:r>
              <a:rPr lang="en-US" sz="2400" dirty="0" smtClean="0"/>
              <a:t>A random sample of residents of Newton, Massachusetts.  Asked for information about how they learned about job opportunities.</a:t>
            </a:r>
          </a:p>
          <a:p>
            <a:endParaRPr lang="en-US" sz="2400" dirty="0" smtClean="0"/>
          </a:p>
          <a:p>
            <a:r>
              <a:rPr lang="en-US" sz="2400" dirty="0" smtClean="0"/>
              <a:t>Found that new information about job opportunities was more likely to be obtained by people with who respondents had “weak ties” rather than “strong ties.”</a:t>
            </a:r>
          </a:p>
          <a:p>
            <a:endParaRPr lang="en-US" sz="2400" dirty="0" smtClean="0"/>
          </a:p>
          <a:p>
            <a:r>
              <a:rPr lang="en-US" sz="2400" dirty="0" smtClean="0"/>
              <a:t>“Weak ties” are more useful for communicating new information, while “strong ties” tend to communicate redundant information.</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Objectives for Today</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Understand what network analysis</a:t>
            </a:r>
            <a:r>
              <a:rPr lang="en-US" dirty="0"/>
              <a:t> </a:t>
            </a:r>
            <a:r>
              <a:rPr lang="en-US" dirty="0" smtClean="0"/>
              <a:t>is</a:t>
            </a:r>
          </a:p>
          <a:p>
            <a:r>
              <a:rPr lang="en-US" dirty="0"/>
              <a:t>Overview methodological approaches</a:t>
            </a:r>
          </a:p>
          <a:p>
            <a:r>
              <a:rPr lang="en-US" dirty="0" smtClean="0"/>
              <a:t>Introduce basic concepts</a:t>
            </a:r>
          </a:p>
          <a:p>
            <a:r>
              <a:rPr lang="en-US" dirty="0" smtClean="0"/>
              <a:t>Introduce major theories</a:t>
            </a:r>
          </a:p>
          <a:p>
            <a:r>
              <a:rPr lang="en-US" dirty="0" smtClean="0"/>
              <a:t>Consider trends</a:t>
            </a:r>
          </a:p>
          <a:p>
            <a:pPr marL="0" indent="0">
              <a:buNone/>
            </a:pPr>
            <a:endParaRPr lang="en-US" dirty="0" smtClean="0"/>
          </a:p>
          <a:p>
            <a:r>
              <a:rPr lang="en-US" dirty="0" smtClean="0"/>
              <a:t>Please ask LOTS of questions!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Example: Experiments</a:t>
            </a:r>
            <a:endParaRPr lang="en-US" dirty="0">
              <a:solidFill>
                <a:srgbClr val="002060"/>
              </a:solidFill>
            </a:endParaRPr>
          </a:p>
        </p:txBody>
      </p:sp>
      <p:sp>
        <p:nvSpPr>
          <p:cNvPr id="3" name="Content Placeholder 2"/>
          <p:cNvSpPr>
            <a:spLocks noGrp="1"/>
          </p:cNvSpPr>
          <p:nvPr>
            <p:ph sz="quarter" idx="1"/>
          </p:nvPr>
        </p:nvSpPr>
        <p:spPr/>
        <p:txBody>
          <a:bodyPr>
            <a:normAutofit lnSpcReduction="10000"/>
          </a:bodyPr>
          <a:lstStyle/>
          <a:p>
            <a:r>
              <a:rPr lang="en-US" dirty="0" smtClean="0"/>
              <a:t>David W. Nickerson, “Is voting contagious? Evidence from two field experiments,” </a:t>
            </a:r>
            <a:r>
              <a:rPr lang="en-US" i="1" dirty="0" smtClean="0"/>
              <a:t>American Political Science Review</a:t>
            </a:r>
            <a:r>
              <a:rPr lang="en-US" dirty="0" smtClean="0"/>
              <a:t> (February 2008).</a:t>
            </a:r>
          </a:p>
          <a:p>
            <a:endParaRPr lang="en-US" dirty="0" smtClean="0"/>
          </a:p>
          <a:p>
            <a:r>
              <a:rPr lang="en-US" sz="2200" dirty="0" smtClean="0"/>
              <a:t>A field experiment within two different get-out-the-vote campaigns.  Examined how the voting behavior of other persons in a household is affected by communication with one person in the household.</a:t>
            </a:r>
          </a:p>
          <a:p>
            <a:endParaRPr lang="en-US" sz="2200" dirty="0" smtClean="0"/>
          </a:p>
          <a:p>
            <a:r>
              <a:rPr lang="en-US" sz="2200" dirty="0" smtClean="0"/>
              <a:t>Found that 60% of the increased propensity to vote (from the get-out-the-vote campaign) is passed onto the other member of the household.</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Example: Archival Analysis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John W. Mohr, “Soldiers, Mothers, Tramps and Others: Discourse Roles in the 1907 New York City Charity Directory,” </a:t>
            </a:r>
            <a:r>
              <a:rPr lang="en-US" i="1" dirty="0" smtClean="0"/>
              <a:t>Poetics</a:t>
            </a:r>
            <a:r>
              <a:rPr lang="en-US" dirty="0" smtClean="0"/>
              <a:t> (June 1994). </a:t>
            </a:r>
          </a:p>
          <a:p>
            <a:pPr>
              <a:buNone/>
            </a:pPr>
            <a:endParaRPr lang="en-US" dirty="0" smtClean="0"/>
          </a:p>
          <a:p>
            <a:r>
              <a:rPr lang="en-US" sz="2200" dirty="0" smtClean="0"/>
              <a:t>Examined types of eligible clients in the 1907 New York City Charity Directory.  Examined how identities emerged based on similarities of which social categories were grouped together.</a:t>
            </a:r>
          </a:p>
          <a:p>
            <a:endParaRPr lang="en-US" sz="2200" dirty="0" smtClean="0"/>
          </a:p>
          <a:p>
            <a:r>
              <a:rPr lang="en-US" sz="2200" dirty="0" smtClean="0"/>
              <a:t>Treatment depended on whether status was achieved (e.g., soldiers) or ascribed (e.g., mothers).  Distinctions were commonly made based on deservingness and gender.</a:t>
            </a:r>
            <a:endParaRPr lang="en-US"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Methods of Analysis Vary</a:t>
            </a:r>
            <a:endParaRPr lang="en-US" dirty="0">
              <a:solidFill>
                <a:srgbClr val="002060"/>
              </a:solidFill>
            </a:endParaRPr>
          </a:p>
        </p:txBody>
      </p:sp>
      <p:sp>
        <p:nvSpPr>
          <p:cNvPr id="3" name="Content Placeholder 2"/>
          <p:cNvSpPr>
            <a:spLocks noGrp="1"/>
          </p:cNvSpPr>
          <p:nvPr>
            <p:ph sz="quarter" idx="1"/>
          </p:nvPr>
        </p:nvSpPr>
        <p:spPr/>
        <p:txBody>
          <a:bodyPr>
            <a:normAutofit fontScale="77500" lnSpcReduction="20000"/>
          </a:bodyPr>
          <a:lstStyle/>
          <a:p>
            <a:r>
              <a:rPr lang="en-US" dirty="0" smtClean="0"/>
              <a:t>Qualitative</a:t>
            </a:r>
          </a:p>
          <a:p>
            <a:pPr lvl="1">
              <a:buFont typeface="Wingdings" pitchFamily="2" charset="2"/>
              <a:buChar char="Ø"/>
            </a:pPr>
            <a:r>
              <a:rPr lang="en-US" dirty="0" smtClean="0"/>
              <a:t>Observe how some actors use their networks differently than others.</a:t>
            </a:r>
          </a:p>
          <a:p>
            <a:pPr lvl="1">
              <a:buFont typeface="Wingdings" pitchFamily="2" charset="2"/>
              <a:buChar char="Ø"/>
            </a:pPr>
            <a:endParaRPr lang="en-US" dirty="0" smtClean="0"/>
          </a:p>
          <a:p>
            <a:r>
              <a:rPr lang="en-US" dirty="0" smtClean="0"/>
              <a:t>Graphical</a:t>
            </a:r>
          </a:p>
          <a:p>
            <a:pPr lvl="1">
              <a:buFont typeface="Wingdings" pitchFamily="2" charset="2"/>
              <a:buChar char="Ø"/>
            </a:pPr>
            <a:r>
              <a:rPr lang="en-US" dirty="0" smtClean="0"/>
              <a:t>Graph a network structure and talk about its implications.</a:t>
            </a:r>
          </a:p>
          <a:p>
            <a:pPr lvl="1">
              <a:buFont typeface="Wingdings" pitchFamily="2" charset="2"/>
              <a:buChar char="Ø"/>
            </a:pPr>
            <a:endParaRPr lang="en-US" dirty="0" smtClean="0"/>
          </a:p>
          <a:p>
            <a:r>
              <a:rPr lang="en-US" dirty="0" smtClean="0"/>
              <a:t>Quantitative – Descriptive</a:t>
            </a:r>
          </a:p>
          <a:p>
            <a:pPr lvl="1">
              <a:buFont typeface="Wingdings" pitchFamily="2" charset="2"/>
              <a:buChar char="Ø"/>
            </a:pPr>
            <a:r>
              <a:rPr lang="en-US" dirty="0" smtClean="0"/>
              <a:t>Describe the size of networks and what types of actors are contained in them.</a:t>
            </a:r>
          </a:p>
          <a:p>
            <a:pPr lvl="1">
              <a:buNone/>
            </a:pPr>
            <a:endParaRPr lang="en-US" dirty="0" smtClean="0"/>
          </a:p>
          <a:p>
            <a:r>
              <a:rPr lang="en-US" dirty="0" smtClean="0"/>
              <a:t>Quantitative – Analytical</a:t>
            </a:r>
          </a:p>
          <a:p>
            <a:pPr lvl="1">
              <a:buFont typeface="Wingdings" pitchFamily="2" charset="2"/>
              <a:buChar char="Ø"/>
            </a:pPr>
            <a:r>
              <a:rPr lang="en-US" dirty="0" smtClean="0"/>
              <a:t>Include measures of network structure as independent variables in regression analysis.</a:t>
            </a:r>
          </a:p>
          <a:p>
            <a:pPr lvl="1">
              <a:buFont typeface="Wingdings" pitchFamily="2" charset="2"/>
              <a:buChar char="Ø"/>
            </a:pPr>
            <a:r>
              <a:rPr lang="en-US" dirty="0" smtClean="0"/>
              <a:t>Make the existence of a network tie the dependent variable in a regression.</a:t>
            </a:r>
          </a:p>
          <a:p>
            <a:pPr lvl="1">
              <a:buFont typeface="Wingdings" pitchFamily="2" charset="2"/>
              <a:buChar char="Ø"/>
            </a:pPr>
            <a:r>
              <a:rPr lang="en-US" dirty="0" smtClean="0"/>
              <a:t>Test whether theoretical construction of a network is consistent with its empirical realization (e.g., should a network be centralized, decentralized?)</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Relational Thinking</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Much of social science emphasizes the </a:t>
            </a:r>
            <a:r>
              <a:rPr lang="en-US" i="1" dirty="0" smtClean="0"/>
              <a:t>individual</a:t>
            </a:r>
            <a:r>
              <a:rPr lang="en-US" dirty="0" smtClean="0"/>
              <a:t> as a unit of analysis.</a:t>
            </a:r>
          </a:p>
          <a:p>
            <a:pPr lvl="1">
              <a:buFont typeface="Wingdings" pitchFamily="2" charset="2"/>
              <a:buChar char="Ø"/>
            </a:pPr>
            <a:r>
              <a:rPr lang="en-US" dirty="0" smtClean="0"/>
              <a:t>Why do some nations fight more wars than others?</a:t>
            </a:r>
          </a:p>
          <a:p>
            <a:pPr lvl="1">
              <a:buNone/>
            </a:pPr>
            <a:endParaRPr lang="en-US" dirty="0" smtClean="0"/>
          </a:p>
          <a:p>
            <a:r>
              <a:rPr lang="en-US" dirty="0" smtClean="0"/>
              <a:t>Network analysis tends to place a strong emphasis on the </a:t>
            </a:r>
            <a:r>
              <a:rPr lang="en-US" i="1" dirty="0" smtClean="0"/>
              <a:t>relationship </a:t>
            </a:r>
            <a:r>
              <a:rPr lang="en-US" dirty="0" smtClean="0"/>
              <a:t>(or “the dyad”) as a unit of analysis.</a:t>
            </a:r>
          </a:p>
          <a:p>
            <a:pPr lvl="1">
              <a:buFont typeface="Wingdings" pitchFamily="2" charset="2"/>
              <a:buChar char="Ø"/>
            </a:pPr>
            <a:r>
              <a:rPr lang="en-US" dirty="0" smtClean="0"/>
              <a:t>Why explains whether nations A and B fight wars with one another?</a:t>
            </a:r>
          </a:p>
          <a:p>
            <a:pPr lvl="1">
              <a:buNone/>
            </a:pPr>
            <a:endParaRPr lang="en-US" dirty="0" smtClean="0"/>
          </a:p>
          <a:p>
            <a:r>
              <a:rPr lang="en-US" dirty="0" smtClean="0"/>
              <a:t>It is sometimes difficult to get our minds around a relational approach to theorizing.</a:t>
            </a:r>
          </a:p>
          <a:p>
            <a:pPr lvl="1">
              <a:buFont typeface="Wingdings" pitchFamily="2" charset="2"/>
              <a:buChar char="Ø"/>
            </a:pPr>
            <a:r>
              <a:rPr lang="en-US" dirty="0" smtClean="0"/>
              <a:t>Individual thinking: “It’s not you, its me.”</a:t>
            </a:r>
          </a:p>
          <a:p>
            <a:pPr lvl="1">
              <a:buFont typeface="Wingdings" pitchFamily="2" charset="2"/>
              <a:buChar char="Ø"/>
            </a:pPr>
            <a:r>
              <a:rPr lang="en-US" dirty="0" smtClean="0"/>
              <a:t>Relational thinking: “Its neither you nor me, it’s us.”</a:t>
            </a:r>
          </a:p>
          <a:p>
            <a:pPr>
              <a:buNone/>
            </a:pPr>
            <a:endParaRPr lang="en-US" dirty="0"/>
          </a:p>
        </p:txBody>
      </p:sp>
      <p:sp>
        <p:nvSpPr>
          <p:cNvPr id="4" name="TextBox 3"/>
          <p:cNvSpPr txBox="1"/>
          <p:nvPr/>
        </p:nvSpPr>
        <p:spPr>
          <a:xfrm>
            <a:off x="152400" y="6019800"/>
            <a:ext cx="8991600" cy="646331"/>
          </a:xfrm>
          <a:prstGeom prst="rect">
            <a:avLst/>
          </a:prstGeom>
          <a:noFill/>
        </p:spPr>
        <p:txBody>
          <a:bodyPr wrap="square" rtlCol="0">
            <a:spAutoFit/>
          </a:bodyPr>
          <a:lstStyle/>
          <a:p>
            <a:r>
              <a:rPr lang="en-US" dirty="0" smtClean="0"/>
              <a:t>Mustafa </a:t>
            </a:r>
            <a:r>
              <a:rPr lang="en-US" dirty="0" err="1" smtClean="0"/>
              <a:t>Emirbayer</a:t>
            </a:r>
            <a:r>
              <a:rPr lang="en-US" dirty="0" smtClean="0"/>
              <a:t>, “Manifesto for a Relational Sociology” </a:t>
            </a:r>
            <a:r>
              <a:rPr lang="en-US" i="1" dirty="0" smtClean="0"/>
              <a:t>American</a:t>
            </a:r>
          </a:p>
          <a:p>
            <a:r>
              <a:rPr lang="en-US" i="1" dirty="0" smtClean="0"/>
              <a:t>Journal of Sociology </a:t>
            </a:r>
            <a:r>
              <a:rPr lang="en-US" dirty="0" smtClean="0"/>
              <a:t>(September 1997).</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Questions / Comments ?</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Concepts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Concepts</a:t>
            </a:r>
            <a:endParaRPr lang="en-US" dirty="0"/>
          </a:p>
        </p:txBody>
      </p:sp>
      <p:sp>
        <p:nvSpPr>
          <p:cNvPr id="4" name="TextBox 3"/>
          <p:cNvSpPr txBox="1"/>
          <p:nvPr/>
        </p:nvSpPr>
        <p:spPr>
          <a:xfrm>
            <a:off x="304800" y="2743200"/>
            <a:ext cx="8458200" cy="1815882"/>
          </a:xfrm>
          <a:prstGeom prst="rect">
            <a:avLst/>
          </a:prstGeom>
          <a:noFill/>
        </p:spPr>
        <p:txBody>
          <a:bodyPr wrap="square" rtlCol="0">
            <a:spAutoFit/>
          </a:bodyPr>
          <a:lstStyle/>
          <a:p>
            <a:pPr algn="ctr"/>
            <a:r>
              <a:rPr lang="en-US" sz="2800" dirty="0" smtClean="0"/>
              <a:t>Graphs</a:t>
            </a:r>
          </a:p>
          <a:p>
            <a:pPr algn="ctr"/>
            <a:r>
              <a:rPr lang="en-US" sz="2800" dirty="0" smtClean="0"/>
              <a:t>Matrices</a:t>
            </a:r>
          </a:p>
          <a:p>
            <a:pPr algn="ctr"/>
            <a:r>
              <a:rPr lang="en-US" sz="2800" dirty="0" smtClean="0"/>
              <a:t>Modes</a:t>
            </a:r>
          </a:p>
          <a:p>
            <a:pPr algn="ctr"/>
            <a:r>
              <a:rPr lang="en-US" sz="2800" dirty="0" smtClean="0"/>
              <a:t>Basic Network Statistics</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Graphs</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solidFill>
                  <a:srgbClr val="002060"/>
                </a:solidFill>
              </a:rPr>
              <a:t>Graphs</a:t>
            </a:r>
          </a:p>
        </p:txBody>
      </p:sp>
      <p:sp>
        <p:nvSpPr>
          <p:cNvPr id="12291" name="Content Placeholder 2"/>
          <p:cNvSpPr>
            <a:spLocks noGrp="1"/>
          </p:cNvSpPr>
          <p:nvPr>
            <p:ph idx="1"/>
          </p:nvPr>
        </p:nvSpPr>
        <p:spPr>
          <a:xfrm>
            <a:off x="304800" y="1600200"/>
            <a:ext cx="8229600" cy="2286000"/>
          </a:xfrm>
        </p:spPr>
        <p:txBody>
          <a:bodyPr/>
          <a:lstStyle/>
          <a:p>
            <a:r>
              <a:rPr lang="en-US" dirty="0" smtClean="0"/>
              <a:t>Social networks can be represented as </a:t>
            </a:r>
            <a:r>
              <a:rPr lang="en-US" b="1" dirty="0" smtClean="0"/>
              <a:t>graphs</a:t>
            </a:r>
            <a:r>
              <a:rPr lang="en-US" dirty="0" smtClean="0"/>
              <a:t>.</a:t>
            </a:r>
          </a:p>
          <a:p>
            <a:pPr>
              <a:buNone/>
            </a:pPr>
            <a:endParaRPr lang="en-US" dirty="0" smtClean="0"/>
          </a:p>
          <a:p>
            <a:r>
              <a:rPr lang="en-US" dirty="0" smtClean="0"/>
              <a:t>Graphs are made up of </a:t>
            </a:r>
            <a:r>
              <a:rPr lang="en-US" b="1" dirty="0" smtClean="0"/>
              <a:t>nodes</a:t>
            </a:r>
            <a:r>
              <a:rPr lang="en-US" dirty="0" smtClean="0"/>
              <a:t> (i.e., actors) that are connected by </a:t>
            </a:r>
            <a:r>
              <a:rPr lang="en-US" b="1" dirty="0" smtClean="0"/>
              <a:t>links</a:t>
            </a:r>
            <a:r>
              <a:rPr lang="en-US" dirty="0" smtClean="0"/>
              <a:t> (i.e., relationships).</a:t>
            </a:r>
          </a:p>
        </p:txBody>
      </p:sp>
      <p:sp>
        <p:nvSpPr>
          <p:cNvPr id="28" name="Oval 27"/>
          <p:cNvSpPr/>
          <p:nvPr/>
        </p:nvSpPr>
        <p:spPr>
          <a:xfrm>
            <a:off x="9906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2514600" y="4876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7244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352800" y="3733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3657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867400" y="4953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28" idx="6"/>
            <a:endCxn id="31" idx="2"/>
          </p:cNvCxnSpPr>
          <p:nvPr/>
        </p:nvCxnSpPr>
        <p:spPr>
          <a:xfrm flipV="1">
            <a:off x="1524000" y="4000500"/>
            <a:ext cx="182880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7"/>
            <a:endCxn id="30" idx="3"/>
          </p:cNvCxnSpPr>
          <p:nvPr/>
        </p:nvCxnSpPr>
        <p:spPr>
          <a:xfrm rot="5400000" flipH="1" flipV="1">
            <a:off x="3579485" y="3731885"/>
            <a:ext cx="613430" cy="183263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2" idx="4"/>
            <a:endCxn id="33" idx="0"/>
          </p:cNvCxnSpPr>
          <p:nvPr/>
        </p:nvCxnSpPr>
        <p:spPr>
          <a:xfrm rot="5400000">
            <a:off x="5867400" y="4457700"/>
            <a:ext cx="76200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0" idx="5"/>
            <a:endCxn id="33" idx="1"/>
          </p:cNvCxnSpPr>
          <p:nvPr/>
        </p:nvCxnSpPr>
        <p:spPr>
          <a:xfrm rot="16200000" flipH="1">
            <a:off x="5217785" y="4303385"/>
            <a:ext cx="689630" cy="76583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6"/>
            <a:endCxn id="30" idx="2"/>
          </p:cNvCxnSpPr>
          <p:nvPr/>
        </p:nvCxnSpPr>
        <p:spPr>
          <a:xfrm>
            <a:off x="3886200" y="4000500"/>
            <a:ext cx="8382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86000" y="4953000"/>
            <a:ext cx="990600" cy="369332"/>
          </a:xfrm>
          <a:prstGeom prst="rect">
            <a:avLst/>
          </a:prstGeom>
          <a:noFill/>
        </p:spPr>
        <p:txBody>
          <a:bodyPr wrap="square" rtlCol="0">
            <a:spAutoFit/>
          </a:bodyPr>
          <a:lstStyle/>
          <a:p>
            <a:r>
              <a:rPr lang="en-US" b="1" dirty="0" smtClean="0"/>
              <a:t>NODE</a:t>
            </a:r>
            <a:endParaRPr lang="en-US" b="1" dirty="0"/>
          </a:p>
        </p:txBody>
      </p:sp>
      <p:sp>
        <p:nvSpPr>
          <p:cNvPr id="53" name="TextBox 52"/>
          <p:cNvSpPr txBox="1"/>
          <p:nvPr/>
        </p:nvSpPr>
        <p:spPr>
          <a:xfrm>
            <a:off x="3276600" y="4572000"/>
            <a:ext cx="838200" cy="369332"/>
          </a:xfrm>
          <a:prstGeom prst="rect">
            <a:avLst/>
          </a:prstGeom>
          <a:noFill/>
        </p:spPr>
        <p:txBody>
          <a:bodyPr wrap="square" rtlCol="0">
            <a:spAutoFit/>
          </a:bodyPr>
          <a:lstStyle/>
          <a:p>
            <a:r>
              <a:rPr lang="en-US" b="1" dirty="0" smtClean="0"/>
              <a:t>LINK</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solidFill>
                  <a:srgbClr val="002060"/>
                </a:solidFill>
              </a:rPr>
              <a:t>Nodes and Links</a:t>
            </a:r>
          </a:p>
        </p:txBody>
      </p:sp>
      <p:sp>
        <p:nvSpPr>
          <p:cNvPr id="13315" name="Content Placeholder 2"/>
          <p:cNvSpPr>
            <a:spLocks noGrp="1"/>
          </p:cNvSpPr>
          <p:nvPr>
            <p:ph idx="1"/>
          </p:nvPr>
        </p:nvSpPr>
        <p:spPr/>
        <p:txBody>
          <a:bodyPr/>
          <a:lstStyle/>
          <a:p>
            <a:r>
              <a:rPr lang="en-US" dirty="0" smtClean="0"/>
              <a:t>Node = Point, Vertex, Actor, Individual</a:t>
            </a:r>
          </a:p>
          <a:p>
            <a:pPr lvl="1">
              <a:buFont typeface="Wingdings" pitchFamily="2" charset="2"/>
              <a:buChar char="Ø"/>
            </a:pPr>
            <a:endParaRPr lang="en-US" dirty="0" smtClean="0"/>
          </a:p>
          <a:p>
            <a:pPr lvl="1">
              <a:buFont typeface="Wingdings" pitchFamily="2" charset="2"/>
              <a:buChar char="Ø"/>
            </a:pPr>
            <a:r>
              <a:rPr lang="en-US" dirty="0" smtClean="0"/>
              <a:t>Examples: Person, Nation-State, City, Organization, Word, Article</a:t>
            </a:r>
          </a:p>
          <a:p>
            <a:pPr>
              <a:buNone/>
            </a:pPr>
            <a:r>
              <a:rPr lang="en-US" dirty="0" smtClean="0"/>
              <a:t>	</a:t>
            </a:r>
          </a:p>
          <a:p>
            <a:r>
              <a:rPr lang="en-US" dirty="0" smtClean="0"/>
              <a:t>Link = Line, Edge, Tie, Connection, Relationship</a:t>
            </a:r>
          </a:p>
          <a:p>
            <a:pPr lvl="1">
              <a:buFont typeface="Wingdings" pitchFamily="2" charset="2"/>
              <a:buChar char="Ø"/>
            </a:pPr>
            <a:endParaRPr lang="en-US" dirty="0" smtClean="0"/>
          </a:p>
          <a:p>
            <a:pPr lvl="1">
              <a:buFont typeface="Wingdings" pitchFamily="2" charset="2"/>
              <a:buChar char="Ø"/>
            </a:pPr>
            <a:r>
              <a:rPr lang="en-US" dirty="0" smtClean="0"/>
              <a:t>Examples: Communication, Animosity, Citation, Marriage, Sex, Fighting a War, Co-membership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Types of Links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Undirected vs. directed links</a:t>
            </a:r>
          </a:p>
          <a:p>
            <a:endParaRPr lang="en-US" dirty="0" smtClean="0"/>
          </a:p>
          <a:p>
            <a:r>
              <a:rPr lang="en-US" dirty="0" smtClean="0"/>
              <a:t>Dichotomous vs. Valued Links</a:t>
            </a:r>
          </a:p>
          <a:p>
            <a:pPr marL="274320" lvl="1" indent="0">
              <a:buNone/>
            </a:pPr>
            <a:endParaRPr lang="en-US" dirty="0" smtClean="0"/>
          </a:p>
          <a:p>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Undirected Links</a:t>
            </a:r>
            <a:endParaRPr lang="en-US" dirty="0">
              <a:solidFill>
                <a:srgbClr val="002060"/>
              </a:solidFill>
            </a:endParaRPr>
          </a:p>
        </p:txBody>
      </p:sp>
      <p:sp>
        <p:nvSpPr>
          <p:cNvPr id="3" name="Content Placeholder 2"/>
          <p:cNvSpPr>
            <a:spLocks noGrp="1"/>
          </p:cNvSpPr>
          <p:nvPr>
            <p:ph sz="quarter" idx="1"/>
          </p:nvPr>
        </p:nvSpPr>
        <p:spPr/>
        <p:txBody>
          <a:bodyPr/>
          <a:lstStyle/>
          <a:p>
            <a:r>
              <a:rPr lang="en-US" b="1" dirty="0" smtClean="0"/>
              <a:t>Undirected links, </a:t>
            </a:r>
            <a:r>
              <a:rPr lang="en-US" dirty="0" smtClean="0"/>
              <a:t>denoted with a simple straight line</a:t>
            </a:r>
            <a:r>
              <a:rPr lang="en-US" b="1" dirty="0" smtClean="0"/>
              <a:t>,</a:t>
            </a:r>
            <a:r>
              <a:rPr lang="en-US" dirty="0" smtClean="0"/>
              <a:t> are used whenever it is </a:t>
            </a:r>
            <a:r>
              <a:rPr lang="en-US" b="1" dirty="0" smtClean="0"/>
              <a:t>impossible</a:t>
            </a:r>
            <a:r>
              <a:rPr lang="en-US" dirty="0" smtClean="0"/>
              <a:t> that there is asymmetry in a relationship.  The relationship is inherently symmetric.</a:t>
            </a:r>
          </a:p>
          <a:p>
            <a:pPr>
              <a:buNone/>
            </a:pPr>
            <a:endParaRPr lang="en-US" dirty="0" smtClean="0"/>
          </a:p>
          <a:p>
            <a:r>
              <a:rPr lang="en-US" dirty="0" smtClean="0"/>
              <a:t>If A is married to B, then B must be married to A.  It is not possible for A to be married to B without B being married to A.</a:t>
            </a:r>
          </a:p>
        </p:txBody>
      </p:sp>
      <p:sp>
        <p:nvSpPr>
          <p:cNvPr id="4" name="Oval 3"/>
          <p:cNvSpPr/>
          <p:nvPr/>
        </p:nvSpPr>
        <p:spPr>
          <a:xfrm>
            <a:off x="32766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54102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 name="Straight Connector 6"/>
          <p:cNvCxnSpPr>
            <a:stCxn id="4" idx="6"/>
            <a:endCxn id="5" idx="2"/>
          </p:cNvCxnSpPr>
          <p:nvPr/>
        </p:nvCxnSpPr>
        <p:spPr>
          <a:xfrm>
            <a:off x="3657600" y="3467100"/>
            <a:ext cx="17526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Directed Links</a:t>
            </a:r>
            <a:endParaRPr lang="en-US" dirty="0">
              <a:solidFill>
                <a:srgbClr val="002060"/>
              </a:solidFill>
            </a:endParaRPr>
          </a:p>
        </p:txBody>
      </p:sp>
      <p:sp>
        <p:nvSpPr>
          <p:cNvPr id="3" name="Content Placeholder 2"/>
          <p:cNvSpPr>
            <a:spLocks noGrp="1"/>
          </p:cNvSpPr>
          <p:nvPr>
            <p:ph sz="quarter" idx="1"/>
          </p:nvPr>
        </p:nvSpPr>
        <p:spPr/>
        <p:txBody>
          <a:bodyPr/>
          <a:lstStyle/>
          <a:p>
            <a:r>
              <a:rPr lang="en-US" b="1" dirty="0" smtClean="0"/>
              <a:t>Directed links, </a:t>
            </a:r>
            <a:r>
              <a:rPr lang="en-US" dirty="0" smtClean="0"/>
              <a:t>denoted with arrowheads</a:t>
            </a:r>
            <a:r>
              <a:rPr lang="en-US" b="1" dirty="0" smtClean="0"/>
              <a:t>,</a:t>
            </a:r>
            <a:r>
              <a:rPr lang="en-US" dirty="0" smtClean="0"/>
              <a:t> are used whenever it is possible that there is asymmetry in a relationship: </a:t>
            </a:r>
          </a:p>
          <a:p>
            <a:pPr>
              <a:buNone/>
            </a:pPr>
            <a:endParaRPr lang="en-US" sz="2000" dirty="0" smtClean="0"/>
          </a:p>
          <a:p>
            <a:r>
              <a:rPr lang="en-US" sz="2000" dirty="0" smtClean="0"/>
              <a:t>A gives money to B, but B gives nothing to A.</a:t>
            </a:r>
          </a:p>
          <a:p>
            <a:pPr>
              <a:buNone/>
            </a:pPr>
            <a:endParaRPr lang="en-US" sz="2000" dirty="0" smtClean="0"/>
          </a:p>
          <a:p>
            <a:r>
              <a:rPr lang="en-US" sz="2000" dirty="0" smtClean="0"/>
              <a:t>B gives money to A, but A gives nothing to B.</a:t>
            </a:r>
          </a:p>
          <a:p>
            <a:pPr>
              <a:buNone/>
            </a:pPr>
            <a:endParaRPr lang="en-US" sz="2000" dirty="0" smtClean="0"/>
          </a:p>
          <a:p>
            <a:r>
              <a:rPr lang="en-US" sz="2000" dirty="0" smtClean="0"/>
              <a:t>A and B give money to each other.</a:t>
            </a:r>
          </a:p>
          <a:p>
            <a:pPr lvl="1">
              <a:buNone/>
            </a:pPr>
            <a:endParaRPr lang="en-US" dirty="0" smtClean="0"/>
          </a:p>
        </p:txBody>
      </p:sp>
      <p:sp>
        <p:nvSpPr>
          <p:cNvPr id="4" name="Oval 3"/>
          <p:cNvSpPr/>
          <p:nvPr/>
        </p:nvSpPr>
        <p:spPr>
          <a:xfrm>
            <a:off x="59436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7772400" y="3200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p>
        </p:txBody>
      </p:sp>
      <p:sp>
        <p:nvSpPr>
          <p:cNvPr id="6" name="Oval 5"/>
          <p:cNvSpPr/>
          <p:nvPr/>
        </p:nvSpPr>
        <p:spPr>
          <a:xfrm>
            <a:off x="5943600" y="3962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7772400" y="3962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p>
        </p:txBody>
      </p:sp>
      <p:sp>
        <p:nvSpPr>
          <p:cNvPr id="8" name="Oval 7"/>
          <p:cNvSpPr/>
          <p:nvPr/>
        </p:nvSpPr>
        <p:spPr>
          <a:xfrm>
            <a:off x="77724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p>
        </p:txBody>
      </p:sp>
      <p:sp>
        <p:nvSpPr>
          <p:cNvPr id="9" name="Oval 8"/>
          <p:cNvSpPr/>
          <p:nvPr/>
        </p:nvSpPr>
        <p:spPr>
          <a:xfrm>
            <a:off x="59436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1" name="Straight Arrow Connector 10"/>
          <p:cNvCxnSpPr>
            <a:stCxn id="4" idx="6"/>
          </p:cNvCxnSpPr>
          <p:nvPr/>
        </p:nvCxnSpPr>
        <p:spPr>
          <a:xfrm>
            <a:off x="6324600" y="3390900"/>
            <a:ext cx="1447800" cy="3810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6"/>
          </p:cNvCxnSpPr>
          <p:nvPr/>
        </p:nvCxnSpPr>
        <p:spPr>
          <a:xfrm rot="10800000">
            <a:off x="6324600" y="4152900"/>
            <a:ext cx="1447800" cy="3810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6"/>
          </p:cNvCxnSpPr>
          <p:nvPr/>
        </p:nvCxnSpPr>
        <p:spPr>
          <a:xfrm>
            <a:off x="6324600" y="4838700"/>
            <a:ext cx="1447800" cy="38100"/>
          </a:xfrm>
          <a:prstGeom prst="straightConnector1">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Dichotomous vs. Valued Links</a:t>
            </a:r>
            <a:endParaRPr lang="en-US" dirty="0">
              <a:solidFill>
                <a:srgbClr val="002060"/>
              </a:solidFill>
            </a:endParaRPr>
          </a:p>
        </p:txBody>
      </p:sp>
      <p:sp>
        <p:nvSpPr>
          <p:cNvPr id="3" name="Content Placeholder 2"/>
          <p:cNvSpPr>
            <a:spLocks noGrp="1"/>
          </p:cNvSpPr>
          <p:nvPr>
            <p:ph sz="quarter" idx="1"/>
          </p:nvPr>
        </p:nvSpPr>
        <p:spPr/>
        <p:txBody>
          <a:bodyPr/>
          <a:lstStyle/>
          <a:p>
            <a:r>
              <a:rPr lang="en-US" b="1" dirty="0" smtClean="0"/>
              <a:t>Dichotomous</a:t>
            </a:r>
            <a:r>
              <a:rPr lang="en-US" dirty="0" smtClean="0"/>
              <a:t> – either a link exists or it doesn’t (e.g., either we are friends or we’re not, either two nations are at war or they’re not, either we are married or we are not).  Represent with the presence of a line: </a:t>
            </a:r>
          </a:p>
          <a:p>
            <a:pPr>
              <a:buNone/>
            </a:pPr>
            <a:endParaRPr lang="en-US" dirty="0" smtClean="0"/>
          </a:p>
          <a:p>
            <a:r>
              <a:rPr lang="en-US" b="1" dirty="0" smtClean="0"/>
              <a:t>Valued</a:t>
            </a:r>
            <a:r>
              <a:rPr lang="en-US" dirty="0" smtClean="0"/>
              <a:t> – links vary in their strength (e.g., our friendship may be strong or weak; we may have one friend in common or 3).  Represent with varied line formats:</a:t>
            </a:r>
          </a:p>
          <a:p>
            <a:endParaRPr lang="en-US" dirty="0"/>
          </a:p>
        </p:txBody>
      </p:sp>
      <p:sp>
        <p:nvSpPr>
          <p:cNvPr id="4" name="Oval 3"/>
          <p:cNvSpPr/>
          <p:nvPr/>
        </p:nvSpPr>
        <p:spPr>
          <a:xfrm>
            <a:off x="2514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5720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6"/>
            <a:endCxn id="5" idx="2"/>
          </p:cNvCxnSpPr>
          <p:nvPr/>
        </p:nvCxnSpPr>
        <p:spPr>
          <a:xfrm>
            <a:off x="2971800" y="3581400"/>
            <a:ext cx="1600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85800" y="586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81200" y="586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00400" y="586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95800" y="586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019800" y="586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8" idx="6"/>
            <a:endCxn id="9" idx="2"/>
          </p:cNvCxnSpPr>
          <p:nvPr/>
        </p:nvCxnSpPr>
        <p:spPr>
          <a:xfrm>
            <a:off x="1143000" y="6096000"/>
            <a:ext cx="838200" cy="0"/>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6"/>
            <a:endCxn id="10" idx="2"/>
          </p:cNvCxnSpPr>
          <p:nvPr/>
        </p:nvCxnSpPr>
        <p:spPr>
          <a:xfrm>
            <a:off x="2438400" y="6096000"/>
            <a:ext cx="762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305800" y="586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11" idx="6"/>
            <a:endCxn id="12" idx="2"/>
          </p:cNvCxnSpPr>
          <p:nvPr/>
        </p:nvCxnSpPr>
        <p:spPr>
          <a:xfrm>
            <a:off x="4953000" y="6096000"/>
            <a:ext cx="1066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6"/>
            <a:endCxn id="27" idx="2"/>
          </p:cNvCxnSpPr>
          <p:nvPr/>
        </p:nvCxnSpPr>
        <p:spPr>
          <a:xfrm>
            <a:off x="6477000" y="6096000"/>
            <a:ext cx="1828800" cy="0"/>
          </a:xfrm>
          <a:prstGeom prst="line">
            <a:avLst/>
          </a:prstGeom>
          <a:ln w="50800">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Complete Graphs and Connectivity</a:t>
            </a:r>
            <a:endParaRPr lang="en-US" dirty="0">
              <a:solidFill>
                <a:schemeClr val="tx1"/>
              </a:solidFill>
            </a:endParaRPr>
          </a:p>
        </p:txBody>
      </p:sp>
      <p:sp>
        <p:nvSpPr>
          <p:cNvPr id="3" name="Content Placeholder 2"/>
          <p:cNvSpPr>
            <a:spLocks noGrp="1"/>
          </p:cNvSpPr>
          <p:nvPr>
            <p:ph sz="quarter" idx="1"/>
          </p:nvPr>
        </p:nvSpPr>
        <p:spPr>
          <a:xfrm>
            <a:off x="228600" y="1447800"/>
            <a:ext cx="8503920" cy="4572000"/>
          </a:xfrm>
        </p:spPr>
        <p:txBody>
          <a:bodyPr/>
          <a:lstStyle/>
          <a:p>
            <a:r>
              <a:rPr lang="en-US" dirty="0" smtClean="0"/>
              <a:t>Complete Graph – all possible ties exist:</a:t>
            </a:r>
          </a:p>
          <a:p>
            <a:endParaRPr lang="en-US" dirty="0" smtClean="0"/>
          </a:p>
          <a:p>
            <a:endParaRPr lang="en-US" dirty="0" smtClean="0"/>
          </a:p>
          <a:p>
            <a:endParaRPr lang="en-US" dirty="0" smtClean="0"/>
          </a:p>
          <a:p>
            <a:r>
              <a:rPr lang="en-US" dirty="0" smtClean="0"/>
              <a:t>Not a Complete Graph, but a Connected Graph</a:t>
            </a:r>
          </a:p>
          <a:p>
            <a:endParaRPr lang="en-US" dirty="0" smtClean="0"/>
          </a:p>
          <a:p>
            <a:endParaRPr lang="en-US" dirty="0" smtClean="0"/>
          </a:p>
          <a:p>
            <a:endParaRPr lang="en-US" dirty="0" smtClean="0"/>
          </a:p>
          <a:p>
            <a:r>
              <a:rPr lang="en-US" dirty="0" smtClean="0"/>
              <a:t>Not a Connected Graph</a:t>
            </a:r>
          </a:p>
          <a:p>
            <a:endParaRPr lang="en-US" dirty="0"/>
          </a:p>
        </p:txBody>
      </p:sp>
      <p:sp>
        <p:nvSpPr>
          <p:cNvPr id="6" name="Oval 5"/>
          <p:cNvSpPr/>
          <p:nvPr/>
        </p:nvSpPr>
        <p:spPr>
          <a:xfrm>
            <a:off x="3810000" y="2057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48000" y="2057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10000" y="2667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48000" y="2667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8" idx="5"/>
            <a:endCxn id="9" idx="1"/>
          </p:cNvCxnSpPr>
          <p:nvPr/>
        </p:nvCxnSpPr>
        <p:spPr>
          <a:xfrm rot="16200000" flipH="1">
            <a:off x="3384363" y="2241363"/>
            <a:ext cx="394074" cy="5464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7"/>
            <a:endCxn id="6" idx="3"/>
          </p:cNvCxnSpPr>
          <p:nvPr/>
        </p:nvCxnSpPr>
        <p:spPr>
          <a:xfrm rot="5400000" flipH="1" flipV="1">
            <a:off x="3384363" y="2241363"/>
            <a:ext cx="394074" cy="5464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6"/>
            <a:endCxn id="6" idx="2"/>
          </p:cNvCxnSpPr>
          <p:nvPr/>
        </p:nvCxnSpPr>
        <p:spPr>
          <a:xfrm>
            <a:off x="3352800" y="2209800"/>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0"/>
            <a:endCxn id="8" idx="4"/>
          </p:cNvCxnSpPr>
          <p:nvPr/>
        </p:nvCxnSpPr>
        <p:spPr>
          <a:xfrm rot="5400000" flipH="1" flipV="1">
            <a:off x="3048000" y="2514600"/>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0"/>
            <a:endCxn id="6" idx="4"/>
          </p:cNvCxnSpPr>
          <p:nvPr/>
        </p:nvCxnSpPr>
        <p:spPr>
          <a:xfrm rot="5400000" flipH="1" flipV="1">
            <a:off x="3810000" y="2514600"/>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6"/>
            <a:endCxn id="9" idx="2"/>
          </p:cNvCxnSpPr>
          <p:nvPr/>
        </p:nvCxnSpPr>
        <p:spPr>
          <a:xfrm>
            <a:off x="3352800" y="2819400"/>
            <a:ext cx="457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10000" y="4876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71800" y="4876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10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971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6"/>
            <a:endCxn id="21" idx="2"/>
          </p:cNvCxnSpPr>
          <p:nvPr/>
        </p:nvCxnSpPr>
        <p:spPr>
          <a:xfrm>
            <a:off x="3276600" y="43434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6"/>
            <a:endCxn id="17" idx="2"/>
          </p:cNvCxnSpPr>
          <p:nvPr/>
        </p:nvCxnSpPr>
        <p:spPr>
          <a:xfrm>
            <a:off x="3276600" y="50292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4"/>
            <a:endCxn id="19" idx="0"/>
          </p:cNvCxnSpPr>
          <p:nvPr/>
        </p:nvCxnSpPr>
        <p:spPr>
          <a:xfrm rot="5400000">
            <a:off x="2933700" y="4686300"/>
            <a:ext cx="381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1" idx="4"/>
            <a:endCxn id="17" idx="0"/>
          </p:cNvCxnSpPr>
          <p:nvPr/>
        </p:nvCxnSpPr>
        <p:spPr>
          <a:xfrm rot="5400000">
            <a:off x="3771900" y="4686300"/>
            <a:ext cx="381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800600" y="5867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00600" y="5257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410200" y="5257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562600" y="5791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28" idx="6"/>
            <a:endCxn id="30" idx="2"/>
          </p:cNvCxnSpPr>
          <p:nvPr/>
        </p:nvCxnSpPr>
        <p:spPr>
          <a:xfrm>
            <a:off x="5105400" y="5410200"/>
            <a:ext cx="30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4"/>
            <a:endCxn id="24" idx="0"/>
          </p:cNvCxnSpPr>
          <p:nvPr/>
        </p:nvCxnSpPr>
        <p:spPr>
          <a:xfrm rot="5400000">
            <a:off x="4800600" y="5715000"/>
            <a:ext cx="30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105400" y="5562600"/>
            <a:ext cx="3810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334000" y="5867400"/>
            <a:ext cx="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p:nvPr>
        </p:nvSpPr>
        <p:spPr/>
        <p:txBody>
          <a:bodyPr/>
          <a:lstStyle/>
          <a:p>
            <a:r>
              <a:rPr lang="en-US" dirty="0" smtClean="0">
                <a:solidFill>
                  <a:srgbClr val="002060"/>
                </a:solidFill>
              </a:rPr>
              <a:t>Components</a:t>
            </a:r>
          </a:p>
        </p:txBody>
      </p:sp>
      <p:sp>
        <p:nvSpPr>
          <p:cNvPr id="62467" name="Rectangle 3"/>
          <p:cNvSpPr>
            <a:spLocks noGrp="1" noChangeArrowheads="1"/>
          </p:cNvSpPr>
          <p:nvPr>
            <p:ph type="body" idx="1"/>
          </p:nvPr>
        </p:nvSpPr>
        <p:spPr/>
        <p:txBody>
          <a:bodyPr/>
          <a:lstStyle/>
          <a:p>
            <a:r>
              <a:rPr lang="en-US" dirty="0" smtClean="0"/>
              <a:t>Component – the set of all points that constitutes a connected </a:t>
            </a:r>
            <a:r>
              <a:rPr lang="en-US" dirty="0" err="1" smtClean="0"/>
              <a:t>subgraph</a:t>
            </a:r>
            <a:r>
              <a:rPr lang="en-US" dirty="0" smtClean="0"/>
              <a:t> within a network</a:t>
            </a:r>
          </a:p>
          <a:p>
            <a:pPr>
              <a:buNone/>
            </a:pPr>
            <a:endParaRPr lang="en-US" dirty="0" smtClean="0"/>
          </a:p>
          <a:p>
            <a:r>
              <a:rPr lang="en-US" dirty="0" smtClean="0"/>
              <a:t>Main component – the largest component within a network</a:t>
            </a:r>
          </a:p>
          <a:p>
            <a:pPr>
              <a:buNone/>
            </a:pPr>
            <a:endParaRPr lang="en-US" dirty="0" smtClean="0"/>
          </a:p>
          <a:p>
            <a:r>
              <a:rPr lang="en-US" dirty="0" smtClean="0"/>
              <a:t>Minor component – a component that is smaller than the main component – there may be many minor components</a:t>
            </a:r>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p:nvPr>
        </p:nvSpPr>
        <p:spPr/>
        <p:txBody>
          <a:bodyPr/>
          <a:lstStyle/>
          <a:p>
            <a:r>
              <a:rPr lang="en-US" dirty="0" smtClean="0">
                <a:solidFill>
                  <a:srgbClr val="002060"/>
                </a:solidFill>
              </a:rPr>
              <a:t>Components</a:t>
            </a:r>
          </a:p>
        </p:txBody>
      </p:sp>
      <p:sp>
        <p:nvSpPr>
          <p:cNvPr id="63491" name="Oval 4"/>
          <p:cNvSpPr>
            <a:spLocks noChangeArrowheads="1"/>
          </p:cNvSpPr>
          <p:nvPr/>
        </p:nvSpPr>
        <p:spPr bwMode="auto">
          <a:xfrm>
            <a:off x="31242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492" name="Oval 5"/>
          <p:cNvSpPr>
            <a:spLocks noChangeArrowheads="1"/>
          </p:cNvSpPr>
          <p:nvPr/>
        </p:nvSpPr>
        <p:spPr bwMode="auto">
          <a:xfrm>
            <a:off x="36576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493" name="Oval 6"/>
          <p:cNvSpPr>
            <a:spLocks noChangeArrowheads="1"/>
          </p:cNvSpPr>
          <p:nvPr/>
        </p:nvSpPr>
        <p:spPr bwMode="auto">
          <a:xfrm>
            <a:off x="68580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494" name="Oval 7"/>
          <p:cNvSpPr>
            <a:spLocks noChangeArrowheads="1"/>
          </p:cNvSpPr>
          <p:nvPr/>
        </p:nvSpPr>
        <p:spPr bwMode="auto">
          <a:xfrm>
            <a:off x="34290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495" name="Oval 8"/>
          <p:cNvSpPr>
            <a:spLocks noChangeArrowheads="1"/>
          </p:cNvSpPr>
          <p:nvPr/>
        </p:nvSpPr>
        <p:spPr bwMode="auto">
          <a:xfrm>
            <a:off x="4800600" y="4343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496" name="Oval 9"/>
          <p:cNvSpPr>
            <a:spLocks noChangeArrowheads="1"/>
          </p:cNvSpPr>
          <p:nvPr/>
        </p:nvSpPr>
        <p:spPr bwMode="auto">
          <a:xfrm>
            <a:off x="4648200" y="4724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497" name="Oval 10"/>
          <p:cNvSpPr>
            <a:spLocks noChangeArrowheads="1"/>
          </p:cNvSpPr>
          <p:nvPr/>
        </p:nvSpPr>
        <p:spPr bwMode="auto">
          <a:xfrm>
            <a:off x="4800600" y="2514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498" name="Oval 11"/>
          <p:cNvSpPr>
            <a:spLocks noChangeArrowheads="1"/>
          </p:cNvSpPr>
          <p:nvPr/>
        </p:nvSpPr>
        <p:spPr bwMode="auto">
          <a:xfrm>
            <a:off x="5715000" y="2743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499" name="Oval 12"/>
          <p:cNvSpPr>
            <a:spLocks noChangeArrowheads="1"/>
          </p:cNvSpPr>
          <p:nvPr/>
        </p:nvSpPr>
        <p:spPr bwMode="auto">
          <a:xfrm>
            <a:off x="30480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0" name="Oval 13"/>
          <p:cNvSpPr>
            <a:spLocks noChangeArrowheads="1"/>
          </p:cNvSpPr>
          <p:nvPr/>
        </p:nvSpPr>
        <p:spPr bwMode="auto">
          <a:xfrm>
            <a:off x="4267200" y="3962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1" name="Oval 14"/>
          <p:cNvSpPr>
            <a:spLocks noChangeArrowheads="1"/>
          </p:cNvSpPr>
          <p:nvPr/>
        </p:nvSpPr>
        <p:spPr bwMode="auto">
          <a:xfrm>
            <a:off x="4724400" y="3505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2" name="Oval 15"/>
          <p:cNvSpPr>
            <a:spLocks noChangeArrowheads="1"/>
          </p:cNvSpPr>
          <p:nvPr/>
        </p:nvSpPr>
        <p:spPr bwMode="auto">
          <a:xfrm>
            <a:off x="5638800" y="5105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3" name="Oval 16"/>
          <p:cNvSpPr>
            <a:spLocks noChangeArrowheads="1"/>
          </p:cNvSpPr>
          <p:nvPr/>
        </p:nvSpPr>
        <p:spPr bwMode="auto">
          <a:xfrm>
            <a:off x="2057400" y="3124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4" name="Oval 17"/>
          <p:cNvSpPr>
            <a:spLocks noChangeArrowheads="1"/>
          </p:cNvSpPr>
          <p:nvPr/>
        </p:nvSpPr>
        <p:spPr bwMode="auto">
          <a:xfrm>
            <a:off x="2133600" y="4038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5" name="Oval 18"/>
          <p:cNvSpPr>
            <a:spLocks noChangeArrowheads="1"/>
          </p:cNvSpPr>
          <p:nvPr/>
        </p:nvSpPr>
        <p:spPr bwMode="auto">
          <a:xfrm>
            <a:off x="4876800" y="4038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6" name="Oval 19"/>
          <p:cNvSpPr>
            <a:spLocks noChangeArrowheads="1"/>
          </p:cNvSpPr>
          <p:nvPr/>
        </p:nvSpPr>
        <p:spPr bwMode="auto">
          <a:xfrm>
            <a:off x="5562600" y="3429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7" name="Oval 20"/>
          <p:cNvSpPr>
            <a:spLocks noChangeArrowheads="1"/>
          </p:cNvSpPr>
          <p:nvPr/>
        </p:nvSpPr>
        <p:spPr bwMode="auto">
          <a:xfrm>
            <a:off x="4800600" y="5486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8" name="Oval 21"/>
          <p:cNvSpPr>
            <a:spLocks noChangeArrowheads="1"/>
          </p:cNvSpPr>
          <p:nvPr/>
        </p:nvSpPr>
        <p:spPr bwMode="auto">
          <a:xfrm>
            <a:off x="17526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09" name="Oval 22"/>
          <p:cNvSpPr>
            <a:spLocks noChangeArrowheads="1"/>
          </p:cNvSpPr>
          <p:nvPr/>
        </p:nvSpPr>
        <p:spPr bwMode="auto">
          <a:xfrm>
            <a:off x="74676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0" name="Oval 23"/>
          <p:cNvSpPr>
            <a:spLocks noChangeArrowheads="1"/>
          </p:cNvSpPr>
          <p:nvPr/>
        </p:nvSpPr>
        <p:spPr bwMode="auto">
          <a:xfrm>
            <a:off x="4038600" y="4419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1" name="Oval 24"/>
          <p:cNvSpPr>
            <a:spLocks noChangeArrowheads="1"/>
          </p:cNvSpPr>
          <p:nvPr/>
        </p:nvSpPr>
        <p:spPr bwMode="auto">
          <a:xfrm>
            <a:off x="6248400" y="4343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2" name="Oval 25"/>
          <p:cNvSpPr>
            <a:spLocks noChangeArrowheads="1"/>
          </p:cNvSpPr>
          <p:nvPr/>
        </p:nvSpPr>
        <p:spPr bwMode="auto">
          <a:xfrm>
            <a:off x="1981200" y="5029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3" name="Oval 26"/>
          <p:cNvSpPr>
            <a:spLocks noChangeArrowheads="1"/>
          </p:cNvSpPr>
          <p:nvPr/>
        </p:nvSpPr>
        <p:spPr bwMode="auto">
          <a:xfrm>
            <a:off x="4648200" y="6172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4" name="Oval 27"/>
          <p:cNvSpPr>
            <a:spLocks noChangeArrowheads="1"/>
          </p:cNvSpPr>
          <p:nvPr/>
        </p:nvSpPr>
        <p:spPr bwMode="auto">
          <a:xfrm>
            <a:off x="6324600" y="6096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5" name="Oval 28"/>
          <p:cNvSpPr>
            <a:spLocks noChangeArrowheads="1"/>
          </p:cNvSpPr>
          <p:nvPr/>
        </p:nvSpPr>
        <p:spPr bwMode="auto">
          <a:xfrm>
            <a:off x="3352800" y="5029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6" name="Oval 29"/>
          <p:cNvSpPr>
            <a:spLocks noChangeArrowheads="1"/>
          </p:cNvSpPr>
          <p:nvPr/>
        </p:nvSpPr>
        <p:spPr bwMode="auto">
          <a:xfrm>
            <a:off x="4114800" y="5334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7" name="Oval 30"/>
          <p:cNvSpPr>
            <a:spLocks noChangeArrowheads="1"/>
          </p:cNvSpPr>
          <p:nvPr/>
        </p:nvSpPr>
        <p:spPr bwMode="auto">
          <a:xfrm>
            <a:off x="3200400" y="6019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8" name="Oval 31"/>
          <p:cNvSpPr>
            <a:spLocks noChangeArrowheads="1"/>
          </p:cNvSpPr>
          <p:nvPr/>
        </p:nvSpPr>
        <p:spPr bwMode="auto">
          <a:xfrm>
            <a:off x="2514600" y="5715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19" name="Oval 32"/>
          <p:cNvSpPr>
            <a:spLocks noChangeArrowheads="1"/>
          </p:cNvSpPr>
          <p:nvPr/>
        </p:nvSpPr>
        <p:spPr bwMode="auto">
          <a:xfrm>
            <a:off x="73152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20" name="Oval 33"/>
          <p:cNvSpPr>
            <a:spLocks noChangeArrowheads="1"/>
          </p:cNvSpPr>
          <p:nvPr/>
        </p:nvSpPr>
        <p:spPr bwMode="auto">
          <a:xfrm>
            <a:off x="6400800" y="3810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3521" name="Line 34"/>
          <p:cNvSpPr>
            <a:spLocks noChangeShapeType="1"/>
          </p:cNvSpPr>
          <p:nvPr/>
        </p:nvSpPr>
        <p:spPr bwMode="auto">
          <a:xfrm>
            <a:off x="3505200" y="5181600"/>
            <a:ext cx="609600" cy="228600"/>
          </a:xfrm>
          <a:prstGeom prst="line">
            <a:avLst/>
          </a:prstGeom>
          <a:noFill/>
          <a:ln w="9525">
            <a:solidFill>
              <a:schemeClr val="tx1"/>
            </a:solidFill>
            <a:round/>
            <a:headEnd/>
            <a:tailEnd/>
          </a:ln>
        </p:spPr>
        <p:txBody>
          <a:bodyPr/>
          <a:lstStyle/>
          <a:p>
            <a:endParaRPr lang="en-US"/>
          </a:p>
        </p:txBody>
      </p:sp>
      <p:sp>
        <p:nvSpPr>
          <p:cNvPr id="63522" name="Line 35"/>
          <p:cNvSpPr>
            <a:spLocks noChangeShapeType="1"/>
          </p:cNvSpPr>
          <p:nvPr/>
        </p:nvSpPr>
        <p:spPr bwMode="auto">
          <a:xfrm>
            <a:off x="4343400" y="5486400"/>
            <a:ext cx="457200" cy="76200"/>
          </a:xfrm>
          <a:prstGeom prst="line">
            <a:avLst/>
          </a:prstGeom>
          <a:noFill/>
          <a:ln w="9525">
            <a:solidFill>
              <a:schemeClr val="tx1"/>
            </a:solidFill>
            <a:round/>
            <a:headEnd/>
            <a:tailEnd/>
          </a:ln>
        </p:spPr>
        <p:txBody>
          <a:bodyPr/>
          <a:lstStyle/>
          <a:p>
            <a:endParaRPr lang="en-US"/>
          </a:p>
        </p:txBody>
      </p:sp>
      <p:sp>
        <p:nvSpPr>
          <p:cNvPr id="63523" name="Line 36"/>
          <p:cNvSpPr>
            <a:spLocks noChangeShapeType="1"/>
          </p:cNvSpPr>
          <p:nvPr/>
        </p:nvSpPr>
        <p:spPr bwMode="auto">
          <a:xfrm flipV="1">
            <a:off x="5029200" y="5257800"/>
            <a:ext cx="609600" cy="304800"/>
          </a:xfrm>
          <a:prstGeom prst="line">
            <a:avLst/>
          </a:prstGeom>
          <a:noFill/>
          <a:ln w="9525">
            <a:solidFill>
              <a:schemeClr val="tx1"/>
            </a:solidFill>
            <a:round/>
            <a:headEnd/>
            <a:tailEnd/>
          </a:ln>
        </p:spPr>
        <p:txBody>
          <a:bodyPr/>
          <a:lstStyle/>
          <a:p>
            <a:endParaRPr lang="en-US"/>
          </a:p>
        </p:txBody>
      </p:sp>
      <p:sp>
        <p:nvSpPr>
          <p:cNvPr id="63524" name="Line 38"/>
          <p:cNvSpPr>
            <a:spLocks noChangeShapeType="1"/>
          </p:cNvSpPr>
          <p:nvPr/>
        </p:nvSpPr>
        <p:spPr bwMode="auto">
          <a:xfrm flipV="1">
            <a:off x="6400800" y="4038600"/>
            <a:ext cx="76200" cy="304800"/>
          </a:xfrm>
          <a:prstGeom prst="line">
            <a:avLst/>
          </a:prstGeom>
          <a:noFill/>
          <a:ln w="9525">
            <a:solidFill>
              <a:schemeClr val="tx1"/>
            </a:solidFill>
            <a:round/>
            <a:headEnd/>
            <a:tailEnd/>
          </a:ln>
        </p:spPr>
        <p:txBody>
          <a:bodyPr/>
          <a:lstStyle/>
          <a:p>
            <a:endParaRPr lang="en-US"/>
          </a:p>
        </p:txBody>
      </p:sp>
      <p:sp>
        <p:nvSpPr>
          <p:cNvPr id="63525" name="Line 39"/>
          <p:cNvSpPr>
            <a:spLocks noChangeShapeType="1"/>
          </p:cNvSpPr>
          <p:nvPr/>
        </p:nvSpPr>
        <p:spPr bwMode="auto">
          <a:xfrm>
            <a:off x="3200400" y="4800600"/>
            <a:ext cx="152400" cy="304800"/>
          </a:xfrm>
          <a:prstGeom prst="line">
            <a:avLst/>
          </a:prstGeom>
          <a:noFill/>
          <a:ln w="9525">
            <a:solidFill>
              <a:schemeClr val="tx1"/>
            </a:solidFill>
            <a:round/>
            <a:headEnd/>
            <a:tailEnd/>
          </a:ln>
        </p:spPr>
        <p:txBody>
          <a:bodyPr/>
          <a:lstStyle/>
          <a:p>
            <a:endParaRPr lang="en-US"/>
          </a:p>
        </p:txBody>
      </p:sp>
      <p:sp>
        <p:nvSpPr>
          <p:cNvPr id="63526" name="Line 43"/>
          <p:cNvSpPr>
            <a:spLocks noChangeShapeType="1"/>
          </p:cNvSpPr>
          <p:nvPr/>
        </p:nvSpPr>
        <p:spPr bwMode="auto">
          <a:xfrm flipV="1">
            <a:off x="4419600" y="3657600"/>
            <a:ext cx="304800" cy="304800"/>
          </a:xfrm>
          <a:prstGeom prst="line">
            <a:avLst/>
          </a:prstGeom>
          <a:noFill/>
          <a:ln w="9525">
            <a:solidFill>
              <a:schemeClr val="tx1"/>
            </a:solidFill>
            <a:round/>
            <a:headEnd/>
            <a:tailEnd/>
          </a:ln>
        </p:spPr>
        <p:txBody>
          <a:bodyPr/>
          <a:lstStyle/>
          <a:p>
            <a:endParaRPr lang="en-US"/>
          </a:p>
        </p:txBody>
      </p:sp>
      <p:sp>
        <p:nvSpPr>
          <p:cNvPr id="63527" name="Line 44"/>
          <p:cNvSpPr>
            <a:spLocks noChangeShapeType="1"/>
          </p:cNvSpPr>
          <p:nvPr/>
        </p:nvSpPr>
        <p:spPr bwMode="auto">
          <a:xfrm>
            <a:off x="4953000" y="3581400"/>
            <a:ext cx="609600" cy="0"/>
          </a:xfrm>
          <a:prstGeom prst="line">
            <a:avLst/>
          </a:prstGeom>
          <a:noFill/>
          <a:ln w="9525">
            <a:solidFill>
              <a:schemeClr val="tx1"/>
            </a:solidFill>
            <a:round/>
            <a:headEnd/>
            <a:tailEnd/>
          </a:ln>
        </p:spPr>
        <p:txBody>
          <a:bodyPr/>
          <a:lstStyle/>
          <a:p>
            <a:endParaRPr lang="en-US"/>
          </a:p>
        </p:txBody>
      </p:sp>
      <p:sp>
        <p:nvSpPr>
          <p:cNvPr id="63528" name="Line 45"/>
          <p:cNvSpPr>
            <a:spLocks noChangeShapeType="1"/>
          </p:cNvSpPr>
          <p:nvPr/>
        </p:nvSpPr>
        <p:spPr bwMode="auto">
          <a:xfrm flipV="1">
            <a:off x="5105400" y="3886200"/>
            <a:ext cx="1295400" cy="228600"/>
          </a:xfrm>
          <a:prstGeom prst="line">
            <a:avLst/>
          </a:prstGeom>
          <a:noFill/>
          <a:ln w="9525">
            <a:solidFill>
              <a:schemeClr val="tx1"/>
            </a:solidFill>
            <a:round/>
            <a:headEnd/>
            <a:tailEnd/>
          </a:ln>
        </p:spPr>
        <p:txBody>
          <a:bodyPr/>
          <a:lstStyle/>
          <a:p>
            <a:endParaRPr lang="en-US"/>
          </a:p>
        </p:txBody>
      </p:sp>
      <p:sp>
        <p:nvSpPr>
          <p:cNvPr id="63529" name="Line 46"/>
          <p:cNvSpPr>
            <a:spLocks noChangeShapeType="1"/>
          </p:cNvSpPr>
          <p:nvPr/>
        </p:nvSpPr>
        <p:spPr bwMode="auto">
          <a:xfrm>
            <a:off x="5029200" y="4495800"/>
            <a:ext cx="1219200" cy="0"/>
          </a:xfrm>
          <a:prstGeom prst="line">
            <a:avLst/>
          </a:prstGeom>
          <a:noFill/>
          <a:ln w="9525">
            <a:solidFill>
              <a:schemeClr val="tx1"/>
            </a:solidFill>
            <a:round/>
            <a:headEnd/>
            <a:tailEnd/>
          </a:ln>
        </p:spPr>
        <p:txBody>
          <a:bodyPr/>
          <a:lstStyle/>
          <a:p>
            <a:endParaRPr lang="en-US"/>
          </a:p>
        </p:txBody>
      </p:sp>
      <p:sp>
        <p:nvSpPr>
          <p:cNvPr id="63530" name="Line 47"/>
          <p:cNvSpPr>
            <a:spLocks noChangeShapeType="1"/>
          </p:cNvSpPr>
          <p:nvPr/>
        </p:nvSpPr>
        <p:spPr bwMode="auto">
          <a:xfrm>
            <a:off x="4876800" y="4876800"/>
            <a:ext cx="762000" cy="304800"/>
          </a:xfrm>
          <a:prstGeom prst="line">
            <a:avLst/>
          </a:prstGeom>
          <a:noFill/>
          <a:ln w="9525">
            <a:solidFill>
              <a:schemeClr val="tx1"/>
            </a:solidFill>
            <a:round/>
            <a:headEnd/>
            <a:tailEnd/>
          </a:ln>
        </p:spPr>
        <p:txBody>
          <a:bodyPr/>
          <a:lstStyle/>
          <a:p>
            <a:endParaRPr lang="en-US"/>
          </a:p>
        </p:txBody>
      </p:sp>
      <p:sp>
        <p:nvSpPr>
          <p:cNvPr id="63531" name="Line 48"/>
          <p:cNvSpPr>
            <a:spLocks noChangeShapeType="1"/>
          </p:cNvSpPr>
          <p:nvPr/>
        </p:nvSpPr>
        <p:spPr bwMode="auto">
          <a:xfrm>
            <a:off x="4267200" y="4572000"/>
            <a:ext cx="381000" cy="228600"/>
          </a:xfrm>
          <a:prstGeom prst="line">
            <a:avLst/>
          </a:prstGeom>
          <a:noFill/>
          <a:ln w="9525">
            <a:solidFill>
              <a:schemeClr val="tx1"/>
            </a:solidFill>
            <a:round/>
            <a:headEnd/>
            <a:tailEnd/>
          </a:ln>
        </p:spPr>
        <p:txBody>
          <a:bodyPr/>
          <a:lstStyle/>
          <a:p>
            <a:endParaRPr lang="en-US"/>
          </a:p>
        </p:txBody>
      </p:sp>
      <p:sp>
        <p:nvSpPr>
          <p:cNvPr id="63532" name="Line 50"/>
          <p:cNvSpPr>
            <a:spLocks noChangeShapeType="1"/>
          </p:cNvSpPr>
          <p:nvPr/>
        </p:nvSpPr>
        <p:spPr bwMode="auto">
          <a:xfrm>
            <a:off x="2209800" y="3352800"/>
            <a:ext cx="0" cy="685800"/>
          </a:xfrm>
          <a:prstGeom prst="line">
            <a:avLst/>
          </a:prstGeom>
          <a:noFill/>
          <a:ln w="9525">
            <a:solidFill>
              <a:schemeClr val="tx1"/>
            </a:solidFill>
            <a:round/>
            <a:headEnd/>
            <a:tailEnd/>
          </a:ln>
        </p:spPr>
        <p:txBody>
          <a:bodyPr/>
          <a:lstStyle/>
          <a:p>
            <a:endParaRPr lang="en-US"/>
          </a:p>
        </p:txBody>
      </p:sp>
      <p:sp>
        <p:nvSpPr>
          <p:cNvPr id="63533" name="Line 53"/>
          <p:cNvSpPr>
            <a:spLocks noChangeShapeType="1"/>
          </p:cNvSpPr>
          <p:nvPr/>
        </p:nvSpPr>
        <p:spPr bwMode="auto">
          <a:xfrm>
            <a:off x="2667000" y="5943600"/>
            <a:ext cx="533400" cy="152400"/>
          </a:xfrm>
          <a:prstGeom prst="line">
            <a:avLst/>
          </a:prstGeom>
          <a:noFill/>
          <a:ln w="9525">
            <a:solidFill>
              <a:schemeClr val="tx1"/>
            </a:solidFill>
            <a:round/>
            <a:headEnd/>
            <a:tailEnd/>
          </a:ln>
        </p:spPr>
        <p:txBody>
          <a:bodyPr/>
          <a:lstStyle/>
          <a:p>
            <a:endParaRPr lang="en-US"/>
          </a:p>
        </p:txBody>
      </p:sp>
      <p:sp>
        <p:nvSpPr>
          <p:cNvPr id="63534" name="Line 54"/>
          <p:cNvSpPr>
            <a:spLocks noChangeShapeType="1"/>
          </p:cNvSpPr>
          <p:nvPr/>
        </p:nvSpPr>
        <p:spPr bwMode="auto">
          <a:xfrm>
            <a:off x="2743200" y="5867400"/>
            <a:ext cx="1981200" cy="304800"/>
          </a:xfrm>
          <a:prstGeom prst="line">
            <a:avLst/>
          </a:prstGeom>
          <a:noFill/>
          <a:ln w="9525">
            <a:solidFill>
              <a:schemeClr val="tx1"/>
            </a:solidFill>
            <a:round/>
            <a:headEnd/>
            <a:tailEnd/>
          </a:ln>
        </p:spPr>
        <p:txBody>
          <a:bodyPr/>
          <a:lstStyle/>
          <a:p>
            <a:endParaRPr lang="en-US"/>
          </a:p>
        </p:txBody>
      </p:sp>
      <p:cxnSp>
        <p:nvCxnSpPr>
          <p:cNvPr id="63535" name="Straight Connector 54"/>
          <p:cNvCxnSpPr>
            <a:cxnSpLocks noChangeShapeType="1"/>
            <a:stCxn id="63510" idx="1"/>
            <a:endCxn id="63492" idx="5"/>
          </p:cNvCxnSpPr>
          <p:nvPr/>
        </p:nvCxnSpPr>
        <p:spPr bwMode="auto">
          <a:xfrm rot="16200000" flipV="1">
            <a:off x="3776663" y="4157663"/>
            <a:ext cx="371475" cy="219075"/>
          </a:xfrm>
          <a:prstGeom prst="line">
            <a:avLst/>
          </a:prstGeom>
          <a:noFill/>
          <a:ln w="9525" algn="ctr">
            <a:solidFill>
              <a:schemeClr val="tx1"/>
            </a:solidFill>
            <a:round/>
            <a:headEnd/>
            <a:tailEnd/>
          </a:ln>
        </p:spPr>
      </p:cxnSp>
      <p:cxnSp>
        <p:nvCxnSpPr>
          <p:cNvPr id="63536" name="Straight Connector 59"/>
          <p:cNvCxnSpPr>
            <a:cxnSpLocks noChangeShapeType="1"/>
            <a:stCxn id="63492" idx="5"/>
            <a:endCxn id="63500" idx="2"/>
          </p:cNvCxnSpPr>
          <p:nvPr/>
        </p:nvCxnSpPr>
        <p:spPr bwMode="auto">
          <a:xfrm rot="5400000" flipH="1" flipV="1">
            <a:off x="4057650" y="3871913"/>
            <a:ext cx="4763" cy="414337"/>
          </a:xfrm>
          <a:prstGeom prst="line">
            <a:avLst/>
          </a:prstGeom>
          <a:noFill/>
          <a:ln w="9525" algn="ctr">
            <a:solidFill>
              <a:schemeClr val="tx1"/>
            </a:solidFill>
            <a:round/>
            <a:headEnd/>
            <a:tailEnd/>
          </a:ln>
        </p:spPr>
      </p:cxnSp>
      <p:cxnSp>
        <p:nvCxnSpPr>
          <p:cNvPr id="63537" name="Straight Connector 61"/>
          <p:cNvCxnSpPr>
            <a:cxnSpLocks noChangeShapeType="1"/>
            <a:stCxn id="63500" idx="7"/>
            <a:endCxn id="63495" idx="1"/>
          </p:cNvCxnSpPr>
          <p:nvPr/>
        </p:nvCxnSpPr>
        <p:spPr bwMode="auto">
          <a:xfrm rot="16200000" flipH="1">
            <a:off x="4457701" y="4000500"/>
            <a:ext cx="381000" cy="371475"/>
          </a:xfrm>
          <a:prstGeom prst="line">
            <a:avLst/>
          </a:prstGeom>
          <a:noFill/>
          <a:ln w="9525" algn="ctr">
            <a:solidFill>
              <a:schemeClr val="tx1"/>
            </a:solidFill>
            <a:round/>
            <a:headEnd/>
            <a:tailEnd/>
          </a:ln>
        </p:spPr>
      </p:cxnSp>
      <p:cxnSp>
        <p:nvCxnSpPr>
          <p:cNvPr id="63538" name="Straight Connector 63"/>
          <p:cNvCxnSpPr>
            <a:cxnSpLocks noChangeShapeType="1"/>
            <a:stCxn id="63502" idx="7"/>
            <a:endCxn id="63511" idx="4"/>
          </p:cNvCxnSpPr>
          <p:nvPr/>
        </p:nvCxnSpPr>
        <p:spPr bwMode="auto">
          <a:xfrm rot="5400000" flipH="1" flipV="1">
            <a:off x="5815013" y="4591050"/>
            <a:ext cx="566738" cy="528637"/>
          </a:xfrm>
          <a:prstGeom prst="line">
            <a:avLst/>
          </a:prstGeom>
          <a:noFill/>
          <a:ln w="9525" algn="ctr">
            <a:solidFill>
              <a:schemeClr val="tx1"/>
            </a:solidFill>
            <a:round/>
            <a:headEnd/>
            <a:tailEnd/>
          </a:ln>
        </p:spPr>
      </p:cxnSp>
      <p:cxnSp>
        <p:nvCxnSpPr>
          <p:cNvPr id="63539" name="Straight Connector 65"/>
          <p:cNvCxnSpPr>
            <a:cxnSpLocks noChangeShapeType="1"/>
            <a:stCxn id="63503" idx="7"/>
            <a:endCxn id="63491" idx="4"/>
          </p:cNvCxnSpPr>
          <p:nvPr/>
        </p:nvCxnSpPr>
        <p:spPr bwMode="auto">
          <a:xfrm rot="5400000" flipH="1" flipV="1">
            <a:off x="2614613" y="2533650"/>
            <a:ext cx="261938" cy="985837"/>
          </a:xfrm>
          <a:prstGeom prst="line">
            <a:avLst/>
          </a:prstGeom>
          <a:noFill/>
          <a:ln w="9525" algn="ctr">
            <a:solidFill>
              <a:schemeClr val="tx1"/>
            </a:solidFill>
            <a:round/>
            <a:headEnd/>
            <a:tailEnd/>
          </a:ln>
        </p:spPr>
      </p:cxnSp>
      <p:cxnSp>
        <p:nvCxnSpPr>
          <p:cNvPr id="63540" name="Straight Connector 67"/>
          <p:cNvCxnSpPr>
            <a:cxnSpLocks noChangeShapeType="1"/>
            <a:stCxn id="63491" idx="5"/>
            <a:endCxn id="63494" idx="1"/>
          </p:cNvCxnSpPr>
          <p:nvPr/>
        </p:nvCxnSpPr>
        <p:spPr bwMode="auto">
          <a:xfrm rot="16200000" flipH="1">
            <a:off x="3167063" y="3014663"/>
            <a:ext cx="447675" cy="142875"/>
          </a:xfrm>
          <a:prstGeom prst="line">
            <a:avLst/>
          </a:prstGeom>
          <a:noFill/>
          <a:ln w="9525" algn="ctr">
            <a:solidFill>
              <a:schemeClr val="tx1"/>
            </a:solidFill>
            <a:round/>
            <a:headEnd/>
            <a:tailEnd/>
          </a:ln>
        </p:spPr>
      </p:cxnSp>
      <p:cxnSp>
        <p:nvCxnSpPr>
          <p:cNvPr id="63541" name="Straight Connector 69"/>
          <p:cNvCxnSpPr>
            <a:cxnSpLocks noChangeShapeType="1"/>
            <a:stCxn id="63504" idx="6"/>
            <a:endCxn id="63494" idx="3"/>
          </p:cNvCxnSpPr>
          <p:nvPr/>
        </p:nvCxnSpPr>
        <p:spPr bwMode="auto">
          <a:xfrm flipV="1">
            <a:off x="2362200" y="3471863"/>
            <a:ext cx="1100138" cy="681037"/>
          </a:xfrm>
          <a:prstGeom prst="line">
            <a:avLst/>
          </a:prstGeom>
          <a:noFill/>
          <a:ln w="9525" algn="ctr">
            <a:solidFill>
              <a:schemeClr val="tx1"/>
            </a:solidFill>
            <a:round/>
            <a:headEnd/>
            <a:tailEnd/>
          </a:ln>
        </p:spPr>
      </p:cxnSp>
      <p:sp>
        <p:nvSpPr>
          <p:cNvPr id="63542" name="Text Box 54"/>
          <p:cNvSpPr txBox="1">
            <a:spLocks noChangeArrowheads="1"/>
          </p:cNvSpPr>
          <p:nvPr/>
        </p:nvSpPr>
        <p:spPr bwMode="auto">
          <a:xfrm>
            <a:off x="1828800" y="2743200"/>
            <a:ext cx="2057400" cy="646331"/>
          </a:xfrm>
          <a:prstGeom prst="rect">
            <a:avLst/>
          </a:prstGeom>
          <a:noFill/>
          <a:ln w="9525">
            <a:noFill/>
            <a:miter lim="800000"/>
            <a:headEnd/>
            <a:tailEnd/>
          </a:ln>
        </p:spPr>
        <p:txBody>
          <a:bodyPr wrap="square">
            <a:spAutoFit/>
          </a:bodyPr>
          <a:lstStyle/>
          <a:p>
            <a:pPr>
              <a:spcBef>
                <a:spcPct val="50000"/>
              </a:spcBef>
            </a:pPr>
            <a:r>
              <a:rPr lang="en-US" b="1" dirty="0"/>
              <a:t>MINOR COMPONENT</a:t>
            </a:r>
          </a:p>
        </p:txBody>
      </p:sp>
      <p:sp>
        <p:nvSpPr>
          <p:cNvPr id="63543" name="Rectangle 55"/>
          <p:cNvSpPr>
            <a:spLocks noChangeArrowheads="1"/>
          </p:cNvSpPr>
          <p:nvPr/>
        </p:nvSpPr>
        <p:spPr bwMode="auto">
          <a:xfrm>
            <a:off x="3505200" y="4876800"/>
            <a:ext cx="2582863" cy="369888"/>
          </a:xfrm>
          <a:prstGeom prst="rect">
            <a:avLst/>
          </a:prstGeom>
          <a:noFill/>
          <a:ln w="9525">
            <a:noFill/>
            <a:miter lim="800000"/>
            <a:headEnd/>
            <a:tailEnd/>
          </a:ln>
        </p:spPr>
        <p:txBody>
          <a:bodyPr wrap="none">
            <a:spAutoFit/>
          </a:bodyPr>
          <a:lstStyle/>
          <a:p>
            <a:pPr>
              <a:spcBef>
                <a:spcPct val="50000"/>
              </a:spcBef>
            </a:pPr>
            <a:r>
              <a:rPr lang="en-US" b="1"/>
              <a:t>MAJOR COMPONENT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title"/>
          </p:nvPr>
        </p:nvSpPr>
        <p:spPr/>
        <p:txBody>
          <a:bodyPr/>
          <a:lstStyle/>
          <a:p>
            <a:r>
              <a:rPr lang="en-US" dirty="0" smtClean="0">
                <a:solidFill>
                  <a:srgbClr val="002060"/>
                </a:solidFill>
              </a:rPr>
              <a:t>Pendants and Isolates</a:t>
            </a:r>
          </a:p>
        </p:txBody>
      </p:sp>
      <p:sp>
        <p:nvSpPr>
          <p:cNvPr id="66563" name="Rectangle 3"/>
          <p:cNvSpPr>
            <a:spLocks noGrp="1" noChangeArrowheads="1"/>
          </p:cNvSpPr>
          <p:nvPr>
            <p:ph type="body" idx="1"/>
          </p:nvPr>
        </p:nvSpPr>
        <p:spPr/>
        <p:txBody>
          <a:bodyPr/>
          <a:lstStyle/>
          <a:p>
            <a:r>
              <a:rPr lang="en-US" dirty="0" smtClean="0"/>
              <a:t>Pendant – a node that only as one link to a network</a:t>
            </a:r>
            <a:br>
              <a:rPr lang="en-US" dirty="0" smtClean="0"/>
            </a:br>
            <a:endParaRPr lang="en-US" dirty="0" smtClean="0"/>
          </a:p>
          <a:p>
            <a:r>
              <a:rPr lang="en-US" dirty="0" smtClean="0"/>
              <a:t>Isolate – a node that has no links to a network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p:nvPr>
        </p:nvSpPr>
        <p:spPr/>
        <p:txBody>
          <a:bodyPr/>
          <a:lstStyle/>
          <a:p>
            <a:r>
              <a:rPr lang="en-US" dirty="0" smtClean="0">
                <a:solidFill>
                  <a:srgbClr val="002060"/>
                </a:solidFill>
              </a:rPr>
              <a:t>Key Parts of a Graph</a:t>
            </a:r>
          </a:p>
        </p:txBody>
      </p:sp>
      <p:sp>
        <p:nvSpPr>
          <p:cNvPr id="67587" name="Oval 4"/>
          <p:cNvSpPr>
            <a:spLocks noChangeArrowheads="1"/>
          </p:cNvSpPr>
          <p:nvPr/>
        </p:nvSpPr>
        <p:spPr bwMode="auto">
          <a:xfrm>
            <a:off x="31242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88" name="Oval 5"/>
          <p:cNvSpPr>
            <a:spLocks noChangeArrowheads="1"/>
          </p:cNvSpPr>
          <p:nvPr/>
        </p:nvSpPr>
        <p:spPr bwMode="auto">
          <a:xfrm>
            <a:off x="36576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89" name="Oval 6"/>
          <p:cNvSpPr>
            <a:spLocks noChangeArrowheads="1"/>
          </p:cNvSpPr>
          <p:nvPr/>
        </p:nvSpPr>
        <p:spPr bwMode="auto">
          <a:xfrm>
            <a:off x="68580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0" name="Oval 7"/>
          <p:cNvSpPr>
            <a:spLocks noChangeArrowheads="1"/>
          </p:cNvSpPr>
          <p:nvPr/>
        </p:nvSpPr>
        <p:spPr bwMode="auto">
          <a:xfrm>
            <a:off x="34290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1" name="Oval 8"/>
          <p:cNvSpPr>
            <a:spLocks noChangeArrowheads="1"/>
          </p:cNvSpPr>
          <p:nvPr/>
        </p:nvSpPr>
        <p:spPr bwMode="auto">
          <a:xfrm>
            <a:off x="4800600" y="4343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2" name="Oval 9"/>
          <p:cNvSpPr>
            <a:spLocks noChangeArrowheads="1"/>
          </p:cNvSpPr>
          <p:nvPr/>
        </p:nvSpPr>
        <p:spPr bwMode="auto">
          <a:xfrm>
            <a:off x="4648200" y="4724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3" name="Oval 10"/>
          <p:cNvSpPr>
            <a:spLocks noChangeArrowheads="1"/>
          </p:cNvSpPr>
          <p:nvPr/>
        </p:nvSpPr>
        <p:spPr bwMode="auto">
          <a:xfrm>
            <a:off x="4800600" y="2514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4" name="Oval 11"/>
          <p:cNvSpPr>
            <a:spLocks noChangeArrowheads="1"/>
          </p:cNvSpPr>
          <p:nvPr/>
        </p:nvSpPr>
        <p:spPr bwMode="auto">
          <a:xfrm>
            <a:off x="5715000" y="2743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5" name="Oval 12"/>
          <p:cNvSpPr>
            <a:spLocks noChangeArrowheads="1"/>
          </p:cNvSpPr>
          <p:nvPr/>
        </p:nvSpPr>
        <p:spPr bwMode="auto">
          <a:xfrm>
            <a:off x="30480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6" name="Oval 13"/>
          <p:cNvSpPr>
            <a:spLocks noChangeArrowheads="1"/>
          </p:cNvSpPr>
          <p:nvPr/>
        </p:nvSpPr>
        <p:spPr bwMode="auto">
          <a:xfrm>
            <a:off x="4267200" y="3962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7" name="Oval 14"/>
          <p:cNvSpPr>
            <a:spLocks noChangeArrowheads="1"/>
          </p:cNvSpPr>
          <p:nvPr/>
        </p:nvSpPr>
        <p:spPr bwMode="auto">
          <a:xfrm>
            <a:off x="4724400" y="3505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8" name="Oval 15"/>
          <p:cNvSpPr>
            <a:spLocks noChangeArrowheads="1"/>
          </p:cNvSpPr>
          <p:nvPr/>
        </p:nvSpPr>
        <p:spPr bwMode="auto">
          <a:xfrm>
            <a:off x="5638800" y="5105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599" name="Oval 16"/>
          <p:cNvSpPr>
            <a:spLocks noChangeArrowheads="1"/>
          </p:cNvSpPr>
          <p:nvPr/>
        </p:nvSpPr>
        <p:spPr bwMode="auto">
          <a:xfrm>
            <a:off x="2057400" y="3124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0" name="Oval 17"/>
          <p:cNvSpPr>
            <a:spLocks noChangeArrowheads="1"/>
          </p:cNvSpPr>
          <p:nvPr/>
        </p:nvSpPr>
        <p:spPr bwMode="auto">
          <a:xfrm>
            <a:off x="2133600" y="4038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1" name="Oval 18"/>
          <p:cNvSpPr>
            <a:spLocks noChangeArrowheads="1"/>
          </p:cNvSpPr>
          <p:nvPr/>
        </p:nvSpPr>
        <p:spPr bwMode="auto">
          <a:xfrm>
            <a:off x="4876800" y="4038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2" name="Oval 19"/>
          <p:cNvSpPr>
            <a:spLocks noChangeArrowheads="1"/>
          </p:cNvSpPr>
          <p:nvPr/>
        </p:nvSpPr>
        <p:spPr bwMode="auto">
          <a:xfrm>
            <a:off x="5562600" y="3429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3" name="Oval 20"/>
          <p:cNvSpPr>
            <a:spLocks noChangeArrowheads="1"/>
          </p:cNvSpPr>
          <p:nvPr/>
        </p:nvSpPr>
        <p:spPr bwMode="auto">
          <a:xfrm>
            <a:off x="4800600" y="5486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4" name="Oval 21"/>
          <p:cNvSpPr>
            <a:spLocks noChangeArrowheads="1"/>
          </p:cNvSpPr>
          <p:nvPr/>
        </p:nvSpPr>
        <p:spPr bwMode="auto">
          <a:xfrm>
            <a:off x="17526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5" name="Oval 22"/>
          <p:cNvSpPr>
            <a:spLocks noChangeArrowheads="1"/>
          </p:cNvSpPr>
          <p:nvPr/>
        </p:nvSpPr>
        <p:spPr bwMode="auto">
          <a:xfrm>
            <a:off x="74676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6" name="Oval 23"/>
          <p:cNvSpPr>
            <a:spLocks noChangeArrowheads="1"/>
          </p:cNvSpPr>
          <p:nvPr/>
        </p:nvSpPr>
        <p:spPr bwMode="auto">
          <a:xfrm>
            <a:off x="4038600" y="4419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7" name="Oval 24"/>
          <p:cNvSpPr>
            <a:spLocks noChangeArrowheads="1"/>
          </p:cNvSpPr>
          <p:nvPr/>
        </p:nvSpPr>
        <p:spPr bwMode="auto">
          <a:xfrm>
            <a:off x="6248400" y="4343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8" name="Oval 25"/>
          <p:cNvSpPr>
            <a:spLocks noChangeArrowheads="1"/>
          </p:cNvSpPr>
          <p:nvPr/>
        </p:nvSpPr>
        <p:spPr bwMode="auto">
          <a:xfrm>
            <a:off x="1981200" y="5029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9" name="Oval 26"/>
          <p:cNvSpPr>
            <a:spLocks noChangeArrowheads="1"/>
          </p:cNvSpPr>
          <p:nvPr/>
        </p:nvSpPr>
        <p:spPr bwMode="auto">
          <a:xfrm>
            <a:off x="4648200" y="6172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10" name="Oval 27"/>
          <p:cNvSpPr>
            <a:spLocks noChangeArrowheads="1"/>
          </p:cNvSpPr>
          <p:nvPr/>
        </p:nvSpPr>
        <p:spPr bwMode="auto">
          <a:xfrm>
            <a:off x="6324600" y="6096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11" name="Oval 28"/>
          <p:cNvSpPr>
            <a:spLocks noChangeArrowheads="1"/>
          </p:cNvSpPr>
          <p:nvPr/>
        </p:nvSpPr>
        <p:spPr bwMode="auto">
          <a:xfrm>
            <a:off x="3352800" y="5029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12" name="Oval 29"/>
          <p:cNvSpPr>
            <a:spLocks noChangeArrowheads="1"/>
          </p:cNvSpPr>
          <p:nvPr/>
        </p:nvSpPr>
        <p:spPr bwMode="auto">
          <a:xfrm>
            <a:off x="4114800" y="5334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13" name="Oval 30"/>
          <p:cNvSpPr>
            <a:spLocks noChangeArrowheads="1"/>
          </p:cNvSpPr>
          <p:nvPr/>
        </p:nvSpPr>
        <p:spPr bwMode="auto">
          <a:xfrm>
            <a:off x="3200400" y="6019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14" name="Oval 31"/>
          <p:cNvSpPr>
            <a:spLocks noChangeArrowheads="1"/>
          </p:cNvSpPr>
          <p:nvPr/>
        </p:nvSpPr>
        <p:spPr bwMode="auto">
          <a:xfrm>
            <a:off x="2514600" y="5715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15" name="Oval 32"/>
          <p:cNvSpPr>
            <a:spLocks noChangeArrowheads="1"/>
          </p:cNvSpPr>
          <p:nvPr/>
        </p:nvSpPr>
        <p:spPr bwMode="auto">
          <a:xfrm>
            <a:off x="73152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16" name="Oval 33"/>
          <p:cNvSpPr>
            <a:spLocks noChangeArrowheads="1"/>
          </p:cNvSpPr>
          <p:nvPr/>
        </p:nvSpPr>
        <p:spPr bwMode="auto">
          <a:xfrm>
            <a:off x="6400800" y="3810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17" name="Line 34"/>
          <p:cNvSpPr>
            <a:spLocks noChangeShapeType="1"/>
          </p:cNvSpPr>
          <p:nvPr/>
        </p:nvSpPr>
        <p:spPr bwMode="auto">
          <a:xfrm>
            <a:off x="3505200" y="5181600"/>
            <a:ext cx="609600" cy="228600"/>
          </a:xfrm>
          <a:prstGeom prst="line">
            <a:avLst/>
          </a:prstGeom>
          <a:noFill/>
          <a:ln w="9525">
            <a:solidFill>
              <a:schemeClr val="tx1"/>
            </a:solidFill>
            <a:round/>
            <a:headEnd/>
            <a:tailEnd/>
          </a:ln>
        </p:spPr>
        <p:txBody>
          <a:bodyPr/>
          <a:lstStyle/>
          <a:p>
            <a:endParaRPr lang="en-US"/>
          </a:p>
        </p:txBody>
      </p:sp>
      <p:sp>
        <p:nvSpPr>
          <p:cNvPr id="67618" name="Line 35"/>
          <p:cNvSpPr>
            <a:spLocks noChangeShapeType="1"/>
          </p:cNvSpPr>
          <p:nvPr/>
        </p:nvSpPr>
        <p:spPr bwMode="auto">
          <a:xfrm>
            <a:off x="4343400" y="5486400"/>
            <a:ext cx="457200" cy="76200"/>
          </a:xfrm>
          <a:prstGeom prst="line">
            <a:avLst/>
          </a:prstGeom>
          <a:noFill/>
          <a:ln w="9525">
            <a:solidFill>
              <a:schemeClr val="tx1"/>
            </a:solidFill>
            <a:round/>
            <a:headEnd/>
            <a:tailEnd/>
          </a:ln>
        </p:spPr>
        <p:txBody>
          <a:bodyPr/>
          <a:lstStyle/>
          <a:p>
            <a:endParaRPr lang="en-US"/>
          </a:p>
        </p:txBody>
      </p:sp>
      <p:sp>
        <p:nvSpPr>
          <p:cNvPr id="67619" name="Line 36"/>
          <p:cNvSpPr>
            <a:spLocks noChangeShapeType="1"/>
          </p:cNvSpPr>
          <p:nvPr/>
        </p:nvSpPr>
        <p:spPr bwMode="auto">
          <a:xfrm flipV="1">
            <a:off x="5029200" y="5257800"/>
            <a:ext cx="609600" cy="304800"/>
          </a:xfrm>
          <a:prstGeom prst="line">
            <a:avLst/>
          </a:prstGeom>
          <a:noFill/>
          <a:ln w="9525">
            <a:solidFill>
              <a:schemeClr val="tx1"/>
            </a:solidFill>
            <a:round/>
            <a:headEnd/>
            <a:tailEnd/>
          </a:ln>
        </p:spPr>
        <p:txBody>
          <a:bodyPr/>
          <a:lstStyle/>
          <a:p>
            <a:endParaRPr lang="en-US"/>
          </a:p>
        </p:txBody>
      </p:sp>
      <p:sp>
        <p:nvSpPr>
          <p:cNvPr id="67620" name="Line 38"/>
          <p:cNvSpPr>
            <a:spLocks noChangeShapeType="1"/>
          </p:cNvSpPr>
          <p:nvPr/>
        </p:nvSpPr>
        <p:spPr bwMode="auto">
          <a:xfrm flipV="1">
            <a:off x="6400800" y="4038600"/>
            <a:ext cx="76200" cy="304800"/>
          </a:xfrm>
          <a:prstGeom prst="line">
            <a:avLst/>
          </a:prstGeom>
          <a:noFill/>
          <a:ln w="9525">
            <a:solidFill>
              <a:schemeClr val="tx1"/>
            </a:solidFill>
            <a:round/>
            <a:headEnd/>
            <a:tailEnd/>
          </a:ln>
        </p:spPr>
        <p:txBody>
          <a:bodyPr/>
          <a:lstStyle/>
          <a:p>
            <a:endParaRPr lang="en-US"/>
          </a:p>
        </p:txBody>
      </p:sp>
      <p:sp>
        <p:nvSpPr>
          <p:cNvPr id="67621" name="Line 39"/>
          <p:cNvSpPr>
            <a:spLocks noChangeShapeType="1"/>
          </p:cNvSpPr>
          <p:nvPr/>
        </p:nvSpPr>
        <p:spPr bwMode="auto">
          <a:xfrm>
            <a:off x="3200400" y="4800600"/>
            <a:ext cx="152400" cy="304800"/>
          </a:xfrm>
          <a:prstGeom prst="line">
            <a:avLst/>
          </a:prstGeom>
          <a:noFill/>
          <a:ln w="9525">
            <a:solidFill>
              <a:schemeClr val="tx1"/>
            </a:solidFill>
            <a:round/>
            <a:headEnd/>
            <a:tailEnd/>
          </a:ln>
        </p:spPr>
        <p:txBody>
          <a:bodyPr/>
          <a:lstStyle/>
          <a:p>
            <a:endParaRPr lang="en-US"/>
          </a:p>
        </p:txBody>
      </p:sp>
      <p:sp>
        <p:nvSpPr>
          <p:cNvPr id="67622" name="Line 43"/>
          <p:cNvSpPr>
            <a:spLocks noChangeShapeType="1"/>
          </p:cNvSpPr>
          <p:nvPr/>
        </p:nvSpPr>
        <p:spPr bwMode="auto">
          <a:xfrm flipV="1">
            <a:off x="4419600" y="3657600"/>
            <a:ext cx="304800" cy="304800"/>
          </a:xfrm>
          <a:prstGeom prst="line">
            <a:avLst/>
          </a:prstGeom>
          <a:noFill/>
          <a:ln w="9525">
            <a:solidFill>
              <a:schemeClr val="tx1"/>
            </a:solidFill>
            <a:round/>
            <a:headEnd/>
            <a:tailEnd/>
          </a:ln>
        </p:spPr>
        <p:txBody>
          <a:bodyPr/>
          <a:lstStyle/>
          <a:p>
            <a:endParaRPr lang="en-US"/>
          </a:p>
        </p:txBody>
      </p:sp>
      <p:sp>
        <p:nvSpPr>
          <p:cNvPr id="67623" name="Line 44"/>
          <p:cNvSpPr>
            <a:spLocks noChangeShapeType="1"/>
          </p:cNvSpPr>
          <p:nvPr/>
        </p:nvSpPr>
        <p:spPr bwMode="auto">
          <a:xfrm>
            <a:off x="4953000" y="3581400"/>
            <a:ext cx="609600" cy="0"/>
          </a:xfrm>
          <a:prstGeom prst="line">
            <a:avLst/>
          </a:prstGeom>
          <a:noFill/>
          <a:ln w="9525">
            <a:solidFill>
              <a:schemeClr val="tx1"/>
            </a:solidFill>
            <a:round/>
            <a:headEnd/>
            <a:tailEnd/>
          </a:ln>
        </p:spPr>
        <p:txBody>
          <a:bodyPr/>
          <a:lstStyle/>
          <a:p>
            <a:endParaRPr lang="en-US"/>
          </a:p>
        </p:txBody>
      </p:sp>
      <p:sp>
        <p:nvSpPr>
          <p:cNvPr id="67624" name="Line 45"/>
          <p:cNvSpPr>
            <a:spLocks noChangeShapeType="1"/>
          </p:cNvSpPr>
          <p:nvPr/>
        </p:nvSpPr>
        <p:spPr bwMode="auto">
          <a:xfrm flipV="1">
            <a:off x="5105400" y="3886200"/>
            <a:ext cx="1295400" cy="228600"/>
          </a:xfrm>
          <a:prstGeom prst="line">
            <a:avLst/>
          </a:prstGeom>
          <a:noFill/>
          <a:ln w="9525">
            <a:solidFill>
              <a:schemeClr val="tx1"/>
            </a:solidFill>
            <a:round/>
            <a:headEnd/>
            <a:tailEnd/>
          </a:ln>
        </p:spPr>
        <p:txBody>
          <a:bodyPr/>
          <a:lstStyle/>
          <a:p>
            <a:endParaRPr lang="en-US"/>
          </a:p>
        </p:txBody>
      </p:sp>
      <p:sp>
        <p:nvSpPr>
          <p:cNvPr id="67625" name="Line 46"/>
          <p:cNvSpPr>
            <a:spLocks noChangeShapeType="1"/>
          </p:cNvSpPr>
          <p:nvPr/>
        </p:nvSpPr>
        <p:spPr bwMode="auto">
          <a:xfrm>
            <a:off x="5029200" y="4495800"/>
            <a:ext cx="1219200" cy="0"/>
          </a:xfrm>
          <a:prstGeom prst="line">
            <a:avLst/>
          </a:prstGeom>
          <a:noFill/>
          <a:ln w="9525">
            <a:solidFill>
              <a:schemeClr val="tx1"/>
            </a:solidFill>
            <a:round/>
            <a:headEnd/>
            <a:tailEnd/>
          </a:ln>
        </p:spPr>
        <p:txBody>
          <a:bodyPr/>
          <a:lstStyle/>
          <a:p>
            <a:endParaRPr lang="en-US"/>
          </a:p>
        </p:txBody>
      </p:sp>
      <p:sp>
        <p:nvSpPr>
          <p:cNvPr id="67626" name="Line 47"/>
          <p:cNvSpPr>
            <a:spLocks noChangeShapeType="1"/>
          </p:cNvSpPr>
          <p:nvPr/>
        </p:nvSpPr>
        <p:spPr bwMode="auto">
          <a:xfrm>
            <a:off x="4876800" y="4876800"/>
            <a:ext cx="762000" cy="304800"/>
          </a:xfrm>
          <a:prstGeom prst="line">
            <a:avLst/>
          </a:prstGeom>
          <a:noFill/>
          <a:ln w="9525">
            <a:solidFill>
              <a:schemeClr val="tx1"/>
            </a:solidFill>
            <a:round/>
            <a:headEnd/>
            <a:tailEnd/>
          </a:ln>
        </p:spPr>
        <p:txBody>
          <a:bodyPr/>
          <a:lstStyle/>
          <a:p>
            <a:endParaRPr lang="en-US"/>
          </a:p>
        </p:txBody>
      </p:sp>
      <p:sp>
        <p:nvSpPr>
          <p:cNvPr id="67627" name="Line 48"/>
          <p:cNvSpPr>
            <a:spLocks noChangeShapeType="1"/>
          </p:cNvSpPr>
          <p:nvPr/>
        </p:nvSpPr>
        <p:spPr bwMode="auto">
          <a:xfrm>
            <a:off x="4267200" y="4572000"/>
            <a:ext cx="381000" cy="228600"/>
          </a:xfrm>
          <a:prstGeom prst="line">
            <a:avLst/>
          </a:prstGeom>
          <a:noFill/>
          <a:ln w="9525">
            <a:solidFill>
              <a:schemeClr val="tx1"/>
            </a:solidFill>
            <a:round/>
            <a:headEnd/>
            <a:tailEnd/>
          </a:ln>
        </p:spPr>
        <p:txBody>
          <a:bodyPr/>
          <a:lstStyle/>
          <a:p>
            <a:endParaRPr lang="en-US"/>
          </a:p>
        </p:txBody>
      </p:sp>
      <p:sp>
        <p:nvSpPr>
          <p:cNvPr id="67628" name="Line 50"/>
          <p:cNvSpPr>
            <a:spLocks noChangeShapeType="1"/>
          </p:cNvSpPr>
          <p:nvPr/>
        </p:nvSpPr>
        <p:spPr bwMode="auto">
          <a:xfrm>
            <a:off x="2209800" y="3352800"/>
            <a:ext cx="0" cy="685800"/>
          </a:xfrm>
          <a:prstGeom prst="line">
            <a:avLst/>
          </a:prstGeom>
          <a:noFill/>
          <a:ln w="9525">
            <a:solidFill>
              <a:schemeClr val="tx1"/>
            </a:solidFill>
            <a:round/>
            <a:headEnd/>
            <a:tailEnd/>
          </a:ln>
        </p:spPr>
        <p:txBody>
          <a:bodyPr/>
          <a:lstStyle/>
          <a:p>
            <a:endParaRPr lang="en-US"/>
          </a:p>
        </p:txBody>
      </p:sp>
      <p:sp>
        <p:nvSpPr>
          <p:cNvPr id="67629" name="Line 53"/>
          <p:cNvSpPr>
            <a:spLocks noChangeShapeType="1"/>
          </p:cNvSpPr>
          <p:nvPr/>
        </p:nvSpPr>
        <p:spPr bwMode="auto">
          <a:xfrm>
            <a:off x="2667000" y="5943600"/>
            <a:ext cx="533400" cy="152400"/>
          </a:xfrm>
          <a:prstGeom prst="line">
            <a:avLst/>
          </a:prstGeom>
          <a:noFill/>
          <a:ln w="9525">
            <a:solidFill>
              <a:schemeClr val="tx1"/>
            </a:solidFill>
            <a:round/>
            <a:headEnd/>
            <a:tailEnd/>
          </a:ln>
        </p:spPr>
        <p:txBody>
          <a:bodyPr/>
          <a:lstStyle/>
          <a:p>
            <a:endParaRPr lang="en-US"/>
          </a:p>
        </p:txBody>
      </p:sp>
      <p:sp>
        <p:nvSpPr>
          <p:cNvPr id="67630" name="Line 54"/>
          <p:cNvSpPr>
            <a:spLocks noChangeShapeType="1"/>
          </p:cNvSpPr>
          <p:nvPr/>
        </p:nvSpPr>
        <p:spPr bwMode="auto">
          <a:xfrm>
            <a:off x="2743200" y="5867400"/>
            <a:ext cx="1981200" cy="304800"/>
          </a:xfrm>
          <a:prstGeom prst="line">
            <a:avLst/>
          </a:prstGeom>
          <a:noFill/>
          <a:ln w="9525">
            <a:solidFill>
              <a:schemeClr val="tx1"/>
            </a:solidFill>
            <a:round/>
            <a:headEnd/>
            <a:tailEnd/>
          </a:ln>
        </p:spPr>
        <p:txBody>
          <a:bodyPr/>
          <a:lstStyle/>
          <a:p>
            <a:endParaRPr lang="en-US"/>
          </a:p>
        </p:txBody>
      </p:sp>
      <p:cxnSp>
        <p:nvCxnSpPr>
          <p:cNvPr id="67631" name="Straight Connector 54"/>
          <p:cNvCxnSpPr>
            <a:cxnSpLocks noChangeShapeType="1"/>
            <a:stCxn id="67606" idx="1"/>
            <a:endCxn id="67588" idx="5"/>
          </p:cNvCxnSpPr>
          <p:nvPr/>
        </p:nvCxnSpPr>
        <p:spPr bwMode="auto">
          <a:xfrm rot="16200000" flipV="1">
            <a:off x="3776663" y="4157663"/>
            <a:ext cx="371475" cy="219075"/>
          </a:xfrm>
          <a:prstGeom prst="line">
            <a:avLst/>
          </a:prstGeom>
          <a:noFill/>
          <a:ln w="9525" algn="ctr">
            <a:solidFill>
              <a:schemeClr val="tx1"/>
            </a:solidFill>
            <a:round/>
            <a:headEnd/>
            <a:tailEnd/>
          </a:ln>
        </p:spPr>
      </p:cxnSp>
      <p:cxnSp>
        <p:nvCxnSpPr>
          <p:cNvPr id="67632" name="Straight Connector 59"/>
          <p:cNvCxnSpPr>
            <a:cxnSpLocks noChangeShapeType="1"/>
            <a:stCxn id="67588" idx="5"/>
            <a:endCxn id="67596" idx="2"/>
          </p:cNvCxnSpPr>
          <p:nvPr/>
        </p:nvCxnSpPr>
        <p:spPr bwMode="auto">
          <a:xfrm rot="5400000" flipH="1" flipV="1">
            <a:off x="4057650" y="3871913"/>
            <a:ext cx="4763" cy="414337"/>
          </a:xfrm>
          <a:prstGeom prst="line">
            <a:avLst/>
          </a:prstGeom>
          <a:noFill/>
          <a:ln w="9525" algn="ctr">
            <a:solidFill>
              <a:schemeClr val="tx1"/>
            </a:solidFill>
            <a:round/>
            <a:headEnd/>
            <a:tailEnd/>
          </a:ln>
        </p:spPr>
      </p:cxnSp>
      <p:cxnSp>
        <p:nvCxnSpPr>
          <p:cNvPr id="67633" name="Straight Connector 61"/>
          <p:cNvCxnSpPr>
            <a:cxnSpLocks noChangeShapeType="1"/>
            <a:stCxn id="67596" idx="7"/>
            <a:endCxn id="67591" idx="1"/>
          </p:cNvCxnSpPr>
          <p:nvPr/>
        </p:nvCxnSpPr>
        <p:spPr bwMode="auto">
          <a:xfrm rot="16200000" flipH="1">
            <a:off x="4457701" y="4000500"/>
            <a:ext cx="381000" cy="371475"/>
          </a:xfrm>
          <a:prstGeom prst="line">
            <a:avLst/>
          </a:prstGeom>
          <a:noFill/>
          <a:ln w="9525" algn="ctr">
            <a:solidFill>
              <a:schemeClr val="tx1"/>
            </a:solidFill>
            <a:round/>
            <a:headEnd/>
            <a:tailEnd/>
          </a:ln>
        </p:spPr>
      </p:cxnSp>
      <p:cxnSp>
        <p:nvCxnSpPr>
          <p:cNvPr id="67634" name="Straight Connector 63"/>
          <p:cNvCxnSpPr>
            <a:cxnSpLocks noChangeShapeType="1"/>
            <a:stCxn id="67598" idx="7"/>
            <a:endCxn id="67607" idx="4"/>
          </p:cNvCxnSpPr>
          <p:nvPr/>
        </p:nvCxnSpPr>
        <p:spPr bwMode="auto">
          <a:xfrm rot="5400000" flipH="1" flipV="1">
            <a:off x="5815013" y="4591050"/>
            <a:ext cx="566738" cy="528637"/>
          </a:xfrm>
          <a:prstGeom prst="line">
            <a:avLst/>
          </a:prstGeom>
          <a:noFill/>
          <a:ln w="9525" algn="ctr">
            <a:solidFill>
              <a:schemeClr val="tx1"/>
            </a:solidFill>
            <a:round/>
            <a:headEnd/>
            <a:tailEnd/>
          </a:ln>
        </p:spPr>
      </p:cxnSp>
      <p:cxnSp>
        <p:nvCxnSpPr>
          <p:cNvPr id="67635" name="Straight Connector 65"/>
          <p:cNvCxnSpPr>
            <a:cxnSpLocks noChangeShapeType="1"/>
            <a:stCxn id="67599" idx="7"/>
            <a:endCxn id="67587" idx="4"/>
          </p:cNvCxnSpPr>
          <p:nvPr/>
        </p:nvCxnSpPr>
        <p:spPr bwMode="auto">
          <a:xfrm rot="5400000" flipH="1" flipV="1">
            <a:off x="2614613" y="2533650"/>
            <a:ext cx="261938" cy="985837"/>
          </a:xfrm>
          <a:prstGeom prst="line">
            <a:avLst/>
          </a:prstGeom>
          <a:noFill/>
          <a:ln w="9525" algn="ctr">
            <a:solidFill>
              <a:schemeClr val="tx1"/>
            </a:solidFill>
            <a:round/>
            <a:headEnd/>
            <a:tailEnd/>
          </a:ln>
        </p:spPr>
      </p:cxnSp>
      <p:cxnSp>
        <p:nvCxnSpPr>
          <p:cNvPr id="67636" name="Straight Connector 67"/>
          <p:cNvCxnSpPr>
            <a:cxnSpLocks noChangeShapeType="1"/>
            <a:stCxn id="67587" idx="5"/>
            <a:endCxn id="67590" idx="1"/>
          </p:cNvCxnSpPr>
          <p:nvPr/>
        </p:nvCxnSpPr>
        <p:spPr bwMode="auto">
          <a:xfrm rot="16200000" flipH="1">
            <a:off x="3167063" y="3014663"/>
            <a:ext cx="447675" cy="142875"/>
          </a:xfrm>
          <a:prstGeom prst="line">
            <a:avLst/>
          </a:prstGeom>
          <a:noFill/>
          <a:ln w="9525" algn="ctr">
            <a:solidFill>
              <a:schemeClr val="tx1"/>
            </a:solidFill>
            <a:round/>
            <a:headEnd/>
            <a:tailEnd/>
          </a:ln>
        </p:spPr>
      </p:cxnSp>
      <p:cxnSp>
        <p:nvCxnSpPr>
          <p:cNvPr id="67637" name="Straight Connector 69"/>
          <p:cNvCxnSpPr>
            <a:cxnSpLocks noChangeShapeType="1"/>
            <a:stCxn id="67600" idx="6"/>
            <a:endCxn id="67590" idx="3"/>
          </p:cNvCxnSpPr>
          <p:nvPr/>
        </p:nvCxnSpPr>
        <p:spPr bwMode="auto">
          <a:xfrm flipV="1">
            <a:off x="2362200" y="3471863"/>
            <a:ext cx="1100138" cy="681037"/>
          </a:xfrm>
          <a:prstGeom prst="line">
            <a:avLst/>
          </a:prstGeom>
          <a:noFill/>
          <a:ln w="9525" algn="ctr">
            <a:solidFill>
              <a:schemeClr val="tx1"/>
            </a:solidFill>
            <a:round/>
            <a:headEnd/>
            <a:tailEnd/>
          </a:ln>
        </p:spPr>
      </p:cxnSp>
      <p:sp>
        <p:nvSpPr>
          <p:cNvPr id="67638" name="Text Box 54"/>
          <p:cNvSpPr txBox="1">
            <a:spLocks noChangeArrowheads="1"/>
          </p:cNvSpPr>
          <p:nvPr/>
        </p:nvSpPr>
        <p:spPr bwMode="auto">
          <a:xfrm>
            <a:off x="1828800" y="2819400"/>
            <a:ext cx="2057400" cy="646331"/>
          </a:xfrm>
          <a:prstGeom prst="rect">
            <a:avLst/>
          </a:prstGeom>
          <a:noFill/>
          <a:ln w="9525">
            <a:noFill/>
            <a:miter lim="800000"/>
            <a:headEnd/>
            <a:tailEnd/>
          </a:ln>
        </p:spPr>
        <p:txBody>
          <a:bodyPr wrap="square">
            <a:spAutoFit/>
          </a:bodyPr>
          <a:lstStyle/>
          <a:p>
            <a:pPr>
              <a:spcBef>
                <a:spcPct val="50000"/>
              </a:spcBef>
            </a:pPr>
            <a:r>
              <a:rPr lang="en-US" b="1" dirty="0"/>
              <a:t>MINOR COMPONENT</a:t>
            </a:r>
          </a:p>
        </p:txBody>
      </p:sp>
      <p:sp>
        <p:nvSpPr>
          <p:cNvPr id="67639" name="Rectangle 55"/>
          <p:cNvSpPr>
            <a:spLocks noChangeArrowheads="1"/>
          </p:cNvSpPr>
          <p:nvPr/>
        </p:nvSpPr>
        <p:spPr bwMode="auto">
          <a:xfrm>
            <a:off x="3505200" y="4876800"/>
            <a:ext cx="2582863" cy="369888"/>
          </a:xfrm>
          <a:prstGeom prst="rect">
            <a:avLst/>
          </a:prstGeom>
          <a:noFill/>
          <a:ln w="9525">
            <a:noFill/>
            <a:miter lim="800000"/>
            <a:headEnd/>
            <a:tailEnd/>
          </a:ln>
        </p:spPr>
        <p:txBody>
          <a:bodyPr wrap="none">
            <a:spAutoFit/>
          </a:bodyPr>
          <a:lstStyle/>
          <a:p>
            <a:pPr>
              <a:spcBef>
                <a:spcPct val="50000"/>
              </a:spcBef>
            </a:pPr>
            <a:r>
              <a:rPr lang="en-US" b="1"/>
              <a:t>MAJOR COMPONENT</a:t>
            </a:r>
          </a:p>
        </p:txBody>
      </p:sp>
      <p:sp>
        <p:nvSpPr>
          <p:cNvPr id="67640" name="Text Box 57"/>
          <p:cNvSpPr txBox="1">
            <a:spLocks noChangeArrowheads="1"/>
          </p:cNvSpPr>
          <p:nvPr/>
        </p:nvSpPr>
        <p:spPr bwMode="auto">
          <a:xfrm>
            <a:off x="1600200" y="4572000"/>
            <a:ext cx="1447800" cy="366713"/>
          </a:xfrm>
          <a:prstGeom prst="rect">
            <a:avLst/>
          </a:prstGeom>
          <a:noFill/>
          <a:ln w="9525">
            <a:noFill/>
            <a:miter lim="800000"/>
            <a:headEnd/>
            <a:tailEnd/>
          </a:ln>
        </p:spPr>
        <p:txBody>
          <a:bodyPr>
            <a:spAutoFit/>
          </a:bodyPr>
          <a:lstStyle/>
          <a:p>
            <a:pPr>
              <a:spcBef>
                <a:spcPct val="50000"/>
              </a:spcBef>
            </a:pPr>
            <a:r>
              <a:rPr lang="en-US" b="1" dirty="0"/>
              <a:t>ISOLATE</a:t>
            </a:r>
          </a:p>
        </p:txBody>
      </p:sp>
      <p:sp>
        <p:nvSpPr>
          <p:cNvPr id="67641" name="Text Box 56"/>
          <p:cNvSpPr txBox="1">
            <a:spLocks noChangeArrowheads="1"/>
          </p:cNvSpPr>
          <p:nvPr/>
        </p:nvSpPr>
        <p:spPr bwMode="auto">
          <a:xfrm>
            <a:off x="5029200" y="3276600"/>
            <a:ext cx="1447800" cy="366713"/>
          </a:xfrm>
          <a:prstGeom prst="rect">
            <a:avLst/>
          </a:prstGeom>
          <a:noFill/>
          <a:ln w="9525">
            <a:noFill/>
            <a:miter lim="800000"/>
            <a:headEnd/>
            <a:tailEnd/>
          </a:ln>
        </p:spPr>
        <p:txBody>
          <a:bodyPr>
            <a:spAutoFit/>
          </a:bodyPr>
          <a:lstStyle/>
          <a:p>
            <a:pPr>
              <a:spcBef>
                <a:spcPct val="50000"/>
              </a:spcBef>
            </a:pPr>
            <a:r>
              <a:rPr lang="en-US" b="1"/>
              <a:t>PENDANT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Matrices</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2895600" y="2743200"/>
            <a:ext cx="3505200" cy="2133600"/>
          </a:xfrm>
          <a:prstGeom prst="rect">
            <a:avLst/>
          </a:prstGeom>
          <a:noFill/>
        </p:spPr>
        <p:txBody>
          <a:bodyPr wrap="square" rtlCol="0">
            <a:spAutoFit/>
          </a:bodyPr>
          <a:lstStyle/>
          <a:p>
            <a:pPr algn="ctr"/>
            <a:r>
              <a:rPr lang="en-US" sz="2800" dirty="0" smtClean="0"/>
              <a:t>Definition</a:t>
            </a:r>
          </a:p>
          <a:p>
            <a:pPr algn="ctr"/>
            <a:r>
              <a:rPr lang="en-US" sz="2800" dirty="0" smtClean="0"/>
              <a:t>Motivation</a:t>
            </a:r>
          </a:p>
          <a:p>
            <a:pPr algn="ctr"/>
            <a:r>
              <a:rPr lang="en-US" sz="2800" dirty="0" smtClean="0"/>
              <a:t>Data Gathering</a:t>
            </a:r>
          </a:p>
          <a:p>
            <a:pPr algn="ctr"/>
            <a:r>
              <a:rPr lang="en-US" sz="2800" dirty="0" smtClean="0"/>
              <a:t>Relational Thinking</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solidFill>
                  <a:srgbClr val="002060"/>
                </a:solidFill>
              </a:rPr>
              <a:t>Matrices</a:t>
            </a:r>
            <a:r>
              <a:rPr lang="en-US" dirty="0" smtClean="0"/>
              <a:t> </a:t>
            </a:r>
          </a:p>
        </p:txBody>
      </p:sp>
      <p:sp>
        <p:nvSpPr>
          <p:cNvPr id="29699" name="Content Placeholder 2"/>
          <p:cNvSpPr>
            <a:spLocks noGrp="1"/>
          </p:cNvSpPr>
          <p:nvPr>
            <p:ph idx="1"/>
          </p:nvPr>
        </p:nvSpPr>
        <p:spPr/>
        <p:txBody>
          <a:bodyPr/>
          <a:lstStyle/>
          <a:p>
            <a:r>
              <a:rPr lang="en-US" dirty="0" smtClean="0"/>
              <a:t>Networks may be represented as matrices</a:t>
            </a:r>
          </a:p>
          <a:p>
            <a:r>
              <a:rPr lang="en-US" dirty="0" smtClean="0"/>
              <a:t>The most basic matrix is an adjacency matrix</a:t>
            </a:r>
          </a:p>
          <a:p>
            <a:endParaRPr lang="en-US" dirty="0" smtClean="0"/>
          </a:p>
          <a:p>
            <a:endParaRPr lang="en-US" dirty="0" smtClean="0"/>
          </a:p>
          <a:p>
            <a:endParaRPr lang="en-US" dirty="0" smtClean="0"/>
          </a:p>
          <a:p>
            <a:endParaRPr lang="en-US" dirty="0" smtClean="0"/>
          </a:p>
          <a:p>
            <a:r>
              <a:rPr lang="en-US" dirty="0" smtClean="0"/>
              <a:t>A 1 indicates the presence of a link, while a 0 indicates the absence of a link.</a:t>
            </a:r>
          </a:p>
        </p:txBody>
      </p:sp>
      <p:graphicFrame>
        <p:nvGraphicFramePr>
          <p:cNvPr id="4" name="Table 3"/>
          <p:cNvGraphicFramePr>
            <a:graphicFrameLocks noGrp="1"/>
          </p:cNvGraphicFramePr>
          <p:nvPr/>
        </p:nvGraphicFramePr>
        <p:xfrm>
          <a:off x="1143000" y="2590800"/>
          <a:ext cx="6172200" cy="1854200"/>
        </p:xfrm>
        <a:graphic>
          <a:graphicData uri="http://schemas.openxmlformats.org/drawingml/2006/table">
            <a:tbl>
              <a:tblPr firstRow="1" bandRow="1">
                <a:tableStyleId>{5C22544A-7EE6-4342-B048-85BDC9FD1C3A}</a:tableStyleId>
              </a:tblPr>
              <a:tblGrid>
                <a:gridCol w="1234440"/>
                <a:gridCol w="1234440"/>
                <a:gridCol w="1234440"/>
                <a:gridCol w="1234440"/>
                <a:gridCol w="1234440"/>
              </a:tblGrid>
              <a:tr h="370840">
                <a:tc>
                  <a:txBody>
                    <a:bodyPr/>
                    <a:lstStyle/>
                    <a:p>
                      <a:endParaRPr lang="en-US" dirty="0">
                        <a:solidFill>
                          <a:schemeClr val="tx2">
                            <a:lumMod val="20000"/>
                            <a:lumOff val="80000"/>
                          </a:schemeClr>
                        </a:solidFill>
                      </a:endParaRPr>
                    </a:p>
                  </a:txBody>
                  <a:tcPr>
                    <a:solidFill>
                      <a:schemeClr val="accent3">
                        <a:lumMod val="20000"/>
                        <a:lumOff val="80000"/>
                      </a:schemeClr>
                    </a:solidFill>
                  </a:tcPr>
                </a:tc>
                <a:tc>
                  <a:txBody>
                    <a:bodyPr/>
                    <a:lstStyle/>
                    <a:p>
                      <a:pPr algn="r"/>
                      <a:r>
                        <a:rPr lang="en-US" b="0" dirty="0" smtClean="0">
                          <a:solidFill>
                            <a:schemeClr val="tx1"/>
                          </a:solidFill>
                        </a:rPr>
                        <a:t>Fabio</a:t>
                      </a:r>
                      <a:endParaRPr lang="en-US" b="0" dirty="0">
                        <a:solidFill>
                          <a:schemeClr val="tx1"/>
                        </a:solidFill>
                      </a:endParaRPr>
                    </a:p>
                  </a:txBody>
                  <a:tcPr>
                    <a:solidFill>
                      <a:schemeClr val="accent3">
                        <a:lumMod val="20000"/>
                        <a:lumOff val="80000"/>
                      </a:schemeClr>
                    </a:solidFill>
                  </a:tcPr>
                </a:tc>
                <a:tc>
                  <a:txBody>
                    <a:bodyPr/>
                    <a:lstStyle/>
                    <a:p>
                      <a:pPr algn="r"/>
                      <a:r>
                        <a:rPr lang="en-US" b="0" dirty="0" err="1" smtClean="0">
                          <a:solidFill>
                            <a:schemeClr val="tx1"/>
                          </a:solidFill>
                        </a:rPr>
                        <a:t>Riham</a:t>
                      </a:r>
                      <a:endParaRPr lang="en-US" b="0" dirty="0">
                        <a:solidFill>
                          <a:schemeClr val="tx1"/>
                        </a:solidFill>
                      </a:endParaRPr>
                    </a:p>
                  </a:txBody>
                  <a:tcPr>
                    <a:solidFill>
                      <a:schemeClr val="accent3">
                        <a:lumMod val="20000"/>
                        <a:lumOff val="80000"/>
                      </a:schemeClr>
                    </a:solidFill>
                  </a:tcPr>
                </a:tc>
                <a:tc>
                  <a:txBody>
                    <a:bodyPr/>
                    <a:lstStyle/>
                    <a:p>
                      <a:pPr algn="r"/>
                      <a:r>
                        <a:rPr lang="en-US" b="0" dirty="0" err="1" smtClean="0">
                          <a:solidFill>
                            <a:schemeClr val="tx1"/>
                          </a:solidFill>
                        </a:rPr>
                        <a:t>Ayshea</a:t>
                      </a:r>
                      <a:endParaRPr lang="en-US" b="0" dirty="0">
                        <a:solidFill>
                          <a:schemeClr val="tx1"/>
                        </a:solidFill>
                      </a:endParaRPr>
                    </a:p>
                  </a:txBody>
                  <a:tcPr>
                    <a:solidFill>
                      <a:schemeClr val="accent3">
                        <a:lumMod val="20000"/>
                        <a:lumOff val="80000"/>
                      </a:schemeClr>
                    </a:solidFill>
                  </a:tcPr>
                </a:tc>
                <a:tc>
                  <a:txBody>
                    <a:bodyPr/>
                    <a:lstStyle/>
                    <a:p>
                      <a:pPr algn="r"/>
                      <a:r>
                        <a:rPr lang="en-US" b="0" dirty="0" err="1" smtClean="0">
                          <a:solidFill>
                            <a:schemeClr val="tx1"/>
                          </a:solidFill>
                        </a:rPr>
                        <a:t>Vikram</a:t>
                      </a:r>
                      <a:endParaRPr lang="en-US" b="0" dirty="0">
                        <a:solidFill>
                          <a:schemeClr val="tx1"/>
                        </a:solidFill>
                      </a:endParaRPr>
                    </a:p>
                  </a:txBody>
                  <a:tcPr>
                    <a:solidFill>
                      <a:schemeClr val="accent3">
                        <a:lumMod val="20000"/>
                        <a:lumOff val="80000"/>
                      </a:schemeClr>
                    </a:solidFill>
                  </a:tcPr>
                </a:tc>
              </a:tr>
              <a:tr h="370840">
                <a:tc>
                  <a:txBody>
                    <a:bodyPr/>
                    <a:lstStyle/>
                    <a:p>
                      <a:r>
                        <a:rPr lang="en-US" dirty="0" smtClean="0"/>
                        <a:t>Fabio</a:t>
                      </a:r>
                      <a:endParaRPr lang="en-US" dirty="0"/>
                    </a:p>
                  </a:txBody>
                  <a:tcPr>
                    <a:solidFill>
                      <a:schemeClr val="accent3">
                        <a:lumMod val="20000"/>
                        <a:lumOff val="80000"/>
                      </a:schemeClr>
                    </a:solidFill>
                  </a:tcPr>
                </a:tc>
                <a:tc>
                  <a:txBody>
                    <a:bodyPr/>
                    <a:lstStyle/>
                    <a:p>
                      <a:r>
                        <a:rPr lang="en-US" dirty="0" smtClean="0"/>
                        <a:t>1</a:t>
                      </a:r>
                      <a:endParaRPr lang="en-US" dirty="0"/>
                    </a:p>
                  </a:txBody>
                  <a:tcPr>
                    <a:solidFill>
                      <a:schemeClr val="accent3">
                        <a:lumMod val="20000"/>
                        <a:lumOff val="80000"/>
                      </a:schemeClr>
                    </a:solidFill>
                  </a:tcPr>
                </a:tc>
                <a:tc>
                  <a:txBody>
                    <a:bodyPr/>
                    <a:lstStyle/>
                    <a:p>
                      <a:r>
                        <a:rPr lang="en-US" dirty="0" smtClean="0"/>
                        <a:t>0</a:t>
                      </a:r>
                      <a:endParaRPr lang="en-US" dirty="0"/>
                    </a:p>
                  </a:txBody>
                  <a:tcPr>
                    <a:solidFill>
                      <a:schemeClr val="accent3">
                        <a:lumMod val="20000"/>
                        <a:lumOff val="80000"/>
                      </a:schemeClr>
                    </a:solidFill>
                  </a:tcPr>
                </a:tc>
                <a:tc>
                  <a:txBody>
                    <a:bodyPr/>
                    <a:lstStyle/>
                    <a:p>
                      <a:r>
                        <a:rPr lang="en-US" dirty="0" smtClean="0"/>
                        <a:t>1</a:t>
                      </a:r>
                      <a:endParaRPr lang="en-US" dirty="0"/>
                    </a:p>
                  </a:txBody>
                  <a:tcPr>
                    <a:solidFill>
                      <a:schemeClr val="accent3">
                        <a:lumMod val="20000"/>
                        <a:lumOff val="80000"/>
                      </a:schemeClr>
                    </a:solidFill>
                  </a:tcPr>
                </a:tc>
                <a:tc>
                  <a:txBody>
                    <a:bodyPr/>
                    <a:lstStyle/>
                    <a:p>
                      <a:r>
                        <a:rPr lang="en-US" dirty="0" smtClean="0"/>
                        <a:t>0</a:t>
                      </a:r>
                      <a:endParaRPr lang="en-US" dirty="0"/>
                    </a:p>
                  </a:txBody>
                  <a:tcPr>
                    <a:solidFill>
                      <a:schemeClr val="accent3">
                        <a:lumMod val="20000"/>
                        <a:lumOff val="80000"/>
                      </a:schemeClr>
                    </a:solidFill>
                  </a:tcPr>
                </a:tc>
              </a:tr>
              <a:tr h="370840">
                <a:tc>
                  <a:txBody>
                    <a:bodyPr/>
                    <a:lstStyle/>
                    <a:p>
                      <a:r>
                        <a:rPr lang="en-US" dirty="0" err="1" smtClean="0"/>
                        <a:t>Riham</a:t>
                      </a:r>
                      <a:endParaRPr lang="en-US" dirty="0"/>
                    </a:p>
                  </a:txBody>
                  <a:tcPr>
                    <a:solidFill>
                      <a:schemeClr val="accent3">
                        <a:lumMod val="20000"/>
                        <a:lumOff val="80000"/>
                      </a:schemeClr>
                    </a:solidFill>
                  </a:tcPr>
                </a:tc>
                <a:tc>
                  <a:txBody>
                    <a:bodyPr/>
                    <a:lstStyle/>
                    <a:p>
                      <a:r>
                        <a:rPr lang="en-US" dirty="0" smtClean="0"/>
                        <a:t>0</a:t>
                      </a:r>
                      <a:endParaRPr lang="en-US" dirty="0"/>
                    </a:p>
                  </a:txBody>
                  <a:tcPr>
                    <a:solidFill>
                      <a:schemeClr val="accent3">
                        <a:lumMod val="20000"/>
                        <a:lumOff val="80000"/>
                      </a:schemeClr>
                    </a:solidFill>
                  </a:tcPr>
                </a:tc>
                <a:tc>
                  <a:txBody>
                    <a:bodyPr/>
                    <a:lstStyle/>
                    <a:p>
                      <a:r>
                        <a:rPr lang="en-US" dirty="0" smtClean="0"/>
                        <a:t>1</a:t>
                      </a:r>
                      <a:endParaRPr lang="en-US" dirty="0"/>
                    </a:p>
                  </a:txBody>
                  <a:tcPr>
                    <a:solidFill>
                      <a:schemeClr val="accent3">
                        <a:lumMod val="20000"/>
                        <a:lumOff val="80000"/>
                      </a:schemeClr>
                    </a:solidFill>
                  </a:tcPr>
                </a:tc>
                <a:tc>
                  <a:txBody>
                    <a:bodyPr/>
                    <a:lstStyle/>
                    <a:p>
                      <a:r>
                        <a:rPr lang="en-US" dirty="0" smtClean="0"/>
                        <a:t>1</a:t>
                      </a:r>
                      <a:endParaRPr lang="en-US" dirty="0"/>
                    </a:p>
                  </a:txBody>
                  <a:tcPr>
                    <a:solidFill>
                      <a:schemeClr val="accent3">
                        <a:lumMod val="20000"/>
                        <a:lumOff val="80000"/>
                      </a:schemeClr>
                    </a:solidFill>
                  </a:tcPr>
                </a:tc>
                <a:tc>
                  <a:txBody>
                    <a:bodyPr/>
                    <a:lstStyle/>
                    <a:p>
                      <a:r>
                        <a:rPr lang="en-US" dirty="0" smtClean="0"/>
                        <a:t>0</a:t>
                      </a:r>
                      <a:endParaRPr lang="en-US" dirty="0"/>
                    </a:p>
                  </a:txBody>
                  <a:tcPr>
                    <a:solidFill>
                      <a:schemeClr val="accent3">
                        <a:lumMod val="20000"/>
                        <a:lumOff val="80000"/>
                      </a:schemeClr>
                    </a:solidFill>
                  </a:tcPr>
                </a:tc>
              </a:tr>
              <a:tr h="370840">
                <a:tc>
                  <a:txBody>
                    <a:bodyPr/>
                    <a:lstStyle/>
                    <a:p>
                      <a:r>
                        <a:rPr lang="en-US" dirty="0" err="1" smtClean="0"/>
                        <a:t>Ayshea</a:t>
                      </a:r>
                      <a:endParaRPr lang="en-US" dirty="0"/>
                    </a:p>
                  </a:txBody>
                  <a:tcPr>
                    <a:solidFill>
                      <a:schemeClr val="accent3">
                        <a:lumMod val="20000"/>
                        <a:lumOff val="80000"/>
                      </a:schemeClr>
                    </a:solidFill>
                  </a:tcPr>
                </a:tc>
                <a:tc>
                  <a:txBody>
                    <a:bodyPr/>
                    <a:lstStyle/>
                    <a:p>
                      <a:r>
                        <a:rPr lang="en-US" dirty="0" smtClean="0"/>
                        <a:t>1</a:t>
                      </a:r>
                      <a:endParaRPr lang="en-US" dirty="0"/>
                    </a:p>
                  </a:txBody>
                  <a:tcPr>
                    <a:solidFill>
                      <a:schemeClr val="accent3">
                        <a:lumMod val="20000"/>
                        <a:lumOff val="80000"/>
                      </a:schemeClr>
                    </a:solidFill>
                  </a:tcPr>
                </a:tc>
                <a:tc>
                  <a:txBody>
                    <a:bodyPr/>
                    <a:lstStyle/>
                    <a:p>
                      <a:r>
                        <a:rPr lang="en-US" dirty="0" smtClean="0"/>
                        <a:t>1</a:t>
                      </a:r>
                      <a:endParaRPr lang="en-US" dirty="0"/>
                    </a:p>
                  </a:txBody>
                  <a:tcPr>
                    <a:solidFill>
                      <a:schemeClr val="accent3">
                        <a:lumMod val="20000"/>
                        <a:lumOff val="80000"/>
                      </a:schemeClr>
                    </a:solidFill>
                  </a:tcPr>
                </a:tc>
                <a:tc>
                  <a:txBody>
                    <a:bodyPr/>
                    <a:lstStyle/>
                    <a:p>
                      <a:r>
                        <a:rPr lang="en-US" dirty="0" smtClean="0"/>
                        <a:t>1</a:t>
                      </a:r>
                      <a:endParaRPr lang="en-US" dirty="0"/>
                    </a:p>
                  </a:txBody>
                  <a:tcPr>
                    <a:solidFill>
                      <a:schemeClr val="accent3">
                        <a:lumMod val="20000"/>
                        <a:lumOff val="80000"/>
                      </a:schemeClr>
                    </a:solidFill>
                  </a:tcPr>
                </a:tc>
                <a:tc>
                  <a:txBody>
                    <a:bodyPr/>
                    <a:lstStyle/>
                    <a:p>
                      <a:r>
                        <a:rPr lang="en-US" dirty="0" smtClean="0"/>
                        <a:t>0</a:t>
                      </a:r>
                      <a:endParaRPr lang="en-US" dirty="0"/>
                    </a:p>
                  </a:txBody>
                  <a:tcPr>
                    <a:solidFill>
                      <a:schemeClr val="accent3">
                        <a:lumMod val="20000"/>
                        <a:lumOff val="80000"/>
                      </a:schemeClr>
                    </a:solidFill>
                  </a:tcPr>
                </a:tc>
              </a:tr>
              <a:tr h="370840">
                <a:tc>
                  <a:txBody>
                    <a:bodyPr/>
                    <a:lstStyle/>
                    <a:p>
                      <a:r>
                        <a:rPr lang="en-US" dirty="0" err="1" smtClean="0"/>
                        <a:t>Vikram</a:t>
                      </a:r>
                      <a:endParaRPr lang="en-US" dirty="0"/>
                    </a:p>
                  </a:txBody>
                  <a:tcPr>
                    <a:solidFill>
                      <a:schemeClr val="accent3">
                        <a:lumMod val="20000"/>
                        <a:lumOff val="80000"/>
                      </a:schemeClr>
                    </a:solidFill>
                  </a:tcPr>
                </a:tc>
                <a:tc>
                  <a:txBody>
                    <a:bodyPr/>
                    <a:lstStyle/>
                    <a:p>
                      <a:r>
                        <a:rPr lang="en-US" dirty="0" smtClean="0"/>
                        <a:t>0</a:t>
                      </a:r>
                      <a:endParaRPr lang="en-US" dirty="0"/>
                    </a:p>
                  </a:txBody>
                  <a:tcPr>
                    <a:solidFill>
                      <a:schemeClr val="accent3">
                        <a:lumMod val="20000"/>
                        <a:lumOff val="80000"/>
                      </a:schemeClr>
                    </a:solidFill>
                  </a:tcPr>
                </a:tc>
                <a:tc>
                  <a:txBody>
                    <a:bodyPr/>
                    <a:lstStyle/>
                    <a:p>
                      <a:r>
                        <a:rPr lang="en-US" dirty="0" smtClean="0"/>
                        <a:t>0</a:t>
                      </a:r>
                      <a:endParaRPr lang="en-US" dirty="0"/>
                    </a:p>
                  </a:txBody>
                  <a:tcPr>
                    <a:solidFill>
                      <a:schemeClr val="accent3">
                        <a:lumMod val="20000"/>
                        <a:lumOff val="80000"/>
                      </a:schemeClr>
                    </a:solidFill>
                  </a:tcPr>
                </a:tc>
                <a:tc>
                  <a:txBody>
                    <a:bodyPr/>
                    <a:lstStyle/>
                    <a:p>
                      <a:r>
                        <a:rPr lang="en-US" dirty="0" smtClean="0"/>
                        <a:t>0</a:t>
                      </a:r>
                      <a:endParaRPr lang="en-US" dirty="0"/>
                    </a:p>
                  </a:txBody>
                  <a:tcPr>
                    <a:solidFill>
                      <a:schemeClr val="accent3">
                        <a:lumMod val="20000"/>
                        <a:lumOff val="80000"/>
                      </a:schemeClr>
                    </a:solidFill>
                  </a:tcPr>
                </a:tc>
                <a:tc>
                  <a:txBody>
                    <a:bodyPr/>
                    <a:lstStyle/>
                    <a:p>
                      <a:r>
                        <a:rPr lang="en-US" dirty="0" smtClean="0"/>
                        <a:t>1</a:t>
                      </a:r>
                      <a:endParaRPr lang="en-US" dirty="0"/>
                    </a:p>
                  </a:txBody>
                  <a:tcPr>
                    <a:solidFill>
                      <a:schemeClr val="accent3">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solidFill>
                  <a:schemeClr val="tx1"/>
                </a:solidFill>
              </a:rPr>
              <a:t>Symmetric Matrices</a:t>
            </a:r>
          </a:p>
        </p:txBody>
      </p:sp>
      <p:sp>
        <p:nvSpPr>
          <p:cNvPr id="32771" name="Content Placeholder 2"/>
          <p:cNvSpPr>
            <a:spLocks noGrp="1"/>
          </p:cNvSpPr>
          <p:nvPr>
            <p:ph idx="1"/>
          </p:nvPr>
        </p:nvSpPr>
        <p:spPr/>
        <p:txBody>
          <a:bodyPr/>
          <a:lstStyle/>
          <a:p>
            <a:r>
              <a:rPr lang="en-US" dirty="0" smtClean="0"/>
              <a:t>If matrices are symmetric, they may be represented by upper or lower triangle only.</a:t>
            </a:r>
          </a:p>
          <a:p>
            <a:endParaRPr lang="en-US" dirty="0" smtClean="0"/>
          </a:p>
          <a:p>
            <a:endParaRPr lang="en-US" dirty="0" smtClean="0"/>
          </a:p>
          <a:p>
            <a:endParaRPr lang="en-US" dirty="0" smtClean="0"/>
          </a:p>
          <a:p>
            <a:endParaRPr lang="en-US" dirty="0" smtClean="0"/>
          </a:p>
          <a:p>
            <a:endParaRPr lang="en-US" dirty="0" smtClean="0"/>
          </a:p>
          <a:p>
            <a:r>
              <a:rPr lang="en-US" dirty="0" smtClean="0"/>
              <a:t>The diagonal may be omitted in this case because it is reflexive.</a:t>
            </a:r>
          </a:p>
        </p:txBody>
      </p:sp>
      <p:graphicFrame>
        <p:nvGraphicFramePr>
          <p:cNvPr id="4" name="Table 3"/>
          <p:cNvGraphicFramePr>
            <a:graphicFrameLocks noGrp="1"/>
          </p:cNvGraphicFramePr>
          <p:nvPr/>
        </p:nvGraphicFramePr>
        <p:xfrm>
          <a:off x="1447800" y="2667000"/>
          <a:ext cx="6096000" cy="18542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solidFill>
                          <a:schemeClr val="tx1"/>
                        </a:solidFill>
                      </a:endParaRPr>
                    </a:p>
                  </a:txBody>
                  <a:tcPr>
                    <a:solidFill>
                      <a:schemeClr val="accent3">
                        <a:lumMod val="40000"/>
                        <a:lumOff val="60000"/>
                      </a:schemeClr>
                    </a:solidFill>
                  </a:tcPr>
                </a:tc>
                <a:tc>
                  <a:txBody>
                    <a:bodyPr/>
                    <a:lstStyle/>
                    <a:p>
                      <a:r>
                        <a:rPr lang="en-US" b="0" dirty="0" smtClean="0">
                          <a:solidFill>
                            <a:schemeClr val="tx1"/>
                          </a:solidFill>
                        </a:rPr>
                        <a:t>Fabio</a:t>
                      </a:r>
                      <a:endParaRPr lang="en-US" b="0" dirty="0">
                        <a:solidFill>
                          <a:schemeClr val="tx1"/>
                        </a:solidFill>
                      </a:endParaRPr>
                    </a:p>
                  </a:txBody>
                  <a:tcPr>
                    <a:solidFill>
                      <a:schemeClr val="accent3">
                        <a:lumMod val="40000"/>
                        <a:lumOff val="60000"/>
                      </a:schemeClr>
                    </a:solidFill>
                  </a:tcPr>
                </a:tc>
                <a:tc>
                  <a:txBody>
                    <a:bodyPr/>
                    <a:lstStyle/>
                    <a:p>
                      <a:r>
                        <a:rPr lang="en-US" b="0" dirty="0" err="1" smtClean="0">
                          <a:solidFill>
                            <a:schemeClr val="tx1"/>
                          </a:solidFill>
                        </a:rPr>
                        <a:t>Riham</a:t>
                      </a:r>
                      <a:endParaRPr lang="en-US" b="0" dirty="0">
                        <a:solidFill>
                          <a:schemeClr val="tx1"/>
                        </a:solidFill>
                      </a:endParaRPr>
                    </a:p>
                  </a:txBody>
                  <a:tcPr>
                    <a:solidFill>
                      <a:schemeClr val="accent3">
                        <a:lumMod val="40000"/>
                        <a:lumOff val="60000"/>
                      </a:schemeClr>
                    </a:solidFill>
                  </a:tcPr>
                </a:tc>
                <a:tc>
                  <a:txBody>
                    <a:bodyPr/>
                    <a:lstStyle/>
                    <a:p>
                      <a:r>
                        <a:rPr lang="en-US" b="0" dirty="0" err="1" smtClean="0">
                          <a:solidFill>
                            <a:schemeClr val="tx1"/>
                          </a:solidFill>
                        </a:rPr>
                        <a:t>Ayshea</a:t>
                      </a:r>
                      <a:endParaRPr lang="en-US" b="0" dirty="0">
                        <a:solidFill>
                          <a:schemeClr val="tx1"/>
                        </a:solidFill>
                      </a:endParaRPr>
                    </a:p>
                  </a:txBody>
                  <a:tcPr>
                    <a:solidFill>
                      <a:schemeClr val="accent3">
                        <a:lumMod val="40000"/>
                        <a:lumOff val="60000"/>
                      </a:schemeClr>
                    </a:solidFill>
                  </a:tcPr>
                </a:tc>
                <a:tc>
                  <a:txBody>
                    <a:bodyPr/>
                    <a:lstStyle/>
                    <a:p>
                      <a:r>
                        <a:rPr lang="en-US" b="0" dirty="0" err="1" smtClean="0">
                          <a:solidFill>
                            <a:schemeClr val="tx1"/>
                          </a:solidFill>
                        </a:rPr>
                        <a:t>Vikram</a:t>
                      </a:r>
                      <a:endParaRPr lang="en-US" b="0" dirty="0">
                        <a:solidFill>
                          <a:schemeClr val="tx1"/>
                        </a:solidFill>
                      </a:endParaRPr>
                    </a:p>
                  </a:txBody>
                  <a:tcPr>
                    <a:solidFill>
                      <a:schemeClr val="accent3">
                        <a:lumMod val="40000"/>
                        <a:lumOff val="60000"/>
                      </a:schemeClr>
                    </a:solidFill>
                  </a:tcPr>
                </a:tc>
              </a:tr>
              <a:tr h="370840">
                <a:tc>
                  <a:txBody>
                    <a:bodyPr/>
                    <a:lstStyle/>
                    <a:p>
                      <a:r>
                        <a:rPr lang="en-US" dirty="0" smtClean="0">
                          <a:solidFill>
                            <a:schemeClr val="tx1"/>
                          </a:solidFill>
                        </a:rPr>
                        <a:t>Fabio</a:t>
                      </a:r>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r>
              <a:tr h="370840">
                <a:tc>
                  <a:txBody>
                    <a:bodyPr/>
                    <a:lstStyle/>
                    <a:p>
                      <a:r>
                        <a:rPr lang="en-US" dirty="0" err="1" smtClean="0">
                          <a:solidFill>
                            <a:schemeClr val="tx1"/>
                          </a:solidFill>
                        </a:rPr>
                        <a:t>Riham</a:t>
                      </a:r>
                      <a:endParaRPr lang="en-US" dirty="0">
                        <a:solidFill>
                          <a:schemeClr val="tx1"/>
                        </a:solidFill>
                      </a:endParaRPr>
                    </a:p>
                  </a:txBody>
                  <a:tcPr>
                    <a:solidFill>
                      <a:schemeClr val="accent3">
                        <a:lumMod val="40000"/>
                        <a:lumOff val="60000"/>
                      </a:schemeClr>
                    </a:solidFill>
                  </a:tcPr>
                </a:tc>
                <a:tc>
                  <a:txBody>
                    <a:bodyPr/>
                    <a:lstStyle/>
                    <a:p>
                      <a:r>
                        <a:rPr lang="en-US" dirty="0" smtClean="0">
                          <a:solidFill>
                            <a:schemeClr val="tx1"/>
                          </a:solidFill>
                        </a:rPr>
                        <a:t>0</a:t>
                      </a:r>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r>
              <a:tr h="370840">
                <a:tc>
                  <a:txBody>
                    <a:bodyPr/>
                    <a:lstStyle/>
                    <a:p>
                      <a:r>
                        <a:rPr lang="en-US" dirty="0" err="1" smtClean="0">
                          <a:solidFill>
                            <a:schemeClr val="tx1"/>
                          </a:solidFill>
                        </a:rPr>
                        <a:t>Ayshea</a:t>
                      </a:r>
                      <a:endParaRPr lang="en-US" dirty="0">
                        <a:solidFill>
                          <a:schemeClr val="tx1"/>
                        </a:solidFill>
                      </a:endParaRPr>
                    </a:p>
                  </a:txBody>
                  <a:tcPr>
                    <a:solidFill>
                      <a:schemeClr val="accent3">
                        <a:lumMod val="40000"/>
                        <a:lumOff val="60000"/>
                      </a:schemeClr>
                    </a:solidFill>
                  </a:tcPr>
                </a:tc>
                <a:tc>
                  <a:txBody>
                    <a:bodyPr/>
                    <a:lstStyle/>
                    <a:p>
                      <a:r>
                        <a:rPr lang="en-US" dirty="0" smtClean="0">
                          <a:solidFill>
                            <a:schemeClr val="tx1"/>
                          </a:solidFill>
                        </a:rPr>
                        <a:t>1</a:t>
                      </a:r>
                      <a:endParaRPr lang="en-US" dirty="0">
                        <a:solidFill>
                          <a:schemeClr val="tx1"/>
                        </a:solidFill>
                      </a:endParaRPr>
                    </a:p>
                  </a:txBody>
                  <a:tcPr>
                    <a:solidFill>
                      <a:schemeClr val="accent3">
                        <a:lumMod val="40000"/>
                        <a:lumOff val="60000"/>
                      </a:schemeClr>
                    </a:solidFill>
                  </a:tcPr>
                </a:tc>
                <a:tc>
                  <a:txBody>
                    <a:bodyPr/>
                    <a:lstStyle/>
                    <a:p>
                      <a:r>
                        <a:rPr lang="en-US" dirty="0" smtClean="0">
                          <a:solidFill>
                            <a:schemeClr val="tx1"/>
                          </a:solidFill>
                        </a:rPr>
                        <a:t>1</a:t>
                      </a:r>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r>
              <a:tr h="370840">
                <a:tc>
                  <a:txBody>
                    <a:bodyPr/>
                    <a:lstStyle/>
                    <a:p>
                      <a:r>
                        <a:rPr lang="en-US" dirty="0" err="1" smtClean="0">
                          <a:solidFill>
                            <a:schemeClr val="tx1"/>
                          </a:solidFill>
                        </a:rPr>
                        <a:t>Vikram</a:t>
                      </a:r>
                      <a:endParaRPr lang="en-US" dirty="0">
                        <a:solidFill>
                          <a:schemeClr val="tx1"/>
                        </a:solidFill>
                      </a:endParaRPr>
                    </a:p>
                  </a:txBody>
                  <a:tcPr>
                    <a:solidFill>
                      <a:schemeClr val="accent3">
                        <a:lumMod val="40000"/>
                        <a:lumOff val="60000"/>
                      </a:schemeClr>
                    </a:solidFill>
                  </a:tcPr>
                </a:tc>
                <a:tc>
                  <a:txBody>
                    <a:bodyPr/>
                    <a:lstStyle/>
                    <a:p>
                      <a:r>
                        <a:rPr lang="en-US" dirty="0" smtClean="0">
                          <a:solidFill>
                            <a:schemeClr val="tx1"/>
                          </a:solidFill>
                        </a:rPr>
                        <a:t>0</a:t>
                      </a:r>
                      <a:endParaRPr lang="en-US" dirty="0">
                        <a:solidFill>
                          <a:schemeClr val="tx1"/>
                        </a:solidFill>
                      </a:endParaRPr>
                    </a:p>
                  </a:txBody>
                  <a:tcPr>
                    <a:solidFill>
                      <a:schemeClr val="accent3">
                        <a:lumMod val="40000"/>
                        <a:lumOff val="60000"/>
                      </a:schemeClr>
                    </a:solidFill>
                  </a:tcPr>
                </a:tc>
                <a:tc>
                  <a:txBody>
                    <a:bodyPr/>
                    <a:lstStyle/>
                    <a:p>
                      <a:r>
                        <a:rPr lang="en-US" dirty="0" smtClean="0">
                          <a:solidFill>
                            <a:schemeClr val="tx1"/>
                          </a:solidFill>
                        </a:rPr>
                        <a:t>0</a:t>
                      </a:r>
                      <a:endParaRPr lang="en-US" dirty="0">
                        <a:solidFill>
                          <a:schemeClr val="tx1"/>
                        </a:solidFill>
                      </a:endParaRPr>
                    </a:p>
                  </a:txBody>
                  <a:tcPr>
                    <a:solidFill>
                      <a:schemeClr val="accent3">
                        <a:lumMod val="40000"/>
                        <a:lumOff val="60000"/>
                      </a:schemeClr>
                    </a:solidFill>
                  </a:tcPr>
                </a:tc>
                <a:tc>
                  <a:txBody>
                    <a:bodyPr/>
                    <a:lstStyle/>
                    <a:p>
                      <a:r>
                        <a:rPr lang="en-US" dirty="0" smtClean="0">
                          <a:solidFill>
                            <a:schemeClr val="tx1"/>
                          </a:solidFill>
                        </a:rPr>
                        <a:t>0</a:t>
                      </a:r>
                      <a:endParaRPr lang="en-US" dirty="0">
                        <a:solidFill>
                          <a:schemeClr val="tx1"/>
                        </a:solidFill>
                      </a:endParaRPr>
                    </a:p>
                  </a:txBody>
                  <a:tcPr>
                    <a:solidFill>
                      <a:schemeClr val="accent3">
                        <a:lumMod val="40000"/>
                        <a:lumOff val="60000"/>
                      </a:schemeClr>
                    </a:solidFill>
                  </a:tcPr>
                </a:tc>
                <a:tc>
                  <a:txBody>
                    <a:bodyPr/>
                    <a:lstStyle/>
                    <a:p>
                      <a:endParaRPr lang="en-US" dirty="0">
                        <a:solidFill>
                          <a:schemeClr val="tx1"/>
                        </a:solidFill>
                      </a:endParaRPr>
                    </a:p>
                  </a:txBody>
                  <a:tcPr>
                    <a:solidFill>
                      <a:schemeClr val="accent3">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Modes</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Modes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A mode is a class of nodes in a network.</a:t>
            </a:r>
          </a:p>
          <a:p>
            <a:endParaRPr lang="en-US" dirty="0"/>
          </a:p>
          <a:p>
            <a:r>
              <a:rPr lang="en-US" dirty="0" smtClean="0"/>
              <a:t>Network analysis typically involves  only one mode.</a:t>
            </a:r>
          </a:p>
          <a:p>
            <a:endParaRPr lang="en-US" dirty="0" smtClean="0"/>
          </a:p>
          <a:p>
            <a:r>
              <a:rPr lang="en-US" dirty="0" smtClean="0"/>
              <a:t>For example, friendships among a group of students would usually be modeled using one mode.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Example: One-Mode Network</a:t>
            </a:r>
            <a:endParaRPr lang="en-US" dirty="0">
              <a:solidFill>
                <a:srgbClr val="002060"/>
              </a:solidFill>
            </a:endParaRPr>
          </a:p>
        </p:txBody>
      </p:sp>
      <p:pic>
        <p:nvPicPr>
          <p:cNvPr id="4" name="Content Placeholder 3" descr="KrackhardtFriendship.jpg"/>
          <p:cNvPicPr>
            <a:picLocks noGrp="1" noChangeAspect="1"/>
          </p:cNvPicPr>
          <p:nvPr>
            <p:ph sz="quarter" idx="1"/>
          </p:nvPr>
        </p:nvPicPr>
        <p:blipFill>
          <a:blip r:embed="rId2" cstate="print"/>
          <a:stretch>
            <a:fillRect/>
          </a:stretch>
        </p:blipFill>
        <p:spPr>
          <a:xfrm>
            <a:off x="914400" y="1981200"/>
            <a:ext cx="7573415" cy="4572000"/>
          </a:xfrm>
        </p:spPr>
      </p:pic>
      <p:sp>
        <p:nvSpPr>
          <p:cNvPr id="5" name="TextBox 4"/>
          <p:cNvSpPr txBox="1"/>
          <p:nvPr/>
        </p:nvSpPr>
        <p:spPr>
          <a:xfrm>
            <a:off x="990600" y="1524000"/>
            <a:ext cx="7772400" cy="381000"/>
          </a:xfrm>
          <a:prstGeom prst="rect">
            <a:avLst/>
          </a:prstGeom>
          <a:noFill/>
        </p:spPr>
        <p:txBody>
          <a:bodyPr wrap="square" rtlCol="0">
            <a:spAutoFit/>
          </a:bodyPr>
          <a:lstStyle/>
          <a:p>
            <a:r>
              <a:rPr lang="en-US" dirty="0" smtClean="0"/>
              <a:t>Friendship Network of workers at a high-tech company (</a:t>
            </a:r>
            <a:r>
              <a:rPr lang="en-US" dirty="0" err="1" smtClean="0"/>
              <a:t>Krackhardt</a:t>
            </a:r>
            <a:r>
              <a:rPr lang="en-US" dirty="0" smtClean="0"/>
              <a:t> 1992)</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Two Modes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Sometimes we want to know how one class of nodes relates to another class of nodes.</a:t>
            </a:r>
          </a:p>
          <a:p>
            <a:r>
              <a:rPr lang="en-US" dirty="0" smtClean="0"/>
              <a:t>Examples:</a:t>
            </a:r>
          </a:p>
          <a:p>
            <a:pPr>
              <a:buNone/>
            </a:pPr>
            <a:endParaRPr lang="en-US" dirty="0" smtClean="0"/>
          </a:p>
          <a:p>
            <a:pPr>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3316209"/>
              </p:ext>
            </p:extLst>
          </p:nvPr>
        </p:nvGraphicFramePr>
        <p:xfrm>
          <a:off x="1600200" y="3124200"/>
          <a:ext cx="6096000" cy="2651760"/>
        </p:xfrm>
        <a:graphic>
          <a:graphicData uri="http://schemas.openxmlformats.org/drawingml/2006/table">
            <a:tbl>
              <a:tblPr firstRow="1" bandRow="1">
                <a:tableStyleId>{5C22544A-7EE6-4342-B048-85BDC9FD1C3A}</a:tableStyleId>
              </a:tblPr>
              <a:tblGrid>
                <a:gridCol w="3048000"/>
                <a:gridCol w="3048000"/>
              </a:tblGrid>
              <a:tr h="457200">
                <a:tc>
                  <a:txBody>
                    <a:bodyPr/>
                    <a:lstStyle/>
                    <a:p>
                      <a:r>
                        <a:rPr lang="en-US" dirty="0" smtClean="0"/>
                        <a:t>Mode</a:t>
                      </a:r>
                      <a:r>
                        <a:rPr lang="en-US" baseline="0" dirty="0" smtClean="0"/>
                        <a:t> 1</a:t>
                      </a:r>
                      <a:endParaRPr lang="en-US" dirty="0"/>
                    </a:p>
                  </a:txBody>
                  <a:tcPr/>
                </a:tc>
                <a:tc>
                  <a:txBody>
                    <a:bodyPr/>
                    <a:lstStyle/>
                    <a:p>
                      <a:r>
                        <a:rPr lang="en-US" dirty="0" smtClean="0"/>
                        <a:t>Mode 2</a:t>
                      </a:r>
                      <a:endParaRPr lang="en-US" dirty="0"/>
                    </a:p>
                  </a:txBody>
                  <a:tcPr/>
                </a:tc>
              </a:tr>
              <a:tr h="298569">
                <a:tc>
                  <a:txBody>
                    <a:bodyPr/>
                    <a:lstStyle/>
                    <a:p>
                      <a:r>
                        <a:rPr lang="en-US" dirty="0" smtClean="0"/>
                        <a:t>Mentor</a:t>
                      </a:r>
                      <a:endParaRPr lang="en-US" dirty="0"/>
                    </a:p>
                  </a:txBody>
                  <a:tcPr/>
                </a:tc>
                <a:tc>
                  <a:txBody>
                    <a:bodyPr/>
                    <a:lstStyle/>
                    <a:p>
                      <a:r>
                        <a:rPr lang="en-US" dirty="0" smtClean="0"/>
                        <a:t>Mentee</a:t>
                      </a:r>
                      <a:endParaRPr lang="en-US" dirty="0"/>
                    </a:p>
                  </a:txBody>
                  <a:tcPr/>
                </a:tc>
              </a:tr>
              <a:tr h="298569">
                <a:tc>
                  <a:txBody>
                    <a:bodyPr/>
                    <a:lstStyle/>
                    <a:p>
                      <a:r>
                        <a:rPr lang="en-US" dirty="0" smtClean="0"/>
                        <a:t>People</a:t>
                      </a:r>
                      <a:endParaRPr lang="en-US" dirty="0"/>
                    </a:p>
                  </a:txBody>
                  <a:tcPr/>
                </a:tc>
                <a:tc>
                  <a:txBody>
                    <a:bodyPr/>
                    <a:lstStyle/>
                    <a:p>
                      <a:r>
                        <a:rPr lang="en-US" dirty="0" smtClean="0"/>
                        <a:t>Events</a:t>
                      </a:r>
                      <a:endParaRPr lang="en-US" dirty="0"/>
                    </a:p>
                  </a:txBody>
                  <a:tcPr/>
                </a:tc>
              </a:tr>
              <a:tr h="298569">
                <a:tc>
                  <a:txBody>
                    <a:bodyPr/>
                    <a:lstStyle/>
                    <a:p>
                      <a:r>
                        <a:rPr lang="en-US" dirty="0" smtClean="0"/>
                        <a:t>Citizens</a:t>
                      </a:r>
                      <a:endParaRPr lang="en-US" dirty="0"/>
                    </a:p>
                  </a:txBody>
                  <a:tcPr/>
                </a:tc>
                <a:tc>
                  <a:txBody>
                    <a:bodyPr/>
                    <a:lstStyle/>
                    <a:p>
                      <a:r>
                        <a:rPr lang="en-US" dirty="0" smtClean="0"/>
                        <a:t>Civic</a:t>
                      </a:r>
                      <a:r>
                        <a:rPr lang="en-US" baseline="0" dirty="0" smtClean="0"/>
                        <a:t> Organizations</a:t>
                      </a:r>
                      <a:endParaRPr lang="en-US" dirty="0"/>
                    </a:p>
                  </a:txBody>
                  <a:tcPr/>
                </a:tc>
              </a:tr>
              <a:tr h="298569">
                <a:tc>
                  <a:txBody>
                    <a:bodyPr/>
                    <a:lstStyle/>
                    <a:p>
                      <a:r>
                        <a:rPr lang="en-US" dirty="0" smtClean="0"/>
                        <a:t>Interest Groups</a:t>
                      </a:r>
                      <a:endParaRPr lang="en-US" dirty="0"/>
                    </a:p>
                  </a:txBody>
                  <a:tcPr/>
                </a:tc>
                <a:tc>
                  <a:txBody>
                    <a:bodyPr/>
                    <a:lstStyle/>
                    <a:p>
                      <a:r>
                        <a:rPr lang="en-US" dirty="0" smtClean="0"/>
                        <a:t>Coalitions</a:t>
                      </a:r>
                      <a:endParaRPr lang="en-US" dirty="0"/>
                    </a:p>
                  </a:txBody>
                  <a:tcPr/>
                </a:tc>
              </a:tr>
              <a:tr h="298569">
                <a:tc>
                  <a:txBody>
                    <a:bodyPr/>
                    <a:lstStyle/>
                    <a:p>
                      <a:r>
                        <a:rPr lang="en-US" dirty="0" smtClean="0"/>
                        <a:t>Legislators</a:t>
                      </a:r>
                      <a:endParaRPr lang="en-US" dirty="0"/>
                    </a:p>
                  </a:txBody>
                  <a:tcPr/>
                </a:tc>
                <a:tc>
                  <a:txBody>
                    <a:bodyPr/>
                    <a:lstStyle/>
                    <a:p>
                      <a:r>
                        <a:rPr lang="en-US" dirty="0" smtClean="0"/>
                        <a:t>Caucuses</a:t>
                      </a:r>
                    </a:p>
                  </a:txBody>
                  <a:tcPr/>
                </a:tc>
              </a:tr>
              <a:tr h="298569">
                <a:tc>
                  <a:txBody>
                    <a:bodyPr/>
                    <a:lstStyle/>
                    <a:p>
                      <a:r>
                        <a:rPr lang="en-US" dirty="0" smtClean="0"/>
                        <a:t>Nation</a:t>
                      </a:r>
                      <a:r>
                        <a:rPr lang="en-US" baseline="0" dirty="0" smtClean="0"/>
                        <a:t> States</a:t>
                      </a:r>
                      <a:endParaRPr lang="en-US" dirty="0"/>
                    </a:p>
                  </a:txBody>
                  <a:tcPr/>
                </a:tc>
                <a:tc>
                  <a:txBody>
                    <a:bodyPr/>
                    <a:lstStyle/>
                    <a:p>
                      <a:r>
                        <a:rPr lang="en-US" dirty="0" smtClean="0"/>
                        <a:t>Treaties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One-Mode vs. Two-Mode Models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One-mode models are simpler and more parsimonious.</a:t>
            </a:r>
          </a:p>
          <a:p>
            <a:endParaRPr lang="en-US" dirty="0" smtClean="0"/>
          </a:p>
          <a:p>
            <a:r>
              <a:rPr lang="en-US" dirty="0" smtClean="0"/>
              <a:t>Two-mode data are more realistic but less parsimonious</a:t>
            </a:r>
          </a:p>
          <a:p>
            <a:endParaRPr lang="en-US" dirty="0" smtClean="0"/>
          </a:p>
          <a:p>
            <a:r>
              <a:rPr lang="en-US" dirty="0" smtClean="0"/>
              <a:t>We want to think about the trade offs of modeling our data using one mode versus two modes.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From Two Modes to One Mode</a:t>
            </a:r>
            <a:endParaRPr lang="en-US" dirty="0">
              <a:solidFill>
                <a:srgbClr val="002060"/>
              </a:solidFill>
            </a:endParaRPr>
          </a:p>
        </p:txBody>
      </p:sp>
      <p:sp>
        <p:nvSpPr>
          <p:cNvPr id="3" name="Content Placeholder 2"/>
          <p:cNvSpPr>
            <a:spLocks noGrp="1"/>
          </p:cNvSpPr>
          <p:nvPr>
            <p:ph sz="quarter" idx="1"/>
          </p:nvPr>
        </p:nvSpPr>
        <p:spPr/>
        <p:txBody>
          <a:bodyPr>
            <a:normAutofit fontScale="77500" lnSpcReduction="20000"/>
          </a:bodyPr>
          <a:lstStyle/>
          <a:p>
            <a:r>
              <a:rPr lang="en-US" dirty="0" smtClean="0"/>
              <a:t>Ronald L. </a:t>
            </a:r>
            <a:r>
              <a:rPr lang="en-US" dirty="0" err="1" smtClean="0"/>
              <a:t>Breiger</a:t>
            </a:r>
            <a:r>
              <a:rPr lang="en-US" dirty="0" smtClean="0"/>
              <a:t>, "The Duality of Persons and Groups," </a:t>
            </a:r>
            <a:r>
              <a:rPr lang="en-US" i="1" dirty="0" smtClean="0"/>
              <a:t>Social Forces</a:t>
            </a:r>
            <a:r>
              <a:rPr lang="en-US" dirty="0" smtClean="0"/>
              <a:t> (1974).</a:t>
            </a:r>
          </a:p>
          <a:p>
            <a:endParaRPr lang="en-US" dirty="0" smtClean="0"/>
          </a:p>
          <a:p>
            <a:r>
              <a:rPr lang="en-US" dirty="0" smtClean="0"/>
              <a:t>If data have two modes, it is possible to reduce the dimensionality of the data using either mode.</a:t>
            </a:r>
          </a:p>
          <a:p>
            <a:endParaRPr lang="en-US" dirty="0" smtClean="0"/>
          </a:p>
          <a:p>
            <a:r>
              <a:rPr lang="en-US" dirty="0" smtClean="0"/>
              <a:t>Example: If two-mode data have people (Mode X) and organizations (Mode Y), it is possible to reduce them to either people only or organizations only.</a:t>
            </a:r>
          </a:p>
          <a:p>
            <a:endParaRPr lang="en-US" dirty="0" smtClean="0"/>
          </a:p>
          <a:p>
            <a:r>
              <a:rPr lang="en-US" dirty="0" smtClean="0"/>
              <a:t>Mode X: People linked by their co-membership in organizations.</a:t>
            </a:r>
          </a:p>
          <a:p>
            <a:endParaRPr lang="en-US" dirty="0" smtClean="0"/>
          </a:p>
          <a:p>
            <a:r>
              <a:rPr lang="en-US" dirty="0" smtClean="0"/>
              <a:t>Mode Y: Organizations linked by common members.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dirty="0" smtClean="0">
                <a:solidFill>
                  <a:srgbClr val="002060"/>
                </a:solidFill>
              </a:rPr>
              <a:t>Example: People and Organizations in the Antiwar Movement</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Two-mode network (Circles=People;  Squares=Orgs)</a:t>
            </a:r>
          </a:p>
          <a:p>
            <a:pPr>
              <a:buNone/>
            </a:pPr>
            <a:endParaRPr lang="en-US" dirty="0"/>
          </a:p>
        </p:txBody>
      </p:sp>
      <p:pic>
        <p:nvPicPr>
          <p:cNvPr id="4" name="Picture 3" descr="Antiwar2mode.jpg"/>
          <p:cNvPicPr>
            <a:picLocks noChangeAspect="1"/>
          </p:cNvPicPr>
          <p:nvPr/>
        </p:nvPicPr>
        <p:blipFill>
          <a:blip r:embed="rId2" cstate="print"/>
          <a:stretch>
            <a:fillRect/>
          </a:stretch>
        </p:blipFill>
        <p:spPr>
          <a:xfrm>
            <a:off x="1066800" y="2209800"/>
            <a:ext cx="6934200" cy="4186112"/>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Organizations Linked by Common Members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One-Mode Network</a:t>
            </a:r>
          </a:p>
          <a:p>
            <a:endParaRPr lang="en-US" dirty="0"/>
          </a:p>
        </p:txBody>
      </p:sp>
      <p:pic>
        <p:nvPicPr>
          <p:cNvPr id="4" name="Picture 3" descr="Antiwar1modeorganizations.jpg"/>
          <p:cNvPicPr>
            <a:picLocks noChangeAspect="1"/>
          </p:cNvPicPr>
          <p:nvPr/>
        </p:nvPicPr>
        <p:blipFill>
          <a:blip r:embed="rId2" cstate="print"/>
          <a:stretch>
            <a:fillRect/>
          </a:stretch>
        </p:blipFill>
        <p:spPr>
          <a:xfrm>
            <a:off x="1143000" y="1981200"/>
            <a:ext cx="6970803" cy="420820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What Are Networks?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Networks are patterns of relationships that connect individuals, institutions, or objects (or leave them disconnected).</a:t>
            </a:r>
          </a:p>
          <a:p>
            <a:pPr>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People linked by Organizational Co-membership</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One-mode network</a:t>
            </a:r>
          </a:p>
          <a:p>
            <a:pPr>
              <a:buNone/>
            </a:pPr>
            <a:endParaRPr lang="en-US" dirty="0" smtClean="0"/>
          </a:p>
          <a:p>
            <a:endParaRPr lang="en-US" dirty="0"/>
          </a:p>
        </p:txBody>
      </p:sp>
      <p:pic>
        <p:nvPicPr>
          <p:cNvPr id="4" name="Picture 3" descr="Antiwar1modepeople.jpg"/>
          <p:cNvPicPr>
            <a:picLocks noChangeAspect="1"/>
          </p:cNvPicPr>
          <p:nvPr/>
        </p:nvPicPr>
        <p:blipFill>
          <a:blip r:embed="rId2" cstate="print"/>
          <a:stretch>
            <a:fillRect/>
          </a:stretch>
        </p:blipFill>
        <p:spPr>
          <a:xfrm>
            <a:off x="1295400" y="1981200"/>
            <a:ext cx="7010400" cy="4232113"/>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Discussion: Which Graph is Most Revealing?</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A Polished Example</a:t>
            </a:r>
            <a:endParaRPr lang="en-US" dirty="0">
              <a:solidFill>
                <a:srgbClr val="002060"/>
              </a:solidFill>
            </a:endParaRPr>
          </a:p>
        </p:txBody>
      </p:sp>
      <p:pic>
        <p:nvPicPr>
          <p:cNvPr id="4" name="Content Placeholder 3" descr="2007_Mobilization_Network.jpg"/>
          <p:cNvPicPr>
            <a:picLocks noGrp="1" noChangeAspect="1"/>
          </p:cNvPicPr>
          <p:nvPr>
            <p:ph sz="quarter" idx="1"/>
          </p:nvPr>
        </p:nvPicPr>
        <p:blipFill>
          <a:blip r:embed="rId2" cstate="print"/>
          <a:stretch>
            <a:fillRect/>
          </a:stretch>
        </p:blipFill>
        <p:spPr>
          <a:xfrm>
            <a:off x="0" y="1524000"/>
            <a:ext cx="9088098" cy="5486400"/>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Advantages vs. Disadvantages</a:t>
            </a:r>
            <a:endParaRPr lang="en-US" dirty="0">
              <a:solidFill>
                <a:srgbClr val="002060"/>
              </a:solidFill>
            </a:endParaRPr>
          </a:p>
        </p:txBody>
      </p:sp>
      <p:sp>
        <p:nvSpPr>
          <p:cNvPr id="3" name="Content Placeholder 2"/>
          <p:cNvSpPr>
            <a:spLocks noGrp="1"/>
          </p:cNvSpPr>
          <p:nvPr>
            <p:ph sz="quarter" idx="1"/>
          </p:nvPr>
        </p:nvSpPr>
        <p:spPr>
          <a:xfrm>
            <a:off x="304800" y="1524000"/>
            <a:ext cx="8503920" cy="4572000"/>
          </a:xfrm>
        </p:spPr>
        <p:txBody>
          <a:bodyPr>
            <a:normAutofit fontScale="92500" lnSpcReduction="20000"/>
          </a:bodyPr>
          <a:lstStyle/>
          <a:p>
            <a:pPr>
              <a:buNone/>
            </a:pPr>
            <a:r>
              <a:rPr lang="en-US" b="1" dirty="0" smtClean="0"/>
              <a:t>Advantages of Going from 2-mode to 1-mode</a:t>
            </a:r>
          </a:p>
          <a:p>
            <a:r>
              <a:rPr lang="en-US" dirty="0" smtClean="0"/>
              <a:t>Reduce the dimension of the data</a:t>
            </a:r>
          </a:p>
          <a:p>
            <a:r>
              <a:rPr lang="en-US" dirty="0" smtClean="0"/>
              <a:t>Make it easier to visualize</a:t>
            </a:r>
          </a:p>
          <a:p>
            <a:r>
              <a:rPr lang="en-US" dirty="0" smtClean="0"/>
              <a:t>Focus on what really matters</a:t>
            </a:r>
          </a:p>
          <a:p>
            <a:pPr>
              <a:buNone/>
            </a:pPr>
            <a:endParaRPr lang="en-US" dirty="0" smtClean="0"/>
          </a:p>
          <a:p>
            <a:pPr>
              <a:buNone/>
            </a:pPr>
            <a:r>
              <a:rPr lang="en-US" b="1" dirty="0" smtClean="0"/>
              <a:t>Disadvantages of going from 2-mode to 1-mode</a:t>
            </a:r>
          </a:p>
          <a:p>
            <a:r>
              <a:rPr lang="en-US" dirty="0" smtClean="0"/>
              <a:t>Lose information</a:t>
            </a:r>
          </a:p>
          <a:p>
            <a:r>
              <a:rPr lang="en-US" dirty="0" smtClean="0"/>
              <a:t>Confuse the reader</a:t>
            </a:r>
          </a:p>
          <a:p>
            <a:r>
              <a:rPr lang="en-US" dirty="0" smtClean="0"/>
              <a:t>Eliminate the important relationships</a:t>
            </a:r>
          </a:p>
          <a:p>
            <a:pPr>
              <a:buNone/>
            </a:pPr>
            <a:endParaRPr lang="en-US" dirty="0" smtClean="0"/>
          </a:p>
          <a:p>
            <a:pPr>
              <a:buNone/>
            </a:pPr>
            <a:r>
              <a:rPr lang="en-US" b="1" dirty="0" smtClean="0"/>
              <a:t>Depends entirely on your case</a:t>
            </a:r>
            <a:endParaRPr lang="en-US"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smtClean="0">
                <a:solidFill>
                  <a:srgbClr val="002060"/>
                </a:solidFill>
              </a:rPr>
              <a:t>Converting Data From One Mode to Two Modes</a:t>
            </a:r>
          </a:p>
        </p:txBody>
      </p:sp>
      <p:graphicFrame>
        <p:nvGraphicFramePr>
          <p:cNvPr id="5" name="Table 4"/>
          <p:cNvGraphicFramePr>
            <a:graphicFrameLocks noGrp="1"/>
          </p:cNvGraphicFramePr>
          <p:nvPr/>
        </p:nvGraphicFramePr>
        <p:xfrm>
          <a:off x="2667000" y="2057400"/>
          <a:ext cx="4495800" cy="1634870"/>
        </p:xfrm>
        <a:graphic>
          <a:graphicData uri="http://schemas.openxmlformats.org/drawingml/2006/table">
            <a:tbl>
              <a:tblPr firstRow="1" bandRow="1">
                <a:tableStyleId>{5C22544A-7EE6-4342-B048-85BDC9FD1C3A}</a:tableStyleId>
              </a:tblPr>
              <a:tblGrid>
                <a:gridCol w="899160"/>
                <a:gridCol w="899160"/>
                <a:gridCol w="899160"/>
                <a:gridCol w="899160"/>
                <a:gridCol w="899160"/>
              </a:tblGrid>
              <a:tr h="258305">
                <a:tc>
                  <a:txBody>
                    <a:bodyPr/>
                    <a:lstStyle/>
                    <a:p>
                      <a:endParaRPr lang="en-US" sz="1400" dirty="0"/>
                    </a:p>
                  </a:txBody>
                  <a:tcPr/>
                </a:tc>
                <a:tc>
                  <a:txBody>
                    <a:bodyPr/>
                    <a:lstStyle/>
                    <a:p>
                      <a:r>
                        <a:rPr lang="en-US" sz="1400" b="0" dirty="0" smtClean="0">
                          <a:solidFill>
                            <a:schemeClr val="tx1"/>
                          </a:solidFill>
                        </a:rPr>
                        <a:t>Calculus</a:t>
                      </a:r>
                      <a:endParaRPr lang="en-US" sz="1400" b="0" dirty="0">
                        <a:solidFill>
                          <a:schemeClr val="tx1"/>
                        </a:solidFill>
                      </a:endParaRPr>
                    </a:p>
                  </a:txBody>
                  <a:tcPr/>
                </a:tc>
                <a:tc>
                  <a:txBody>
                    <a:bodyPr/>
                    <a:lstStyle/>
                    <a:p>
                      <a:r>
                        <a:rPr lang="en-US" sz="1400" b="0" dirty="0" smtClean="0">
                          <a:solidFill>
                            <a:schemeClr val="tx1"/>
                          </a:solidFill>
                        </a:rPr>
                        <a:t>Physics</a:t>
                      </a:r>
                      <a:endParaRPr lang="en-US" sz="1400" b="0" dirty="0">
                        <a:solidFill>
                          <a:schemeClr val="tx1"/>
                        </a:solidFill>
                      </a:endParaRPr>
                    </a:p>
                  </a:txBody>
                  <a:tcPr/>
                </a:tc>
                <a:tc>
                  <a:txBody>
                    <a:bodyPr/>
                    <a:lstStyle/>
                    <a:p>
                      <a:r>
                        <a:rPr lang="en-US" sz="1400" b="0" dirty="0" smtClean="0">
                          <a:solidFill>
                            <a:schemeClr val="tx1"/>
                          </a:solidFill>
                        </a:rPr>
                        <a:t>Politics</a:t>
                      </a:r>
                      <a:endParaRPr lang="en-US" sz="1400" b="0" dirty="0">
                        <a:solidFill>
                          <a:schemeClr val="tx1"/>
                        </a:solidFill>
                      </a:endParaRPr>
                    </a:p>
                  </a:txBody>
                  <a:tcPr/>
                </a:tc>
                <a:tc>
                  <a:txBody>
                    <a:bodyPr/>
                    <a:lstStyle/>
                    <a:p>
                      <a:r>
                        <a:rPr lang="en-US" sz="1400" b="0" dirty="0" smtClean="0">
                          <a:solidFill>
                            <a:schemeClr val="tx1"/>
                          </a:solidFill>
                        </a:rPr>
                        <a:t>Spanish</a:t>
                      </a:r>
                      <a:endParaRPr lang="en-US" sz="1400" b="0" dirty="0">
                        <a:solidFill>
                          <a:schemeClr val="tx1"/>
                        </a:solidFill>
                      </a:endParaRPr>
                    </a:p>
                  </a:txBody>
                  <a:tcPr/>
                </a:tc>
              </a:tr>
              <a:tr h="250806">
                <a:tc>
                  <a:txBody>
                    <a:bodyPr/>
                    <a:lstStyle/>
                    <a:p>
                      <a:r>
                        <a:rPr lang="en-US" sz="1400" dirty="0" smtClean="0"/>
                        <a:t>Fabio</a:t>
                      </a:r>
                      <a:endParaRPr lang="en-US" sz="1400" dirty="0"/>
                    </a:p>
                  </a:txBody>
                  <a:tcPr>
                    <a:solidFill>
                      <a:schemeClr val="accent1"/>
                    </a:solidFill>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250806">
                <a:tc>
                  <a:txBody>
                    <a:bodyPr/>
                    <a:lstStyle/>
                    <a:p>
                      <a:r>
                        <a:rPr lang="en-US" sz="1400" dirty="0" err="1" smtClean="0"/>
                        <a:t>Riham</a:t>
                      </a:r>
                      <a:endParaRPr lang="en-US" sz="1400" dirty="0"/>
                    </a:p>
                  </a:txBody>
                  <a:tcPr>
                    <a:solidFill>
                      <a:schemeClr val="accent1"/>
                    </a:solidFill>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r>
              <a:tr h="272212">
                <a:tc>
                  <a:txBody>
                    <a:bodyPr/>
                    <a:lstStyle/>
                    <a:p>
                      <a:r>
                        <a:rPr lang="en-US" sz="1400" dirty="0" err="1" smtClean="0"/>
                        <a:t>Ayshea</a:t>
                      </a:r>
                      <a:endParaRPr lang="en-US" sz="1400" dirty="0"/>
                    </a:p>
                  </a:txBody>
                  <a:tcPr>
                    <a:solidFill>
                      <a:schemeClr val="accent1"/>
                    </a:solidFill>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r>
              <a:tr h="415670">
                <a:tc>
                  <a:txBody>
                    <a:bodyPr/>
                    <a:lstStyle/>
                    <a:p>
                      <a:r>
                        <a:rPr lang="en-US" sz="1400" dirty="0" err="1" smtClean="0"/>
                        <a:t>Vikram</a:t>
                      </a:r>
                      <a:endParaRPr lang="en-US" sz="1400" dirty="0"/>
                    </a:p>
                  </a:txBody>
                  <a:tcPr>
                    <a:solidFill>
                      <a:schemeClr val="accent1"/>
                    </a:solidFill>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r>
            </a:tbl>
          </a:graphicData>
        </a:graphic>
      </p:graphicFrame>
      <p:sp>
        <p:nvSpPr>
          <p:cNvPr id="54313" name="TextBox 6"/>
          <p:cNvSpPr txBox="1">
            <a:spLocks noChangeArrowheads="1"/>
          </p:cNvSpPr>
          <p:nvPr/>
        </p:nvSpPr>
        <p:spPr bwMode="auto">
          <a:xfrm>
            <a:off x="1524000" y="2362200"/>
            <a:ext cx="990600" cy="738188"/>
          </a:xfrm>
          <a:prstGeom prst="rect">
            <a:avLst/>
          </a:prstGeom>
          <a:noFill/>
          <a:ln w="9525">
            <a:noFill/>
            <a:miter lim="800000"/>
            <a:headEnd/>
            <a:tailEnd/>
          </a:ln>
        </p:spPr>
        <p:txBody>
          <a:bodyPr>
            <a:spAutoFit/>
          </a:bodyPr>
          <a:lstStyle/>
          <a:p>
            <a:r>
              <a:rPr lang="en-US" sz="1400" dirty="0"/>
              <a:t>This two-mode</a:t>
            </a:r>
          </a:p>
          <a:p>
            <a:r>
              <a:rPr lang="en-US" sz="1400" dirty="0"/>
              <a:t>network:</a:t>
            </a:r>
          </a:p>
        </p:txBody>
      </p:sp>
      <p:graphicFrame>
        <p:nvGraphicFramePr>
          <p:cNvPr id="6" name="Table 5"/>
          <p:cNvGraphicFramePr>
            <a:graphicFrameLocks noGrp="1"/>
          </p:cNvGraphicFramePr>
          <p:nvPr/>
        </p:nvGraphicFramePr>
        <p:xfrm>
          <a:off x="457200" y="4419600"/>
          <a:ext cx="3581400" cy="1600200"/>
        </p:xfrm>
        <a:graphic>
          <a:graphicData uri="http://schemas.openxmlformats.org/drawingml/2006/table">
            <a:tbl>
              <a:tblPr firstRow="1" bandRow="1">
                <a:tableStyleId>{5C22544A-7EE6-4342-B048-85BDC9FD1C3A}</a:tableStyleId>
              </a:tblPr>
              <a:tblGrid>
                <a:gridCol w="778565"/>
                <a:gridCol w="622852"/>
                <a:gridCol w="700709"/>
                <a:gridCol w="778565"/>
                <a:gridCol w="700709"/>
              </a:tblGrid>
              <a:tr h="296071">
                <a:tc>
                  <a:txBody>
                    <a:bodyPr/>
                    <a:lstStyle/>
                    <a:p>
                      <a:endParaRPr lang="en-US" sz="1200" dirty="0"/>
                    </a:p>
                  </a:txBody>
                  <a:tcPr/>
                </a:tc>
                <a:tc>
                  <a:txBody>
                    <a:bodyPr/>
                    <a:lstStyle/>
                    <a:p>
                      <a:r>
                        <a:rPr lang="en-US" sz="1200" b="0" dirty="0" smtClean="0">
                          <a:solidFill>
                            <a:schemeClr val="tx1"/>
                          </a:solidFill>
                        </a:rPr>
                        <a:t>Fabio</a:t>
                      </a:r>
                      <a:endParaRPr lang="en-US" sz="1200" b="0" dirty="0">
                        <a:solidFill>
                          <a:schemeClr val="tx1"/>
                        </a:solidFill>
                      </a:endParaRPr>
                    </a:p>
                  </a:txBody>
                  <a:tcPr/>
                </a:tc>
                <a:tc>
                  <a:txBody>
                    <a:bodyPr/>
                    <a:lstStyle/>
                    <a:p>
                      <a:r>
                        <a:rPr lang="en-US" sz="1200" b="0" dirty="0" err="1" smtClean="0">
                          <a:solidFill>
                            <a:schemeClr val="tx1"/>
                          </a:solidFill>
                        </a:rPr>
                        <a:t>Riham</a:t>
                      </a:r>
                      <a:endParaRPr lang="en-US" sz="1200" b="0" dirty="0">
                        <a:solidFill>
                          <a:schemeClr val="tx1"/>
                        </a:solidFill>
                      </a:endParaRPr>
                    </a:p>
                  </a:txBody>
                  <a:tcPr/>
                </a:tc>
                <a:tc>
                  <a:txBody>
                    <a:bodyPr/>
                    <a:lstStyle/>
                    <a:p>
                      <a:r>
                        <a:rPr lang="en-US" sz="1200" b="0" dirty="0" err="1" smtClean="0">
                          <a:solidFill>
                            <a:schemeClr val="tx1"/>
                          </a:solidFill>
                        </a:rPr>
                        <a:t>Ayshea</a:t>
                      </a:r>
                      <a:endParaRPr lang="en-US" sz="1200" b="0" dirty="0">
                        <a:solidFill>
                          <a:schemeClr val="tx1"/>
                        </a:solidFill>
                      </a:endParaRPr>
                    </a:p>
                  </a:txBody>
                  <a:tcPr/>
                </a:tc>
                <a:tc>
                  <a:txBody>
                    <a:bodyPr/>
                    <a:lstStyle/>
                    <a:p>
                      <a:r>
                        <a:rPr lang="en-US" sz="1200" b="0" dirty="0" err="1" smtClean="0">
                          <a:solidFill>
                            <a:schemeClr val="tx1"/>
                          </a:solidFill>
                        </a:rPr>
                        <a:t>Vikram</a:t>
                      </a:r>
                      <a:endParaRPr lang="en-US" sz="1200" b="0" dirty="0">
                        <a:solidFill>
                          <a:schemeClr val="tx1"/>
                        </a:solidFill>
                      </a:endParaRPr>
                    </a:p>
                  </a:txBody>
                  <a:tcPr/>
                </a:tc>
              </a:tr>
              <a:tr h="296071">
                <a:tc>
                  <a:txBody>
                    <a:bodyPr/>
                    <a:lstStyle/>
                    <a:p>
                      <a:r>
                        <a:rPr lang="en-US" sz="1200" dirty="0" smtClean="0"/>
                        <a:t>Fabio</a:t>
                      </a:r>
                      <a:endParaRPr lang="en-US" sz="1200" dirty="0"/>
                    </a:p>
                  </a:txBody>
                  <a:tcPr>
                    <a:solidFill>
                      <a:schemeClr val="accent1"/>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96071">
                <a:tc>
                  <a:txBody>
                    <a:bodyPr/>
                    <a:lstStyle/>
                    <a:p>
                      <a:r>
                        <a:rPr lang="en-US" sz="1200" dirty="0" err="1" smtClean="0"/>
                        <a:t>Riham</a:t>
                      </a:r>
                      <a:endParaRPr lang="en-US" sz="1200" dirty="0"/>
                    </a:p>
                  </a:txBody>
                  <a:tcPr>
                    <a:solidFill>
                      <a:schemeClr val="accent1"/>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96071">
                <a:tc>
                  <a:txBody>
                    <a:bodyPr/>
                    <a:lstStyle/>
                    <a:p>
                      <a:r>
                        <a:rPr lang="en-US" sz="1200" dirty="0" err="1" smtClean="0"/>
                        <a:t>Ayshea</a:t>
                      </a:r>
                      <a:endParaRPr lang="en-US" sz="1200" dirty="0"/>
                    </a:p>
                  </a:txBody>
                  <a:tcPr>
                    <a:solidFill>
                      <a:schemeClr val="accent1"/>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15916">
                <a:tc>
                  <a:txBody>
                    <a:bodyPr/>
                    <a:lstStyle/>
                    <a:p>
                      <a:r>
                        <a:rPr lang="en-US" sz="1200" dirty="0" err="1" smtClean="0"/>
                        <a:t>Vikram</a:t>
                      </a:r>
                      <a:endParaRPr lang="en-US" sz="1200" dirty="0"/>
                    </a:p>
                  </a:txBody>
                  <a:tcPr>
                    <a:solidFill>
                      <a:schemeClr val="accent1"/>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4352" name="Rectangle 7"/>
          <p:cNvSpPr>
            <a:spLocks noChangeArrowheads="1"/>
          </p:cNvSpPr>
          <p:nvPr/>
        </p:nvSpPr>
        <p:spPr bwMode="auto">
          <a:xfrm>
            <a:off x="533400" y="4038600"/>
            <a:ext cx="3962400" cy="307777"/>
          </a:xfrm>
          <a:prstGeom prst="rect">
            <a:avLst/>
          </a:prstGeom>
          <a:noFill/>
          <a:ln w="9525">
            <a:noFill/>
            <a:miter lim="800000"/>
            <a:headEnd/>
            <a:tailEnd/>
          </a:ln>
        </p:spPr>
        <p:txBody>
          <a:bodyPr wrap="square">
            <a:spAutoFit/>
          </a:bodyPr>
          <a:lstStyle/>
          <a:p>
            <a:r>
              <a:rPr lang="en-US" sz="1400" dirty="0"/>
              <a:t>Can be reduced to this </a:t>
            </a:r>
            <a:r>
              <a:rPr lang="en-US" sz="1400" dirty="0" smtClean="0"/>
              <a:t>one-mode matrix</a:t>
            </a:r>
            <a:r>
              <a:rPr lang="en-US" sz="1400" dirty="0"/>
              <a:t>:</a:t>
            </a:r>
          </a:p>
        </p:txBody>
      </p:sp>
      <p:graphicFrame>
        <p:nvGraphicFramePr>
          <p:cNvPr id="9" name="Table 8"/>
          <p:cNvGraphicFramePr>
            <a:graphicFrameLocks noGrp="1"/>
          </p:cNvGraphicFramePr>
          <p:nvPr/>
        </p:nvGraphicFramePr>
        <p:xfrm>
          <a:off x="4572000" y="4495800"/>
          <a:ext cx="4114800" cy="1574951"/>
        </p:xfrm>
        <a:graphic>
          <a:graphicData uri="http://schemas.openxmlformats.org/drawingml/2006/table">
            <a:tbl>
              <a:tblPr firstRow="1" bandRow="1">
                <a:tableStyleId>{5C22544A-7EE6-4342-B048-85BDC9FD1C3A}</a:tableStyleId>
              </a:tblPr>
              <a:tblGrid>
                <a:gridCol w="894521"/>
                <a:gridCol w="846356"/>
                <a:gridCol w="791309"/>
                <a:gridCol w="777545"/>
                <a:gridCol w="805069"/>
              </a:tblGrid>
              <a:tr h="147169">
                <a:tc>
                  <a:txBody>
                    <a:bodyPr/>
                    <a:lstStyle/>
                    <a:p>
                      <a:endParaRPr lang="en-US" sz="1200" dirty="0"/>
                    </a:p>
                  </a:txBody>
                  <a:tcPr/>
                </a:tc>
                <a:tc>
                  <a:txBody>
                    <a:bodyPr/>
                    <a:lstStyle/>
                    <a:p>
                      <a:r>
                        <a:rPr lang="en-US" sz="1200" b="0" dirty="0" smtClean="0">
                          <a:solidFill>
                            <a:schemeClr val="tx1"/>
                          </a:solidFill>
                        </a:rPr>
                        <a:t>Calculus</a:t>
                      </a:r>
                      <a:endParaRPr lang="en-US" sz="1200" b="0" dirty="0">
                        <a:solidFill>
                          <a:schemeClr val="tx1"/>
                        </a:solidFill>
                      </a:endParaRPr>
                    </a:p>
                  </a:txBody>
                  <a:tcPr/>
                </a:tc>
                <a:tc>
                  <a:txBody>
                    <a:bodyPr/>
                    <a:lstStyle/>
                    <a:p>
                      <a:r>
                        <a:rPr lang="en-US" sz="1200" b="0" dirty="0" smtClean="0">
                          <a:solidFill>
                            <a:schemeClr val="tx1"/>
                          </a:solidFill>
                        </a:rPr>
                        <a:t>Physics</a:t>
                      </a:r>
                      <a:endParaRPr lang="en-US" sz="1200" b="0" dirty="0">
                        <a:solidFill>
                          <a:schemeClr val="tx1"/>
                        </a:solidFill>
                      </a:endParaRPr>
                    </a:p>
                  </a:txBody>
                  <a:tcPr/>
                </a:tc>
                <a:tc>
                  <a:txBody>
                    <a:bodyPr/>
                    <a:lstStyle/>
                    <a:p>
                      <a:r>
                        <a:rPr lang="en-US" sz="1200" b="0" dirty="0" smtClean="0">
                          <a:solidFill>
                            <a:schemeClr val="tx1"/>
                          </a:solidFill>
                        </a:rPr>
                        <a:t>Politics</a:t>
                      </a:r>
                      <a:endParaRPr lang="en-US" sz="1200" b="0" dirty="0">
                        <a:solidFill>
                          <a:schemeClr val="tx1"/>
                        </a:solidFill>
                      </a:endParaRPr>
                    </a:p>
                  </a:txBody>
                  <a:tcPr/>
                </a:tc>
                <a:tc>
                  <a:txBody>
                    <a:bodyPr/>
                    <a:lstStyle/>
                    <a:p>
                      <a:r>
                        <a:rPr lang="en-US" sz="1200" b="0" dirty="0" smtClean="0">
                          <a:solidFill>
                            <a:schemeClr val="tx1"/>
                          </a:solidFill>
                        </a:rPr>
                        <a:t>Spanish</a:t>
                      </a:r>
                      <a:endParaRPr lang="en-US" sz="1200" b="0" dirty="0">
                        <a:solidFill>
                          <a:schemeClr val="tx1"/>
                        </a:solidFill>
                      </a:endParaRPr>
                    </a:p>
                  </a:txBody>
                  <a:tcPr/>
                </a:tc>
              </a:tr>
              <a:tr h="299569">
                <a:tc>
                  <a:txBody>
                    <a:bodyPr/>
                    <a:lstStyle/>
                    <a:p>
                      <a:r>
                        <a:rPr lang="en-US" sz="1200" dirty="0" smtClean="0"/>
                        <a:t>Calculus</a:t>
                      </a:r>
                      <a:endParaRPr lang="en-US" sz="1200" dirty="0"/>
                    </a:p>
                  </a:txBody>
                  <a:tcPr>
                    <a:solidFill>
                      <a:schemeClr val="accent1"/>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99569">
                <a:tc>
                  <a:txBody>
                    <a:bodyPr/>
                    <a:lstStyle/>
                    <a:p>
                      <a:r>
                        <a:rPr lang="en-US" sz="1200" dirty="0" smtClean="0"/>
                        <a:t>Physics</a:t>
                      </a:r>
                      <a:endParaRPr lang="en-US" sz="1200" dirty="0"/>
                    </a:p>
                  </a:txBody>
                  <a:tcPr>
                    <a:solidFill>
                      <a:schemeClr val="accent1"/>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99569">
                <a:tc>
                  <a:txBody>
                    <a:bodyPr/>
                    <a:lstStyle/>
                    <a:p>
                      <a:r>
                        <a:rPr lang="en-US" sz="1200" dirty="0" smtClean="0"/>
                        <a:t>Politics</a:t>
                      </a:r>
                      <a:endParaRPr lang="en-US" sz="1200" dirty="0"/>
                    </a:p>
                  </a:txBody>
                  <a:tcPr>
                    <a:solidFill>
                      <a:schemeClr val="accent1"/>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1924">
                <a:tc>
                  <a:txBody>
                    <a:bodyPr/>
                    <a:lstStyle/>
                    <a:p>
                      <a:r>
                        <a:rPr lang="en-US" sz="1200" dirty="0" smtClean="0"/>
                        <a:t>Spanish</a:t>
                      </a:r>
                      <a:endParaRPr lang="en-US" sz="1200" dirty="0"/>
                    </a:p>
                  </a:txBody>
                  <a:tcPr>
                    <a:solidFill>
                      <a:schemeClr val="accent1"/>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4391" name="TextBox 9"/>
          <p:cNvSpPr txBox="1">
            <a:spLocks noChangeArrowheads="1"/>
          </p:cNvSpPr>
          <p:nvPr/>
        </p:nvSpPr>
        <p:spPr bwMode="auto">
          <a:xfrm>
            <a:off x="5410200" y="4038600"/>
            <a:ext cx="3276600" cy="307777"/>
          </a:xfrm>
          <a:prstGeom prst="rect">
            <a:avLst/>
          </a:prstGeom>
          <a:noFill/>
          <a:ln w="9525">
            <a:noFill/>
            <a:miter lim="800000"/>
            <a:headEnd/>
            <a:tailEnd/>
          </a:ln>
        </p:spPr>
        <p:txBody>
          <a:bodyPr wrap="square">
            <a:spAutoFit/>
          </a:bodyPr>
          <a:lstStyle/>
          <a:p>
            <a:r>
              <a:rPr lang="en-US" sz="1400" dirty="0"/>
              <a:t>Or this one:</a:t>
            </a:r>
          </a:p>
        </p:txBody>
      </p:sp>
      <p:sp>
        <p:nvSpPr>
          <p:cNvPr id="10" name="TextBox 9"/>
          <p:cNvSpPr txBox="1"/>
          <p:nvPr/>
        </p:nvSpPr>
        <p:spPr>
          <a:xfrm>
            <a:off x="304800" y="1524001"/>
            <a:ext cx="3962400" cy="369332"/>
          </a:xfrm>
          <a:prstGeom prst="rect">
            <a:avLst/>
          </a:prstGeom>
          <a:noFill/>
        </p:spPr>
        <p:txBody>
          <a:bodyPr wrap="square" rtlCol="0">
            <a:spAutoFit/>
          </a:bodyPr>
          <a:lstStyle/>
          <a:p>
            <a:r>
              <a:rPr lang="en-US" dirty="0" smtClean="0"/>
              <a:t>Try it by hand – it’s easy</a:t>
            </a:r>
            <a:r>
              <a:rPr lang="en-US" dirty="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smtClean="0">
                <a:solidFill>
                  <a:srgbClr val="002060"/>
                </a:solidFill>
              </a:rPr>
              <a:t>Converting Data From One Mode to Two Modes</a:t>
            </a:r>
          </a:p>
        </p:txBody>
      </p:sp>
      <p:graphicFrame>
        <p:nvGraphicFramePr>
          <p:cNvPr id="5" name="Table 4"/>
          <p:cNvGraphicFramePr>
            <a:graphicFrameLocks noGrp="1"/>
          </p:cNvGraphicFramePr>
          <p:nvPr/>
        </p:nvGraphicFramePr>
        <p:xfrm>
          <a:off x="2667000" y="2057400"/>
          <a:ext cx="4495800" cy="1634870"/>
        </p:xfrm>
        <a:graphic>
          <a:graphicData uri="http://schemas.openxmlformats.org/drawingml/2006/table">
            <a:tbl>
              <a:tblPr firstRow="1" bandRow="1">
                <a:tableStyleId>{5C22544A-7EE6-4342-B048-85BDC9FD1C3A}</a:tableStyleId>
              </a:tblPr>
              <a:tblGrid>
                <a:gridCol w="899160"/>
                <a:gridCol w="899160"/>
                <a:gridCol w="899160"/>
                <a:gridCol w="899160"/>
                <a:gridCol w="899160"/>
              </a:tblGrid>
              <a:tr h="258305">
                <a:tc>
                  <a:txBody>
                    <a:bodyPr/>
                    <a:lstStyle/>
                    <a:p>
                      <a:endParaRPr lang="en-US" sz="1400" dirty="0"/>
                    </a:p>
                  </a:txBody>
                  <a:tcPr/>
                </a:tc>
                <a:tc>
                  <a:txBody>
                    <a:bodyPr/>
                    <a:lstStyle/>
                    <a:p>
                      <a:r>
                        <a:rPr lang="en-US" sz="1400" b="0" dirty="0" smtClean="0">
                          <a:solidFill>
                            <a:schemeClr val="tx1"/>
                          </a:solidFill>
                        </a:rPr>
                        <a:t>Calculus</a:t>
                      </a:r>
                      <a:endParaRPr lang="en-US" sz="1400" b="0" dirty="0">
                        <a:solidFill>
                          <a:schemeClr val="tx1"/>
                        </a:solidFill>
                      </a:endParaRPr>
                    </a:p>
                  </a:txBody>
                  <a:tcPr/>
                </a:tc>
                <a:tc>
                  <a:txBody>
                    <a:bodyPr/>
                    <a:lstStyle/>
                    <a:p>
                      <a:r>
                        <a:rPr lang="en-US" sz="1400" b="0" dirty="0" smtClean="0">
                          <a:solidFill>
                            <a:schemeClr val="tx1"/>
                          </a:solidFill>
                        </a:rPr>
                        <a:t>Physics</a:t>
                      </a:r>
                      <a:endParaRPr lang="en-US" sz="1400" b="0" dirty="0">
                        <a:solidFill>
                          <a:schemeClr val="tx1"/>
                        </a:solidFill>
                      </a:endParaRPr>
                    </a:p>
                  </a:txBody>
                  <a:tcPr/>
                </a:tc>
                <a:tc>
                  <a:txBody>
                    <a:bodyPr/>
                    <a:lstStyle/>
                    <a:p>
                      <a:r>
                        <a:rPr lang="en-US" sz="1400" b="0" dirty="0" smtClean="0">
                          <a:solidFill>
                            <a:schemeClr val="tx1"/>
                          </a:solidFill>
                        </a:rPr>
                        <a:t>Politics</a:t>
                      </a:r>
                      <a:endParaRPr lang="en-US" sz="1400" b="0" dirty="0">
                        <a:solidFill>
                          <a:schemeClr val="tx1"/>
                        </a:solidFill>
                      </a:endParaRPr>
                    </a:p>
                  </a:txBody>
                  <a:tcPr/>
                </a:tc>
                <a:tc>
                  <a:txBody>
                    <a:bodyPr/>
                    <a:lstStyle/>
                    <a:p>
                      <a:r>
                        <a:rPr lang="en-US" sz="1400" b="0" dirty="0" smtClean="0">
                          <a:solidFill>
                            <a:schemeClr val="tx1"/>
                          </a:solidFill>
                        </a:rPr>
                        <a:t>Spanish</a:t>
                      </a:r>
                      <a:endParaRPr lang="en-US" sz="1400" b="0" dirty="0">
                        <a:solidFill>
                          <a:schemeClr val="tx1"/>
                        </a:solidFill>
                      </a:endParaRPr>
                    </a:p>
                  </a:txBody>
                  <a:tcPr/>
                </a:tc>
              </a:tr>
              <a:tr h="250806">
                <a:tc>
                  <a:txBody>
                    <a:bodyPr/>
                    <a:lstStyle/>
                    <a:p>
                      <a:r>
                        <a:rPr lang="en-US" sz="1400" dirty="0" smtClean="0"/>
                        <a:t>Fabio</a:t>
                      </a:r>
                      <a:endParaRPr lang="en-US" sz="1400" dirty="0"/>
                    </a:p>
                  </a:txBody>
                  <a:tcPr>
                    <a:solidFill>
                      <a:schemeClr val="accent1"/>
                    </a:solidFill>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250806">
                <a:tc>
                  <a:txBody>
                    <a:bodyPr/>
                    <a:lstStyle/>
                    <a:p>
                      <a:r>
                        <a:rPr lang="en-US" sz="1400" dirty="0" err="1" smtClean="0"/>
                        <a:t>Riham</a:t>
                      </a:r>
                      <a:endParaRPr lang="en-US" sz="1400" dirty="0"/>
                    </a:p>
                  </a:txBody>
                  <a:tcPr>
                    <a:solidFill>
                      <a:schemeClr val="accent1"/>
                    </a:solidFill>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r>
              <a:tr h="272212">
                <a:tc>
                  <a:txBody>
                    <a:bodyPr/>
                    <a:lstStyle/>
                    <a:p>
                      <a:r>
                        <a:rPr lang="en-US" sz="1400" dirty="0" err="1" smtClean="0"/>
                        <a:t>Ayshea</a:t>
                      </a:r>
                      <a:endParaRPr lang="en-US" sz="1400" dirty="0"/>
                    </a:p>
                  </a:txBody>
                  <a:tcPr>
                    <a:solidFill>
                      <a:schemeClr val="accent1"/>
                    </a:solidFill>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r>
              <a:tr h="415670">
                <a:tc>
                  <a:txBody>
                    <a:bodyPr/>
                    <a:lstStyle/>
                    <a:p>
                      <a:r>
                        <a:rPr lang="en-US" sz="1400" dirty="0" err="1" smtClean="0"/>
                        <a:t>Vikram</a:t>
                      </a:r>
                      <a:endParaRPr lang="en-US" sz="1400" dirty="0"/>
                    </a:p>
                  </a:txBody>
                  <a:tcPr>
                    <a:solidFill>
                      <a:schemeClr val="accent1"/>
                    </a:solidFill>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r>
            </a:tbl>
          </a:graphicData>
        </a:graphic>
      </p:graphicFrame>
      <p:sp>
        <p:nvSpPr>
          <p:cNvPr id="54313" name="TextBox 6"/>
          <p:cNvSpPr txBox="1">
            <a:spLocks noChangeArrowheads="1"/>
          </p:cNvSpPr>
          <p:nvPr/>
        </p:nvSpPr>
        <p:spPr bwMode="auto">
          <a:xfrm>
            <a:off x="1524000" y="2362200"/>
            <a:ext cx="990600" cy="738188"/>
          </a:xfrm>
          <a:prstGeom prst="rect">
            <a:avLst/>
          </a:prstGeom>
          <a:noFill/>
          <a:ln w="9525">
            <a:noFill/>
            <a:miter lim="800000"/>
            <a:headEnd/>
            <a:tailEnd/>
          </a:ln>
        </p:spPr>
        <p:txBody>
          <a:bodyPr>
            <a:spAutoFit/>
          </a:bodyPr>
          <a:lstStyle/>
          <a:p>
            <a:r>
              <a:rPr lang="en-US" sz="1400"/>
              <a:t>This two-mode</a:t>
            </a:r>
          </a:p>
          <a:p>
            <a:r>
              <a:rPr lang="en-US" sz="1400"/>
              <a:t>network:</a:t>
            </a:r>
          </a:p>
        </p:txBody>
      </p:sp>
      <p:graphicFrame>
        <p:nvGraphicFramePr>
          <p:cNvPr id="6" name="Table 5"/>
          <p:cNvGraphicFramePr>
            <a:graphicFrameLocks noGrp="1"/>
          </p:cNvGraphicFramePr>
          <p:nvPr/>
        </p:nvGraphicFramePr>
        <p:xfrm>
          <a:off x="914400" y="3886200"/>
          <a:ext cx="3505200" cy="1593680"/>
        </p:xfrm>
        <a:graphic>
          <a:graphicData uri="http://schemas.openxmlformats.org/drawingml/2006/table">
            <a:tbl>
              <a:tblPr firstRow="1" bandRow="1">
                <a:tableStyleId>{5C22544A-7EE6-4342-B048-85BDC9FD1C3A}</a:tableStyleId>
              </a:tblPr>
              <a:tblGrid>
                <a:gridCol w="762000"/>
                <a:gridCol w="609600"/>
                <a:gridCol w="685800"/>
                <a:gridCol w="762000"/>
                <a:gridCol w="685800"/>
              </a:tblGrid>
              <a:tr h="385360">
                <a:tc>
                  <a:txBody>
                    <a:bodyPr/>
                    <a:lstStyle/>
                    <a:p>
                      <a:endParaRPr lang="en-US" sz="1200" dirty="0"/>
                    </a:p>
                  </a:txBody>
                  <a:tcPr/>
                </a:tc>
                <a:tc>
                  <a:txBody>
                    <a:bodyPr/>
                    <a:lstStyle/>
                    <a:p>
                      <a:r>
                        <a:rPr lang="en-US" sz="1200" b="0" dirty="0" smtClean="0">
                          <a:solidFill>
                            <a:schemeClr val="tx1"/>
                          </a:solidFill>
                        </a:rPr>
                        <a:t>Fabio</a:t>
                      </a:r>
                      <a:endParaRPr lang="en-US" sz="1200" b="0" dirty="0">
                        <a:solidFill>
                          <a:schemeClr val="tx1"/>
                        </a:solidFill>
                      </a:endParaRPr>
                    </a:p>
                  </a:txBody>
                  <a:tcPr/>
                </a:tc>
                <a:tc>
                  <a:txBody>
                    <a:bodyPr/>
                    <a:lstStyle/>
                    <a:p>
                      <a:r>
                        <a:rPr lang="en-US" sz="1200" b="0" dirty="0" err="1" smtClean="0">
                          <a:solidFill>
                            <a:schemeClr val="tx1"/>
                          </a:solidFill>
                        </a:rPr>
                        <a:t>Riham</a:t>
                      </a:r>
                      <a:endParaRPr lang="en-US" sz="1200" b="0" dirty="0">
                        <a:solidFill>
                          <a:schemeClr val="tx1"/>
                        </a:solidFill>
                      </a:endParaRPr>
                    </a:p>
                  </a:txBody>
                  <a:tcPr/>
                </a:tc>
                <a:tc>
                  <a:txBody>
                    <a:bodyPr/>
                    <a:lstStyle/>
                    <a:p>
                      <a:r>
                        <a:rPr lang="en-US" sz="1200" b="0" dirty="0" err="1" smtClean="0">
                          <a:solidFill>
                            <a:schemeClr val="tx1"/>
                          </a:solidFill>
                        </a:rPr>
                        <a:t>Ayshea</a:t>
                      </a:r>
                      <a:endParaRPr lang="en-US" sz="1200" b="0" dirty="0">
                        <a:solidFill>
                          <a:schemeClr val="tx1"/>
                        </a:solidFill>
                      </a:endParaRPr>
                    </a:p>
                  </a:txBody>
                  <a:tcPr/>
                </a:tc>
                <a:tc>
                  <a:txBody>
                    <a:bodyPr/>
                    <a:lstStyle/>
                    <a:p>
                      <a:r>
                        <a:rPr lang="en-US" sz="1200" b="0" dirty="0" err="1" smtClean="0">
                          <a:solidFill>
                            <a:schemeClr val="tx1"/>
                          </a:solidFill>
                        </a:rPr>
                        <a:t>Vikram</a:t>
                      </a:r>
                      <a:endParaRPr lang="en-US" sz="1200" b="0" dirty="0">
                        <a:solidFill>
                          <a:schemeClr val="tx1"/>
                        </a:solidFill>
                      </a:endParaRPr>
                    </a:p>
                  </a:txBody>
                  <a:tcPr/>
                </a:tc>
              </a:tr>
              <a:tr h="261563">
                <a:tc>
                  <a:txBody>
                    <a:bodyPr/>
                    <a:lstStyle/>
                    <a:p>
                      <a:r>
                        <a:rPr lang="en-US" sz="1200" dirty="0" smtClean="0"/>
                        <a:t>Fabio</a:t>
                      </a:r>
                      <a:endParaRPr lang="en-US" sz="1200" dirty="0"/>
                    </a:p>
                  </a:txBody>
                  <a:tcPr>
                    <a:solidFill>
                      <a:schemeClr val="accent1"/>
                    </a:solidFill>
                  </a:tcPr>
                </a:tc>
                <a:tc>
                  <a:txBody>
                    <a:bodyPr/>
                    <a:lstStyle/>
                    <a:p>
                      <a:r>
                        <a:rPr lang="en-US" sz="1200" dirty="0" smtClean="0"/>
                        <a:t>2</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61563">
                <a:tc>
                  <a:txBody>
                    <a:bodyPr/>
                    <a:lstStyle/>
                    <a:p>
                      <a:r>
                        <a:rPr lang="en-US" sz="1200" dirty="0" err="1" smtClean="0"/>
                        <a:t>Riham</a:t>
                      </a:r>
                      <a:endParaRPr lang="en-US" sz="1200" dirty="0"/>
                    </a:p>
                  </a:txBody>
                  <a:tcPr>
                    <a:solidFill>
                      <a:schemeClr val="accent1"/>
                    </a:solidFill>
                  </a:tcPr>
                </a:tc>
                <a:tc>
                  <a:txBody>
                    <a:bodyPr/>
                    <a:lstStyle/>
                    <a:p>
                      <a:r>
                        <a:rPr lang="en-US" sz="1200" dirty="0" smtClean="0"/>
                        <a:t>0</a:t>
                      </a:r>
                      <a:endParaRPr lang="en-US" sz="1200" dirty="0"/>
                    </a:p>
                  </a:txBody>
                  <a:tcPr/>
                </a:tc>
                <a:tc>
                  <a:txBody>
                    <a:bodyPr/>
                    <a:lstStyle/>
                    <a:p>
                      <a:r>
                        <a:rPr lang="en-US" sz="1200" dirty="0" smtClean="0"/>
                        <a:t>2</a:t>
                      </a:r>
                      <a:endParaRPr lang="en-US" sz="1200" dirty="0"/>
                    </a:p>
                  </a:txBody>
                  <a:tcPr/>
                </a:tc>
                <a:tc>
                  <a:txBody>
                    <a:bodyPr/>
                    <a:lstStyle/>
                    <a:p>
                      <a:endParaRPr lang="en-US" sz="1200" dirty="0"/>
                    </a:p>
                  </a:txBody>
                  <a:tcPr/>
                </a:tc>
                <a:tc>
                  <a:txBody>
                    <a:bodyPr/>
                    <a:lstStyle/>
                    <a:p>
                      <a:endParaRPr lang="en-US" sz="1200" dirty="0"/>
                    </a:p>
                  </a:txBody>
                  <a:tcPr/>
                </a:tc>
              </a:tr>
              <a:tr h="268549">
                <a:tc>
                  <a:txBody>
                    <a:bodyPr/>
                    <a:lstStyle/>
                    <a:p>
                      <a:r>
                        <a:rPr lang="en-US" sz="1200" dirty="0" err="1" smtClean="0"/>
                        <a:t>Ayshea</a:t>
                      </a:r>
                      <a:endParaRPr lang="en-US" sz="1200" dirty="0"/>
                    </a:p>
                  </a:txBody>
                  <a:tcPr>
                    <a:solidFill>
                      <a:schemeClr val="accent1"/>
                    </a:solidFill>
                  </a:tcPr>
                </a:tc>
                <a:tc>
                  <a:txBody>
                    <a:bodyPr/>
                    <a:lstStyle/>
                    <a:p>
                      <a:r>
                        <a:rPr lang="en-US" sz="1200" dirty="0" smtClean="0"/>
                        <a:t>1</a:t>
                      </a:r>
                      <a:endParaRPr lang="en-US" sz="1200" dirty="0"/>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c>
                  <a:txBody>
                    <a:bodyPr/>
                    <a:lstStyle/>
                    <a:p>
                      <a:endParaRPr lang="en-US" sz="1200" dirty="0"/>
                    </a:p>
                  </a:txBody>
                  <a:tcPr/>
                </a:tc>
              </a:tr>
              <a:tr h="385360">
                <a:tc>
                  <a:txBody>
                    <a:bodyPr/>
                    <a:lstStyle/>
                    <a:p>
                      <a:r>
                        <a:rPr lang="en-US" sz="1200" dirty="0" err="1" smtClean="0"/>
                        <a:t>Vikram</a:t>
                      </a:r>
                      <a:endParaRPr lang="en-US" sz="1200" dirty="0"/>
                    </a:p>
                  </a:txBody>
                  <a:tcPr>
                    <a:solidFill>
                      <a:schemeClr val="accent1"/>
                    </a:solidFill>
                  </a:tcPr>
                </a:tc>
                <a:tc>
                  <a:txBody>
                    <a:bodyPr/>
                    <a:lstStyle/>
                    <a:p>
                      <a:r>
                        <a:rPr lang="en-US" sz="1200" dirty="0" smtClean="0"/>
                        <a:t>2</a:t>
                      </a:r>
                      <a:endParaRPr lang="en-US" sz="1200" dirty="0"/>
                    </a:p>
                  </a:txBody>
                  <a:tcPr/>
                </a:tc>
                <a:tc>
                  <a:txBody>
                    <a:bodyPr/>
                    <a:lstStyle/>
                    <a:p>
                      <a:r>
                        <a:rPr lang="en-US" sz="1200" dirty="0" smtClean="0"/>
                        <a:t>1</a:t>
                      </a:r>
                      <a:endParaRPr lang="en-US" sz="1200" dirty="0"/>
                    </a:p>
                  </a:txBody>
                  <a:tcPr/>
                </a:tc>
                <a:tc>
                  <a:txBody>
                    <a:bodyPr/>
                    <a:lstStyle/>
                    <a:p>
                      <a:r>
                        <a:rPr lang="en-US" sz="1200" dirty="0" smtClean="0"/>
                        <a:t>1</a:t>
                      </a:r>
                      <a:endParaRPr lang="en-US" sz="1200" dirty="0"/>
                    </a:p>
                  </a:txBody>
                  <a:tcPr/>
                </a:tc>
                <a:tc>
                  <a:txBody>
                    <a:bodyPr/>
                    <a:lstStyle/>
                    <a:p>
                      <a:r>
                        <a:rPr lang="en-US" sz="1200" dirty="0" smtClean="0"/>
                        <a:t>3</a:t>
                      </a:r>
                      <a:endParaRPr lang="en-US" sz="1200" dirty="0"/>
                    </a:p>
                  </a:txBody>
                  <a:tcPr/>
                </a:tc>
              </a:tr>
            </a:tbl>
          </a:graphicData>
        </a:graphic>
      </p:graphicFrame>
      <p:sp>
        <p:nvSpPr>
          <p:cNvPr id="54352" name="Rectangle 7"/>
          <p:cNvSpPr>
            <a:spLocks noChangeArrowheads="1"/>
          </p:cNvSpPr>
          <p:nvPr/>
        </p:nvSpPr>
        <p:spPr bwMode="auto">
          <a:xfrm>
            <a:off x="0" y="3886200"/>
            <a:ext cx="1066800" cy="1169988"/>
          </a:xfrm>
          <a:prstGeom prst="rect">
            <a:avLst/>
          </a:prstGeom>
          <a:noFill/>
          <a:ln w="9525">
            <a:noFill/>
            <a:miter lim="800000"/>
            <a:headEnd/>
            <a:tailEnd/>
          </a:ln>
        </p:spPr>
        <p:txBody>
          <a:bodyPr>
            <a:spAutoFit/>
          </a:bodyPr>
          <a:lstStyle/>
          <a:p>
            <a:r>
              <a:rPr lang="en-US" sz="1400"/>
              <a:t>Can be reduced to this one-mode</a:t>
            </a:r>
          </a:p>
          <a:p>
            <a:r>
              <a:rPr lang="en-US" sz="1400"/>
              <a:t>matrix:</a:t>
            </a:r>
          </a:p>
        </p:txBody>
      </p:sp>
      <p:graphicFrame>
        <p:nvGraphicFramePr>
          <p:cNvPr id="9" name="Table 8"/>
          <p:cNvGraphicFramePr>
            <a:graphicFrameLocks noGrp="1"/>
          </p:cNvGraphicFramePr>
          <p:nvPr/>
        </p:nvGraphicFramePr>
        <p:xfrm>
          <a:off x="5181600" y="3886200"/>
          <a:ext cx="3962400" cy="1676400"/>
        </p:xfrm>
        <a:graphic>
          <a:graphicData uri="http://schemas.openxmlformats.org/drawingml/2006/table">
            <a:tbl>
              <a:tblPr firstRow="1" bandRow="1">
                <a:tableStyleId>{5C22544A-7EE6-4342-B048-85BDC9FD1C3A}</a:tableStyleId>
              </a:tblPr>
              <a:tblGrid>
                <a:gridCol w="861391"/>
                <a:gridCol w="789608"/>
                <a:gridCol w="787402"/>
                <a:gridCol w="748747"/>
                <a:gridCol w="775252"/>
              </a:tblGrid>
              <a:tr h="460187">
                <a:tc>
                  <a:txBody>
                    <a:bodyPr/>
                    <a:lstStyle/>
                    <a:p>
                      <a:endParaRPr lang="en-US" sz="1200" dirty="0"/>
                    </a:p>
                  </a:txBody>
                  <a:tcPr/>
                </a:tc>
                <a:tc>
                  <a:txBody>
                    <a:bodyPr/>
                    <a:lstStyle/>
                    <a:p>
                      <a:r>
                        <a:rPr lang="en-US" sz="1200" b="0" dirty="0" smtClean="0">
                          <a:solidFill>
                            <a:schemeClr val="tx1"/>
                          </a:solidFill>
                        </a:rPr>
                        <a:t>Calculus</a:t>
                      </a:r>
                      <a:endParaRPr lang="en-US" sz="1200" b="0" dirty="0">
                        <a:solidFill>
                          <a:schemeClr val="tx1"/>
                        </a:solidFill>
                      </a:endParaRPr>
                    </a:p>
                  </a:txBody>
                  <a:tcPr/>
                </a:tc>
                <a:tc>
                  <a:txBody>
                    <a:bodyPr/>
                    <a:lstStyle/>
                    <a:p>
                      <a:r>
                        <a:rPr lang="en-US" sz="1200" b="0" dirty="0" smtClean="0">
                          <a:solidFill>
                            <a:schemeClr val="tx1"/>
                          </a:solidFill>
                        </a:rPr>
                        <a:t>Physics</a:t>
                      </a:r>
                      <a:endParaRPr lang="en-US" sz="1200" b="0" dirty="0">
                        <a:solidFill>
                          <a:schemeClr val="tx1"/>
                        </a:solidFill>
                      </a:endParaRPr>
                    </a:p>
                  </a:txBody>
                  <a:tcPr/>
                </a:tc>
                <a:tc>
                  <a:txBody>
                    <a:bodyPr/>
                    <a:lstStyle/>
                    <a:p>
                      <a:r>
                        <a:rPr lang="en-US" sz="1200" b="0" dirty="0" smtClean="0">
                          <a:solidFill>
                            <a:schemeClr val="tx1"/>
                          </a:solidFill>
                        </a:rPr>
                        <a:t>Politics</a:t>
                      </a:r>
                      <a:endParaRPr lang="en-US" sz="1200" b="0" dirty="0">
                        <a:solidFill>
                          <a:schemeClr val="tx1"/>
                        </a:solidFill>
                      </a:endParaRPr>
                    </a:p>
                  </a:txBody>
                  <a:tcPr/>
                </a:tc>
                <a:tc>
                  <a:txBody>
                    <a:bodyPr/>
                    <a:lstStyle/>
                    <a:p>
                      <a:r>
                        <a:rPr lang="en-US" sz="1200" b="0" dirty="0" smtClean="0">
                          <a:solidFill>
                            <a:schemeClr val="tx1"/>
                          </a:solidFill>
                        </a:rPr>
                        <a:t>Spanish</a:t>
                      </a:r>
                      <a:endParaRPr lang="en-US" sz="1200" b="0" dirty="0">
                        <a:solidFill>
                          <a:schemeClr val="tx1"/>
                        </a:solidFill>
                      </a:endParaRPr>
                    </a:p>
                  </a:txBody>
                  <a:tcPr/>
                </a:tc>
              </a:tr>
              <a:tr h="276112">
                <a:tc>
                  <a:txBody>
                    <a:bodyPr/>
                    <a:lstStyle/>
                    <a:p>
                      <a:r>
                        <a:rPr lang="en-US" sz="1200" dirty="0" smtClean="0"/>
                        <a:t>Calculus</a:t>
                      </a:r>
                      <a:endParaRPr lang="en-US" sz="1200" dirty="0"/>
                    </a:p>
                  </a:txBody>
                  <a:tcPr>
                    <a:solidFill>
                      <a:schemeClr val="accent1"/>
                    </a:solidFill>
                  </a:tcPr>
                </a:tc>
                <a:tc>
                  <a:txBody>
                    <a:bodyPr/>
                    <a:lstStyle/>
                    <a:p>
                      <a:r>
                        <a:rPr lang="en-US" sz="1200" dirty="0" smtClean="0"/>
                        <a:t>2</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76112">
                <a:tc>
                  <a:txBody>
                    <a:bodyPr/>
                    <a:lstStyle/>
                    <a:p>
                      <a:r>
                        <a:rPr lang="en-US" sz="1200" dirty="0" smtClean="0"/>
                        <a:t>Physics</a:t>
                      </a:r>
                      <a:endParaRPr lang="en-US" sz="1200" dirty="0"/>
                    </a:p>
                  </a:txBody>
                  <a:tcPr>
                    <a:solidFill>
                      <a:schemeClr val="accent1"/>
                    </a:solidFill>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endParaRPr lang="en-US" sz="1200" dirty="0"/>
                    </a:p>
                  </a:txBody>
                  <a:tcPr/>
                </a:tc>
                <a:tc>
                  <a:txBody>
                    <a:bodyPr/>
                    <a:lstStyle/>
                    <a:p>
                      <a:endParaRPr lang="en-US" sz="1200" dirty="0"/>
                    </a:p>
                  </a:txBody>
                  <a:tcPr/>
                </a:tc>
              </a:tr>
              <a:tr h="276112">
                <a:tc>
                  <a:txBody>
                    <a:bodyPr/>
                    <a:lstStyle/>
                    <a:p>
                      <a:r>
                        <a:rPr lang="en-US" sz="1200" dirty="0" smtClean="0"/>
                        <a:t>Politics</a:t>
                      </a:r>
                      <a:endParaRPr lang="en-US" sz="1200" dirty="0"/>
                    </a:p>
                  </a:txBody>
                  <a:tcPr>
                    <a:solidFill>
                      <a:schemeClr val="accent1"/>
                    </a:solidFill>
                  </a:tcPr>
                </a:tc>
                <a:tc>
                  <a:txBody>
                    <a:bodyPr/>
                    <a:lstStyle/>
                    <a:p>
                      <a:r>
                        <a:rPr lang="en-US" sz="1200" dirty="0" smtClean="0"/>
                        <a:t>0</a:t>
                      </a:r>
                      <a:endParaRPr lang="en-US" sz="1200" dirty="0"/>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c>
                  <a:txBody>
                    <a:bodyPr/>
                    <a:lstStyle/>
                    <a:p>
                      <a:endParaRPr lang="en-US" sz="1200" dirty="0"/>
                    </a:p>
                  </a:txBody>
                  <a:tcPr/>
                </a:tc>
              </a:tr>
              <a:tr h="387877">
                <a:tc>
                  <a:txBody>
                    <a:bodyPr/>
                    <a:lstStyle/>
                    <a:p>
                      <a:r>
                        <a:rPr lang="en-US" sz="1200" dirty="0" smtClean="0"/>
                        <a:t>Spanish</a:t>
                      </a:r>
                      <a:endParaRPr lang="en-US" sz="1200" dirty="0"/>
                    </a:p>
                  </a:txBody>
                  <a:tcPr>
                    <a:solidFill>
                      <a:schemeClr val="accent1"/>
                    </a:solidFill>
                  </a:tcPr>
                </a:tc>
                <a:tc>
                  <a:txBody>
                    <a:bodyPr/>
                    <a:lstStyle/>
                    <a:p>
                      <a:r>
                        <a:rPr lang="en-US" sz="1200" dirty="0" smtClean="0"/>
                        <a:t>1</a:t>
                      </a:r>
                      <a:endParaRPr lang="en-US" sz="1200" dirty="0"/>
                    </a:p>
                  </a:txBody>
                  <a:tcPr/>
                </a:tc>
                <a:tc>
                  <a:txBody>
                    <a:bodyPr/>
                    <a:lstStyle/>
                    <a:p>
                      <a:r>
                        <a:rPr lang="en-US" sz="1200" dirty="0" smtClean="0"/>
                        <a:t>1</a:t>
                      </a:r>
                      <a:endParaRPr lang="en-US" sz="1200" dirty="0"/>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r>
            </a:tbl>
          </a:graphicData>
        </a:graphic>
      </p:graphicFrame>
      <p:sp>
        <p:nvSpPr>
          <p:cNvPr id="54391" name="TextBox 9"/>
          <p:cNvSpPr txBox="1">
            <a:spLocks noChangeArrowheads="1"/>
          </p:cNvSpPr>
          <p:nvPr/>
        </p:nvSpPr>
        <p:spPr bwMode="auto">
          <a:xfrm>
            <a:off x="4495800" y="4038600"/>
            <a:ext cx="762000" cy="523875"/>
          </a:xfrm>
          <a:prstGeom prst="rect">
            <a:avLst/>
          </a:prstGeom>
          <a:noFill/>
          <a:ln w="9525">
            <a:noFill/>
            <a:miter lim="800000"/>
            <a:headEnd/>
            <a:tailEnd/>
          </a:ln>
        </p:spPr>
        <p:txBody>
          <a:bodyPr>
            <a:spAutoFit/>
          </a:bodyPr>
          <a:lstStyle/>
          <a:p>
            <a:r>
              <a:rPr lang="en-US" sz="1400"/>
              <a:t>Or this one:</a:t>
            </a:r>
          </a:p>
        </p:txBody>
      </p:sp>
      <p:sp>
        <p:nvSpPr>
          <p:cNvPr id="10" name="TextBox 9"/>
          <p:cNvSpPr txBox="1"/>
          <p:nvPr/>
        </p:nvSpPr>
        <p:spPr>
          <a:xfrm>
            <a:off x="304800" y="5791200"/>
            <a:ext cx="8305800" cy="646331"/>
          </a:xfrm>
          <a:prstGeom prst="rect">
            <a:avLst/>
          </a:prstGeom>
          <a:noFill/>
        </p:spPr>
        <p:txBody>
          <a:bodyPr wrap="square" rtlCol="0">
            <a:spAutoFit/>
          </a:bodyPr>
          <a:lstStyle/>
          <a:p>
            <a:r>
              <a:rPr lang="en-US" dirty="0" smtClean="0"/>
              <a:t>These </a:t>
            </a:r>
            <a:r>
              <a:rPr lang="en-US" b="1" dirty="0" smtClean="0"/>
              <a:t>are affiliation networks </a:t>
            </a:r>
            <a:r>
              <a:rPr lang="en-US" dirty="0" smtClean="0"/>
              <a:t>– the valued ties can be represented as thickness.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smtClean="0">
                <a:solidFill>
                  <a:srgbClr val="002060"/>
                </a:solidFill>
              </a:rPr>
              <a:t>Converting Data From One Mode to Two Modes</a:t>
            </a:r>
          </a:p>
        </p:txBody>
      </p:sp>
      <p:sp>
        <p:nvSpPr>
          <p:cNvPr id="2" name="TextBox 1"/>
          <p:cNvSpPr txBox="1"/>
          <p:nvPr/>
        </p:nvSpPr>
        <p:spPr>
          <a:xfrm>
            <a:off x="381000" y="1752600"/>
            <a:ext cx="8458200" cy="1200329"/>
          </a:xfrm>
          <a:prstGeom prst="rect">
            <a:avLst/>
          </a:prstGeom>
          <a:noFill/>
        </p:spPr>
        <p:txBody>
          <a:bodyPr wrap="square" rtlCol="0">
            <a:spAutoFit/>
          </a:bodyPr>
          <a:lstStyle/>
          <a:p>
            <a:pPr marL="285750" indent="-285750">
              <a:buFont typeface="Arial" pitchFamily="34" charset="0"/>
              <a:buChar char="•"/>
            </a:pPr>
            <a:r>
              <a:rPr lang="en-US" dirty="0" smtClean="0"/>
              <a:t>When we are working with matrices, this transformation is even easier.</a:t>
            </a:r>
          </a:p>
          <a:p>
            <a:pPr marL="285750" indent="-285750">
              <a:buFont typeface="Arial" pitchFamily="34" charset="0"/>
              <a:buChar char="•"/>
            </a:pPr>
            <a:endParaRPr lang="en-US" dirty="0" smtClean="0"/>
          </a:p>
          <a:p>
            <a:pPr marL="285750" indent="-285750">
              <a:buFont typeface="Arial" pitchFamily="34" charset="0"/>
              <a:buChar char="•"/>
            </a:pPr>
            <a:r>
              <a:rPr lang="en-US" dirty="0" smtClean="0"/>
              <a:t> One-Mode Network by Rows = Two-Mode Network * (Two-Mode Network)</a:t>
            </a:r>
            <a:r>
              <a:rPr lang="en-US" baseline="30000" dirty="0" smtClean="0"/>
              <a:t>T</a:t>
            </a:r>
            <a:endParaRPr lang="en-US" dirty="0" smtClean="0"/>
          </a:p>
          <a:p>
            <a:pPr marL="285750" indent="-285750">
              <a:buFont typeface="Arial" pitchFamily="34" charset="0"/>
              <a:buChar char="•"/>
            </a:pPr>
            <a:endParaRPr lang="en-US" dirty="0"/>
          </a:p>
        </p:txBody>
      </p:sp>
      <p:sp>
        <p:nvSpPr>
          <p:cNvPr id="4" name="Rectangle 3"/>
          <p:cNvSpPr/>
          <p:nvPr/>
        </p:nvSpPr>
        <p:spPr>
          <a:xfrm>
            <a:off x="304800" y="2952929"/>
            <a:ext cx="8534400" cy="369332"/>
          </a:xfrm>
          <a:prstGeom prst="rect">
            <a:avLst/>
          </a:prstGeom>
        </p:spPr>
        <p:txBody>
          <a:bodyPr wrap="square">
            <a:spAutoFit/>
          </a:bodyPr>
          <a:lstStyle/>
          <a:p>
            <a:pPr marL="285750" indent="-285750">
              <a:buFont typeface="Arial" pitchFamily="34" charset="0"/>
              <a:buChar char="•"/>
            </a:pPr>
            <a:r>
              <a:rPr lang="en-US" dirty="0"/>
              <a:t>One-Mode Network by </a:t>
            </a:r>
            <a:r>
              <a:rPr lang="en-US" dirty="0" smtClean="0"/>
              <a:t>Columns </a:t>
            </a:r>
            <a:r>
              <a:rPr lang="en-US" dirty="0"/>
              <a:t>= </a:t>
            </a:r>
            <a:r>
              <a:rPr lang="en-US" dirty="0" smtClean="0"/>
              <a:t>(Two-Mode Network)</a:t>
            </a:r>
            <a:r>
              <a:rPr lang="en-US" baseline="30000" dirty="0" smtClean="0"/>
              <a:t>T</a:t>
            </a:r>
            <a:r>
              <a:rPr lang="en-US" dirty="0" smtClean="0"/>
              <a:t> </a:t>
            </a:r>
            <a:r>
              <a:rPr lang="en-US" dirty="0"/>
              <a:t>* </a:t>
            </a:r>
            <a:r>
              <a:rPr lang="en-US" dirty="0" smtClean="0"/>
              <a:t>Two-Mode Network</a:t>
            </a:r>
            <a:endParaRPr lang="en-US" dirty="0"/>
          </a:p>
        </p:txBody>
      </p:sp>
    </p:spTree>
    <p:extLst>
      <p:ext uri="{BB962C8B-B14F-4D97-AF65-F5344CB8AC3E}">
        <p14:creationId xmlns:p14="http://schemas.microsoft.com/office/powerpoint/2010/main" val="20620238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More than Two Modes</a:t>
            </a:r>
            <a:endParaRPr lang="en-US" dirty="0">
              <a:solidFill>
                <a:srgbClr val="002060"/>
              </a:solidFill>
            </a:endParaRPr>
          </a:p>
        </p:txBody>
      </p:sp>
      <p:sp>
        <p:nvSpPr>
          <p:cNvPr id="3" name="Content Placeholder 2"/>
          <p:cNvSpPr>
            <a:spLocks noGrp="1"/>
          </p:cNvSpPr>
          <p:nvPr>
            <p:ph sz="quarter" idx="1"/>
          </p:nvPr>
        </p:nvSpPr>
        <p:spPr>
          <a:xfrm>
            <a:off x="301752" y="1527048"/>
            <a:ext cx="3965448" cy="4568952"/>
          </a:xfrm>
        </p:spPr>
        <p:txBody>
          <a:bodyPr/>
          <a:lstStyle/>
          <a:p>
            <a:r>
              <a:rPr lang="en-US" dirty="0" smtClean="0"/>
              <a:t>It is possible for network data to have more than two modes.</a:t>
            </a:r>
          </a:p>
          <a:p>
            <a:endParaRPr lang="en-US" dirty="0" smtClean="0"/>
          </a:p>
          <a:p>
            <a:pPr>
              <a:buNone/>
            </a:pPr>
            <a:r>
              <a:rPr lang="en-US" dirty="0" smtClean="0"/>
              <a:t>Example</a:t>
            </a:r>
            <a:endParaRPr lang="en-US" dirty="0"/>
          </a:p>
          <a:p>
            <a:r>
              <a:rPr lang="en-US" dirty="0" smtClean="0"/>
              <a:t>Mode 1: People</a:t>
            </a:r>
          </a:p>
          <a:p>
            <a:r>
              <a:rPr lang="en-US" dirty="0" smtClean="0"/>
              <a:t>Mode 2: Organizations</a:t>
            </a:r>
          </a:p>
          <a:p>
            <a:r>
              <a:rPr lang="en-US" dirty="0" smtClean="0"/>
              <a:t>Mode 3: Ideologies</a:t>
            </a:r>
          </a:p>
        </p:txBody>
      </p:sp>
      <p:sp>
        <p:nvSpPr>
          <p:cNvPr id="4" name="Oval 3"/>
          <p:cNvSpPr/>
          <p:nvPr/>
        </p:nvSpPr>
        <p:spPr>
          <a:xfrm>
            <a:off x="4267200" y="4191000"/>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4724400" y="3124200"/>
            <a:ext cx="381000" cy="457200"/>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1" name="Isosceles Triangle 10"/>
          <p:cNvSpPr/>
          <p:nvPr/>
        </p:nvSpPr>
        <p:spPr>
          <a:xfrm>
            <a:off x="6248400" y="3124200"/>
            <a:ext cx="381000" cy="457200"/>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2" name="Isosceles Triangle 11"/>
          <p:cNvSpPr/>
          <p:nvPr/>
        </p:nvSpPr>
        <p:spPr>
          <a:xfrm>
            <a:off x="7772400" y="3124200"/>
            <a:ext cx="381000" cy="457200"/>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3" name="Rectangle 12"/>
          <p:cNvSpPr/>
          <p:nvPr/>
        </p:nvSpPr>
        <p:spPr>
          <a:xfrm>
            <a:off x="4648200" y="2133600"/>
            <a:ext cx="609600" cy="53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2133600"/>
            <a:ext cx="609600" cy="53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20000" y="2133600"/>
            <a:ext cx="609600" cy="53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162800" y="4191000"/>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382000" y="4114800"/>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562600" y="4267200"/>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4" idx="1"/>
            <a:endCxn id="4" idx="1"/>
          </p:cNvCxnSpPr>
          <p:nvPr/>
        </p:nvCxnSpPr>
        <p:spPr>
          <a:xfrm rot="5400000" flipH="1" flipV="1">
            <a:off x="4334155" y="425795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 idx="0"/>
          </p:cNvCxnSpPr>
          <p:nvPr/>
        </p:nvCxnSpPr>
        <p:spPr>
          <a:xfrm rot="5400000" flipH="1" flipV="1">
            <a:off x="3810000" y="3352800"/>
            <a:ext cx="1524000"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8" idx="0"/>
          </p:cNvCxnSpPr>
          <p:nvPr/>
        </p:nvCxnSpPr>
        <p:spPr>
          <a:xfrm rot="5400000" flipH="1" flipV="1">
            <a:off x="5143500" y="3314700"/>
            <a:ext cx="160020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0"/>
          </p:cNvCxnSpPr>
          <p:nvPr/>
        </p:nvCxnSpPr>
        <p:spPr>
          <a:xfrm rot="16200000" flipV="1">
            <a:off x="6286500" y="3086100"/>
            <a:ext cx="1524000" cy="68580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6" idx="0"/>
          </p:cNvCxnSpPr>
          <p:nvPr/>
        </p:nvCxnSpPr>
        <p:spPr>
          <a:xfrm rot="5400000" flipH="1" flipV="1">
            <a:off x="6743700" y="3314700"/>
            <a:ext cx="152400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7" idx="1"/>
          </p:cNvCxnSpPr>
          <p:nvPr/>
        </p:nvCxnSpPr>
        <p:spPr>
          <a:xfrm rot="16200000" flipV="1">
            <a:off x="7581901" y="3314700"/>
            <a:ext cx="1514755" cy="219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8" idx="0"/>
          </p:cNvCxnSpPr>
          <p:nvPr/>
        </p:nvCxnSpPr>
        <p:spPr>
          <a:xfrm rot="16200000" flipV="1">
            <a:off x="4724400" y="3200400"/>
            <a:ext cx="1600200"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 idx="0"/>
            <a:endCxn id="10" idx="2"/>
          </p:cNvCxnSpPr>
          <p:nvPr/>
        </p:nvCxnSpPr>
        <p:spPr>
          <a:xfrm rot="5400000" flipH="1" flipV="1">
            <a:off x="4305300" y="3771900"/>
            <a:ext cx="60960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8" idx="1"/>
            <a:endCxn id="10" idx="4"/>
          </p:cNvCxnSpPr>
          <p:nvPr/>
        </p:nvCxnSpPr>
        <p:spPr>
          <a:xfrm rot="16200000" flipV="1">
            <a:off x="4991101" y="3695700"/>
            <a:ext cx="752755" cy="5241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8" idx="0"/>
            <a:endCxn id="11" idx="2"/>
          </p:cNvCxnSpPr>
          <p:nvPr/>
        </p:nvCxnSpPr>
        <p:spPr>
          <a:xfrm rot="5400000" flipH="1" flipV="1">
            <a:off x="5676900" y="3695700"/>
            <a:ext cx="68580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6" idx="1"/>
            <a:endCxn id="11" idx="4"/>
          </p:cNvCxnSpPr>
          <p:nvPr/>
        </p:nvCxnSpPr>
        <p:spPr>
          <a:xfrm rot="16200000" flipV="1">
            <a:off x="6591301" y="3619500"/>
            <a:ext cx="676555" cy="600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6" idx="7"/>
            <a:endCxn id="12" idx="2"/>
          </p:cNvCxnSpPr>
          <p:nvPr/>
        </p:nvCxnSpPr>
        <p:spPr>
          <a:xfrm rot="5400000" flipH="1" flipV="1">
            <a:off x="7324445" y="3810001"/>
            <a:ext cx="676555" cy="2193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7" idx="1"/>
            <a:endCxn id="12" idx="4"/>
          </p:cNvCxnSpPr>
          <p:nvPr/>
        </p:nvCxnSpPr>
        <p:spPr>
          <a:xfrm rot="16200000" flipV="1">
            <a:off x="8001001" y="3733800"/>
            <a:ext cx="600355" cy="2955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572000" y="3886200"/>
            <a:ext cx="762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Autofit/>
          </a:bodyPr>
          <a:lstStyle/>
          <a:p>
            <a:r>
              <a:rPr lang="en-US" sz="2800" dirty="0" smtClean="0">
                <a:solidFill>
                  <a:srgbClr val="002060"/>
                </a:solidFill>
              </a:rPr>
              <a:t>Lattices are often used to depict and analyze </a:t>
            </a:r>
            <a:br>
              <a:rPr lang="en-US" sz="2800" dirty="0" smtClean="0">
                <a:solidFill>
                  <a:srgbClr val="002060"/>
                </a:solidFill>
              </a:rPr>
            </a:br>
            <a:r>
              <a:rPr lang="en-US" sz="2800" dirty="0" smtClean="0">
                <a:solidFill>
                  <a:srgbClr val="002060"/>
                </a:solidFill>
              </a:rPr>
              <a:t>higher-order modal models</a:t>
            </a:r>
            <a:endParaRPr lang="en-US" sz="2800" dirty="0">
              <a:solidFill>
                <a:srgbClr val="002060"/>
              </a:solidFill>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rot="16200000">
            <a:off x="213235" y="1158366"/>
            <a:ext cx="5181600" cy="5608069"/>
          </a:xfrm>
          <a:prstGeom prst="rect">
            <a:avLst/>
          </a:prstGeom>
          <a:noFill/>
          <a:ln w="9525">
            <a:noFill/>
            <a:miter lim="800000"/>
            <a:headEnd/>
            <a:tailEnd/>
          </a:ln>
        </p:spPr>
      </p:pic>
      <p:sp>
        <p:nvSpPr>
          <p:cNvPr id="5" name="TextBox 4"/>
          <p:cNvSpPr txBox="1"/>
          <p:nvPr/>
        </p:nvSpPr>
        <p:spPr>
          <a:xfrm>
            <a:off x="5638800" y="1752600"/>
            <a:ext cx="3352800" cy="1938992"/>
          </a:xfrm>
          <a:prstGeom prst="rect">
            <a:avLst/>
          </a:prstGeom>
          <a:noFill/>
        </p:spPr>
        <p:txBody>
          <a:bodyPr wrap="square" rtlCol="0">
            <a:spAutoFit/>
          </a:bodyPr>
          <a:lstStyle/>
          <a:p>
            <a:r>
              <a:rPr lang="en-US" sz="2000" dirty="0" smtClean="0"/>
              <a:t>Ann </a:t>
            </a:r>
            <a:r>
              <a:rPr lang="en-US" sz="2000" dirty="0" err="1" smtClean="0"/>
              <a:t>Mische</a:t>
            </a:r>
            <a:r>
              <a:rPr lang="en-US" sz="2000" dirty="0" smtClean="0"/>
              <a:t>, </a:t>
            </a:r>
            <a:r>
              <a:rPr lang="en-US" sz="2000" i="1" dirty="0" smtClean="0"/>
              <a:t>Partisan Publics: Communication and Contention across Brazilian Youth Activist Networks </a:t>
            </a:r>
            <a:r>
              <a:rPr lang="en-US" sz="2000" dirty="0" smtClean="0"/>
              <a:t>(Princeton, 2008).</a:t>
            </a:r>
            <a:endParaRPr lang="en-US"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Another Lattice from Ann </a:t>
            </a:r>
            <a:r>
              <a:rPr lang="en-US" dirty="0" err="1" smtClean="0">
                <a:solidFill>
                  <a:srgbClr val="002060"/>
                </a:solidFill>
              </a:rPr>
              <a:t>Mische</a:t>
            </a:r>
            <a:endParaRPr lang="en-US" dirty="0">
              <a:solidFill>
                <a:srgbClr val="002060"/>
              </a:solidFill>
            </a:endParaRP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rot="5400000">
            <a:off x="2032031" y="939768"/>
            <a:ext cx="5257801" cy="6578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What Are Networks?</a:t>
            </a:r>
            <a:endParaRPr lang="en-US" dirty="0">
              <a:solidFill>
                <a:srgbClr val="002060"/>
              </a:solidFill>
            </a:endParaRPr>
          </a:p>
        </p:txBody>
      </p:sp>
      <p:sp>
        <p:nvSpPr>
          <p:cNvPr id="3" name="Content Placeholder 2"/>
          <p:cNvSpPr>
            <a:spLocks noGrp="1"/>
          </p:cNvSpPr>
          <p:nvPr>
            <p:ph sz="quarter" idx="1"/>
          </p:nvPr>
        </p:nvSpPr>
        <p:spPr>
          <a:xfrm>
            <a:off x="304800" y="1527048"/>
            <a:ext cx="8500872" cy="4797552"/>
          </a:xfrm>
        </p:spPr>
        <p:txBody>
          <a:bodyPr>
            <a:normAutofit/>
          </a:bodyPr>
          <a:lstStyle/>
          <a:p>
            <a:r>
              <a:rPr lang="en-US" dirty="0" smtClean="0"/>
              <a:t>Networks are patterns of relationships that connect individuals, institutions, or objects (or leave them disconnected).</a:t>
            </a:r>
          </a:p>
          <a:p>
            <a:pPr>
              <a:buNone/>
            </a:pPr>
            <a:endParaRPr lang="en-US" dirty="0" smtClean="0"/>
          </a:p>
          <a:p>
            <a:pPr>
              <a:buNone/>
            </a:pPr>
            <a:r>
              <a:rPr lang="en-US" dirty="0" smtClean="0"/>
              <a:t>EXAMPLES</a:t>
            </a:r>
          </a:p>
          <a:p>
            <a:r>
              <a:rPr lang="en-US" sz="1900" dirty="0" smtClean="0"/>
              <a:t>The lineage of a family</a:t>
            </a:r>
          </a:p>
          <a:p>
            <a:r>
              <a:rPr lang="en-US" sz="1900" dirty="0" smtClean="0"/>
              <a:t>Giving and receiving grooming among gorillas </a:t>
            </a:r>
          </a:p>
          <a:p>
            <a:r>
              <a:rPr lang="en-US" sz="1900" dirty="0" smtClean="0"/>
              <a:t>Patterns of contracts among firms</a:t>
            </a:r>
          </a:p>
          <a:p>
            <a:r>
              <a:rPr lang="en-US" sz="1900" dirty="0" smtClean="0"/>
              <a:t>Individuals’ co-memberships in organizations</a:t>
            </a:r>
          </a:p>
          <a:p>
            <a:r>
              <a:rPr lang="en-US" sz="1900" dirty="0" smtClean="0"/>
              <a:t>A computer system that allows people to form friendships or meet potential mates</a:t>
            </a:r>
          </a:p>
        </p:txBody>
      </p:sp>
    </p:spTree>
    <p:extLst>
      <p:ext uri="{BB962C8B-B14F-4D97-AF65-F5344CB8AC3E}">
        <p14:creationId xmlns:p14="http://schemas.microsoft.com/office/powerpoint/2010/main" val="8472760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The Limits of Multi-Modal Analysis</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10000"/>
          </a:bodyPr>
          <a:lstStyle/>
          <a:p>
            <a:r>
              <a:rPr lang="en-US" dirty="0" smtClean="0"/>
              <a:t>Almost all network analysis can be conducted using when one-mode data is on hand.</a:t>
            </a:r>
          </a:p>
          <a:p>
            <a:pPr>
              <a:buNone/>
            </a:pPr>
            <a:endParaRPr lang="en-US" dirty="0" smtClean="0"/>
          </a:p>
          <a:p>
            <a:r>
              <a:rPr lang="en-US" dirty="0" smtClean="0"/>
              <a:t>In many network software programs two-mode measures (e.g., centrality) can be easily generated.  But progress in this area is still moving forward.</a:t>
            </a:r>
          </a:p>
          <a:p>
            <a:endParaRPr lang="en-US" dirty="0" smtClean="0"/>
          </a:p>
          <a:p>
            <a:r>
              <a:rPr lang="en-US" dirty="0" smtClean="0"/>
              <a:t>Extant models of three-mode data is generally are confined to lattices and other relatively complex mathematical forms.</a:t>
            </a:r>
          </a:p>
          <a:p>
            <a:endParaRPr lang="en-US" dirty="0" smtClean="0"/>
          </a:p>
          <a:p>
            <a:r>
              <a:rPr lang="en-US" dirty="0" smtClean="0"/>
              <a:t>Higher-order modes are conceivable, but work needs to be done to make their analysis practical for social scientists.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Questions / Discussion about Modes?</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Basic Network Statistics</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Degree</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Degree is a property of a node.</a:t>
            </a:r>
          </a:p>
          <a:p>
            <a:endParaRPr lang="en-US" dirty="0" smtClean="0"/>
          </a:p>
          <a:p>
            <a:r>
              <a:rPr lang="en-US" dirty="0" smtClean="0"/>
              <a:t>The degree of a node is equal to the number of links that it has.</a:t>
            </a:r>
          </a:p>
          <a:p>
            <a:pPr>
              <a:buNone/>
            </a:pPr>
            <a:endParaRPr lang="en-US" dirty="0" smtClean="0"/>
          </a:p>
          <a:p>
            <a:r>
              <a:rPr lang="en-US" dirty="0" smtClean="0"/>
              <a:t>Example: Person’s “degree” is the number of contacts that she or he has in a social network.</a:t>
            </a:r>
          </a:p>
          <a:p>
            <a:endParaRPr lang="en-US" dirty="0" smtClean="0"/>
          </a:p>
          <a:p>
            <a:r>
              <a:rPr lang="en-US" dirty="0" smtClean="0"/>
              <a:t>A has a degree of 5.</a:t>
            </a:r>
          </a:p>
          <a:p>
            <a:pPr>
              <a:buNone/>
            </a:pPr>
            <a:endParaRPr lang="en-US" dirty="0" smtClean="0"/>
          </a:p>
          <a:p>
            <a:r>
              <a:rPr lang="en-US" dirty="0" smtClean="0"/>
              <a:t>What is the degree of F?</a:t>
            </a:r>
          </a:p>
          <a:p>
            <a:endParaRPr lang="en-US" dirty="0"/>
          </a:p>
        </p:txBody>
      </p:sp>
      <p:sp>
        <p:nvSpPr>
          <p:cNvPr id="4" name="Oval 3"/>
          <p:cNvSpPr/>
          <p:nvPr/>
        </p:nvSpPr>
        <p:spPr>
          <a:xfrm>
            <a:off x="6629400"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 name="Oval 5"/>
          <p:cNvSpPr/>
          <p:nvPr/>
        </p:nvSpPr>
        <p:spPr>
          <a:xfrm>
            <a:off x="5638800" y="5334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t>
            </a:r>
          </a:p>
        </p:txBody>
      </p:sp>
      <p:sp>
        <p:nvSpPr>
          <p:cNvPr id="7" name="Oval 6"/>
          <p:cNvSpPr/>
          <p:nvPr/>
        </p:nvSpPr>
        <p:spPr>
          <a:xfrm>
            <a:off x="7543800" y="6172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8" name="Oval 7"/>
          <p:cNvSpPr/>
          <p:nvPr/>
        </p:nvSpPr>
        <p:spPr>
          <a:xfrm>
            <a:off x="7772400" y="5257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9" name="Oval 8"/>
          <p:cNvSpPr/>
          <p:nvPr/>
        </p:nvSpPr>
        <p:spPr>
          <a:xfrm>
            <a:off x="5791200" y="62484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0" name="Oval 9"/>
          <p:cNvSpPr/>
          <p:nvPr/>
        </p:nvSpPr>
        <p:spPr>
          <a:xfrm>
            <a:off x="66294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 name="Straight Connector 13"/>
          <p:cNvCxnSpPr>
            <a:stCxn id="4" idx="2"/>
            <a:endCxn id="6" idx="6"/>
          </p:cNvCxnSpPr>
          <p:nvPr/>
        </p:nvCxnSpPr>
        <p:spPr>
          <a:xfrm rot="10800000">
            <a:off x="6096000" y="5562600"/>
            <a:ext cx="53340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0"/>
            <a:endCxn id="10" idx="4"/>
          </p:cNvCxnSpPr>
          <p:nvPr/>
        </p:nvCxnSpPr>
        <p:spPr>
          <a:xfrm rot="5400000" flipH="1" flipV="1">
            <a:off x="6705600" y="54102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6"/>
            <a:endCxn id="8" idx="3"/>
          </p:cNvCxnSpPr>
          <p:nvPr/>
        </p:nvCxnSpPr>
        <p:spPr>
          <a:xfrm flipV="1">
            <a:off x="7086600" y="5648045"/>
            <a:ext cx="752755" cy="1431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3"/>
            <a:endCxn id="9" idx="7"/>
          </p:cNvCxnSpPr>
          <p:nvPr/>
        </p:nvCxnSpPr>
        <p:spPr>
          <a:xfrm rot="5400000">
            <a:off x="6263225" y="5871065"/>
            <a:ext cx="351351" cy="5149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5"/>
            <a:endCxn id="7" idx="1"/>
          </p:cNvCxnSpPr>
          <p:nvPr/>
        </p:nvCxnSpPr>
        <p:spPr>
          <a:xfrm rot="16200000" flipH="1">
            <a:off x="7172045" y="5800445"/>
            <a:ext cx="286310" cy="59111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solidFill>
                  <a:srgbClr val="002060"/>
                </a:solidFill>
              </a:rPr>
              <a:t>Degree Distribution</a:t>
            </a:r>
            <a:endParaRPr lang="en-US" dirty="0">
              <a:solidFill>
                <a:srgbClr val="002060"/>
              </a:solidFill>
            </a:endParaRPr>
          </a:p>
        </p:txBody>
      </p:sp>
      <p:sp>
        <p:nvSpPr>
          <p:cNvPr id="3" name="Content Placeholder 2"/>
          <p:cNvSpPr>
            <a:spLocks noGrp="1"/>
          </p:cNvSpPr>
          <p:nvPr>
            <p:ph sz="quarter" idx="1"/>
          </p:nvPr>
        </p:nvSpPr>
        <p:spPr/>
        <p:txBody>
          <a:bodyPr>
            <a:normAutofit lnSpcReduction="10000"/>
          </a:bodyPr>
          <a:lstStyle/>
          <a:p>
            <a:r>
              <a:rPr lang="en-US" dirty="0" smtClean="0"/>
              <a:t>A degree distribution a property of a network.</a:t>
            </a:r>
          </a:p>
          <a:p>
            <a:endParaRPr lang="en-US" dirty="0" smtClean="0"/>
          </a:p>
          <a:p>
            <a:r>
              <a:rPr lang="en-US" dirty="0" smtClean="0"/>
              <a:t>A degree distribution is the number of nodes of a network that have each degree level.</a:t>
            </a:r>
          </a:p>
          <a:p>
            <a:endParaRPr lang="en-US" dirty="0" smtClean="0"/>
          </a:p>
          <a:p>
            <a:r>
              <a:rPr lang="en-US" dirty="0" smtClean="0"/>
              <a:t>A degree distribution may be a good way of summarizing the activity of nodes in a network.</a:t>
            </a:r>
          </a:p>
          <a:p>
            <a:endParaRPr lang="en-US" dirty="0" smtClean="0"/>
          </a:p>
          <a:p>
            <a:r>
              <a:rPr lang="en-US" dirty="0" smtClean="0"/>
              <a:t>May be a good way of comparing networks to one another.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Autofit/>
          </a:bodyPr>
          <a:lstStyle/>
          <a:p>
            <a:r>
              <a:rPr lang="en-US" sz="2800" dirty="0" smtClean="0">
                <a:solidFill>
                  <a:srgbClr val="002060"/>
                </a:solidFill>
              </a:rPr>
              <a:t>Example: </a:t>
            </a:r>
            <a:br>
              <a:rPr lang="en-US" sz="2800" dirty="0" smtClean="0">
                <a:solidFill>
                  <a:srgbClr val="002060"/>
                </a:solidFill>
              </a:rPr>
            </a:br>
            <a:r>
              <a:rPr lang="en-US" sz="2800" dirty="0" smtClean="0">
                <a:solidFill>
                  <a:srgbClr val="002060"/>
                </a:solidFill>
              </a:rPr>
              <a:t>Degree Distribution of </a:t>
            </a:r>
            <a:r>
              <a:rPr lang="en-US" sz="2800" dirty="0" err="1" smtClean="0">
                <a:solidFill>
                  <a:srgbClr val="002060"/>
                </a:solidFill>
              </a:rPr>
              <a:t>Facebook</a:t>
            </a:r>
            <a:r>
              <a:rPr lang="en-US" sz="2800" dirty="0" smtClean="0">
                <a:solidFill>
                  <a:srgbClr val="002060"/>
                </a:solidFill>
              </a:rPr>
              <a:t> Friends</a:t>
            </a:r>
            <a:endParaRPr lang="en-US" sz="2800" dirty="0">
              <a:solidFill>
                <a:srgbClr val="002060"/>
              </a:solidFill>
            </a:endParaRPr>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370929" y="1527175"/>
            <a:ext cx="6365630" cy="4572000"/>
          </a:xfrm>
          <a:prstGeom prst="rect">
            <a:avLst/>
          </a:prstGeom>
          <a:noFill/>
          <a:ln w="9525">
            <a:noFill/>
            <a:miter lim="800000"/>
            <a:headEnd/>
            <a:tailEnd/>
          </a:ln>
          <a:effectLst/>
        </p:spPr>
      </p:pic>
      <p:sp>
        <p:nvSpPr>
          <p:cNvPr id="5" name="Rectangle 4"/>
          <p:cNvSpPr/>
          <p:nvPr/>
        </p:nvSpPr>
        <p:spPr>
          <a:xfrm>
            <a:off x="533400" y="6324600"/>
            <a:ext cx="8610600" cy="369332"/>
          </a:xfrm>
          <a:prstGeom prst="rect">
            <a:avLst/>
          </a:prstGeom>
        </p:spPr>
        <p:txBody>
          <a:bodyPr wrap="square">
            <a:spAutoFit/>
          </a:bodyPr>
          <a:lstStyle/>
          <a:p>
            <a:r>
              <a:rPr lang="en-US" dirty="0" smtClean="0"/>
              <a:t>http://www.deviantbits.com/blog/social-graphs-vs-interest-graphs.html</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Autofit/>
          </a:bodyPr>
          <a:lstStyle/>
          <a:p>
            <a:r>
              <a:rPr lang="en-US" sz="2800" dirty="0" smtClean="0">
                <a:solidFill>
                  <a:srgbClr val="002060"/>
                </a:solidFill>
              </a:rPr>
              <a:t>Example: </a:t>
            </a:r>
            <a:br>
              <a:rPr lang="en-US" sz="2800" dirty="0" smtClean="0">
                <a:solidFill>
                  <a:srgbClr val="002060"/>
                </a:solidFill>
              </a:rPr>
            </a:br>
            <a:r>
              <a:rPr lang="en-US" sz="2800" dirty="0" smtClean="0">
                <a:solidFill>
                  <a:srgbClr val="002060"/>
                </a:solidFill>
              </a:rPr>
              <a:t>Degree Distribution of Twitter Followers</a:t>
            </a:r>
            <a:endParaRPr lang="en-US" sz="2800" dirty="0">
              <a:solidFill>
                <a:srgbClr val="002060"/>
              </a:solidFill>
            </a:endParaRPr>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1600200" y="1524000"/>
            <a:ext cx="5791200" cy="4841998"/>
          </a:xfrm>
          <a:prstGeom prst="rect">
            <a:avLst/>
          </a:prstGeom>
          <a:noFill/>
          <a:ln w="9525">
            <a:noFill/>
            <a:miter lim="800000"/>
            <a:headEnd/>
            <a:tailEnd/>
          </a:ln>
          <a:effectLst/>
        </p:spPr>
      </p:pic>
      <p:sp>
        <p:nvSpPr>
          <p:cNvPr id="5" name="Rectangle 4"/>
          <p:cNvSpPr/>
          <p:nvPr/>
        </p:nvSpPr>
        <p:spPr>
          <a:xfrm>
            <a:off x="838200" y="6324600"/>
            <a:ext cx="8305800" cy="369332"/>
          </a:xfrm>
          <a:prstGeom prst="rect">
            <a:avLst/>
          </a:prstGeom>
        </p:spPr>
        <p:txBody>
          <a:bodyPr wrap="square">
            <a:spAutoFit/>
          </a:bodyPr>
          <a:lstStyle/>
          <a:p>
            <a:r>
              <a:rPr lang="en-US" dirty="0" smtClean="0"/>
              <a:t>http://www.deviantbits.com/blog/social-graphs-vs-interest-graphs.html</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rPr>
              <a:t>Indegree</a:t>
            </a:r>
            <a:r>
              <a:rPr lang="en-US" dirty="0" smtClean="0">
                <a:solidFill>
                  <a:srgbClr val="002060"/>
                </a:solidFill>
              </a:rPr>
              <a:t> and </a:t>
            </a:r>
            <a:r>
              <a:rPr lang="en-US" dirty="0" err="1" smtClean="0">
                <a:solidFill>
                  <a:srgbClr val="002060"/>
                </a:solidFill>
              </a:rPr>
              <a:t>Outdegree</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r>
              <a:rPr lang="en-US" b="1" dirty="0" smtClean="0"/>
              <a:t>Directed networks only</a:t>
            </a:r>
          </a:p>
          <a:p>
            <a:pPr>
              <a:buNone/>
            </a:pPr>
            <a:endParaRPr lang="en-US" b="1" dirty="0" smtClean="0"/>
          </a:p>
          <a:p>
            <a:r>
              <a:rPr lang="en-US" b="1" dirty="0" err="1" smtClean="0"/>
              <a:t>Indegree</a:t>
            </a:r>
            <a:r>
              <a:rPr lang="en-US" dirty="0" smtClean="0"/>
              <a:t> – The number of links that a node </a:t>
            </a:r>
            <a:r>
              <a:rPr lang="en-US" b="1" dirty="0" smtClean="0"/>
              <a:t>receives </a:t>
            </a:r>
            <a:r>
              <a:rPr lang="en-US" dirty="0" smtClean="0"/>
              <a:t>in a</a:t>
            </a:r>
            <a:r>
              <a:rPr lang="en-US" b="1" dirty="0" smtClean="0"/>
              <a:t> directed network </a:t>
            </a:r>
            <a:r>
              <a:rPr lang="en-US" dirty="0" smtClean="0"/>
              <a:t>(e.g., the number of people who say that I am their friend).</a:t>
            </a:r>
          </a:p>
          <a:p>
            <a:endParaRPr lang="en-US" dirty="0" smtClean="0"/>
          </a:p>
          <a:p>
            <a:r>
              <a:rPr lang="en-US" b="1" dirty="0" err="1" smtClean="0"/>
              <a:t>Outdegree</a:t>
            </a:r>
            <a:r>
              <a:rPr lang="en-US" b="1" dirty="0" smtClean="0"/>
              <a:t> </a:t>
            </a:r>
            <a:r>
              <a:rPr lang="en-US" dirty="0" smtClean="0"/>
              <a:t>– The number of links that a node </a:t>
            </a:r>
            <a:r>
              <a:rPr lang="en-US" b="1" dirty="0" smtClean="0"/>
              <a:t>sends</a:t>
            </a:r>
            <a:r>
              <a:rPr lang="en-US" dirty="0" smtClean="0"/>
              <a:t> in a </a:t>
            </a:r>
            <a:r>
              <a:rPr lang="en-US" b="1" dirty="0" smtClean="0"/>
              <a:t>directed network </a:t>
            </a:r>
            <a:r>
              <a:rPr lang="en-US" dirty="0" smtClean="0"/>
              <a:t>(e.g., the number of people who I cite as friends).</a:t>
            </a:r>
          </a:p>
          <a:p>
            <a:endParaRPr lang="en-US" dirty="0" smtClean="0"/>
          </a:p>
          <a:p>
            <a:r>
              <a:rPr lang="en-US" dirty="0" smtClean="0"/>
              <a:t>Comparing the </a:t>
            </a:r>
            <a:r>
              <a:rPr lang="en-US" dirty="0" err="1" smtClean="0"/>
              <a:t>indegree</a:t>
            </a:r>
            <a:r>
              <a:rPr lang="en-US" dirty="0" smtClean="0"/>
              <a:t> distribution and the </a:t>
            </a:r>
            <a:r>
              <a:rPr lang="en-US" dirty="0" err="1" smtClean="0"/>
              <a:t>outdegree</a:t>
            </a:r>
            <a:r>
              <a:rPr lang="en-US" dirty="0" smtClean="0"/>
              <a:t> distribution may be a good way to summarize a network, especially if there is a difference between the two.  Giving a citation and receiving a citation mean very different things.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rPr>
              <a:t>Indegree</a:t>
            </a:r>
            <a:r>
              <a:rPr lang="en-US" dirty="0" smtClean="0">
                <a:solidFill>
                  <a:srgbClr val="002060"/>
                </a:solidFill>
              </a:rPr>
              <a:t> vs. </a:t>
            </a:r>
            <a:r>
              <a:rPr lang="en-US" dirty="0" err="1" smtClean="0">
                <a:solidFill>
                  <a:srgbClr val="002060"/>
                </a:solidFill>
              </a:rPr>
              <a:t>Outdegree</a:t>
            </a:r>
            <a:r>
              <a:rPr lang="en-US" dirty="0" smtClean="0">
                <a:solidFill>
                  <a:srgbClr val="002060"/>
                </a:solidFill>
              </a:rPr>
              <a:t> for Influence Cites</a:t>
            </a:r>
            <a:endParaRPr lang="en-US" dirty="0">
              <a:solidFill>
                <a:srgbClr val="002060"/>
              </a:solidFill>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724400" y="1371600"/>
            <a:ext cx="4267190" cy="4259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799"/>
            <a:ext cx="4114800" cy="410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432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Calculating Degree</a:t>
            </a:r>
            <a:endParaRPr lang="en-US" dirty="0">
              <a:solidFill>
                <a:srgbClr val="002060"/>
              </a:solidFill>
            </a:endParaRPr>
          </a:p>
        </p:txBody>
      </p:sp>
      <p:sp>
        <p:nvSpPr>
          <p:cNvPr id="4" name="Oval 3"/>
          <p:cNvSpPr/>
          <p:nvPr/>
        </p:nvSpPr>
        <p:spPr>
          <a:xfrm>
            <a:off x="1295400" y="25146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200400" y="23622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39000" y="25146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7" name="Oval 6"/>
          <p:cNvSpPr/>
          <p:nvPr/>
        </p:nvSpPr>
        <p:spPr>
          <a:xfrm>
            <a:off x="5486400" y="25146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257800" y="41148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239000" y="51054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96000" y="32004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43000" y="34290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76600" y="32766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752600" y="42672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362200" y="32004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86000" y="21336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048000" y="4267200"/>
            <a:ext cx="4572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4" idx="1"/>
            <a:endCxn id="4" idx="5"/>
          </p:cNvCxnSpPr>
          <p:nvPr/>
        </p:nvCxnSpPr>
        <p:spPr>
          <a:xfrm rot="16200000" flipV="1">
            <a:off x="1903085" y="2752445"/>
            <a:ext cx="308630" cy="7435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4"/>
            <a:endCxn id="14" idx="0"/>
          </p:cNvCxnSpPr>
          <p:nvPr/>
        </p:nvCxnSpPr>
        <p:spPr>
          <a:xfrm rot="16200000" flipH="1">
            <a:off x="2286000" y="2895600"/>
            <a:ext cx="5334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7"/>
            <a:endCxn id="5" idx="3"/>
          </p:cNvCxnSpPr>
          <p:nvPr/>
        </p:nvCxnSpPr>
        <p:spPr>
          <a:xfrm rot="5400000" flipH="1" flipV="1">
            <a:off x="2779385" y="2790545"/>
            <a:ext cx="461030" cy="5149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 idx="6"/>
            <a:endCxn id="12" idx="2"/>
          </p:cNvCxnSpPr>
          <p:nvPr/>
        </p:nvCxnSpPr>
        <p:spPr>
          <a:xfrm>
            <a:off x="2819400" y="3467100"/>
            <a:ext cx="4572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6"/>
            <a:endCxn id="14" idx="2"/>
          </p:cNvCxnSpPr>
          <p:nvPr/>
        </p:nvCxnSpPr>
        <p:spPr>
          <a:xfrm flipV="1">
            <a:off x="1600200" y="3467100"/>
            <a:ext cx="76200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0"/>
            <a:endCxn id="14" idx="4"/>
          </p:cNvCxnSpPr>
          <p:nvPr/>
        </p:nvCxnSpPr>
        <p:spPr>
          <a:xfrm rot="5400000" flipH="1" flipV="1">
            <a:off x="2019300" y="3695700"/>
            <a:ext cx="5334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6" idx="1"/>
            <a:endCxn id="14" idx="5"/>
          </p:cNvCxnSpPr>
          <p:nvPr/>
        </p:nvCxnSpPr>
        <p:spPr>
          <a:xfrm rot="16200000" flipV="1">
            <a:off x="2588885" y="3819245"/>
            <a:ext cx="689630" cy="3625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1"/>
            <a:endCxn id="7" idx="5"/>
          </p:cNvCxnSpPr>
          <p:nvPr/>
        </p:nvCxnSpPr>
        <p:spPr>
          <a:xfrm rot="16200000" flipV="1">
            <a:off x="5865485" y="2981045"/>
            <a:ext cx="308630" cy="2863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 idx="7"/>
            <a:endCxn id="6" idx="3"/>
          </p:cNvCxnSpPr>
          <p:nvPr/>
        </p:nvCxnSpPr>
        <p:spPr>
          <a:xfrm rot="5400000" flipH="1" flipV="1">
            <a:off x="6741785" y="2714345"/>
            <a:ext cx="308630" cy="8197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3"/>
            <a:endCxn id="8" idx="7"/>
          </p:cNvCxnSpPr>
          <p:nvPr/>
        </p:nvCxnSpPr>
        <p:spPr>
          <a:xfrm rot="5400000">
            <a:off x="5636885" y="3666845"/>
            <a:ext cx="537230" cy="5149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V="1">
            <a:off x="6122940" y="4011660"/>
            <a:ext cx="1527830" cy="8197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438400" y="3276600"/>
            <a:ext cx="1295400" cy="369332"/>
          </a:xfrm>
          <a:prstGeom prst="rect">
            <a:avLst/>
          </a:prstGeom>
          <a:noFill/>
        </p:spPr>
        <p:txBody>
          <a:bodyPr wrap="square" rtlCol="0">
            <a:spAutoFit/>
          </a:bodyPr>
          <a:lstStyle/>
          <a:p>
            <a:r>
              <a:rPr lang="en-US" b="1" dirty="0" smtClean="0"/>
              <a:t>A</a:t>
            </a:r>
            <a:endParaRPr lang="en-US" b="1" dirty="0"/>
          </a:p>
        </p:txBody>
      </p:sp>
      <p:sp>
        <p:nvSpPr>
          <p:cNvPr id="51" name="TextBox 50"/>
          <p:cNvSpPr txBox="1"/>
          <p:nvPr/>
        </p:nvSpPr>
        <p:spPr>
          <a:xfrm>
            <a:off x="6172200" y="3276600"/>
            <a:ext cx="685800" cy="369332"/>
          </a:xfrm>
          <a:prstGeom prst="rect">
            <a:avLst/>
          </a:prstGeom>
          <a:noFill/>
        </p:spPr>
        <p:txBody>
          <a:bodyPr wrap="square" rtlCol="0">
            <a:spAutoFit/>
          </a:bodyPr>
          <a:lstStyle/>
          <a:p>
            <a:r>
              <a:rPr lang="en-US" b="1" dirty="0" smtClean="0"/>
              <a:t>B</a:t>
            </a:r>
            <a:endParaRPr lang="en-US" b="1" dirty="0"/>
          </a:p>
        </p:txBody>
      </p:sp>
      <p:sp>
        <p:nvSpPr>
          <p:cNvPr id="84" name="TextBox 83"/>
          <p:cNvSpPr txBox="1"/>
          <p:nvPr/>
        </p:nvSpPr>
        <p:spPr>
          <a:xfrm>
            <a:off x="1066800" y="1676400"/>
            <a:ext cx="7772400" cy="830997"/>
          </a:xfrm>
          <a:prstGeom prst="rect">
            <a:avLst/>
          </a:prstGeom>
          <a:noFill/>
        </p:spPr>
        <p:txBody>
          <a:bodyPr wrap="square" rtlCol="0">
            <a:spAutoFit/>
          </a:bodyPr>
          <a:lstStyle/>
          <a:p>
            <a:pPr>
              <a:buFont typeface="Arial" pitchFamily="34" charset="0"/>
              <a:buChar char="•"/>
            </a:pPr>
            <a:r>
              <a:rPr lang="en-US" dirty="0" smtClean="0"/>
              <a:t> </a:t>
            </a:r>
            <a:r>
              <a:rPr lang="en-US" sz="2400" dirty="0" smtClean="0"/>
              <a:t>What is A’s degree 	</a:t>
            </a:r>
            <a:r>
              <a:rPr lang="en-US" dirty="0" smtClean="0"/>
              <a:t>	            </a:t>
            </a:r>
            <a:r>
              <a:rPr lang="en-US" sz="2400" dirty="0" smtClean="0"/>
              <a:t>What is B’s </a:t>
            </a:r>
            <a:r>
              <a:rPr lang="en-US" sz="2400" dirty="0" err="1" smtClean="0"/>
              <a:t>indegree</a:t>
            </a:r>
            <a:r>
              <a:rPr lang="en-US" sz="2400" dirty="0" smtClean="0"/>
              <a:t>,</a:t>
            </a:r>
          </a:p>
          <a:p>
            <a:pPr lvl="8"/>
            <a:r>
              <a:rPr lang="en-US" sz="2400" dirty="0" smtClean="0"/>
              <a:t>         </a:t>
            </a:r>
            <a:r>
              <a:rPr lang="en-US" sz="2400" dirty="0" err="1" smtClean="0"/>
              <a:t>outdegree</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Why Study Networks?</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Networks are </a:t>
            </a:r>
            <a:r>
              <a:rPr lang="en-US" b="1" dirty="0" smtClean="0"/>
              <a:t>substantive phenomena </a:t>
            </a:r>
            <a:r>
              <a:rPr lang="en-US" dirty="0" smtClean="0"/>
              <a:t>we care about (e.g., Facebook, a health care network, a policy network)</a:t>
            </a:r>
          </a:p>
          <a:p>
            <a:endParaRPr lang="en-US" dirty="0" smtClean="0"/>
          </a:p>
          <a:p>
            <a:r>
              <a:rPr lang="en-US" dirty="0" smtClean="0"/>
              <a:t>We may </a:t>
            </a:r>
            <a:r>
              <a:rPr lang="en-US" b="1" dirty="0" smtClean="0"/>
              <a:t>theorize</a:t>
            </a:r>
            <a:r>
              <a:rPr lang="en-US" dirty="0" smtClean="0"/>
              <a:t> that access to networks affects an outcome we care about (e.g., Does access to social support through family networks affect mothers’ success in raising their infants?)</a:t>
            </a:r>
          </a:p>
          <a:p>
            <a:endParaRPr lang="en-US" dirty="0" smtClean="0"/>
          </a:p>
          <a:p>
            <a:r>
              <a:rPr lang="en-US" dirty="0" smtClean="0"/>
              <a:t>Network analysis may provide a </a:t>
            </a:r>
            <a:r>
              <a:rPr lang="en-US" b="1" dirty="0" smtClean="0"/>
              <a:t>methodological approach</a:t>
            </a:r>
            <a:r>
              <a:rPr lang="en-US" dirty="0" smtClean="0"/>
              <a:t> that solves a research problem (e.g., Which worker at an office has access to the most timely information?)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Path</a:t>
            </a:r>
            <a:endParaRPr lang="en-US" dirty="0">
              <a:solidFill>
                <a:srgbClr val="002060"/>
              </a:solidFill>
            </a:endParaRPr>
          </a:p>
        </p:txBody>
      </p:sp>
      <p:sp>
        <p:nvSpPr>
          <p:cNvPr id="3" name="Content Placeholder 2"/>
          <p:cNvSpPr>
            <a:spLocks noGrp="1"/>
          </p:cNvSpPr>
          <p:nvPr>
            <p:ph sz="quarter" idx="1"/>
          </p:nvPr>
        </p:nvSpPr>
        <p:spPr/>
        <p:txBody>
          <a:bodyPr>
            <a:normAutofit lnSpcReduction="10000"/>
          </a:bodyPr>
          <a:lstStyle/>
          <a:p>
            <a:r>
              <a:rPr lang="en-US" dirty="0" smtClean="0"/>
              <a:t>Path – route from one node to another</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ABEDHG is a path from a </a:t>
            </a:r>
            <a:r>
              <a:rPr lang="en-US" dirty="0" err="1" smtClean="0"/>
              <a:t>A</a:t>
            </a:r>
            <a:r>
              <a:rPr lang="en-US" dirty="0" smtClean="0"/>
              <a:t> to G</a:t>
            </a:r>
          </a:p>
          <a:p>
            <a:pPr>
              <a:buNone/>
            </a:pPr>
            <a:r>
              <a:rPr lang="en-US" dirty="0" smtClean="0"/>
              <a:t>Note that there are multiple paths from A to G.</a:t>
            </a:r>
          </a:p>
          <a:p>
            <a:pPr>
              <a:buNone/>
            </a:pPr>
            <a:endParaRPr lang="en-US" dirty="0" smtClean="0"/>
          </a:p>
        </p:txBody>
      </p:sp>
      <p:sp>
        <p:nvSpPr>
          <p:cNvPr id="5" name="Oval 4"/>
          <p:cNvSpPr/>
          <p:nvPr/>
        </p:nvSpPr>
        <p:spPr>
          <a:xfrm>
            <a:off x="2286000" y="2895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6" name="Oval 5"/>
          <p:cNvSpPr/>
          <p:nvPr/>
        </p:nvSpPr>
        <p:spPr>
          <a:xfrm>
            <a:off x="3276600" y="365760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7" name="Oval 6"/>
          <p:cNvSpPr/>
          <p:nvPr/>
        </p:nvSpPr>
        <p:spPr>
          <a:xfrm>
            <a:off x="3505200" y="243840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a:t>
            </a:r>
            <a:endParaRPr lang="en-US" b="1" dirty="0">
              <a:solidFill>
                <a:schemeClr val="tx1"/>
              </a:solidFill>
            </a:endParaRPr>
          </a:p>
        </p:txBody>
      </p:sp>
      <p:sp>
        <p:nvSpPr>
          <p:cNvPr id="8" name="Oval 7"/>
          <p:cNvSpPr/>
          <p:nvPr/>
        </p:nvSpPr>
        <p:spPr>
          <a:xfrm>
            <a:off x="4267200" y="32004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a:t>
            </a:r>
            <a:endParaRPr lang="en-US" b="1" dirty="0">
              <a:solidFill>
                <a:schemeClr val="tx1"/>
              </a:solidFill>
            </a:endParaRPr>
          </a:p>
        </p:txBody>
      </p:sp>
      <p:sp>
        <p:nvSpPr>
          <p:cNvPr id="9" name="Oval 8"/>
          <p:cNvSpPr/>
          <p:nvPr/>
        </p:nvSpPr>
        <p:spPr>
          <a:xfrm>
            <a:off x="30480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sp>
        <p:nvSpPr>
          <p:cNvPr id="10" name="Oval 9"/>
          <p:cNvSpPr/>
          <p:nvPr/>
        </p:nvSpPr>
        <p:spPr>
          <a:xfrm>
            <a:off x="4572000" y="480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
            </a:r>
            <a:endParaRPr lang="en-US" b="1" dirty="0">
              <a:solidFill>
                <a:schemeClr val="tx1"/>
              </a:solidFill>
            </a:endParaRPr>
          </a:p>
        </p:txBody>
      </p:sp>
      <p:sp>
        <p:nvSpPr>
          <p:cNvPr id="11" name="Oval 10"/>
          <p:cNvSpPr/>
          <p:nvPr/>
        </p:nvSpPr>
        <p:spPr>
          <a:xfrm>
            <a:off x="6248400" y="373380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t>
            </a:r>
            <a:endParaRPr lang="en-US" b="1" dirty="0">
              <a:solidFill>
                <a:schemeClr val="tx1"/>
              </a:solidFill>
            </a:endParaRPr>
          </a:p>
        </p:txBody>
      </p:sp>
      <p:sp>
        <p:nvSpPr>
          <p:cNvPr id="12" name="Oval 11"/>
          <p:cNvSpPr/>
          <p:nvPr/>
        </p:nvSpPr>
        <p:spPr>
          <a:xfrm>
            <a:off x="5638800" y="2438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a:t>
            </a:r>
            <a:endParaRPr lang="en-US" b="1" dirty="0">
              <a:solidFill>
                <a:schemeClr val="tx1"/>
              </a:solidFill>
            </a:endParaRPr>
          </a:p>
        </p:txBody>
      </p:sp>
      <p:cxnSp>
        <p:nvCxnSpPr>
          <p:cNvPr id="13" name="Straight Arrow Connector 12"/>
          <p:cNvCxnSpPr>
            <a:stCxn id="8" idx="2"/>
            <a:endCxn id="6" idx="6"/>
          </p:cNvCxnSpPr>
          <p:nvPr/>
        </p:nvCxnSpPr>
        <p:spPr>
          <a:xfrm rot="10800000" flipV="1">
            <a:off x="3657600" y="3467100"/>
            <a:ext cx="609600" cy="342900"/>
          </a:xfrm>
          <a:prstGeom prst="straightConnector1">
            <a:avLst/>
          </a:prstGeom>
          <a:ln w="2540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11" idx="3"/>
          </p:cNvCxnSpPr>
          <p:nvPr/>
        </p:nvCxnSpPr>
        <p:spPr>
          <a:xfrm>
            <a:off x="4724400" y="3467100"/>
            <a:ext cx="1579796" cy="656945"/>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a:endCxn id="7" idx="5"/>
          </p:cNvCxnSpPr>
          <p:nvPr/>
        </p:nvCxnSpPr>
        <p:spPr>
          <a:xfrm rot="16200000" flipV="1">
            <a:off x="3824824" y="2769184"/>
            <a:ext cx="579952" cy="43871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7"/>
            <a:endCxn id="12" idx="3"/>
          </p:cNvCxnSpPr>
          <p:nvPr/>
        </p:nvCxnSpPr>
        <p:spPr>
          <a:xfrm rot="5400000" flipH="1" flipV="1">
            <a:off x="4918565" y="2502485"/>
            <a:ext cx="514911" cy="103715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4"/>
            <a:endCxn id="10" idx="1"/>
          </p:cNvCxnSpPr>
          <p:nvPr/>
        </p:nvCxnSpPr>
        <p:spPr>
          <a:xfrm rot="16200000" flipH="1">
            <a:off x="4000500" y="4229100"/>
            <a:ext cx="1122596" cy="13199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5" idx="5"/>
          </p:cNvCxnSpPr>
          <p:nvPr/>
        </p:nvCxnSpPr>
        <p:spPr>
          <a:xfrm rot="16200000" flipV="1">
            <a:off x="2763605" y="3133445"/>
            <a:ext cx="481433" cy="65615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4"/>
            <a:endCxn id="9" idx="7"/>
          </p:cNvCxnSpPr>
          <p:nvPr/>
        </p:nvCxnSpPr>
        <p:spPr>
          <a:xfrm rot="5400000">
            <a:off x="3049354" y="4286250"/>
            <a:ext cx="741596" cy="9389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1" idx="1"/>
            <a:endCxn id="12" idx="4"/>
          </p:cNvCxnSpPr>
          <p:nvPr/>
        </p:nvCxnSpPr>
        <p:spPr>
          <a:xfrm rot="16200000" flipV="1">
            <a:off x="5576071" y="3072630"/>
            <a:ext cx="981355" cy="4748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0" idx="6"/>
            <a:endCxn id="11" idx="3"/>
          </p:cNvCxnSpPr>
          <p:nvPr/>
        </p:nvCxnSpPr>
        <p:spPr>
          <a:xfrm flipV="1">
            <a:off x="4953000" y="4124045"/>
            <a:ext cx="1351196" cy="867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7010400" y="2438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a:t>
            </a:r>
            <a:endParaRPr lang="en-US" b="1" dirty="0">
              <a:solidFill>
                <a:schemeClr val="tx1"/>
              </a:solidFill>
            </a:endParaRPr>
          </a:p>
        </p:txBody>
      </p:sp>
      <p:cxnSp>
        <p:nvCxnSpPr>
          <p:cNvPr id="75" name="Straight Connector 74"/>
          <p:cNvCxnSpPr>
            <a:stCxn id="12" idx="7"/>
            <a:endCxn id="73" idx="2"/>
          </p:cNvCxnSpPr>
          <p:nvPr/>
        </p:nvCxnSpPr>
        <p:spPr>
          <a:xfrm rot="16200000" flipH="1">
            <a:off x="6400800" y="2057400"/>
            <a:ext cx="172804" cy="10463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Path Length</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Path length is the number of steps in a path.</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The path length of ABEDHG is 5.</a:t>
            </a:r>
          </a:p>
        </p:txBody>
      </p:sp>
      <p:sp>
        <p:nvSpPr>
          <p:cNvPr id="5" name="Oval 4"/>
          <p:cNvSpPr/>
          <p:nvPr/>
        </p:nvSpPr>
        <p:spPr>
          <a:xfrm>
            <a:off x="2286000" y="2895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6" name="Oval 5"/>
          <p:cNvSpPr/>
          <p:nvPr/>
        </p:nvSpPr>
        <p:spPr>
          <a:xfrm>
            <a:off x="3276600" y="365760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7" name="Oval 6"/>
          <p:cNvSpPr/>
          <p:nvPr/>
        </p:nvSpPr>
        <p:spPr>
          <a:xfrm>
            <a:off x="3505200" y="243840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a:t>
            </a:r>
            <a:endParaRPr lang="en-US" b="1" dirty="0">
              <a:solidFill>
                <a:schemeClr val="tx1"/>
              </a:solidFill>
            </a:endParaRPr>
          </a:p>
        </p:txBody>
      </p:sp>
      <p:sp>
        <p:nvSpPr>
          <p:cNvPr id="8" name="Oval 7"/>
          <p:cNvSpPr/>
          <p:nvPr/>
        </p:nvSpPr>
        <p:spPr>
          <a:xfrm>
            <a:off x="4267200" y="32004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a:t>
            </a:r>
            <a:endParaRPr lang="en-US" b="1" dirty="0">
              <a:solidFill>
                <a:schemeClr val="tx1"/>
              </a:solidFill>
            </a:endParaRPr>
          </a:p>
        </p:txBody>
      </p:sp>
      <p:sp>
        <p:nvSpPr>
          <p:cNvPr id="9" name="Oval 8"/>
          <p:cNvSpPr/>
          <p:nvPr/>
        </p:nvSpPr>
        <p:spPr>
          <a:xfrm>
            <a:off x="30480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sp>
        <p:nvSpPr>
          <p:cNvPr id="10" name="Oval 9"/>
          <p:cNvSpPr/>
          <p:nvPr/>
        </p:nvSpPr>
        <p:spPr>
          <a:xfrm>
            <a:off x="4572000" y="480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
            </a:r>
            <a:endParaRPr lang="en-US" b="1" dirty="0">
              <a:solidFill>
                <a:schemeClr val="tx1"/>
              </a:solidFill>
            </a:endParaRPr>
          </a:p>
        </p:txBody>
      </p:sp>
      <p:sp>
        <p:nvSpPr>
          <p:cNvPr id="11" name="Oval 10"/>
          <p:cNvSpPr/>
          <p:nvPr/>
        </p:nvSpPr>
        <p:spPr>
          <a:xfrm>
            <a:off x="6248400" y="373380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t>
            </a:r>
            <a:endParaRPr lang="en-US" b="1" dirty="0">
              <a:solidFill>
                <a:schemeClr val="tx1"/>
              </a:solidFill>
            </a:endParaRPr>
          </a:p>
        </p:txBody>
      </p:sp>
      <p:sp>
        <p:nvSpPr>
          <p:cNvPr id="12" name="Oval 11"/>
          <p:cNvSpPr/>
          <p:nvPr/>
        </p:nvSpPr>
        <p:spPr>
          <a:xfrm>
            <a:off x="5638800" y="2438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a:t>
            </a:r>
            <a:endParaRPr lang="en-US" b="1" dirty="0">
              <a:solidFill>
                <a:schemeClr val="tx1"/>
              </a:solidFill>
            </a:endParaRPr>
          </a:p>
        </p:txBody>
      </p:sp>
      <p:cxnSp>
        <p:nvCxnSpPr>
          <p:cNvPr id="13" name="Straight Arrow Connector 12"/>
          <p:cNvCxnSpPr>
            <a:stCxn id="8" idx="2"/>
            <a:endCxn id="6" idx="6"/>
          </p:cNvCxnSpPr>
          <p:nvPr/>
        </p:nvCxnSpPr>
        <p:spPr>
          <a:xfrm rot="10800000" flipV="1">
            <a:off x="3657600" y="3467100"/>
            <a:ext cx="609600" cy="342900"/>
          </a:xfrm>
          <a:prstGeom prst="straightConnector1">
            <a:avLst/>
          </a:prstGeom>
          <a:ln w="2540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11" idx="3"/>
          </p:cNvCxnSpPr>
          <p:nvPr/>
        </p:nvCxnSpPr>
        <p:spPr>
          <a:xfrm>
            <a:off x="4724400" y="3467100"/>
            <a:ext cx="1579796" cy="656945"/>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a:endCxn id="7" idx="5"/>
          </p:cNvCxnSpPr>
          <p:nvPr/>
        </p:nvCxnSpPr>
        <p:spPr>
          <a:xfrm rot="16200000" flipV="1">
            <a:off x="3824824" y="2769184"/>
            <a:ext cx="579952" cy="43871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7"/>
            <a:endCxn id="12" idx="3"/>
          </p:cNvCxnSpPr>
          <p:nvPr/>
        </p:nvCxnSpPr>
        <p:spPr>
          <a:xfrm rot="5400000" flipH="1" flipV="1">
            <a:off x="4918565" y="2502485"/>
            <a:ext cx="514911" cy="103715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4"/>
            <a:endCxn id="10" idx="1"/>
          </p:cNvCxnSpPr>
          <p:nvPr/>
        </p:nvCxnSpPr>
        <p:spPr>
          <a:xfrm rot="16200000" flipH="1">
            <a:off x="4000500" y="4229100"/>
            <a:ext cx="1122596" cy="13199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5" idx="5"/>
          </p:cNvCxnSpPr>
          <p:nvPr/>
        </p:nvCxnSpPr>
        <p:spPr>
          <a:xfrm rot="16200000" flipV="1">
            <a:off x="2763605" y="3133445"/>
            <a:ext cx="481433" cy="65615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4"/>
            <a:endCxn id="9" idx="7"/>
          </p:cNvCxnSpPr>
          <p:nvPr/>
        </p:nvCxnSpPr>
        <p:spPr>
          <a:xfrm rot="5400000">
            <a:off x="3049354" y="4286250"/>
            <a:ext cx="741596" cy="9389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1" idx="1"/>
            <a:endCxn id="12" idx="4"/>
          </p:cNvCxnSpPr>
          <p:nvPr/>
        </p:nvCxnSpPr>
        <p:spPr>
          <a:xfrm rot="16200000" flipV="1">
            <a:off x="5576071" y="3072630"/>
            <a:ext cx="981355" cy="4748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0" idx="6"/>
            <a:endCxn id="11" idx="3"/>
          </p:cNvCxnSpPr>
          <p:nvPr/>
        </p:nvCxnSpPr>
        <p:spPr>
          <a:xfrm flipV="1">
            <a:off x="4953000" y="4124045"/>
            <a:ext cx="1351196" cy="867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7010400" y="2438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a:t>
            </a:r>
            <a:endParaRPr lang="en-US" b="1" dirty="0">
              <a:solidFill>
                <a:schemeClr val="tx1"/>
              </a:solidFill>
            </a:endParaRPr>
          </a:p>
        </p:txBody>
      </p:sp>
      <p:cxnSp>
        <p:nvCxnSpPr>
          <p:cNvPr id="75" name="Straight Connector 74"/>
          <p:cNvCxnSpPr>
            <a:stCxn id="12" idx="7"/>
            <a:endCxn id="73" idx="2"/>
          </p:cNvCxnSpPr>
          <p:nvPr/>
        </p:nvCxnSpPr>
        <p:spPr>
          <a:xfrm rot="16200000" flipH="1">
            <a:off x="6400800" y="2057400"/>
            <a:ext cx="172804" cy="10463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Geodesic</a:t>
            </a:r>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dirty="0" smtClean="0"/>
              <a:t>Geodesic – the shortest path from one node to another</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ABEG is the geodesic from A to G</a:t>
            </a:r>
          </a:p>
          <a:p>
            <a:pPr>
              <a:buNone/>
            </a:pPr>
            <a:endParaRPr lang="en-US" dirty="0" smtClean="0"/>
          </a:p>
        </p:txBody>
      </p:sp>
      <p:sp>
        <p:nvSpPr>
          <p:cNvPr id="5" name="Oval 4"/>
          <p:cNvSpPr/>
          <p:nvPr/>
        </p:nvSpPr>
        <p:spPr>
          <a:xfrm>
            <a:off x="2286000" y="2895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6" name="Oval 5"/>
          <p:cNvSpPr/>
          <p:nvPr/>
        </p:nvSpPr>
        <p:spPr>
          <a:xfrm>
            <a:off x="3276600" y="365760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7" name="Oval 6"/>
          <p:cNvSpPr/>
          <p:nvPr/>
        </p:nvSpPr>
        <p:spPr>
          <a:xfrm>
            <a:off x="3505200" y="243840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a:t>
            </a:r>
            <a:endParaRPr lang="en-US" b="1" dirty="0">
              <a:solidFill>
                <a:schemeClr val="tx1"/>
              </a:solidFill>
            </a:endParaRPr>
          </a:p>
        </p:txBody>
      </p:sp>
      <p:sp>
        <p:nvSpPr>
          <p:cNvPr id="8" name="Oval 7"/>
          <p:cNvSpPr/>
          <p:nvPr/>
        </p:nvSpPr>
        <p:spPr>
          <a:xfrm>
            <a:off x="4267200" y="32004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a:t>
            </a:r>
            <a:endParaRPr lang="en-US" b="1" dirty="0">
              <a:solidFill>
                <a:schemeClr val="tx1"/>
              </a:solidFill>
            </a:endParaRPr>
          </a:p>
        </p:txBody>
      </p:sp>
      <p:sp>
        <p:nvSpPr>
          <p:cNvPr id="9" name="Oval 8"/>
          <p:cNvSpPr/>
          <p:nvPr/>
        </p:nvSpPr>
        <p:spPr>
          <a:xfrm>
            <a:off x="30480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sp>
        <p:nvSpPr>
          <p:cNvPr id="10" name="Oval 9"/>
          <p:cNvSpPr/>
          <p:nvPr/>
        </p:nvSpPr>
        <p:spPr>
          <a:xfrm>
            <a:off x="4572000" y="480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
            </a:r>
            <a:endParaRPr lang="en-US" b="1" dirty="0">
              <a:solidFill>
                <a:schemeClr val="tx1"/>
              </a:solidFill>
            </a:endParaRPr>
          </a:p>
        </p:txBody>
      </p:sp>
      <p:sp>
        <p:nvSpPr>
          <p:cNvPr id="11" name="Oval 10"/>
          <p:cNvSpPr/>
          <p:nvPr/>
        </p:nvSpPr>
        <p:spPr>
          <a:xfrm>
            <a:off x="6248400" y="373380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t>
            </a:r>
            <a:endParaRPr lang="en-US" b="1" dirty="0">
              <a:solidFill>
                <a:schemeClr val="tx1"/>
              </a:solidFill>
            </a:endParaRPr>
          </a:p>
        </p:txBody>
      </p:sp>
      <p:sp>
        <p:nvSpPr>
          <p:cNvPr id="12" name="Oval 11"/>
          <p:cNvSpPr/>
          <p:nvPr/>
        </p:nvSpPr>
        <p:spPr>
          <a:xfrm>
            <a:off x="5638800" y="2438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a:t>
            </a:r>
            <a:endParaRPr lang="en-US" b="1" dirty="0">
              <a:solidFill>
                <a:schemeClr val="tx1"/>
              </a:solidFill>
            </a:endParaRPr>
          </a:p>
        </p:txBody>
      </p:sp>
      <p:cxnSp>
        <p:nvCxnSpPr>
          <p:cNvPr id="13" name="Straight Arrow Connector 12"/>
          <p:cNvCxnSpPr>
            <a:stCxn id="8" idx="2"/>
            <a:endCxn id="6" idx="6"/>
          </p:cNvCxnSpPr>
          <p:nvPr/>
        </p:nvCxnSpPr>
        <p:spPr>
          <a:xfrm rot="10800000" flipV="1">
            <a:off x="3657600" y="3467100"/>
            <a:ext cx="609600" cy="342900"/>
          </a:xfrm>
          <a:prstGeom prst="straightConnector1">
            <a:avLst/>
          </a:prstGeom>
          <a:ln w="2540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11" idx="3"/>
          </p:cNvCxnSpPr>
          <p:nvPr/>
        </p:nvCxnSpPr>
        <p:spPr>
          <a:xfrm>
            <a:off x="4724400" y="3467100"/>
            <a:ext cx="1579796" cy="656945"/>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a:endCxn id="7" idx="5"/>
          </p:cNvCxnSpPr>
          <p:nvPr/>
        </p:nvCxnSpPr>
        <p:spPr>
          <a:xfrm rot="16200000" flipV="1">
            <a:off x="3824824" y="2769184"/>
            <a:ext cx="579952" cy="43871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7"/>
            <a:endCxn id="12" idx="3"/>
          </p:cNvCxnSpPr>
          <p:nvPr/>
        </p:nvCxnSpPr>
        <p:spPr>
          <a:xfrm rot="5400000" flipH="1" flipV="1">
            <a:off x="4918565" y="2502485"/>
            <a:ext cx="514911" cy="103715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4"/>
            <a:endCxn id="10" idx="1"/>
          </p:cNvCxnSpPr>
          <p:nvPr/>
        </p:nvCxnSpPr>
        <p:spPr>
          <a:xfrm rot="16200000" flipH="1">
            <a:off x="4000500" y="4229100"/>
            <a:ext cx="1122596" cy="13199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5" idx="5"/>
          </p:cNvCxnSpPr>
          <p:nvPr/>
        </p:nvCxnSpPr>
        <p:spPr>
          <a:xfrm rot="16200000" flipV="1">
            <a:off x="2763605" y="3133445"/>
            <a:ext cx="481433" cy="65615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4"/>
            <a:endCxn id="9" idx="7"/>
          </p:cNvCxnSpPr>
          <p:nvPr/>
        </p:nvCxnSpPr>
        <p:spPr>
          <a:xfrm rot="5400000">
            <a:off x="3049354" y="4286250"/>
            <a:ext cx="741596" cy="9389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1" idx="1"/>
            <a:endCxn id="12" idx="4"/>
          </p:cNvCxnSpPr>
          <p:nvPr/>
        </p:nvCxnSpPr>
        <p:spPr>
          <a:xfrm rot="16200000" flipV="1">
            <a:off x="5576071" y="3072630"/>
            <a:ext cx="981355" cy="4748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0" idx="6"/>
            <a:endCxn id="11" idx="3"/>
          </p:cNvCxnSpPr>
          <p:nvPr/>
        </p:nvCxnSpPr>
        <p:spPr>
          <a:xfrm flipV="1">
            <a:off x="4953000" y="4124045"/>
            <a:ext cx="1351196" cy="867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7010400" y="2438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a:t>
            </a:r>
            <a:endParaRPr lang="en-US" b="1" dirty="0">
              <a:solidFill>
                <a:schemeClr val="tx1"/>
              </a:solidFill>
            </a:endParaRPr>
          </a:p>
        </p:txBody>
      </p:sp>
      <p:cxnSp>
        <p:nvCxnSpPr>
          <p:cNvPr id="75" name="Straight Connector 74"/>
          <p:cNvCxnSpPr>
            <a:stCxn id="12" idx="7"/>
            <a:endCxn id="73" idx="2"/>
          </p:cNvCxnSpPr>
          <p:nvPr/>
        </p:nvCxnSpPr>
        <p:spPr>
          <a:xfrm rot="16200000" flipH="1">
            <a:off x="6400800" y="2057400"/>
            <a:ext cx="172804" cy="10463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Distance</a:t>
            </a:r>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dirty="0" smtClean="0"/>
              <a:t>Distance – the length of the shortest path from one node to another</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This distance from A to G is 3 steps.</a:t>
            </a:r>
          </a:p>
          <a:p>
            <a:pPr>
              <a:buNone/>
            </a:pPr>
            <a:endParaRPr lang="en-US" dirty="0" smtClean="0"/>
          </a:p>
        </p:txBody>
      </p:sp>
      <p:sp>
        <p:nvSpPr>
          <p:cNvPr id="5" name="Oval 4"/>
          <p:cNvSpPr/>
          <p:nvPr/>
        </p:nvSpPr>
        <p:spPr>
          <a:xfrm>
            <a:off x="2286000" y="2895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6" name="Oval 5"/>
          <p:cNvSpPr/>
          <p:nvPr/>
        </p:nvSpPr>
        <p:spPr>
          <a:xfrm>
            <a:off x="3276600" y="365760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7" name="Oval 6"/>
          <p:cNvSpPr/>
          <p:nvPr/>
        </p:nvSpPr>
        <p:spPr>
          <a:xfrm>
            <a:off x="3505200" y="243840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a:t>
            </a:r>
            <a:endParaRPr lang="en-US" b="1" dirty="0">
              <a:solidFill>
                <a:schemeClr val="tx1"/>
              </a:solidFill>
            </a:endParaRPr>
          </a:p>
        </p:txBody>
      </p:sp>
      <p:sp>
        <p:nvSpPr>
          <p:cNvPr id="8" name="Oval 7"/>
          <p:cNvSpPr/>
          <p:nvPr/>
        </p:nvSpPr>
        <p:spPr>
          <a:xfrm>
            <a:off x="4267200" y="32004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a:t>
            </a:r>
            <a:endParaRPr lang="en-US" b="1" dirty="0">
              <a:solidFill>
                <a:schemeClr val="tx1"/>
              </a:solidFill>
            </a:endParaRPr>
          </a:p>
        </p:txBody>
      </p:sp>
      <p:sp>
        <p:nvSpPr>
          <p:cNvPr id="9" name="Oval 8"/>
          <p:cNvSpPr/>
          <p:nvPr/>
        </p:nvSpPr>
        <p:spPr>
          <a:xfrm>
            <a:off x="3048000" y="4648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sp>
        <p:nvSpPr>
          <p:cNvPr id="10" name="Oval 9"/>
          <p:cNvSpPr/>
          <p:nvPr/>
        </p:nvSpPr>
        <p:spPr>
          <a:xfrm>
            <a:off x="4572000" y="4800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
            </a:r>
            <a:endParaRPr lang="en-US" b="1" dirty="0">
              <a:solidFill>
                <a:schemeClr val="tx1"/>
              </a:solidFill>
            </a:endParaRPr>
          </a:p>
        </p:txBody>
      </p:sp>
      <p:sp>
        <p:nvSpPr>
          <p:cNvPr id="11" name="Oval 10"/>
          <p:cNvSpPr/>
          <p:nvPr/>
        </p:nvSpPr>
        <p:spPr>
          <a:xfrm>
            <a:off x="6248400" y="373380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t>
            </a:r>
            <a:endParaRPr lang="en-US" b="1" dirty="0">
              <a:solidFill>
                <a:schemeClr val="tx1"/>
              </a:solidFill>
            </a:endParaRPr>
          </a:p>
        </p:txBody>
      </p:sp>
      <p:sp>
        <p:nvSpPr>
          <p:cNvPr id="12" name="Oval 11"/>
          <p:cNvSpPr/>
          <p:nvPr/>
        </p:nvSpPr>
        <p:spPr>
          <a:xfrm>
            <a:off x="5638800" y="2438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a:t>
            </a:r>
            <a:endParaRPr lang="en-US" b="1" dirty="0">
              <a:solidFill>
                <a:schemeClr val="tx1"/>
              </a:solidFill>
            </a:endParaRPr>
          </a:p>
        </p:txBody>
      </p:sp>
      <p:cxnSp>
        <p:nvCxnSpPr>
          <p:cNvPr id="13" name="Straight Arrow Connector 12"/>
          <p:cNvCxnSpPr>
            <a:stCxn id="8" idx="2"/>
            <a:endCxn id="6" idx="6"/>
          </p:cNvCxnSpPr>
          <p:nvPr/>
        </p:nvCxnSpPr>
        <p:spPr>
          <a:xfrm rot="10800000" flipV="1">
            <a:off x="3657600" y="3467100"/>
            <a:ext cx="609600" cy="342900"/>
          </a:xfrm>
          <a:prstGeom prst="straightConnector1">
            <a:avLst/>
          </a:prstGeom>
          <a:ln w="2540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11" idx="3"/>
          </p:cNvCxnSpPr>
          <p:nvPr/>
        </p:nvCxnSpPr>
        <p:spPr>
          <a:xfrm>
            <a:off x="4724400" y="3467100"/>
            <a:ext cx="1579796" cy="656945"/>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a:endCxn id="7" idx="5"/>
          </p:cNvCxnSpPr>
          <p:nvPr/>
        </p:nvCxnSpPr>
        <p:spPr>
          <a:xfrm rot="16200000" flipV="1">
            <a:off x="3824824" y="2769184"/>
            <a:ext cx="579952" cy="43871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7"/>
            <a:endCxn id="12" idx="3"/>
          </p:cNvCxnSpPr>
          <p:nvPr/>
        </p:nvCxnSpPr>
        <p:spPr>
          <a:xfrm rot="5400000" flipH="1" flipV="1">
            <a:off x="4918565" y="2502485"/>
            <a:ext cx="514911" cy="103715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4"/>
            <a:endCxn id="10" idx="1"/>
          </p:cNvCxnSpPr>
          <p:nvPr/>
        </p:nvCxnSpPr>
        <p:spPr>
          <a:xfrm rot="16200000" flipH="1">
            <a:off x="4000500" y="4229100"/>
            <a:ext cx="1122596" cy="13199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5" idx="5"/>
          </p:cNvCxnSpPr>
          <p:nvPr/>
        </p:nvCxnSpPr>
        <p:spPr>
          <a:xfrm rot="16200000" flipV="1">
            <a:off x="2763605" y="3133445"/>
            <a:ext cx="481433" cy="656151"/>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4"/>
            <a:endCxn id="9" idx="7"/>
          </p:cNvCxnSpPr>
          <p:nvPr/>
        </p:nvCxnSpPr>
        <p:spPr>
          <a:xfrm rot="5400000">
            <a:off x="3049354" y="4286250"/>
            <a:ext cx="741596" cy="9389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1" idx="1"/>
            <a:endCxn id="12" idx="4"/>
          </p:cNvCxnSpPr>
          <p:nvPr/>
        </p:nvCxnSpPr>
        <p:spPr>
          <a:xfrm rot="16200000" flipV="1">
            <a:off x="5576071" y="3072630"/>
            <a:ext cx="981355" cy="4748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0" idx="6"/>
            <a:endCxn id="11" idx="3"/>
          </p:cNvCxnSpPr>
          <p:nvPr/>
        </p:nvCxnSpPr>
        <p:spPr>
          <a:xfrm flipV="1">
            <a:off x="4953000" y="4124045"/>
            <a:ext cx="1351196" cy="867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7010400" y="2438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a:t>
            </a:r>
            <a:endParaRPr lang="en-US" b="1" dirty="0">
              <a:solidFill>
                <a:schemeClr val="tx1"/>
              </a:solidFill>
            </a:endParaRPr>
          </a:p>
        </p:txBody>
      </p:sp>
      <p:cxnSp>
        <p:nvCxnSpPr>
          <p:cNvPr id="75" name="Straight Connector 74"/>
          <p:cNvCxnSpPr>
            <a:stCxn id="12" idx="7"/>
            <a:endCxn id="73" idx="2"/>
          </p:cNvCxnSpPr>
          <p:nvPr/>
        </p:nvCxnSpPr>
        <p:spPr>
          <a:xfrm rot="16200000" flipH="1">
            <a:off x="6400800" y="2057400"/>
            <a:ext cx="172804" cy="10463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Geodesic vs. Distance</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“Geodesic” and “Distance” are highly similar concepts, but don’t confuse them!</a:t>
            </a:r>
          </a:p>
          <a:p>
            <a:endParaRPr lang="en-US" dirty="0" smtClean="0"/>
          </a:p>
          <a:p>
            <a:r>
              <a:rPr lang="en-US" dirty="0" smtClean="0"/>
              <a:t>A geodesic is a path – e.g., DEFG.</a:t>
            </a:r>
          </a:p>
          <a:p>
            <a:endParaRPr lang="en-US" dirty="0" smtClean="0"/>
          </a:p>
          <a:p>
            <a:r>
              <a:rPr lang="en-US" dirty="0" smtClean="0"/>
              <a:t>A distance is a number – e.g., 3</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Density</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Density is a property of a network.</a:t>
            </a:r>
          </a:p>
          <a:p>
            <a:pPr>
              <a:buNone/>
            </a:pPr>
            <a:endParaRPr lang="en-US" dirty="0" smtClean="0"/>
          </a:p>
          <a:p>
            <a:r>
              <a:rPr lang="en-US" dirty="0" smtClean="0"/>
              <a:t>Density is the general level of linkage in the network</a:t>
            </a:r>
          </a:p>
          <a:p>
            <a:endParaRPr lang="en-US" dirty="0" smtClean="0"/>
          </a:p>
          <a:p>
            <a:r>
              <a:rPr lang="en-US" dirty="0" smtClean="0"/>
              <a:t>Density = # of Lines / # of lines in a complete graph</a:t>
            </a:r>
          </a:p>
          <a:p>
            <a:pPr>
              <a:buNone/>
            </a:pPr>
            <a:endParaRPr lang="en-US" dirty="0" smtClean="0"/>
          </a:p>
          <a:p>
            <a:r>
              <a:rPr lang="en-US" dirty="0" smtClean="0"/>
              <a:t>Density = # of lines / [ (n (n-1))/2 ]  </a:t>
            </a:r>
          </a:p>
          <a:p>
            <a:pPr>
              <a:buNone/>
            </a:pP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Example of Density Calculations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dirty="0" smtClean="0"/>
              <a:t>Suppose a graph has 4 lines and 4 nodes</a:t>
            </a:r>
          </a:p>
          <a:p>
            <a:endParaRPr lang="en-US" dirty="0" smtClean="0"/>
          </a:p>
          <a:p>
            <a:r>
              <a:rPr lang="en-US" dirty="0" smtClean="0"/>
              <a:t>Density = 4 / [ (4 ( 4-1))/2] </a:t>
            </a:r>
          </a:p>
          <a:p>
            <a:pPr>
              <a:buNone/>
            </a:pPr>
            <a:r>
              <a:rPr lang="en-US" dirty="0" smtClean="0"/>
              <a:t>		       = 4 / 6 </a:t>
            </a:r>
          </a:p>
          <a:p>
            <a:pPr>
              <a:buNone/>
            </a:pPr>
            <a:r>
              <a:rPr lang="en-US" dirty="0" smtClean="0"/>
              <a:t>		       = 0.66667</a:t>
            </a:r>
          </a:p>
          <a:p>
            <a:pPr>
              <a:buNone/>
            </a:pPr>
            <a:endParaRPr lang="en-US" dirty="0" smtClean="0"/>
          </a:p>
          <a:p>
            <a:r>
              <a:rPr lang="en-US" dirty="0" smtClean="0"/>
              <a:t>This graph has two-thirds of all possible links.</a:t>
            </a:r>
          </a:p>
        </p:txBody>
      </p:sp>
      <p:sp>
        <p:nvSpPr>
          <p:cNvPr id="4" name="Oval 3"/>
          <p:cNvSpPr/>
          <p:nvPr/>
        </p:nvSpPr>
        <p:spPr>
          <a:xfrm>
            <a:off x="6096000" y="253191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818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781800" y="253191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960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6"/>
          </p:cNvCxnSpPr>
          <p:nvPr/>
        </p:nvCxnSpPr>
        <p:spPr>
          <a:xfrm>
            <a:off x="6477000" y="2722418"/>
            <a:ext cx="304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7" idx="0"/>
          </p:cNvCxnSpPr>
          <p:nvPr/>
        </p:nvCxnSpPr>
        <p:spPr>
          <a:xfrm>
            <a:off x="6286500" y="2912918"/>
            <a:ext cx="0" cy="3636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6"/>
            <a:endCxn id="5" idx="2"/>
          </p:cNvCxnSpPr>
          <p:nvPr/>
        </p:nvCxnSpPr>
        <p:spPr>
          <a:xfrm>
            <a:off x="6477000" y="3467100"/>
            <a:ext cx="304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p:cNvCxnSpPr>
          <p:nvPr/>
        </p:nvCxnSpPr>
        <p:spPr>
          <a:xfrm>
            <a:off x="6972300" y="2912918"/>
            <a:ext cx="0" cy="36368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132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Low Density vs. High Density</a:t>
            </a:r>
            <a:endParaRPr lang="en-US" dirty="0">
              <a:solidFill>
                <a:srgbClr val="002060"/>
              </a:solidFill>
            </a:endParaRPr>
          </a:p>
        </p:txBody>
      </p:sp>
      <p:sp>
        <p:nvSpPr>
          <p:cNvPr id="3" name="Content Placeholder 2"/>
          <p:cNvSpPr>
            <a:spLocks noGrp="1"/>
          </p:cNvSpPr>
          <p:nvPr>
            <p:ph sz="half" idx="1"/>
          </p:nvPr>
        </p:nvSpPr>
        <p:spPr/>
        <p:txBody>
          <a:bodyPr/>
          <a:lstStyle/>
          <a:p>
            <a:r>
              <a:rPr lang="en-US" dirty="0" smtClean="0"/>
              <a:t>Relatively Low Density			</a:t>
            </a:r>
            <a:endParaRPr lang="en-US" dirty="0"/>
          </a:p>
        </p:txBody>
      </p:sp>
      <p:sp>
        <p:nvSpPr>
          <p:cNvPr id="4" name="Content Placeholder 3"/>
          <p:cNvSpPr>
            <a:spLocks noGrp="1"/>
          </p:cNvSpPr>
          <p:nvPr>
            <p:ph sz="half" idx="2"/>
          </p:nvPr>
        </p:nvSpPr>
        <p:spPr/>
        <p:txBody>
          <a:bodyPr/>
          <a:lstStyle/>
          <a:p>
            <a:r>
              <a:rPr lang="en-US" dirty="0" smtClean="0"/>
              <a:t>Relatively High Density</a:t>
            </a:r>
          </a:p>
          <a:p>
            <a:pPr>
              <a:buNone/>
            </a:pPr>
            <a:endParaRPr lang="en-US" dirty="0"/>
          </a:p>
        </p:txBody>
      </p:sp>
      <p:pic>
        <p:nvPicPr>
          <p:cNvPr id="5" name="Picture 4" descr="Sparse.jpg"/>
          <p:cNvPicPr>
            <a:picLocks noChangeAspect="1"/>
          </p:cNvPicPr>
          <p:nvPr/>
        </p:nvPicPr>
        <p:blipFill>
          <a:blip r:embed="rId2" cstate="print"/>
          <a:stretch>
            <a:fillRect/>
          </a:stretch>
        </p:blipFill>
        <p:spPr>
          <a:xfrm>
            <a:off x="228600" y="2133600"/>
            <a:ext cx="4267200" cy="2576069"/>
          </a:xfrm>
          <a:prstGeom prst="rect">
            <a:avLst/>
          </a:prstGeom>
        </p:spPr>
      </p:pic>
      <p:pic>
        <p:nvPicPr>
          <p:cNvPr id="6" name="Picture 5" descr="Dense.jpg"/>
          <p:cNvPicPr>
            <a:picLocks noChangeAspect="1"/>
          </p:cNvPicPr>
          <p:nvPr/>
        </p:nvPicPr>
        <p:blipFill>
          <a:blip r:embed="rId3" cstate="print"/>
          <a:stretch>
            <a:fillRect/>
          </a:stretch>
        </p:blipFill>
        <p:spPr>
          <a:xfrm>
            <a:off x="4724400" y="2133600"/>
            <a:ext cx="4193329" cy="2531474"/>
          </a:xfrm>
          <a:prstGeom prst="rect">
            <a:avLst/>
          </a:prstGeom>
        </p:spPr>
      </p:pic>
      <p:sp>
        <p:nvSpPr>
          <p:cNvPr id="7" name="TextBox 6"/>
          <p:cNvSpPr txBox="1"/>
          <p:nvPr/>
        </p:nvSpPr>
        <p:spPr>
          <a:xfrm>
            <a:off x="152400" y="6324600"/>
            <a:ext cx="9296400" cy="338554"/>
          </a:xfrm>
          <a:prstGeom prst="rect">
            <a:avLst/>
          </a:prstGeom>
          <a:noFill/>
        </p:spPr>
        <p:txBody>
          <a:bodyPr wrap="square" rtlCol="0">
            <a:spAutoFit/>
          </a:bodyPr>
          <a:lstStyle/>
          <a:p>
            <a:r>
              <a:rPr lang="en-US" sz="1600" dirty="0" smtClean="0"/>
              <a:t>James Fowler et al., “Causality in Political Networks,” </a:t>
            </a:r>
            <a:r>
              <a:rPr lang="en-US" sz="1600" i="1" dirty="0" smtClean="0"/>
              <a:t>American Politics Research </a:t>
            </a:r>
            <a:r>
              <a:rPr lang="en-US" sz="1600" dirty="0" smtClean="0"/>
              <a:t>(March 2011).</a:t>
            </a:r>
            <a:endParaRPr lang="en-US" sz="1600" dirty="0"/>
          </a:p>
        </p:txBody>
      </p:sp>
      <p:sp>
        <p:nvSpPr>
          <p:cNvPr id="8" name="Rectangle 7"/>
          <p:cNvSpPr/>
          <p:nvPr/>
        </p:nvSpPr>
        <p:spPr>
          <a:xfrm>
            <a:off x="1066800" y="5147802"/>
            <a:ext cx="2667000" cy="369332"/>
          </a:xfrm>
          <a:prstGeom prst="rect">
            <a:avLst/>
          </a:prstGeom>
        </p:spPr>
        <p:txBody>
          <a:bodyPr wrap="square">
            <a:spAutoFit/>
          </a:bodyPr>
          <a:lstStyle/>
          <a:p>
            <a:r>
              <a:rPr lang="en-US" dirty="0" smtClean="0"/>
              <a:t>Density = 0.098</a:t>
            </a:r>
            <a:endParaRPr lang="en-US" dirty="0"/>
          </a:p>
        </p:txBody>
      </p:sp>
      <p:sp>
        <p:nvSpPr>
          <p:cNvPr id="9" name="Rectangle 8"/>
          <p:cNvSpPr/>
          <p:nvPr/>
        </p:nvSpPr>
        <p:spPr>
          <a:xfrm>
            <a:off x="5867400" y="5242408"/>
            <a:ext cx="1954194" cy="369332"/>
          </a:xfrm>
          <a:prstGeom prst="rect">
            <a:avLst/>
          </a:prstGeom>
        </p:spPr>
        <p:txBody>
          <a:bodyPr wrap="square">
            <a:spAutoFit/>
          </a:bodyPr>
          <a:lstStyle/>
          <a:p>
            <a:r>
              <a:rPr lang="en-US" dirty="0" smtClean="0"/>
              <a:t>Density = 0.268</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Centrality vs. Centralization</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What is Centrality?</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It is a property of a node in a graph – that is, the property of an individual or unit under study.</a:t>
            </a:r>
          </a:p>
          <a:p>
            <a:pPr>
              <a:buNone/>
            </a:pPr>
            <a:endParaRPr lang="en-US" dirty="0" smtClean="0"/>
          </a:p>
          <a:p>
            <a:r>
              <a:rPr lang="en-US" dirty="0" smtClean="0"/>
              <a:t>It is a measure of the </a:t>
            </a:r>
            <a:r>
              <a:rPr lang="en-US" b="1" dirty="0" smtClean="0"/>
              <a:t>prominence</a:t>
            </a:r>
            <a:r>
              <a:rPr lang="en-US" dirty="0" smtClean="0"/>
              <a:t> of that one point relative to other points.</a:t>
            </a:r>
          </a:p>
          <a:p>
            <a:pPr>
              <a:buNone/>
            </a:pPr>
            <a:endParaRPr lang="en-US" dirty="0" smtClean="0"/>
          </a:p>
          <a:p>
            <a:r>
              <a:rPr lang="en-US" dirty="0" smtClean="0"/>
              <a:t>There are different conceptions of what it means to be “central”.</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When to Study Networks?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All human activity is embedded within networks, so anything could be studied using network analysis.</a:t>
            </a:r>
          </a:p>
          <a:p>
            <a:pPr marL="0" indent="0">
              <a:buNone/>
            </a:pPr>
            <a:endParaRPr 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What is Centralization?</a:t>
            </a:r>
            <a:endParaRPr lang="en-US" dirty="0">
              <a:solidFill>
                <a:srgbClr val="002060"/>
              </a:solidFill>
            </a:endParaRPr>
          </a:p>
        </p:txBody>
      </p:sp>
      <p:sp>
        <p:nvSpPr>
          <p:cNvPr id="3" name="Content Placeholder 2"/>
          <p:cNvSpPr>
            <a:spLocks noGrp="1"/>
          </p:cNvSpPr>
          <p:nvPr>
            <p:ph sz="quarter" idx="1"/>
          </p:nvPr>
        </p:nvSpPr>
        <p:spPr>
          <a:xfrm>
            <a:off x="304800" y="1524000"/>
            <a:ext cx="8503920" cy="4572000"/>
          </a:xfrm>
        </p:spPr>
        <p:txBody>
          <a:bodyPr>
            <a:normAutofit/>
          </a:bodyPr>
          <a:lstStyle/>
          <a:p>
            <a:r>
              <a:rPr lang="en-US" sz="2400" dirty="0" smtClean="0"/>
              <a:t>It is a property of the graph as a whole.</a:t>
            </a:r>
          </a:p>
          <a:p>
            <a:r>
              <a:rPr lang="en-US" sz="2400" dirty="0" smtClean="0"/>
              <a:t>Refers to the overall cohesion or integration of the graph.</a:t>
            </a:r>
          </a:p>
          <a:p>
            <a:r>
              <a:rPr lang="en-US" sz="2400" dirty="0" smtClean="0"/>
              <a:t>Compares most central point to all other points.  Ratio of the actual sum of differences to the maximum possible sum of differences.</a:t>
            </a:r>
            <a:endParaRPr lang="en-US" sz="2400" dirty="0"/>
          </a:p>
        </p:txBody>
      </p:sp>
      <p:sp>
        <p:nvSpPr>
          <p:cNvPr id="4" name="Oval 3"/>
          <p:cNvSpPr/>
          <p:nvPr/>
        </p:nvSpPr>
        <p:spPr>
          <a:xfrm>
            <a:off x="2057400" y="4495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76400"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764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908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956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430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19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004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5"/>
            <a:endCxn id="6" idx="1"/>
          </p:cNvCxnSpPr>
          <p:nvPr/>
        </p:nvCxnSpPr>
        <p:spPr>
          <a:xfrm rot="16200000" flipH="1">
            <a:off x="1311182" y="3673382"/>
            <a:ext cx="349436" cy="42563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rot="5400000">
            <a:off x="2514600" y="3657600"/>
            <a:ext cx="403318" cy="40331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6" idx="5"/>
            <a:endCxn id="4" idx="1"/>
          </p:cNvCxnSpPr>
          <p:nvPr/>
        </p:nvCxnSpPr>
        <p:spPr>
          <a:xfrm rot="16200000" flipH="1">
            <a:off x="1768382" y="4206782"/>
            <a:ext cx="349436" cy="27323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5" idx="3"/>
            <a:endCxn id="4" idx="7"/>
          </p:cNvCxnSpPr>
          <p:nvPr/>
        </p:nvCxnSpPr>
        <p:spPr>
          <a:xfrm rot="5400000">
            <a:off x="2111282" y="4244882"/>
            <a:ext cx="349436" cy="197036"/>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rot="16200000" flipH="1">
            <a:off x="2209800" y="4648200"/>
            <a:ext cx="403318" cy="403318"/>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a:stCxn id="4" idx="3"/>
            <a:endCxn id="7" idx="7"/>
          </p:cNvCxnSpPr>
          <p:nvPr/>
        </p:nvCxnSpPr>
        <p:spPr>
          <a:xfrm rot="5400000">
            <a:off x="1768382" y="4663982"/>
            <a:ext cx="349436" cy="27323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rot="16200000" flipH="1">
            <a:off x="2743200" y="5181600"/>
            <a:ext cx="479518" cy="47951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a:stCxn id="7" idx="3"/>
            <a:endCxn id="7" idx="3"/>
          </p:cNvCxnSpPr>
          <p:nvPr/>
        </p:nvCxnSpPr>
        <p:spPr>
          <a:xfrm rot="5400000">
            <a:off x="1698718" y="508308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3"/>
            <a:endCxn id="11" idx="7"/>
          </p:cNvCxnSpPr>
          <p:nvPr/>
        </p:nvCxnSpPr>
        <p:spPr>
          <a:xfrm rot="5400000">
            <a:off x="1311182" y="5121182"/>
            <a:ext cx="425636" cy="349436"/>
          </a:xfrm>
          <a:prstGeom prst="line">
            <a:avLst/>
          </a:prstGeom>
        </p:spPr>
        <p:style>
          <a:lnRef idx="3">
            <a:schemeClr val="dk1"/>
          </a:lnRef>
          <a:fillRef idx="0">
            <a:schemeClr val="dk1"/>
          </a:fillRef>
          <a:effectRef idx="2">
            <a:schemeClr val="dk1"/>
          </a:effectRef>
          <a:fontRef idx="minor">
            <a:schemeClr val="tx1"/>
          </a:fontRef>
        </p:style>
      </p:cxnSp>
      <p:sp>
        <p:nvSpPr>
          <p:cNvPr id="22" name="Oval 21"/>
          <p:cNvSpPr/>
          <p:nvPr/>
        </p:nvSpPr>
        <p:spPr>
          <a:xfrm>
            <a:off x="6019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102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8580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5715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29400" y="5791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239000" y="510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467600" y="457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22" idx="6"/>
            <a:endCxn id="24" idx="2"/>
          </p:cNvCxnSpPr>
          <p:nvPr/>
        </p:nvCxnSpPr>
        <p:spPr>
          <a:xfrm>
            <a:off x="6172200" y="3429000"/>
            <a:ext cx="68580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a:stCxn id="23" idx="0"/>
            <a:endCxn id="22" idx="3"/>
          </p:cNvCxnSpPr>
          <p:nvPr/>
        </p:nvCxnSpPr>
        <p:spPr>
          <a:xfrm rot="5400000" flipH="1" flipV="1">
            <a:off x="5562600" y="3406682"/>
            <a:ext cx="403318" cy="555718"/>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a:stCxn id="23" idx="4"/>
            <a:endCxn id="25" idx="1"/>
          </p:cNvCxnSpPr>
          <p:nvPr/>
        </p:nvCxnSpPr>
        <p:spPr>
          <a:xfrm rot="16200000" flipH="1">
            <a:off x="5181600" y="4343400"/>
            <a:ext cx="631918" cy="22318"/>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stCxn id="25" idx="4"/>
            <a:endCxn id="27" idx="0"/>
          </p:cNvCxnSpPr>
          <p:nvPr/>
        </p:nvCxnSpPr>
        <p:spPr>
          <a:xfrm rot="16200000" flipH="1">
            <a:off x="5410200" y="4953000"/>
            <a:ext cx="533400" cy="22860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stCxn id="27" idx="5"/>
            <a:endCxn id="28" idx="2"/>
          </p:cNvCxnSpPr>
          <p:nvPr/>
        </p:nvCxnSpPr>
        <p:spPr>
          <a:xfrm rot="16200000" flipH="1">
            <a:off x="6035582" y="5273582"/>
            <a:ext cx="403318" cy="784318"/>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a:stCxn id="24" idx="5"/>
            <a:endCxn id="26" idx="1"/>
          </p:cNvCxnSpPr>
          <p:nvPr/>
        </p:nvCxnSpPr>
        <p:spPr>
          <a:xfrm rot="16200000" flipH="1">
            <a:off x="6911882" y="3559082"/>
            <a:ext cx="501836" cy="349436"/>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a:stCxn id="26" idx="4"/>
            <a:endCxn id="30" idx="0"/>
          </p:cNvCxnSpPr>
          <p:nvPr/>
        </p:nvCxnSpPr>
        <p:spPr>
          <a:xfrm rot="16200000" flipH="1">
            <a:off x="7239000" y="4267200"/>
            <a:ext cx="457200" cy="15240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a:stCxn id="30" idx="4"/>
            <a:endCxn id="29" idx="0"/>
          </p:cNvCxnSpPr>
          <p:nvPr/>
        </p:nvCxnSpPr>
        <p:spPr>
          <a:xfrm rot="5400000">
            <a:off x="7239000" y="4800600"/>
            <a:ext cx="381000" cy="22860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a:stCxn id="29" idx="4"/>
            <a:endCxn id="28" idx="7"/>
          </p:cNvCxnSpPr>
          <p:nvPr/>
        </p:nvCxnSpPr>
        <p:spPr>
          <a:xfrm rot="5400000">
            <a:off x="6759482" y="5257800"/>
            <a:ext cx="555718" cy="555718"/>
          </a:xfrm>
          <a:prstGeom prst="line">
            <a:avLst/>
          </a:prstGeom>
        </p:spPr>
        <p:style>
          <a:lnRef idx="3">
            <a:schemeClr val="dk1"/>
          </a:lnRef>
          <a:fillRef idx="0">
            <a:schemeClr val="dk1"/>
          </a:fillRef>
          <a:effectRef idx="2">
            <a:schemeClr val="dk1"/>
          </a:effectRef>
          <a:fontRef idx="minor">
            <a:schemeClr val="tx1"/>
          </a:fontRef>
        </p:style>
      </p:cxnSp>
      <p:sp>
        <p:nvSpPr>
          <p:cNvPr id="41" name="Oval 40"/>
          <p:cNvSpPr/>
          <p:nvPr/>
        </p:nvSpPr>
        <p:spPr>
          <a:xfrm>
            <a:off x="36576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962400" y="4343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4290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267200" y="4419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57600" y="4419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862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9624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2672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8100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2060"/>
                </a:solidFill>
              </a:rPr>
              <a:t>Why are Centrality and Centralization Important?</a:t>
            </a:r>
            <a:endParaRPr lang="en-US" sz="2800" dirty="0">
              <a:solidFill>
                <a:srgbClr val="002060"/>
              </a:solidFill>
            </a:endParaRPr>
          </a:p>
        </p:txBody>
      </p:sp>
      <p:sp>
        <p:nvSpPr>
          <p:cNvPr id="3" name="Content Placeholder 2"/>
          <p:cNvSpPr>
            <a:spLocks noGrp="1"/>
          </p:cNvSpPr>
          <p:nvPr>
            <p:ph sz="quarter" idx="1"/>
          </p:nvPr>
        </p:nvSpPr>
        <p:spPr/>
        <p:txBody>
          <a:bodyPr>
            <a:normAutofit lnSpcReduction="10000"/>
          </a:bodyPr>
          <a:lstStyle/>
          <a:p>
            <a:r>
              <a:rPr lang="en-US" dirty="0" smtClean="0"/>
              <a:t>Access to information and ideas</a:t>
            </a:r>
          </a:p>
          <a:p>
            <a:pPr>
              <a:buNone/>
            </a:pPr>
            <a:endParaRPr lang="en-US" dirty="0" smtClean="0"/>
          </a:p>
          <a:p>
            <a:r>
              <a:rPr lang="en-US" dirty="0" smtClean="0"/>
              <a:t>Interaction among members of the network</a:t>
            </a:r>
          </a:p>
          <a:p>
            <a:pPr>
              <a:buNone/>
            </a:pPr>
            <a:endParaRPr lang="en-US" dirty="0" smtClean="0"/>
          </a:p>
          <a:p>
            <a:r>
              <a:rPr lang="en-US" dirty="0" smtClean="0"/>
              <a:t>Control the flow of information, resources, and other network content</a:t>
            </a:r>
          </a:p>
          <a:p>
            <a:endParaRPr lang="en-US" dirty="0" smtClean="0"/>
          </a:p>
          <a:p>
            <a:r>
              <a:rPr lang="en-US" dirty="0" smtClean="0"/>
              <a:t>Visibility</a:t>
            </a:r>
          </a:p>
          <a:p>
            <a:endParaRPr lang="en-US" dirty="0" smtClean="0"/>
          </a:p>
          <a:p>
            <a:r>
              <a:rPr lang="en-US" dirty="0" smtClean="0"/>
              <a:t>Ability to act together collectively</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Multiple Ways to Calculate Centrality</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Degree</a:t>
            </a:r>
          </a:p>
          <a:p>
            <a:pPr>
              <a:buNone/>
            </a:pPr>
            <a:endParaRPr lang="en-US" dirty="0" smtClean="0"/>
          </a:p>
          <a:p>
            <a:r>
              <a:rPr lang="en-US" dirty="0" smtClean="0"/>
              <a:t>Closeness</a:t>
            </a:r>
          </a:p>
          <a:p>
            <a:pPr>
              <a:buNone/>
            </a:pPr>
            <a:endParaRPr lang="en-US" dirty="0" smtClean="0"/>
          </a:p>
          <a:p>
            <a:r>
              <a:rPr lang="en-US" dirty="0" err="1" smtClean="0"/>
              <a:t>Betweenness</a:t>
            </a:r>
            <a:endParaRPr lang="en-US" dirty="0" smtClean="0"/>
          </a:p>
          <a:p>
            <a:pPr>
              <a:buNone/>
            </a:pPr>
            <a:endParaRPr lang="en-US" dirty="0" smtClean="0"/>
          </a:p>
          <a:p>
            <a:r>
              <a:rPr lang="en-US" dirty="0" smtClean="0"/>
              <a:t>Eigenvector</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Calculating Centrality</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b="1" dirty="0" smtClean="0"/>
              <a:t>Degree</a:t>
            </a:r>
            <a:r>
              <a:rPr lang="en-US" dirty="0" smtClean="0"/>
              <a:t> – Proportional to the number of other nodes to which a node is links – Number of links divided by (n-1).  </a:t>
            </a:r>
          </a:p>
          <a:p>
            <a:pPr>
              <a:buNone/>
            </a:pPr>
            <a:endParaRPr 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Calculating Centrality</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b="1" dirty="0" smtClean="0"/>
              <a:t>Degree</a:t>
            </a:r>
            <a:r>
              <a:rPr lang="en-US" dirty="0" smtClean="0"/>
              <a:t> – Proportional to the number of other nodes to which a node is links – Number of links divided by (n-1).  </a:t>
            </a:r>
          </a:p>
          <a:p>
            <a:pPr>
              <a:buNone/>
            </a:pPr>
            <a:endParaRPr lang="en-US" dirty="0" smtClean="0"/>
          </a:p>
          <a:p>
            <a:r>
              <a:rPr lang="en-US" b="1" dirty="0" smtClean="0"/>
              <a:t>Closeness</a:t>
            </a:r>
            <a:r>
              <a:rPr lang="en-US" dirty="0" smtClean="0"/>
              <a:t> – The sum of geodesic distances (shortest paths) to all other points in the graph.  Divide by (n-1), then invert.  </a:t>
            </a:r>
          </a:p>
          <a:p>
            <a:endParaRPr lang="en-US" dirty="0" smtClean="0"/>
          </a:p>
        </p:txBody>
      </p:sp>
    </p:spTree>
    <p:extLst>
      <p:ext uri="{BB962C8B-B14F-4D97-AF65-F5344CB8AC3E}">
        <p14:creationId xmlns:p14="http://schemas.microsoft.com/office/powerpoint/2010/main" val="965992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Calculating Centrality</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b="1" dirty="0" smtClean="0"/>
              <a:t>Degree</a:t>
            </a:r>
            <a:r>
              <a:rPr lang="en-US" dirty="0" smtClean="0"/>
              <a:t> – Proportional to the number of other nodes to which a node is links – Number of links divided by (n-1).  </a:t>
            </a:r>
          </a:p>
          <a:p>
            <a:pPr>
              <a:buNone/>
            </a:pPr>
            <a:endParaRPr lang="en-US" dirty="0" smtClean="0"/>
          </a:p>
          <a:p>
            <a:r>
              <a:rPr lang="en-US" b="1" dirty="0" smtClean="0"/>
              <a:t>Closeness</a:t>
            </a:r>
            <a:r>
              <a:rPr lang="en-US" dirty="0" smtClean="0"/>
              <a:t> – The sum of geodesic distances (shortest paths) to all other points in the graph.  Divide by (n-1), then invert.  </a:t>
            </a:r>
          </a:p>
          <a:p>
            <a:endParaRPr lang="en-US" dirty="0" smtClean="0"/>
          </a:p>
          <a:p>
            <a:r>
              <a:rPr lang="en-US" b="1" dirty="0" smtClean="0"/>
              <a:t>Betweenness</a:t>
            </a:r>
            <a:r>
              <a:rPr lang="en-US" dirty="0" smtClean="0"/>
              <a:t> – The extent to which a particular point lies ‘between’ other points in the graph; how many shortest paths (geodesics) is it on?  A measure of brokerage or gatekeeping.  </a:t>
            </a:r>
          </a:p>
          <a:p>
            <a:endParaRPr lang="en-US" dirty="0" smtClean="0"/>
          </a:p>
        </p:txBody>
      </p:sp>
    </p:spTree>
    <p:extLst>
      <p:ext uri="{BB962C8B-B14F-4D97-AF65-F5344CB8AC3E}">
        <p14:creationId xmlns:p14="http://schemas.microsoft.com/office/powerpoint/2010/main" val="965992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rPr>
              <a:t>Betweenness</a:t>
            </a:r>
            <a:r>
              <a:rPr lang="en-US" dirty="0" smtClean="0">
                <a:solidFill>
                  <a:srgbClr val="002060"/>
                </a:solidFill>
              </a:rPr>
              <a:t> Centrality</a:t>
            </a:r>
            <a:endParaRPr lang="en-US"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20000"/>
              </a:bodyPr>
              <a:lstStyle/>
              <a:p>
                <a:r>
                  <a:rPr lang="en-US" dirty="0" smtClean="0"/>
                  <a:t>Betweenness Centrality of Node </a:t>
                </a:r>
                <a:r>
                  <a:rPr lang="en-US" dirty="0" err="1" smtClean="0"/>
                  <a:t>i</a:t>
                </a:r>
                <a:r>
                  <a:rPr lang="en-US" dirty="0" smtClean="0"/>
                  <a:t> =</a:t>
                </a:r>
              </a:p>
              <a:p>
                <a:pPr marL="274320" lvl="1"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m:rPr>
                              <m:brk m:alnAt="7"/>
                            </m:rPr>
                            <a:rPr lang="en-US" b="0" i="1" smtClean="0">
                              <a:solidFill>
                                <a:schemeClr val="tx1"/>
                              </a:solidFill>
                              <a:latin typeface="Cambria Math"/>
                            </a:rPr>
                            <m:t>𝑗</m:t>
                          </m:r>
                          <m:r>
                            <a:rPr lang="en-US" b="0" i="1" smtClean="0">
                              <a:solidFill>
                                <a:schemeClr val="tx1"/>
                              </a:solidFill>
                              <a:latin typeface="Cambria Math"/>
                            </a:rPr>
                            <m:t>&lt;</m:t>
                          </m:r>
                          <m:r>
                            <a:rPr lang="en-US" b="0" i="1" smtClean="0">
                              <a:solidFill>
                                <a:schemeClr val="tx1"/>
                              </a:solidFill>
                              <a:latin typeface="Cambria Math"/>
                            </a:rPr>
                            <m:t>𝑘</m:t>
                          </m:r>
                        </m:sub>
                        <m:sup/>
                        <m:e>
                          <m:r>
                            <a:rPr lang="en-US" b="0" i="1" smtClean="0">
                              <a:solidFill>
                                <a:schemeClr val="tx1"/>
                              </a:solidFill>
                              <a:latin typeface="Cambria Math"/>
                            </a:rPr>
                            <m:t>𝑔</m:t>
                          </m:r>
                          <m:r>
                            <a:rPr lang="en-US" b="0" i="1" baseline="-25000" smtClean="0">
                              <a:solidFill>
                                <a:schemeClr val="tx1"/>
                              </a:solidFill>
                              <a:latin typeface="Cambria Math"/>
                            </a:rPr>
                            <m:t>𝑗𝑘</m:t>
                          </m:r>
                          <m:r>
                            <a:rPr lang="en-US" b="0" i="1" smtClean="0">
                              <a:solidFill>
                                <a:schemeClr val="tx1"/>
                              </a:solidFill>
                              <a:latin typeface="Cambria Math"/>
                            </a:rPr>
                            <m:t>(</m:t>
                          </m:r>
                          <m:r>
                            <a:rPr lang="en-US" b="0" i="1" smtClean="0">
                              <a:solidFill>
                                <a:schemeClr val="tx1"/>
                              </a:solidFill>
                              <a:latin typeface="Cambria Math"/>
                            </a:rPr>
                            <m:t>𝑛𝑖</m:t>
                          </m:r>
                          <m:r>
                            <a:rPr lang="en-US" b="0" i="1" smtClean="0">
                              <a:solidFill>
                                <a:schemeClr val="tx1"/>
                              </a:solidFill>
                              <a:latin typeface="Cambria Math"/>
                            </a:rPr>
                            <m:t>)/</m:t>
                          </m:r>
                          <m:r>
                            <a:rPr lang="en-US" b="0" i="1" smtClean="0">
                              <a:solidFill>
                                <a:schemeClr val="tx1"/>
                              </a:solidFill>
                              <a:latin typeface="Cambria Math"/>
                            </a:rPr>
                            <m:t>𝑔𝑗𝑘</m:t>
                          </m:r>
                        </m:e>
                      </m:nary>
                    </m:oMath>
                  </m:oMathPara>
                </a14:m>
                <a:endParaRPr lang="en-US" dirty="0" smtClean="0">
                  <a:solidFill>
                    <a:schemeClr val="tx1"/>
                  </a:solidFill>
                </a:endParaRPr>
              </a:p>
              <a:p>
                <a:pPr marL="274320" lvl="1" indent="0">
                  <a:buNone/>
                </a:pPr>
                <a:r>
                  <a:rPr lang="en-US" dirty="0" smtClean="0">
                    <a:solidFill>
                      <a:schemeClr val="tx1"/>
                    </a:solidFill>
                  </a:rPr>
                  <a:t>where </a:t>
                </a:r>
                <a:r>
                  <a:rPr lang="en-US" i="1" dirty="0" err="1" smtClean="0">
                    <a:solidFill>
                      <a:schemeClr val="tx1"/>
                    </a:solidFill>
                  </a:rPr>
                  <a:t>i</a:t>
                </a:r>
                <a:r>
                  <a:rPr lang="en-US" dirty="0" smtClean="0">
                    <a:solidFill>
                      <a:schemeClr val="tx1"/>
                    </a:solidFill>
                  </a:rPr>
                  <a:t> is a node that is distinct from </a:t>
                </a:r>
                <a:r>
                  <a:rPr lang="en-US" i="1" dirty="0" smtClean="0">
                    <a:solidFill>
                      <a:schemeClr val="tx1"/>
                    </a:solidFill>
                  </a:rPr>
                  <a:t>j</a:t>
                </a:r>
                <a:r>
                  <a:rPr lang="en-US" dirty="0" smtClean="0">
                    <a:solidFill>
                      <a:schemeClr val="tx1"/>
                    </a:solidFill>
                  </a:rPr>
                  <a:t> and </a:t>
                </a:r>
                <a:r>
                  <a:rPr lang="en-US" i="1" dirty="0" smtClean="0">
                    <a:solidFill>
                      <a:schemeClr val="tx1"/>
                    </a:solidFill>
                  </a:rPr>
                  <a:t>k</a:t>
                </a:r>
                <a:r>
                  <a:rPr lang="en-US" dirty="0" smtClean="0">
                    <a:solidFill>
                      <a:schemeClr val="tx1"/>
                    </a:solidFill>
                  </a:rPr>
                  <a:t>, </a:t>
                </a:r>
              </a:p>
              <a:p>
                <a:pPr marL="274320" lvl="1" indent="0">
                  <a:buNone/>
                </a:pPr>
                <a:endParaRPr lang="en-US" dirty="0" smtClean="0">
                  <a:solidFill>
                    <a:schemeClr val="tx1"/>
                  </a:solidFill>
                </a:endParaRPr>
              </a:p>
              <a:p>
                <a:pPr marL="274320" lvl="1" indent="0">
                  <a:buNone/>
                </a:pPr>
                <a:r>
                  <a:rPr lang="en-US" dirty="0" smtClean="0">
                    <a:solidFill>
                      <a:schemeClr val="tx1"/>
                    </a:solidFill>
                  </a:rPr>
                  <a:t>and where </a:t>
                </a:r>
                <a:r>
                  <a:rPr lang="en-US" dirty="0" err="1" smtClean="0">
                    <a:solidFill>
                      <a:schemeClr val="tx1"/>
                    </a:solidFill>
                  </a:rPr>
                  <a:t>g</a:t>
                </a:r>
                <a:r>
                  <a:rPr lang="en-US" baseline="-25000" dirty="0" err="1" smtClean="0">
                    <a:solidFill>
                      <a:schemeClr val="tx1"/>
                    </a:solidFill>
                  </a:rPr>
                  <a:t>jk</a:t>
                </a:r>
                <a:r>
                  <a:rPr lang="en-US" dirty="0" smtClean="0">
                    <a:solidFill>
                      <a:schemeClr val="tx1"/>
                    </a:solidFill>
                  </a:rPr>
                  <a:t>(</a:t>
                </a:r>
                <a:r>
                  <a:rPr lang="en-US" dirty="0" err="1" smtClean="0">
                    <a:solidFill>
                      <a:schemeClr val="tx1"/>
                    </a:solidFill>
                  </a:rPr>
                  <a:t>n</a:t>
                </a:r>
                <a:r>
                  <a:rPr lang="en-US" baseline="-25000" dirty="0" err="1" smtClean="0">
                    <a:solidFill>
                      <a:schemeClr val="tx1"/>
                    </a:solidFill>
                  </a:rPr>
                  <a:t>i</a:t>
                </a:r>
                <a:r>
                  <a:rPr lang="en-US" dirty="0" smtClean="0">
                    <a:solidFill>
                      <a:schemeClr val="tx1"/>
                    </a:solidFill>
                  </a:rPr>
                  <a:t>) is the number of geodesics linking the two actors that contain actor </a:t>
                </a:r>
                <a:r>
                  <a:rPr lang="en-US" baseline="-25000" dirty="0" err="1" smtClean="0">
                    <a:solidFill>
                      <a:schemeClr val="tx1"/>
                    </a:solidFill>
                  </a:rPr>
                  <a:t>i</a:t>
                </a:r>
                <a:r>
                  <a:rPr lang="en-US" dirty="0" smtClean="0">
                    <a:solidFill>
                      <a:schemeClr val="tx1"/>
                    </a:solidFill>
                  </a:rPr>
                  <a:t>.</a:t>
                </a:r>
              </a:p>
              <a:p>
                <a:pPr marL="274320" lvl="1" indent="0">
                  <a:buNone/>
                </a:pPr>
                <a:endParaRPr lang="en-US" dirty="0" smtClean="0">
                  <a:solidFill>
                    <a:schemeClr val="tx1"/>
                  </a:solidFill>
                </a:endParaRPr>
              </a:p>
              <a:p>
                <a:pPr marL="274320" lvl="1" indent="0">
                  <a:buNone/>
                </a:pPr>
                <a:r>
                  <a:rPr lang="en-US" dirty="0" smtClean="0">
                    <a:solidFill>
                      <a:schemeClr val="tx1"/>
                    </a:solidFill>
                  </a:rPr>
                  <a:t>This measure can be standardized to the [0,1] interval by dividing by the number of dyads in the network minus </a:t>
                </a:r>
                <a:r>
                  <a:rPr lang="en-US" dirty="0" err="1" smtClean="0">
                    <a:solidFill>
                      <a:schemeClr val="tx1"/>
                    </a:solidFill>
                  </a:rPr>
                  <a:t>n</a:t>
                </a:r>
                <a:r>
                  <a:rPr lang="en-US" baseline="-25000" dirty="0" err="1" smtClean="0">
                    <a:solidFill>
                      <a:schemeClr val="tx1"/>
                    </a:solidFill>
                  </a:rPr>
                  <a:t>i</a:t>
                </a:r>
                <a:r>
                  <a:rPr lang="en-US" dirty="0" smtClean="0">
                    <a:solidFill>
                      <a:schemeClr val="tx1"/>
                    </a:solidFill>
                  </a:rPr>
                  <a:t>:</a:t>
                </a:r>
              </a:p>
              <a:p>
                <a:pPr marL="274320" lvl="1" indent="0">
                  <a:buNone/>
                </a:pPr>
                <a:r>
                  <a:rPr lang="en-US" dirty="0" smtClean="0">
                    <a:solidFill>
                      <a:schemeClr val="tx1"/>
                    </a:solidFill>
                  </a:rPr>
                  <a:t>(n-1)(n-2)/2  </a:t>
                </a:r>
              </a:p>
              <a:p>
                <a:pPr marL="274320" lvl="1" indent="0">
                  <a:buNone/>
                </a:pPr>
                <a:endParaRPr lang="en-US" dirty="0">
                  <a:solidFill>
                    <a:schemeClr val="tx1"/>
                  </a:solidFill>
                </a:endParaRPr>
              </a:p>
              <a:p>
                <a:pPr marL="274320" lvl="1" indent="0">
                  <a:buNone/>
                </a:pPr>
                <a:r>
                  <a:rPr lang="en-US" dirty="0" smtClean="0">
                    <a:solidFill>
                      <a:schemeClr val="tx1"/>
                    </a:solidFill>
                  </a:rPr>
                  <a:t>From </a:t>
                </a:r>
                <a:r>
                  <a:rPr lang="en-US" dirty="0" err="1" smtClean="0">
                    <a:solidFill>
                      <a:schemeClr val="tx1"/>
                    </a:solidFill>
                  </a:rPr>
                  <a:t>Stanely</a:t>
                </a:r>
                <a:r>
                  <a:rPr lang="en-US" dirty="0" smtClean="0">
                    <a:solidFill>
                      <a:schemeClr val="tx1"/>
                    </a:solidFill>
                  </a:rPr>
                  <a:t> </a:t>
                </a:r>
                <a:r>
                  <a:rPr lang="en-US" dirty="0" err="1" smtClean="0">
                    <a:solidFill>
                      <a:schemeClr val="tx1"/>
                    </a:solidFill>
                  </a:rPr>
                  <a:t>Wassertman</a:t>
                </a:r>
                <a:r>
                  <a:rPr lang="en-US" dirty="0" smtClean="0">
                    <a:solidFill>
                      <a:schemeClr val="tx1"/>
                    </a:solidFill>
                  </a:rPr>
                  <a:t> and Katherine Faust, </a:t>
                </a:r>
                <a:r>
                  <a:rPr lang="en-US" i="1" dirty="0" smtClean="0">
                    <a:solidFill>
                      <a:schemeClr val="tx1"/>
                    </a:solidFill>
                  </a:rPr>
                  <a:t>Social Network Analysis </a:t>
                </a:r>
                <a:r>
                  <a:rPr lang="en-US" dirty="0" smtClean="0">
                    <a:solidFill>
                      <a:schemeClr val="tx1"/>
                    </a:solidFill>
                  </a:rPr>
                  <a:t>(Cambridge University Press, 1994), p. 190.</a:t>
                </a:r>
              </a:p>
              <a:p>
                <a:pPr marL="0"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645" t="-2667"/>
                </a:stretch>
              </a:blipFill>
            </p:spPr>
            <p:txBody>
              <a:bodyPr/>
              <a:lstStyle/>
              <a:p>
                <a:r>
                  <a:rPr lang="en-US">
                    <a:noFill/>
                  </a:rPr>
                  <a:t> </a:t>
                </a:r>
              </a:p>
            </p:txBody>
          </p:sp>
        </mc:Fallback>
      </mc:AlternateContent>
    </p:spTree>
    <p:extLst>
      <p:ext uri="{BB962C8B-B14F-4D97-AF65-F5344CB8AC3E}">
        <p14:creationId xmlns:p14="http://schemas.microsoft.com/office/powerpoint/2010/main" val="34663839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Calculating Centrality</a:t>
            </a:r>
            <a:endParaRPr lang="en-US" dirty="0">
              <a:solidFill>
                <a:srgbClr val="002060"/>
              </a:solidFill>
            </a:endParaRPr>
          </a:p>
        </p:txBody>
      </p:sp>
      <p:sp>
        <p:nvSpPr>
          <p:cNvPr id="3" name="Content Placeholder 2"/>
          <p:cNvSpPr>
            <a:spLocks noGrp="1"/>
          </p:cNvSpPr>
          <p:nvPr>
            <p:ph sz="quarter" idx="1"/>
          </p:nvPr>
        </p:nvSpPr>
        <p:spPr/>
        <p:txBody>
          <a:bodyPr>
            <a:normAutofit fontScale="77500" lnSpcReduction="20000"/>
          </a:bodyPr>
          <a:lstStyle/>
          <a:p>
            <a:r>
              <a:rPr lang="en-US" b="1" dirty="0" smtClean="0"/>
              <a:t>Degree</a:t>
            </a:r>
            <a:r>
              <a:rPr lang="en-US" dirty="0" smtClean="0"/>
              <a:t> – Proportional to the number of other nodes to which a node is links – Number of links divided by (n-1).  </a:t>
            </a:r>
          </a:p>
          <a:p>
            <a:pPr>
              <a:buNone/>
            </a:pPr>
            <a:endParaRPr lang="en-US" dirty="0" smtClean="0"/>
          </a:p>
          <a:p>
            <a:r>
              <a:rPr lang="en-US" b="1" dirty="0" smtClean="0"/>
              <a:t>Closeness</a:t>
            </a:r>
            <a:r>
              <a:rPr lang="en-US" dirty="0" smtClean="0"/>
              <a:t> – The sum of geodesic distances (shortest paths) to all other points in the graph.  Divide by (n-1), then invert.  </a:t>
            </a:r>
          </a:p>
          <a:p>
            <a:endParaRPr lang="en-US" dirty="0" smtClean="0"/>
          </a:p>
          <a:p>
            <a:r>
              <a:rPr lang="en-US" b="1" dirty="0" smtClean="0"/>
              <a:t>Betweenness</a:t>
            </a:r>
            <a:r>
              <a:rPr lang="en-US" dirty="0" smtClean="0"/>
              <a:t> – The extent to which a particular point lies ‘between’ other points in the graph; how many shortest paths (geodesics) is it on?  A measure of brokerage or gatekeeping.  </a:t>
            </a:r>
          </a:p>
          <a:p>
            <a:endParaRPr lang="en-US" dirty="0" smtClean="0"/>
          </a:p>
          <a:p>
            <a:r>
              <a:rPr lang="en-US" b="1" dirty="0" smtClean="0"/>
              <a:t>Eigenvector</a:t>
            </a:r>
            <a:r>
              <a:rPr lang="en-US" dirty="0" smtClean="0"/>
              <a:t>– A weighted measure of centrality that takes into account the centrality of other nodes to which a node is connected.  That is, being connect with other central nodes increases centrality.  E.g., secretary of powerful person.  Google’s page rank algorithm is based on a variation of this approach.</a:t>
            </a:r>
          </a:p>
        </p:txBody>
      </p:sp>
    </p:spTree>
    <p:extLst>
      <p:ext uri="{BB962C8B-B14F-4D97-AF65-F5344CB8AC3E}">
        <p14:creationId xmlns:p14="http://schemas.microsoft.com/office/powerpoint/2010/main" val="965992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Eigenvector Centrality</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Eigenvector Centrality of Node </a:t>
                </a:r>
                <a:r>
                  <a:rPr lang="en-US" dirty="0" err="1" smtClean="0"/>
                  <a:t>i</a:t>
                </a:r>
                <a:r>
                  <a:rPr lang="en-US" dirty="0" smtClean="0"/>
                  <a:t> =</a:t>
                </a:r>
              </a:p>
              <a:p>
                <a:pPr lvl="1"/>
                <a:endParaRPr lang="en-US" dirty="0"/>
              </a:p>
              <a:p>
                <a:pPr marL="274320" lvl="1" indent="0">
                  <a:buNone/>
                </a:pP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a:rPr>
                          <m:t>1</m:t>
                        </m:r>
                      </m:num>
                      <m:den>
                        <m:r>
                          <a:rPr lang="en-US" i="1" smtClean="0">
                            <a:solidFill>
                              <a:schemeClr val="tx1"/>
                            </a:solidFill>
                            <a:latin typeface="Cambria Math"/>
                          </a:rPr>
                          <m:t>𝜆</m:t>
                        </m:r>
                      </m:den>
                    </m:f>
                    <m:nary>
                      <m:naryPr>
                        <m:chr m:val="∑"/>
                        <m:supHide m:val="on"/>
                        <m:ctrlPr>
                          <a:rPr lang="en-US" i="1" smtClean="0">
                            <a:solidFill>
                              <a:schemeClr val="tx1"/>
                            </a:solidFill>
                            <a:latin typeface="Cambria Math" panose="02040503050406030204" pitchFamily="18" charset="0"/>
                          </a:rPr>
                        </m:ctrlPr>
                      </m:naryPr>
                      <m:sub>
                        <m:r>
                          <m:rPr>
                            <m:brk m:alnAt="7"/>
                          </m:rPr>
                          <a:rPr lang="en-US" b="0" i="1" smtClean="0">
                            <a:solidFill>
                              <a:schemeClr val="tx1"/>
                            </a:solidFill>
                            <a:latin typeface="Cambria Math"/>
                          </a:rPr>
                          <m:t>𝑗</m:t>
                        </m:r>
                        <m:r>
                          <a:rPr lang="en-US" b="0" i="1" smtClean="0">
                            <a:solidFill>
                              <a:schemeClr val="tx1"/>
                            </a:solidFill>
                            <a:latin typeface="Cambria Math"/>
                          </a:rPr>
                          <m:t>&lt;</m:t>
                        </m:r>
                        <m:r>
                          <a:rPr lang="en-US" b="0" i="1" smtClean="0">
                            <a:solidFill>
                              <a:schemeClr val="tx1"/>
                            </a:solidFill>
                            <a:latin typeface="Cambria Math"/>
                          </a:rPr>
                          <m:t>𝑘</m:t>
                        </m:r>
                      </m:sub>
                      <m:sup/>
                      <m:e>
                        <m:r>
                          <a:rPr lang="en-US" b="0" i="1" smtClean="0">
                            <a:solidFill>
                              <a:schemeClr val="tx1"/>
                            </a:solidFill>
                            <a:latin typeface="Cambria Math"/>
                          </a:rPr>
                          <m:t>𝑁𝑒𝑡𝑤𝑜𝑟𝑘</m:t>
                        </m:r>
                        <m:r>
                          <a:rPr lang="en-US" b="0" i="1" baseline="-25000" smtClean="0">
                            <a:solidFill>
                              <a:schemeClr val="tx1"/>
                            </a:solidFill>
                            <a:latin typeface="Cambria Math"/>
                          </a:rPr>
                          <m:t>𝑛</m:t>
                        </m:r>
                      </m:e>
                    </m:nary>
                  </m:oMath>
                </a14:m>
                <a:r>
                  <a:rPr lang="en-US" dirty="0" smtClean="0">
                    <a:solidFill>
                      <a:schemeClr val="tx1"/>
                    </a:solidFill>
                  </a:rPr>
                  <a:t>n</a:t>
                </a:r>
                <a:r>
                  <a:rPr lang="en-US" baseline="-25000" dirty="0" smtClean="0">
                    <a:solidFill>
                      <a:schemeClr val="tx1"/>
                    </a:solidFill>
                  </a:rPr>
                  <a:t>i</a:t>
                </a:r>
              </a:p>
              <a:p>
                <a:pPr marL="274320" lvl="1" indent="0">
                  <a:buClr>
                    <a:srgbClr val="CCB400"/>
                  </a:buClr>
                  <a:buNone/>
                </a:pPr>
                <a:endParaRPr lang="en-US" sz="2000" dirty="0" smtClean="0">
                  <a:solidFill>
                    <a:prstClr val="black"/>
                  </a:solidFill>
                </a:endParaRPr>
              </a:p>
              <a:p>
                <a:pPr marL="274320" lvl="1" indent="0">
                  <a:buClr>
                    <a:srgbClr val="CCB400"/>
                  </a:buClr>
                  <a:buNone/>
                </a:pPr>
                <a:r>
                  <a:rPr lang="en-US" sz="2000" dirty="0" smtClean="0">
                    <a:solidFill>
                      <a:prstClr val="black"/>
                    </a:solidFill>
                  </a:rPr>
                  <a:t>where </a:t>
                </a:r>
                <a:r>
                  <a:rPr lang="en-US" sz="2000" i="1" dirty="0" err="1">
                    <a:solidFill>
                      <a:prstClr val="black"/>
                    </a:solidFill>
                  </a:rPr>
                  <a:t>i</a:t>
                </a:r>
                <a:r>
                  <a:rPr lang="en-US" sz="2000" dirty="0">
                    <a:solidFill>
                      <a:prstClr val="black"/>
                    </a:solidFill>
                  </a:rPr>
                  <a:t> is a node that is distinct from </a:t>
                </a:r>
                <a:r>
                  <a:rPr lang="en-US" sz="2000" i="1" dirty="0">
                    <a:solidFill>
                      <a:prstClr val="black"/>
                    </a:solidFill>
                  </a:rPr>
                  <a:t>j</a:t>
                </a:r>
                <a:r>
                  <a:rPr lang="en-US" sz="2000" dirty="0">
                    <a:solidFill>
                      <a:prstClr val="black"/>
                    </a:solidFill>
                  </a:rPr>
                  <a:t> and </a:t>
                </a:r>
                <a:r>
                  <a:rPr lang="en-US" sz="2000" i="1" dirty="0">
                    <a:solidFill>
                      <a:prstClr val="black"/>
                    </a:solidFill>
                  </a:rPr>
                  <a:t>k</a:t>
                </a:r>
                <a:r>
                  <a:rPr lang="en-US" sz="2000" dirty="0">
                    <a:solidFill>
                      <a:prstClr val="black"/>
                    </a:solidFill>
                  </a:rPr>
                  <a:t>, </a:t>
                </a:r>
                <a:endParaRPr lang="en-US" sz="2000" dirty="0" smtClean="0">
                  <a:solidFill>
                    <a:prstClr val="black"/>
                  </a:solidFill>
                </a:endParaRPr>
              </a:p>
              <a:p>
                <a:pPr marL="274320" lvl="1" indent="0">
                  <a:buClr>
                    <a:srgbClr val="CCB400"/>
                  </a:buClr>
                  <a:buNone/>
                </a:pPr>
                <a:endParaRPr lang="en-US" sz="2000" dirty="0">
                  <a:solidFill>
                    <a:prstClr val="black"/>
                  </a:solidFill>
                </a:endParaRPr>
              </a:p>
              <a:p>
                <a:pPr marL="274320" lvl="1" indent="0">
                  <a:buClr>
                    <a:srgbClr val="CCB400"/>
                  </a:buClr>
                  <a:buNone/>
                </a:pPr>
                <a:r>
                  <a:rPr lang="en-US" sz="2000" dirty="0" err="1" smtClean="0">
                    <a:solidFill>
                      <a:prstClr val="black"/>
                    </a:solidFill>
                  </a:rPr>
                  <a:t>Network</a:t>
                </a:r>
                <a:r>
                  <a:rPr lang="en-US" sz="2000" baseline="-25000" dirty="0" err="1" smtClean="0">
                    <a:solidFill>
                      <a:prstClr val="black"/>
                    </a:solidFill>
                  </a:rPr>
                  <a:t>n</a:t>
                </a:r>
                <a:r>
                  <a:rPr lang="en-US" sz="2000" dirty="0" smtClean="0">
                    <a:solidFill>
                      <a:prstClr val="black"/>
                    </a:solidFill>
                  </a:rPr>
                  <a:t> is an adjacency matrix with </a:t>
                </a:r>
                <a:r>
                  <a:rPr lang="en-US" sz="2000" i="1" dirty="0" smtClean="0">
                    <a:solidFill>
                      <a:prstClr val="black"/>
                    </a:solidFill>
                  </a:rPr>
                  <a:t>n</a:t>
                </a:r>
                <a:r>
                  <a:rPr lang="en-US" sz="2000" dirty="0" smtClean="0">
                    <a:solidFill>
                      <a:prstClr val="black"/>
                    </a:solidFill>
                  </a:rPr>
                  <a:t> nodes,</a:t>
                </a:r>
              </a:p>
              <a:p>
                <a:pPr marL="274320" lvl="1" indent="0">
                  <a:buClr>
                    <a:srgbClr val="CCB400"/>
                  </a:buClr>
                  <a:buNone/>
                </a:pPr>
                <a:endParaRPr lang="en-US" sz="2000" dirty="0">
                  <a:solidFill>
                    <a:prstClr val="black"/>
                  </a:solidFill>
                </a:endParaRPr>
              </a:p>
              <a:p>
                <a:pPr marL="274320" lvl="1" indent="0">
                  <a:buClr>
                    <a:srgbClr val="CCB400"/>
                  </a:buClr>
                  <a:buNone/>
                </a:pPr>
                <a:r>
                  <a:rPr lang="en-US" sz="2000" dirty="0" err="1" smtClean="0">
                    <a:solidFill>
                      <a:prstClr val="black"/>
                    </a:solidFill>
                  </a:rPr>
                  <a:t>ni</a:t>
                </a:r>
                <a:r>
                  <a:rPr lang="en-US" sz="2000" dirty="0" smtClean="0">
                    <a:solidFill>
                      <a:prstClr val="black"/>
                    </a:solidFill>
                  </a:rPr>
                  <a:t> is the realized value of a link in the network,</a:t>
                </a:r>
              </a:p>
              <a:p>
                <a:pPr marL="274320" lvl="1" indent="0">
                  <a:buClr>
                    <a:srgbClr val="CCB400"/>
                  </a:buClr>
                  <a:buNone/>
                </a:pPr>
                <a:endParaRPr lang="en-US" sz="2000" dirty="0">
                  <a:solidFill>
                    <a:prstClr val="black"/>
                  </a:solidFill>
                </a:endParaRPr>
              </a:p>
              <a:p>
                <a:pPr marL="274320" lvl="1" indent="0">
                  <a:buClr>
                    <a:srgbClr val="CCB400"/>
                  </a:buClr>
                  <a:buNone/>
                </a:pPr>
                <a:r>
                  <a:rPr lang="en-US" sz="2000" dirty="0" smtClean="0">
                    <a:solidFill>
                      <a:prstClr val="black"/>
                    </a:solidFill>
                  </a:rPr>
                  <a:t>And </a:t>
                </a:r>
                <a:r>
                  <a:rPr lang="en-US" sz="2000" dirty="0" smtClean="0">
                    <a:solidFill>
                      <a:prstClr val="black"/>
                    </a:solidFill>
                    <a:latin typeface="Symbol" panose="05050102010706020507" pitchFamily="18" charset="2"/>
                  </a:rPr>
                  <a:t>l</a:t>
                </a:r>
                <a:r>
                  <a:rPr lang="en-US" sz="2000" dirty="0" smtClean="0">
                    <a:solidFill>
                      <a:prstClr val="black"/>
                    </a:solidFill>
                  </a:rPr>
                  <a:t> is an eigenvector solved through an iterative algorithm.</a:t>
                </a:r>
                <a:endParaRPr lang="en-US" sz="2000" dirty="0">
                  <a:solidFill>
                    <a:prstClr val="black"/>
                  </a:solidFill>
                </a:endParaRPr>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789" t="-1200"/>
                </a:stretch>
              </a:blipFill>
            </p:spPr>
            <p:txBody>
              <a:bodyPr/>
              <a:lstStyle/>
              <a:p>
                <a:r>
                  <a:rPr lang="en-US">
                    <a:noFill/>
                  </a:rPr>
                  <a:t> </a:t>
                </a:r>
              </a:p>
            </p:txBody>
          </p:sp>
        </mc:Fallback>
      </mc:AlternateContent>
    </p:spTree>
    <p:extLst>
      <p:ext uri="{BB962C8B-B14F-4D97-AF65-F5344CB8AC3E}">
        <p14:creationId xmlns:p14="http://schemas.microsoft.com/office/powerpoint/2010/main" val="24895590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Other Centrality Measures</a:t>
            </a:r>
            <a:endParaRPr lang="en-US" dirty="0">
              <a:solidFill>
                <a:srgbClr val="002060"/>
              </a:solidFill>
            </a:endParaRPr>
          </a:p>
        </p:txBody>
      </p:sp>
      <p:sp>
        <p:nvSpPr>
          <p:cNvPr id="3" name="Content Placeholder 2"/>
          <p:cNvSpPr>
            <a:spLocks noGrp="1"/>
          </p:cNvSpPr>
          <p:nvPr>
            <p:ph sz="quarter" idx="1"/>
          </p:nvPr>
        </p:nvSpPr>
        <p:spPr/>
        <p:txBody>
          <a:bodyPr>
            <a:normAutofit lnSpcReduction="10000"/>
          </a:bodyPr>
          <a:lstStyle/>
          <a:p>
            <a:r>
              <a:rPr lang="en-US" dirty="0" smtClean="0"/>
              <a:t>There are a large number of other possible measures of centrality.</a:t>
            </a:r>
          </a:p>
          <a:p>
            <a:pPr>
              <a:buNone/>
            </a:pPr>
            <a:endParaRPr lang="en-US" dirty="0" smtClean="0"/>
          </a:p>
          <a:p>
            <a:r>
              <a:rPr lang="en-US" dirty="0" smtClean="0"/>
              <a:t>For example, there are various ways to measure centrality in directed networks.</a:t>
            </a:r>
          </a:p>
          <a:p>
            <a:endParaRPr lang="en-US" dirty="0" smtClean="0"/>
          </a:p>
          <a:p>
            <a:r>
              <a:rPr lang="en-US" dirty="0" smtClean="0"/>
              <a:t>K-step reach, average recipient distance, etc., etc.</a:t>
            </a:r>
          </a:p>
          <a:p>
            <a:endParaRPr lang="en-US" dirty="0" smtClean="0"/>
          </a:p>
          <a:p>
            <a:r>
              <a:rPr lang="en-US" b="1" dirty="0" smtClean="0"/>
              <a:t>Different measures are often highly correlated </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When to Study Networks?</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All human activity is embedded within networks, so anything could be studied using network analysis.</a:t>
            </a:r>
          </a:p>
          <a:p>
            <a:endParaRPr lang="en-US" dirty="0" smtClean="0"/>
          </a:p>
          <a:p>
            <a:r>
              <a:rPr lang="en-US" dirty="0" smtClean="0"/>
              <a:t>But just because network analysis is possible does not mean that it is desirable.</a:t>
            </a:r>
          </a:p>
        </p:txBody>
      </p:sp>
    </p:spTree>
    <p:extLst>
      <p:ext uri="{BB962C8B-B14F-4D97-AF65-F5344CB8AC3E}">
        <p14:creationId xmlns:p14="http://schemas.microsoft.com/office/powerpoint/2010/main" val="25458361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Triad</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A triad is any set of three nodes.</a:t>
            </a:r>
          </a:p>
          <a:p>
            <a:pPr>
              <a:buNone/>
            </a:pPr>
            <a:endParaRPr lang="en-US" dirty="0" smtClean="0"/>
          </a:p>
          <a:p>
            <a:pPr>
              <a:buNone/>
            </a:pPr>
            <a:endParaRPr lang="en-US" dirty="0" smtClean="0"/>
          </a:p>
          <a:p>
            <a:pPr>
              <a:buNone/>
            </a:pPr>
            <a:endParaRPr lang="en-US" dirty="0" smtClean="0"/>
          </a:p>
          <a:p>
            <a:r>
              <a:rPr lang="en-US" dirty="0" smtClean="0"/>
              <a:t>Four possible structures in an undirected graph.</a:t>
            </a:r>
          </a:p>
          <a:p>
            <a:pPr>
              <a:buNone/>
            </a:pPr>
            <a:endParaRPr lang="en-US" dirty="0" smtClean="0"/>
          </a:p>
          <a:p>
            <a:r>
              <a:rPr lang="en-US" dirty="0" smtClean="0"/>
              <a:t>Sixteen possible structures in a directed graph.</a:t>
            </a:r>
          </a:p>
          <a:p>
            <a:pPr>
              <a:buNone/>
            </a:pPr>
            <a:endParaRPr lang="en-US" dirty="0" smtClean="0"/>
          </a:p>
          <a:p>
            <a:r>
              <a:rPr lang="en-US" dirty="0" smtClean="0"/>
              <a:t>Triads have a special place in network theory because some of the earliest network analysis (George </a:t>
            </a:r>
            <a:r>
              <a:rPr lang="en-US" dirty="0" err="1" smtClean="0"/>
              <a:t>Simmel</a:t>
            </a:r>
            <a:r>
              <a:rPr lang="en-US" dirty="0" smtClean="0"/>
              <a:t>, “The Triad”)</a:t>
            </a:r>
            <a:endParaRPr lang="en-US" dirty="0"/>
          </a:p>
        </p:txBody>
      </p:sp>
      <p:sp>
        <p:nvSpPr>
          <p:cNvPr id="4" name="Oval 3"/>
          <p:cNvSpPr/>
          <p:nvPr/>
        </p:nvSpPr>
        <p:spPr>
          <a:xfrm>
            <a:off x="685800"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 y="2743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90600" y="2743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828800"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24200"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00200" y="2743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09800" y="2743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2743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819400" y="2743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76800" y="2743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191000" y="2743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95800"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8" idx="3"/>
            <a:endCxn id="10" idx="0"/>
          </p:cNvCxnSpPr>
          <p:nvPr/>
        </p:nvCxnSpPr>
        <p:spPr>
          <a:xfrm rot="5400000">
            <a:off x="1676401" y="2546163"/>
            <a:ext cx="273237" cy="120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3"/>
          </p:cNvCxnSpPr>
          <p:nvPr/>
        </p:nvCxnSpPr>
        <p:spPr>
          <a:xfrm rot="5400000">
            <a:off x="2971801" y="2546163"/>
            <a:ext cx="273237" cy="120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5"/>
          </p:cNvCxnSpPr>
          <p:nvPr/>
        </p:nvCxnSpPr>
        <p:spPr>
          <a:xfrm rot="16200000" flipH="1">
            <a:off x="3308163" y="2546162"/>
            <a:ext cx="273237" cy="120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3"/>
          </p:cNvCxnSpPr>
          <p:nvPr/>
        </p:nvCxnSpPr>
        <p:spPr>
          <a:xfrm rot="5400000">
            <a:off x="4305301" y="2508063"/>
            <a:ext cx="273237" cy="197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6" idx="5"/>
            <a:endCxn id="14" idx="1"/>
          </p:cNvCxnSpPr>
          <p:nvPr/>
        </p:nvCxnSpPr>
        <p:spPr>
          <a:xfrm rot="16200000" flipH="1">
            <a:off x="4679763" y="2546163"/>
            <a:ext cx="317874" cy="1654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6"/>
            <a:endCxn id="14" idx="2"/>
          </p:cNvCxnSpPr>
          <p:nvPr/>
        </p:nvCxnSpPr>
        <p:spPr>
          <a:xfrm>
            <a:off x="4495800" y="28956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Transitivity</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t>Transitivity is a property of triads.</a:t>
            </a:r>
          </a:p>
          <a:p>
            <a:pPr>
              <a:buNone/>
            </a:pPr>
            <a:endParaRPr lang="en-US" dirty="0" smtClean="0"/>
          </a:p>
          <a:p>
            <a:r>
              <a:rPr lang="en-US" dirty="0" smtClean="0"/>
              <a:t>A triad is transitive if </a:t>
            </a:r>
            <a:r>
              <a:rPr lang="en-US" dirty="0" err="1" smtClean="0"/>
              <a:t>i</a:t>
            </a:r>
            <a:r>
              <a:rPr lang="en-US" dirty="0" err="1" smtClean="0">
                <a:sym typeface="Wingdings" pitchFamily="2" charset="2"/>
              </a:rPr>
              <a:t>j</a:t>
            </a:r>
            <a:r>
              <a:rPr lang="en-US" dirty="0" smtClean="0">
                <a:sym typeface="Wingdings" pitchFamily="2" charset="2"/>
              </a:rPr>
              <a:t> and </a:t>
            </a:r>
            <a:r>
              <a:rPr lang="en-US" dirty="0" err="1" smtClean="0">
                <a:sym typeface="Wingdings" pitchFamily="2" charset="2"/>
              </a:rPr>
              <a:t>jk</a:t>
            </a:r>
            <a:r>
              <a:rPr lang="en-US" dirty="0" smtClean="0">
                <a:sym typeface="Wingdings" pitchFamily="2" charset="2"/>
              </a:rPr>
              <a:t> implies </a:t>
            </a:r>
            <a:r>
              <a:rPr lang="en-US" dirty="0" err="1" smtClean="0">
                <a:sym typeface="Wingdings" pitchFamily="2" charset="2"/>
              </a:rPr>
              <a:t>ik</a:t>
            </a:r>
            <a:endParaRPr lang="en-US" dirty="0" smtClean="0">
              <a:sym typeface="Wingdings" pitchFamily="2" charset="2"/>
            </a:endParaRPr>
          </a:p>
          <a:p>
            <a:endParaRPr lang="en-US" dirty="0" smtClean="0">
              <a:sym typeface="Wingdings" pitchFamily="2" charset="2"/>
            </a:endParaRPr>
          </a:p>
          <a:p>
            <a:r>
              <a:rPr lang="en-US" dirty="0" smtClean="0">
                <a:sym typeface="Wingdings" pitchFamily="2" charset="2"/>
              </a:rPr>
              <a:t>If </a:t>
            </a:r>
            <a:r>
              <a:rPr lang="en-US" dirty="0" err="1" smtClean="0">
                <a:sym typeface="Wingdings" pitchFamily="2" charset="2"/>
              </a:rPr>
              <a:t>Shreya</a:t>
            </a:r>
            <a:r>
              <a:rPr lang="en-US" dirty="0" smtClean="0">
                <a:sym typeface="Wingdings" pitchFamily="2" charset="2"/>
              </a:rPr>
              <a:t> &amp; Carlos are friends and Carlos &amp; Jana are friends, then </a:t>
            </a:r>
            <a:r>
              <a:rPr lang="en-US" dirty="0" err="1" smtClean="0">
                <a:sym typeface="Wingdings" pitchFamily="2" charset="2"/>
              </a:rPr>
              <a:t>Shreya</a:t>
            </a:r>
            <a:r>
              <a:rPr lang="en-US" dirty="0" smtClean="0">
                <a:sym typeface="Wingdings" pitchFamily="2" charset="2"/>
              </a:rPr>
              <a:t> &amp; Jana are friends.</a:t>
            </a:r>
          </a:p>
          <a:p>
            <a:endParaRPr lang="en-US" dirty="0" smtClean="0">
              <a:sym typeface="Wingdings" pitchFamily="2" charset="2"/>
            </a:endParaRPr>
          </a:p>
          <a:p>
            <a:r>
              <a:rPr lang="en-US" dirty="0" smtClean="0">
                <a:sym typeface="Wingdings" pitchFamily="2" charset="2"/>
              </a:rPr>
              <a:t>The percentage of transitive triads in a network may be a property of interest. </a:t>
            </a:r>
            <a:endParaRPr lang="en-US" dirty="0" smtClean="0"/>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Questions / Comments ?</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 Regression</a:t>
            </a:r>
            <a:endParaRPr lang="en-US" dirty="0"/>
          </a:p>
        </p:txBody>
      </p:sp>
    </p:spTree>
    <p:extLst>
      <p:ext uri="{BB962C8B-B14F-4D97-AF65-F5344CB8AC3E}">
        <p14:creationId xmlns:p14="http://schemas.microsoft.com/office/powerpoint/2010/main" val="5750445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 Regression</a:t>
            </a:r>
            <a:endParaRPr lang="en-US" dirty="0"/>
          </a:p>
        </p:txBody>
      </p:sp>
      <p:sp>
        <p:nvSpPr>
          <p:cNvPr id="4" name="TextBox 3"/>
          <p:cNvSpPr txBox="1"/>
          <p:nvPr/>
        </p:nvSpPr>
        <p:spPr>
          <a:xfrm>
            <a:off x="2286000" y="2819400"/>
            <a:ext cx="4800600" cy="2031325"/>
          </a:xfrm>
          <a:prstGeom prst="rect">
            <a:avLst/>
          </a:prstGeom>
          <a:noFill/>
        </p:spPr>
        <p:txBody>
          <a:bodyPr wrap="square" rtlCol="0">
            <a:spAutoFit/>
          </a:bodyPr>
          <a:lstStyle/>
          <a:p>
            <a:pPr algn="ctr"/>
            <a:r>
              <a:rPr lang="en-US" dirty="0" smtClean="0"/>
              <a:t>Ordinary Regression</a:t>
            </a:r>
          </a:p>
          <a:p>
            <a:pPr algn="ctr"/>
            <a:r>
              <a:rPr lang="en-US" dirty="0" smtClean="0"/>
              <a:t>Quadratic Assignment Procedure</a:t>
            </a:r>
          </a:p>
          <a:p>
            <a:pPr algn="ctr"/>
            <a:r>
              <a:rPr lang="en-US" dirty="0" smtClean="0"/>
              <a:t>Exponential Random Graph Models</a:t>
            </a:r>
          </a:p>
          <a:p>
            <a:pPr algn="ctr"/>
            <a:r>
              <a:rPr lang="en-US" dirty="0" smtClean="0"/>
              <a:t>Latent Space Models</a:t>
            </a:r>
          </a:p>
          <a:p>
            <a:pPr algn="ctr"/>
            <a:r>
              <a:rPr lang="en-US" dirty="0" smtClean="0"/>
              <a:t>Endogenous Network Regression</a:t>
            </a:r>
          </a:p>
          <a:p>
            <a:pPr algn="ctr"/>
            <a:r>
              <a:rPr lang="en-US" dirty="0" smtClean="0"/>
              <a:t>Missing Data</a:t>
            </a:r>
          </a:p>
          <a:p>
            <a:pPr algn="ctr"/>
            <a:r>
              <a:rPr lang="en-US" dirty="0" smtClean="0"/>
              <a:t>Causality</a:t>
            </a:r>
            <a:endParaRPr lang="en-US" dirty="0"/>
          </a:p>
        </p:txBody>
      </p:sp>
    </p:spTree>
    <p:extLst>
      <p:ext uri="{BB962C8B-B14F-4D97-AF65-F5344CB8AC3E}">
        <p14:creationId xmlns:p14="http://schemas.microsoft.com/office/powerpoint/2010/main" val="33346515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Ordinary Regression</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We may want to use network variables as independent variables in a regression.</a:t>
            </a:r>
          </a:p>
          <a:p>
            <a:endParaRPr lang="en-US" dirty="0" smtClean="0"/>
          </a:p>
          <a:p>
            <a:r>
              <a:rPr lang="en-US" dirty="0" smtClean="0"/>
              <a:t>Network degree is a common independent variable.</a:t>
            </a:r>
          </a:p>
          <a:p>
            <a:endParaRPr lang="en-US" dirty="0" smtClean="0"/>
          </a:p>
          <a:p>
            <a:r>
              <a:rPr lang="en-US" dirty="0" smtClean="0"/>
              <a:t>Network centrality is a common independent variable.</a:t>
            </a:r>
          </a:p>
          <a:p>
            <a:endParaRPr lang="en-US" dirty="0" smtClean="0"/>
          </a:p>
          <a:p>
            <a:r>
              <a:rPr lang="en-US" dirty="0" smtClean="0"/>
              <a:t>Brokerage measures</a:t>
            </a:r>
          </a:p>
          <a:p>
            <a:endParaRPr lang="en-US" dirty="0" smtClean="0"/>
          </a:p>
          <a:p>
            <a:pPr>
              <a:buNone/>
            </a:pPr>
            <a:r>
              <a:rPr lang="en-US" dirty="0" smtClean="0"/>
              <a:t>Michael T. Heaney, “Brokering Health Policy: Coalitions, Parties, and Interest Group Influence</a:t>
            </a:r>
            <a:r>
              <a:rPr lang="en-US" i="1" dirty="0" smtClean="0"/>
              <a:t>,” Journal of Health Politics, Policy and Law </a:t>
            </a:r>
            <a:r>
              <a:rPr lang="en-US" dirty="0" smtClean="0"/>
              <a:t>(2006).</a:t>
            </a:r>
            <a:endParaRPr lang="en-US" dirty="0"/>
          </a:p>
        </p:txBody>
      </p:sp>
    </p:spTree>
    <p:extLst>
      <p:ext uri="{BB962C8B-B14F-4D97-AF65-F5344CB8AC3E}">
        <p14:creationId xmlns:p14="http://schemas.microsoft.com/office/powerpoint/2010/main" val="19667820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Network Regression</a:t>
            </a:r>
            <a:endParaRPr lang="en-US" dirty="0">
              <a:solidFill>
                <a:srgbClr val="002060"/>
              </a:solidFill>
            </a:endParaRPr>
          </a:p>
        </p:txBody>
      </p:sp>
      <p:sp>
        <p:nvSpPr>
          <p:cNvPr id="3" name="Content Placeholder 2"/>
          <p:cNvSpPr>
            <a:spLocks noGrp="1"/>
          </p:cNvSpPr>
          <p:nvPr>
            <p:ph sz="quarter" idx="1"/>
          </p:nvPr>
        </p:nvSpPr>
        <p:spPr/>
        <p:txBody>
          <a:bodyPr>
            <a:normAutofit fontScale="77500" lnSpcReduction="20000"/>
          </a:bodyPr>
          <a:lstStyle/>
          <a:p>
            <a:r>
              <a:rPr lang="en-US" dirty="0" smtClean="0"/>
              <a:t>The network tie is the dependent variable.</a:t>
            </a:r>
          </a:p>
          <a:p>
            <a:endParaRPr lang="en-US" dirty="0" smtClean="0"/>
          </a:p>
          <a:p>
            <a:r>
              <a:rPr lang="en-US" dirty="0" smtClean="0"/>
              <a:t>Why do two nations form an alliance?  Why do they break the alliance?</a:t>
            </a:r>
          </a:p>
          <a:p>
            <a:endParaRPr lang="en-US" dirty="0" smtClean="0"/>
          </a:p>
          <a:p>
            <a:r>
              <a:rPr lang="en-US" dirty="0" smtClean="0"/>
              <a:t>Chief problem: The independence assumption is severely violated.</a:t>
            </a:r>
          </a:p>
          <a:p>
            <a:pPr>
              <a:buNone/>
            </a:pPr>
            <a:endParaRPr lang="en-US" dirty="0" smtClean="0"/>
          </a:p>
          <a:p>
            <a:pPr>
              <a:buNone/>
            </a:pPr>
            <a:r>
              <a:rPr lang="en-US" dirty="0" smtClean="0"/>
              <a:t>AB</a:t>
            </a:r>
          </a:p>
          <a:p>
            <a:pPr>
              <a:buNone/>
            </a:pPr>
            <a:r>
              <a:rPr lang="en-US" dirty="0" smtClean="0"/>
              <a:t>AC</a:t>
            </a:r>
          </a:p>
          <a:p>
            <a:pPr>
              <a:buNone/>
            </a:pPr>
            <a:r>
              <a:rPr lang="en-US" dirty="0" smtClean="0"/>
              <a:t>AD</a:t>
            </a:r>
          </a:p>
          <a:p>
            <a:pPr>
              <a:buNone/>
            </a:pPr>
            <a:r>
              <a:rPr lang="en-US" dirty="0" smtClean="0"/>
              <a:t>AE</a:t>
            </a:r>
          </a:p>
          <a:p>
            <a:pPr>
              <a:buNone/>
            </a:pPr>
            <a:r>
              <a:rPr lang="en-US" dirty="0" smtClean="0"/>
              <a:t>BC</a:t>
            </a:r>
          </a:p>
          <a:p>
            <a:pPr>
              <a:buNone/>
            </a:pPr>
            <a:r>
              <a:rPr lang="en-US" dirty="0" smtClean="0"/>
              <a:t>BD</a:t>
            </a:r>
          </a:p>
          <a:p>
            <a:pPr>
              <a:buNone/>
            </a:pPr>
            <a:r>
              <a:rPr lang="en-US" dirty="0" smtClean="0"/>
              <a:t>BE</a:t>
            </a:r>
            <a:endParaRPr lang="en-US" dirty="0"/>
          </a:p>
        </p:txBody>
      </p:sp>
    </p:spTree>
    <p:extLst>
      <p:ext uri="{BB962C8B-B14F-4D97-AF65-F5344CB8AC3E}">
        <p14:creationId xmlns:p14="http://schemas.microsoft.com/office/powerpoint/2010/main" val="31804339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Quadratic Assignment Procedure</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David </a:t>
            </a:r>
            <a:r>
              <a:rPr lang="en-US" dirty="0" err="1" smtClean="0"/>
              <a:t>Krackhardt</a:t>
            </a:r>
            <a:r>
              <a:rPr lang="en-US" dirty="0" smtClean="0"/>
              <a:t>, “QAP </a:t>
            </a:r>
            <a:r>
              <a:rPr lang="en-US" dirty="0" err="1" smtClean="0"/>
              <a:t>Partialling</a:t>
            </a:r>
            <a:r>
              <a:rPr lang="en-US" dirty="0" smtClean="0"/>
              <a:t> as a Test of Spuriousness." </a:t>
            </a:r>
            <a:r>
              <a:rPr lang="en-US" i="1" dirty="0" smtClean="0"/>
              <a:t>Social Networks  </a:t>
            </a:r>
            <a:r>
              <a:rPr lang="en-US" dirty="0" smtClean="0"/>
              <a:t>(1987).</a:t>
            </a:r>
          </a:p>
          <a:p>
            <a:pPr>
              <a:buNone/>
            </a:pPr>
            <a:endParaRPr lang="en-US" dirty="0" smtClean="0"/>
          </a:p>
          <a:p>
            <a:r>
              <a:rPr lang="en-US" dirty="0" smtClean="0"/>
              <a:t>A method of resorting the data </a:t>
            </a:r>
          </a:p>
          <a:p>
            <a:pPr>
              <a:buNone/>
            </a:pPr>
            <a:endParaRPr lang="en-US" dirty="0" smtClean="0"/>
          </a:p>
          <a:p>
            <a:r>
              <a:rPr lang="en-US" dirty="0" smtClean="0"/>
              <a:t>Permute the dependent variable and merge back with the independent variables</a:t>
            </a:r>
          </a:p>
          <a:p>
            <a:r>
              <a:rPr lang="en-US" dirty="0" smtClean="0"/>
              <a:t>Run the estimation with the new merged data set, and save the results</a:t>
            </a:r>
          </a:p>
          <a:p>
            <a:r>
              <a:rPr lang="en-US" dirty="0" smtClean="0"/>
              <a:t>Repeat the permutation and estimation to generate an empirical sampling distribution</a:t>
            </a:r>
          </a:p>
          <a:p>
            <a:pPr>
              <a:buNone/>
            </a:pPr>
            <a:endParaRPr lang="en-US" dirty="0" smtClean="0"/>
          </a:p>
        </p:txBody>
      </p:sp>
    </p:spTree>
    <p:extLst>
      <p:ext uri="{BB962C8B-B14F-4D97-AF65-F5344CB8AC3E}">
        <p14:creationId xmlns:p14="http://schemas.microsoft.com/office/powerpoint/2010/main" val="40512681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Exponential Random Graph Models (ERGMs)</a:t>
            </a:r>
            <a:endParaRPr lang="en-US" dirty="0">
              <a:solidFill>
                <a:srgbClr val="002060"/>
              </a:solidFill>
            </a:endParaRPr>
          </a:p>
        </p:txBody>
      </p:sp>
      <p:sp>
        <p:nvSpPr>
          <p:cNvPr id="3" name="Content Placeholder 2"/>
          <p:cNvSpPr>
            <a:spLocks noGrp="1"/>
          </p:cNvSpPr>
          <p:nvPr>
            <p:ph sz="quarter" idx="1"/>
          </p:nvPr>
        </p:nvSpPr>
        <p:spPr/>
        <p:txBody>
          <a:bodyPr>
            <a:normAutofit fontScale="85000" lnSpcReduction="20000"/>
          </a:bodyPr>
          <a:lstStyle/>
          <a:p>
            <a:r>
              <a:rPr lang="en-US" dirty="0" smtClean="0"/>
              <a:t>The basic idea is that in estimating a regression model, we have to take account of network structures that would occur randomly, given certain features, such as density.</a:t>
            </a:r>
          </a:p>
          <a:p>
            <a:endParaRPr lang="en-US" dirty="0" smtClean="0"/>
          </a:p>
          <a:p>
            <a:r>
              <a:rPr lang="en-US" dirty="0" smtClean="0"/>
              <a:t>Example: If a network has a density of 75%, then ties between any two nodes are highly likely at random.  This is less true if density is only 10%.</a:t>
            </a:r>
          </a:p>
          <a:p>
            <a:pPr>
              <a:buNone/>
            </a:pPr>
            <a:endParaRPr lang="en-US" dirty="0" smtClean="0"/>
          </a:p>
          <a:p>
            <a:r>
              <a:rPr lang="en-US" dirty="0" smtClean="0"/>
              <a:t>Takes into account the endogenous process of network formation in estimating the regression.</a:t>
            </a:r>
          </a:p>
          <a:p>
            <a:endParaRPr lang="en-US" dirty="0" smtClean="0"/>
          </a:p>
          <a:p>
            <a:r>
              <a:rPr lang="en-US" dirty="0" smtClean="0"/>
              <a:t>Looking for a data generating structure that “is consistent with” the data.</a:t>
            </a:r>
          </a:p>
          <a:p>
            <a:pPr>
              <a:buNone/>
            </a:pPr>
            <a:endParaRPr lang="en-US" dirty="0" smtClean="0"/>
          </a:p>
        </p:txBody>
      </p:sp>
    </p:spTree>
    <p:extLst>
      <p:ext uri="{BB962C8B-B14F-4D97-AF65-F5344CB8AC3E}">
        <p14:creationId xmlns:p14="http://schemas.microsoft.com/office/powerpoint/2010/main" val="15543964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The Meta Theory behind ERGMs</a:t>
            </a:r>
            <a:endParaRPr lang="en-US" dirty="0">
              <a:solidFill>
                <a:srgbClr val="002060"/>
              </a:solidFill>
            </a:endParaRPr>
          </a:p>
        </p:txBody>
      </p:sp>
      <p:sp>
        <p:nvSpPr>
          <p:cNvPr id="3" name="Content Placeholder 2"/>
          <p:cNvSpPr>
            <a:spLocks noGrp="1"/>
          </p:cNvSpPr>
          <p:nvPr>
            <p:ph sz="quarter" idx="1"/>
          </p:nvPr>
        </p:nvSpPr>
        <p:spPr/>
        <p:txBody>
          <a:bodyPr>
            <a:normAutofit lnSpcReduction="10000"/>
          </a:bodyPr>
          <a:lstStyle/>
          <a:p>
            <a:r>
              <a:rPr lang="en-US" dirty="0" smtClean="0"/>
              <a:t>Social networks are </a:t>
            </a:r>
            <a:r>
              <a:rPr lang="en-US" b="1" dirty="0" smtClean="0"/>
              <a:t>locally emergent</a:t>
            </a:r>
            <a:r>
              <a:rPr lang="en-US" dirty="0"/>
              <a:t> </a:t>
            </a:r>
            <a:r>
              <a:rPr lang="en-US" dirty="0" smtClean="0"/>
              <a:t>(e.g., preferential attachment)</a:t>
            </a:r>
            <a:endParaRPr lang="en-US" dirty="0"/>
          </a:p>
          <a:p>
            <a:r>
              <a:rPr lang="en-US" dirty="0" smtClean="0"/>
              <a:t>Tie formation depends both on the formation of other ties (i.e., </a:t>
            </a:r>
            <a:r>
              <a:rPr lang="en-US" b="1" dirty="0" smtClean="0"/>
              <a:t>network dependence</a:t>
            </a:r>
            <a:r>
              <a:rPr lang="en-US" dirty="0" smtClean="0"/>
              <a:t>) and on </a:t>
            </a:r>
            <a:r>
              <a:rPr lang="en-US" b="1" dirty="0" smtClean="0"/>
              <a:t>attributes of actors, ties, and other exogenous factors</a:t>
            </a:r>
            <a:r>
              <a:rPr lang="en-US" dirty="0" smtClean="0"/>
              <a:t>.</a:t>
            </a:r>
          </a:p>
          <a:p>
            <a:r>
              <a:rPr lang="en-US" dirty="0" smtClean="0"/>
              <a:t>Patterns in networks are part of </a:t>
            </a:r>
            <a:r>
              <a:rPr lang="en-US" b="1" dirty="0" smtClean="0"/>
              <a:t>ongoing social processes</a:t>
            </a:r>
            <a:r>
              <a:rPr lang="en-US" dirty="0" smtClean="0"/>
              <a:t>.</a:t>
            </a:r>
          </a:p>
          <a:p>
            <a:r>
              <a:rPr lang="en-US" b="1" dirty="0" smtClean="0"/>
              <a:t>Multiple processes </a:t>
            </a:r>
            <a:r>
              <a:rPr lang="en-US" dirty="0" smtClean="0"/>
              <a:t>can operate simultaneously (e.g., </a:t>
            </a:r>
            <a:r>
              <a:rPr lang="en-US" dirty="0" err="1" smtClean="0"/>
              <a:t>homophily</a:t>
            </a:r>
            <a:r>
              <a:rPr lang="en-US" dirty="0" smtClean="0"/>
              <a:t> and triadic closure).</a:t>
            </a:r>
          </a:p>
          <a:p>
            <a:r>
              <a:rPr lang="en-US" dirty="0" smtClean="0"/>
              <a:t>Networks are both </a:t>
            </a:r>
            <a:r>
              <a:rPr lang="en-US" b="1" dirty="0" smtClean="0"/>
              <a:t>structured</a:t>
            </a:r>
            <a:r>
              <a:rPr lang="en-US" dirty="0" smtClean="0"/>
              <a:t> and </a:t>
            </a:r>
            <a:r>
              <a:rPr lang="en-US" b="1" dirty="0" smtClean="0"/>
              <a:t>stochastic</a:t>
            </a:r>
            <a:r>
              <a:rPr lang="en-US" dirty="0" smtClean="0"/>
              <a:t>.</a:t>
            </a:r>
            <a:endParaRPr lang="en-US" dirty="0"/>
          </a:p>
        </p:txBody>
      </p:sp>
    </p:spTree>
    <p:extLst>
      <p:ext uri="{BB962C8B-B14F-4D97-AF65-F5344CB8AC3E}">
        <p14:creationId xmlns:p14="http://schemas.microsoft.com/office/powerpoint/2010/main" val="1836426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1607</TotalTime>
  <Words>7117</Words>
  <Application>Microsoft Office PowerPoint</Application>
  <PresentationFormat>On-screen Show (4:3)</PresentationFormat>
  <Paragraphs>1186</Paragraphs>
  <Slides>175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175</vt:i4>
      </vt:variant>
    </vt:vector>
  </HeadingPairs>
  <TitlesOfParts>
    <vt:vector size="183" baseType="lpstr">
      <vt:lpstr>Arial</vt:lpstr>
      <vt:lpstr>Calibri</vt:lpstr>
      <vt:lpstr>Cambria Math</vt:lpstr>
      <vt:lpstr>Georgia</vt:lpstr>
      <vt:lpstr>Symbol</vt:lpstr>
      <vt:lpstr>Wingdings</vt:lpstr>
      <vt:lpstr>Wingdings 2</vt:lpstr>
      <vt:lpstr>Civic</vt:lpstr>
      <vt:lpstr>Introduction to Network Theory and Methods</vt:lpstr>
      <vt:lpstr>Objectives for Today</vt:lpstr>
      <vt:lpstr>Introduction</vt:lpstr>
      <vt:lpstr>Introduction</vt:lpstr>
      <vt:lpstr>What Are Networks?</vt:lpstr>
      <vt:lpstr>What Are Networks?</vt:lpstr>
      <vt:lpstr>Why Study Networks?</vt:lpstr>
      <vt:lpstr>When to Study Networks?</vt:lpstr>
      <vt:lpstr>When to Study Networks?</vt:lpstr>
      <vt:lpstr>When to Study Networks?</vt:lpstr>
      <vt:lpstr>Some Good Opportunities for Network Analysis</vt:lpstr>
      <vt:lpstr>Some Good Opportunities for Network Analysis</vt:lpstr>
      <vt:lpstr>Some Good Opportunities for Network Analysis</vt:lpstr>
      <vt:lpstr>Some Good Opportunities for Network Analysis</vt:lpstr>
      <vt:lpstr>Some Good Opportunities for Network Analysis</vt:lpstr>
      <vt:lpstr>Data-gathering Approaches</vt:lpstr>
      <vt:lpstr>Example: Ethnography</vt:lpstr>
      <vt:lpstr>Example: Interviews</vt:lpstr>
      <vt:lpstr>Example: Surveys</vt:lpstr>
      <vt:lpstr>Example: Experiments</vt:lpstr>
      <vt:lpstr>Example: Archival Analysis</vt:lpstr>
      <vt:lpstr>Methods of Analysis Vary</vt:lpstr>
      <vt:lpstr>Relational Thinking</vt:lpstr>
      <vt:lpstr>Questions / Comments ?</vt:lpstr>
      <vt:lpstr>Key Concepts</vt:lpstr>
      <vt:lpstr>Key Concepts</vt:lpstr>
      <vt:lpstr>Graphs</vt:lpstr>
      <vt:lpstr>Graphs</vt:lpstr>
      <vt:lpstr>Nodes and Links</vt:lpstr>
      <vt:lpstr>Types of Links</vt:lpstr>
      <vt:lpstr>Undirected Links</vt:lpstr>
      <vt:lpstr>Directed Links</vt:lpstr>
      <vt:lpstr>Dichotomous vs. Valued Links</vt:lpstr>
      <vt:lpstr>Complete Graphs and Connectivity</vt:lpstr>
      <vt:lpstr>Components</vt:lpstr>
      <vt:lpstr>Components</vt:lpstr>
      <vt:lpstr>Pendants and Isolates</vt:lpstr>
      <vt:lpstr>Key Parts of a Graph</vt:lpstr>
      <vt:lpstr>Matrices</vt:lpstr>
      <vt:lpstr>Matrices </vt:lpstr>
      <vt:lpstr>Symmetric Matrices</vt:lpstr>
      <vt:lpstr>Modes</vt:lpstr>
      <vt:lpstr>Modes</vt:lpstr>
      <vt:lpstr>Example: One-Mode Network</vt:lpstr>
      <vt:lpstr>Two Modes</vt:lpstr>
      <vt:lpstr>One-Mode vs. Two-Mode Models</vt:lpstr>
      <vt:lpstr>From Two Modes to One Mode</vt:lpstr>
      <vt:lpstr>Example: People and Organizations in the Antiwar Movement</vt:lpstr>
      <vt:lpstr>Organizations Linked by Common Members</vt:lpstr>
      <vt:lpstr>People linked by Organizational Co-membership</vt:lpstr>
      <vt:lpstr>Discussion: Which Graph is Most Revealing?</vt:lpstr>
      <vt:lpstr>A Polished Example</vt:lpstr>
      <vt:lpstr>Advantages vs. Disadvantages</vt:lpstr>
      <vt:lpstr>Converting Data From One Mode to Two Modes</vt:lpstr>
      <vt:lpstr>Converting Data From One Mode to Two Modes</vt:lpstr>
      <vt:lpstr>Converting Data From One Mode to Two Modes</vt:lpstr>
      <vt:lpstr>More than Two Modes</vt:lpstr>
      <vt:lpstr>Lattices are often used to depict and analyze  higher-order modal models</vt:lpstr>
      <vt:lpstr>Another Lattice from Ann Mische</vt:lpstr>
      <vt:lpstr>The Limits of Multi-Modal Analysis</vt:lpstr>
      <vt:lpstr>Questions / Discussion about Modes?</vt:lpstr>
      <vt:lpstr>Basic Network Statistics</vt:lpstr>
      <vt:lpstr>Degree</vt:lpstr>
      <vt:lpstr> Degree Distribution</vt:lpstr>
      <vt:lpstr>Example:  Degree Distribution of Facebook Friends</vt:lpstr>
      <vt:lpstr>Example:  Degree Distribution of Twitter Followers</vt:lpstr>
      <vt:lpstr>Indegree and Outdegree</vt:lpstr>
      <vt:lpstr>Indegree vs. Outdegree for Influence Cites</vt:lpstr>
      <vt:lpstr>Calculating Degree</vt:lpstr>
      <vt:lpstr>Path</vt:lpstr>
      <vt:lpstr>Path Length</vt:lpstr>
      <vt:lpstr>Geodesic</vt:lpstr>
      <vt:lpstr>Distance</vt:lpstr>
      <vt:lpstr>Geodesic vs. Distance</vt:lpstr>
      <vt:lpstr>Density</vt:lpstr>
      <vt:lpstr>Example of Density Calculations</vt:lpstr>
      <vt:lpstr>Low Density vs. High Density</vt:lpstr>
      <vt:lpstr>Centrality vs. Centralization</vt:lpstr>
      <vt:lpstr>What is Centrality?</vt:lpstr>
      <vt:lpstr>What is Centralization?</vt:lpstr>
      <vt:lpstr>Why are Centrality and Centralization Important?</vt:lpstr>
      <vt:lpstr>Multiple Ways to Calculate Centrality</vt:lpstr>
      <vt:lpstr>Calculating Centrality</vt:lpstr>
      <vt:lpstr>Calculating Centrality</vt:lpstr>
      <vt:lpstr>Calculating Centrality</vt:lpstr>
      <vt:lpstr>Betweenness Centrality</vt:lpstr>
      <vt:lpstr>Calculating Centrality</vt:lpstr>
      <vt:lpstr>Eigenvector Centrality</vt:lpstr>
      <vt:lpstr>Other Centrality Measures</vt:lpstr>
      <vt:lpstr>Triad</vt:lpstr>
      <vt:lpstr>Transitivity</vt:lpstr>
      <vt:lpstr>Questions / Comments ?</vt:lpstr>
      <vt:lpstr>Network Regression</vt:lpstr>
      <vt:lpstr>Network Regression</vt:lpstr>
      <vt:lpstr>Ordinary Regression</vt:lpstr>
      <vt:lpstr>Network Regression</vt:lpstr>
      <vt:lpstr>Quadratic Assignment Procedure</vt:lpstr>
      <vt:lpstr>Exponential Random Graph Models (ERGMs)</vt:lpstr>
      <vt:lpstr>The Meta Theory behind ERGMs</vt:lpstr>
      <vt:lpstr>Exponential-Family Random Graph Models</vt:lpstr>
      <vt:lpstr>Readings on ERGMs</vt:lpstr>
      <vt:lpstr>Latent Space Models</vt:lpstr>
      <vt:lpstr>Endogenous Regression</vt:lpstr>
      <vt:lpstr>Missing Data</vt:lpstr>
      <vt:lpstr>Causal Inference</vt:lpstr>
      <vt:lpstr>Research Design and Data</vt:lpstr>
      <vt:lpstr>Research Design and Data</vt:lpstr>
      <vt:lpstr>Whole Networks vs. Ego Networks</vt:lpstr>
      <vt:lpstr>Whole Networks vs. Ego Networks</vt:lpstr>
      <vt:lpstr>Whole Networks vs. Ego Networks</vt:lpstr>
      <vt:lpstr>Whole Networks vs. Ego Networks</vt:lpstr>
      <vt:lpstr>Whole Networks vs. Ego Networks</vt:lpstr>
      <vt:lpstr>Whole Networks vs. Ego Networks</vt:lpstr>
      <vt:lpstr>Snowball Sampling</vt:lpstr>
      <vt:lpstr>Problems with Snowball Sampling</vt:lpstr>
      <vt:lpstr>Legitimate Uses of Snowball Sampling</vt:lpstr>
      <vt:lpstr>Boundary Specification</vt:lpstr>
      <vt:lpstr>Questionnaire Design</vt:lpstr>
      <vt:lpstr>Take Out a Sheet of Paper (not turned in)</vt:lpstr>
      <vt:lpstr>Goals for Measuring the Network</vt:lpstr>
      <vt:lpstr>Two Basic Question Formats</vt:lpstr>
      <vt:lpstr>Fixed List</vt:lpstr>
      <vt:lpstr>Name Generator</vt:lpstr>
      <vt:lpstr>Fixed list: Advantages / Disadvantages</vt:lpstr>
      <vt:lpstr>Fixed list: Advantages / Disadvantages</vt:lpstr>
      <vt:lpstr>Name Generator: Advantages / Disadvantages</vt:lpstr>
      <vt:lpstr>Name Generator: Advantages / Disadvantages</vt:lpstr>
      <vt:lpstr>Tricks for Name Generators</vt:lpstr>
      <vt:lpstr>Types of Questions</vt:lpstr>
      <vt:lpstr>Data Formats: Edgelist vs. Adjacency Matrix</vt:lpstr>
      <vt:lpstr>Data Formats</vt:lpstr>
      <vt:lpstr>A Real Edgelist</vt:lpstr>
      <vt:lpstr>A Real Adjacency Matrix</vt:lpstr>
      <vt:lpstr>Questions / Comments ?</vt:lpstr>
      <vt:lpstr>Major Theories</vt:lpstr>
      <vt:lpstr>Major Theories</vt:lpstr>
      <vt:lpstr>The Need for Theory</vt:lpstr>
      <vt:lpstr>Balance Theory</vt:lpstr>
      <vt:lpstr>Balance Theory</vt:lpstr>
      <vt:lpstr>Balance Theory</vt:lpstr>
      <vt:lpstr>The Emergence of World War I (Steven Strogatz)</vt:lpstr>
      <vt:lpstr>Strength of Ties</vt:lpstr>
      <vt:lpstr>Brokerage</vt:lpstr>
      <vt:lpstr>Key to Brokerage</vt:lpstr>
      <vt:lpstr>Types of Brokers</vt:lpstr>
      <vt:lpstr>Structural Holes</vt:lpstr>
      <vt:lpstr>Structural Holes</vt:lpstr>
      <vt:lpstr>PowerPoint Presentation</vt:lpstr>
      <vt:lpstr>Status Signals</vt:lpstr>
      <vt:lpstr>Homophily</vt:lpstr>
      <vt:lpstr>Homophily</vt:lpstr>
      <vt:lpstr>Measures of Homophily</vt:lpstr>
      <vt:lpstr>Multiplexity</vt:lpstr>
      <vt:lpstr>Multiplexity</vt:lpstr>
      <vt:lpstr>Visualizing Multiplexity</vt:lpstr>
      <vt:lpstr>Working and Dating</vt:lpstr>
      <vt:lpstr>Working and Dating</vt:lpstr>
      <vt:lpstr>Working and Dating</vt:lpstr>
      <vt:lpstr>Small World Theory</vt:lpstr>
      <vt:lpstr>Small World Theory</vt:lpstr>
      <vt:lpstr>Watts’ Concept of the Small World</vt:lpstr>
      <vt:lpstr>Small Worlds Generally Follow Power Laws</vt:lpstr>
      <vt:lpstr>Preferential Attachment</vt:lpstr>
      <vt:lpstr>The Triviality of Small Words</vt:lpstr>
      <vt:lpstr>Building Your Own Theory</vt:lpstr>
      <vt:lpstr>Questions / Comments ?</vt:lpstr>
      <vt:lpstr>New Directions for the Study of Networks</vt:lpstr>
      <vt:lpstr>The Edges of the Field</vt:lpstr>
      <vt:lpstr>Challenges for the Study of Political Networks</vt:lpstr>
      <vt:lpstr>Challenges for the Study of Political Networks</vt:lpstr>
      <vt:lpstr>Questions / Comments ?</vt:lpstr>
      <vt:lpstr>Good Introductory Readings</vt:lpstr>
      <vt:lpstr>Recent Books on Political Networks</vt:lpstr>
      <vt:lpstr>First Steps</vt:lpstr>
      <vt:lpstr>Thank You for Taking this Workshop!</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Network Analysis</dc:title>
  <dc:creator>Michael T. Heaney</dc:creator>
  <cp:lastModifiedBy>Michael Heaney</cp:lastModifiedBy>
  <cp:revision>404</cp:revision>
  <dcterms:created xsi:type="dcterms:W3CDTF">2011-06-09T01:15:34Z</dcterms:created>
  <dcterms:modified xsi:type="dcterms:W3CDTF">2017-06-14T12:18:34Z</dcterms:modified>
</cp:coreProperties>
</file>