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20" r:id="rId10"/>
    <p:sldId id="316" r:id="rId11"/>
    <p:sldId id="317" r:id="rId12"/>
    <p:sldId id="318" r:id="rId13"/>
    <p:sldId id="319" r:id="rId14"/>
    <p:sldId id="322" r:id="rId15"/>
    <p:sldId id="32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CC4D-9704-463E-9A33-F84235CA050D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E2513-0541-4A65-9761-804A31FA5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2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5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01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12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8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5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1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7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6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3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4689-D3D8-4809-A6A0-C0A2EA291FD4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5500B-2956-456A-82CE-2B87B64F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30" y="0"/>
            <a:ext cx="9231085" cy="3991525"/>
          </a:xfrm>
        </p:spPr>
        <p:txBody>
          <a:bodyPr/>
          <a:lstStyle/>
          <a:p>
            <a:pPr algn="l"/>
            <a:r>
              <a:rPr lang="en-US"/>
              <a:t>Mirkin’s </a:t>
            </a:r>
            <a:r>
              <a:rPr lang="en-US" dirty="0"/>
              <a:t>Rules for Cluster Interpretation 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(Supplement to Lecture 2020_2))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3535BC-9C57-454B-BF65-E14E76FAF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71" y="4430485"/>
            <a:ext cx="9557657" cy="206828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dirty="0"/>
              <a:t>           1. Rules 1 to 8                             2--7</a:t>
            </a:r>
          </a:p>
          <a:p>
            <a:pPr lvl="1" algn="l"/>
            <a:r>
              <a:rPr lang="en-US" sz="3400" dirty="0"/>
              <a:t>        2. Example: Interpretation</a:t>
            </a:r>
          </a:p>
          <a:p>
            <a:pPr lvl="1" algn="l"/>
            <a:r>
              <a:rPr lang="en-US" sz="3400" dirty="0"/>
              <a:t>             of Iris taxa                                 8—14</a:t>
            </a:r>
          </a:p>
          <a:p>
            <a:pPr lvl="1" algn="l"/>
            <a:r>
              <a:rPr lang="en-US" sz="3400" dirty="0"/>
              <a:t>		3. Conclusion									15</a:t>
            </a:r>
          </a:p>
          <a:p>
            <a:pPr lvl="1"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37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Interpreting taxon T1: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519881"/>
            <a:ext cx="9608923" cy="503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4. Set of interpreting categories is empty, since we have no nominal categories in F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2081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05" y="152400"/>
            <a:ext cx="9337524" cy="1320800"/>
          </a:xfrm>
        </p:spPr>
        <p:txBody>
          <a:bodyPr/>
          <a:lstStyle/>
          <a:p>
            <a:r>
              <a:rPr lang="en-US" dirty="0"/>
              <a:t> Interpretation of taxon T1 in Iris dataset,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5</a:t>
            </a:r>
            <a:r>
              <a:rPr lang="en-US" sz="3600" dirty="0"/>
              <a:t>. V</a:t>
            </a:r>
            <a:r>
              <a:rPr lang="en-US" sz="3600" baseline="-25000" dirty="0"/>
              <a:t>T1</a:t>
            </a:r>
            <a:r>
              <a:rPr lang="en-US" sz="3600" baseline="30000" dirty="0">
                <a:sym typeface="Symbol" panose="05050102010706020507" pitchFamily="18" charset="2"/>
              </a:rPr>
              <a:t>+ </a:t>
            </a:r>
            <a:r>
              <a:rPr lang="en-US" sz="3600" dirty="0"/>
              <a:t>is empty; V</a:t>
            </a:r>
            <a:r>
              <a:rPr lang="en-US" sz="3600" baseline="-25000" dirty="0"/>
              <a:t>T1</a:t>
            </a:r>
            <a:r>
              <a:rPr lang="en-US" sz="3600" baseline="30000" dirty="0">
                <a:sym typeface="Symbol" panose="05050102010706020507" pitchFamily="18" charset="2"/>
              </a:rPr>
              <a:t></a:t>
            </a:r>
            <a:r>
              <a:rPr lang="en-US" sz="3600" dirty="0"/>
              <a:t>= {Petal length, Petal width}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6. Conceptualize taxon T1 as that characterized by this statement: </a:t>
            </a:r>
          </a:p>
          <a:p>
            <a:pPr marL="0" indent="0">
              <a:buNone/>
            </a:pPr>
            <a:r>
              <a:rPr lang="en-US" sz="3600" dirty="0"/>
              <a:t>T1 = Those specimens at which the Petal is much smaller than the average (on both length and width).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9248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300037"/>
            <a:ext cx="9016827" cy="1630363"/>
          </a:xfrm>
        </p:spPr>
        <p:txBody>
          <a:bodyPr/>
          <a:lstStyle/>
          <a:p>
            <a:r>
              <a:rPr lang="en-US" dirty="0"/>
              <a:t> Interpretation of taxon T1 in Iris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7. A more parsimonious concept: “Small petals”. </a:t>
            </a:r>
          </a:p>
        </p:txBody>
      </p:sp>
    </p:spTree>
    <p:extLst>
      <p:ext uri="{BB962C8B-B14F-4D97-AF65-F5344CB8AC3E}">
        <p14:creationId xmlns:p14="http://schemas.microsoft.com/office/powerpoint/2010/main" val="71554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1437"/>
            <a:ext cx="10887075" cy="1000126"/>
          </a:xfrm>
        </p:spPr>
        <p:txBody>
          <a:bodyPr>
            <a:normAutofit fontScale="90000"/>
          </a:bodyPr>
          <a:lstStyle/>
          <a:p>
            <a:r>
              <a:rPr lang="en-US" dirty="0"/>
              <a:t>8. Conceptual interpretation of </a:t>
            </a:r>
            <a:br>
              <a:rPr lang="en-US" dirty="0"/>
            </a:br>
            <a:r>
              <a:rPr lang="en-US" dirty="0"/>
              <a:t>the partition of Iris in three taxa, 1: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1934825" cy="530066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Relative Difference: 100*(</a:t>
            </a:r>
            <a:r>
              <a:rPr lang="en-US" sz="3600" dirty="0" err="1"/>
              <a:t>CMean</a:t>
            </a:r>
            <a:r>
              <a:rPr lang="en-US" sz="3600" dirty="0"/>
              <a:t> –</a:t>
            </a:r>
            <a:r>
              <a:rPr lang="en-US" sz="3600" dirty="0" err="1"/>
              <a:t>GMean</a:t>
            </a:r>
            <a:r>
              <a:rPr lang="en-US" sz="3600" dirty="0"/>
              <a:t>)/</a:t>
            </a:r>
            <a:r>
              <a:rPr lang="en-US" sz="3600" dirty="0" err="1"/>
              <a:t>GMean</a:t>
            </a:r>
            <a:r>
              <a:rPr lang="en-US" sz="3600" dirty="0"/>
              <a:t>               </a:t>
            </a:r>
          </a:p>
          <a:p>
            <a:r>
              <a:rPr lang="en-US" sz="3600" dirty="0"/>
              <a:t>            SL               SW           PL             PW</a:t>
            </a:r>
          </a:p>
          <a:p>
            <a:pPr marL="82296" indent="0">
              <a:buNone/>
            </a:pPr>
            <a:r>
              <a:rPr lang="en-US" sz="3600" dirty="0"/>
              <a:t> T1      -14.3297      12.1239   </a:t>
            </a:r>
            <a:r>
              <a:rPr lang="en-US" sz="3600" b="1" dirty="0"/>
              <a:t>-61.0963   -79.4886</a:t>
            </a:r>
          </a:p>
          <a:p>
            <a:pPr marL="82296" indent="0">
              <a:buNone/>
            </a:pPr>
            <a:r>
              <a:rPr lang="en-US" sz="3600" dirty="0"/>
              <a:t> T2         1.5859      -9.3982     13.3582     10.5614</a:t>
            </a:r>
          </a:p>
          <a:p>
            <a:pPr marL="82296" indent="0">
              <a:buNone/>
            </a:pPr>
            <a:r>
              <a:rPr lang="en-US" sz="3600" dirty="0"/>
              <a:t> T3       12.7439      -2.7257     </a:t>
            </a:r>
            <a:r>
              <a:rPr lang="en-US" sz="3600" b="1" dirty="0"/>
              <a:t>47.7382    68.9272 </a:t>
            </a:r>
          </a:p>
          <a:p>
            <a:pPr marL="82296" indent="0">
              <a:buNone/>
            </a:pPr>
            <a:r>
              <a:rPr lang="en-US" sz="3600" dirty="0"/>
              <a:t>Taxa conceptual descriptions: </a:t>
            </a:r>
          </a:p>
          <a:p>
            <a:pPr marL="653796" indent="-571500">
              <a:buFontTx/>
              <a:buChar char="-"/>
            </a:pPr>
            <a:r>
              <a:rPr lang="en-US" sz="3600" dirty="0"/>
              <a:t>T1 is “small petals”, T3 is “large petals”, </a:t>
            </a:r>
          </a:p>
          <a:p>
            <a:pPr marL="82296" indent="0">
              <a:buNone/>
            </a:pPr>
            <a:r>
              <a:rPr lang="en-US" sz="3600" dirty="0"/>
              <a:t>T2 is “just about the average” </a:t>
            </a:r>
          </a:p>
          <a:p>
            <a:pPr marL="82296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24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44441-4175-4DB8-8275-904B9206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93914"/>
            <a:ext cx="9132488" cy="1636486"/>
          </a:xfrm>
        </p:spPr>
        <p:txBody>
          <a:bodyPr/>
          <a:lstStyle/>
          <a:p>
            <a:r>
              <a:rPr lang="en-US" dirty="0"/>
              <a:t>9. Super-Conceptual Description of </a:t>
            </a:r>
            <a:br>
              <a:rPr lang="en-US" dirty="0"/>
            </a:br>
            <a:r>
              <a:rPr lang="en-US" dirty="0"/>
              <a:t>the partition of Iris in three taxa, 2: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54B9F-0179-4493-B968-B3717C71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1638074"/>
            <a:ext cx="9968896" cy="467564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3900" dirty="0"/>
              <a:t>Taxa conceptual descriptions: </a:t>
            </a:r>
          </a:p>
          <a:p>
            <a:pPr marL="82296" indent="0">
              <a:buNone/>
            </a:pPr>
            <a:r>
              <a:rPr lang="en-US" sz="3900" dirty="0"/>
              <a:t>- T1 is “small petals”, T3 is “large petals”, T2 is “just about the average” </a:t>
            </a:r>
          </a:p>
          <a:p>
            <a:pPr marL="82296" indent="0">
              <a:buNone/>
            </a:pPr>
            <a:r>
              <a:rPr lang="en-US" sz="3900" dirty="0"/>
              <a:t> - A deeper level yet: </a:t>
            </a:r>
          </a:p>
          <a:p>
            <a:pPr marL="82296" indent="0">
              <a:buNone/>
            </a:pPr>
            <a:r>
              <a:rPr lang="en-US" sz="3900" b="1" dirty="0"/>
              <a:t> “</a:t>
            </a:r>
            <a:r>
              <a:rPr lang="en-US" sz="3900" b="1" dirty="0">
                <a:solidFill>
                  <a:schemeClr val="accent6">
                    <a:lumMod val="50000"/>
                  </a:schemeClr>
                </a:solidFill>
              </a:rPr>
              <a:t>Sepal is not used in the description”</a:t>
            </a:r>
            <a:r>
              <a:rPr lang="en-US" sz="3900" dirty="0"/>
              <a:t> </a:t>
            </a:r>
          </a:p>
          <a:p>
            <a:pPr marL="82296" indent="0">
              <a:buNone/>
            </a:pPr>
            <a:r>
              <a:rPr lang="en-US" sz="3900" dirty="0"/>
              <a:t> </a:t>
            </a:r>
            <a:r>
              <a:rPr lang="en-US" sz="3900" b="1" dirty="0"/>
              <a:t>Why is that? </a:t>
            </a:r>
            <a:r>
              <a:rPr lang="en-US" sz="3900" dirty="0"/>
              <a:t>I am not a botanist, cannot explain. Should undertake a research inspired by the data analysis.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59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2727C-42E4-4B54-9088-C374A473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77812-6340-4156-87E2-A0B08987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1295504"/>
            <a:ext cx="9413723" cy="4266991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[</a:t>
            </a:r>
            <a:r>
              <a:rPr lang="ru-RU" sz="4400" dirty="0"/>
              <a:t>«Бди!» Козьма Прутков</a:t>
            </a:r>
            <a:r>
              <a:rPr lang="en-US" sz="4400" dirty="0"/>
              <a:t>], that is:</a:t>
            </a:r>
          </a:p>
          <a:p>
            <a:endParaRPr lang="en-US" sz="4400" dirty="0"/>
          </a:p>
          <a:p>
            <a:r>
              <a:rPr lang="en-US" sz="4400" dirty="0"/>
              <a:t>“Be on Alert!” </a:t>
            </a:r>
            <a:r>
              <a:rPr lang="ru-RU" sz="4400" dirty="0"/>
              <a:t> </a:t>
            </a:r>
            <a:r>
              <a:rPr lang="en-US" sz="4400" dirty="0" err="1"/>
              <a:t>Koz’ma</a:t>
            </a:r>
            <a:r>
              <a:rPr lang="en-US" sz="4400" dirty="0"/>
              <a:t> </a:t>
            </a:r>
            <a:r>
              <a:rPr lang="en-US" sz="4400" dirty="0" err="1"/>
              <a:t>Prutkov</a:t>
            </a:r>
            <a:r>
              <a:rPr lang="en-US" sz="4400" dirty="0"/>
              <a:t>, a famous Russian 19-century poet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305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=</a:t>
            </a:r>
            <a:br>
              <a:rPr lang="en-US" dirty="0"/>
            </a:br>
            <a:r>
              <a:rPr lang="en-US" dirty="0"/>
              <a:t>Points, to be taken seriously 1: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2129481"/>
            <a:ext cx="8767375" cy="4521481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Each cluster is to be interpreted separately.</a:t>
            </a:r>
          </a:p>
          <a:p>
            <a:pPr marL="742950" indent="-742950">
              <a:buAutoNum type="arabicPeriod"/>
            </a:pPr>
            <a:r>
              <a:rPr lang="en-US" sz="3600" dirty="0"/>
              <a:t>A set F of features to be interpreted is selected by the user; any external (not used at clustering) feature(s) may be included too.</a:t>
            </a:r>
          </a:p>
          <a:p>
            <a:pPr marL="742950" indent="-742950">
              <a:buAutoNum type="arabicPeriod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0187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difference 2: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519881"/>
            <a:ext cx="8767375" cy="4521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3. Given a cluster k and a quantitative feature </a:t>
            </a:r>
            <a:r>
              <a:rPr lang="en-US" sz="3600" dirty="0" err="1"/>
              <a:t>v</a:t>
            </a:r>
            <a:r>
              <a:rPr lang="en-US" sz="3600" dirty="0" err="1">
                <a:sym typeface="Symbol" panose="05050102010706020507" pitchFamily="18" charset="2"/>
              </a:rPr>
              <a:t></a:t>
            </a:r>
            <a:r>
              <a:rPr lang="en-US" sz="3600" dirty="0" err="1"/>
              <a:t>F</a:t>
            </a:r>
            <a:r>
              <a:rPr lang="en-US" sz="3600" dirty="0"/>
              <a:t>, the relative difference is computed:</a:t>
            </a:r>
          </a:p>
          <a:p>
            <a:pPr marL="0" indent="0">
              <a:buNone/>
            </a:pPr>
            <a:r>
              <a:rPr lang="en-US" sz="4400" b="1" dirty="0"/>
              <a:t>   </a:t>
            </a:r>
            <a:r>
              <a:rPr lang="en-US" sz="4400" b="1" dirty="0" err="1"/>
              <a:t>d</a:t>
            </a:r>
            <a:r>
              <a:rPr lang="en-US" sz="4400" b="1" baseline="-25000" dirty="0" err="1"/>
              <a:t>kv</a:t>
            </a:r>
            <a:r>
              <a:rPr lang="en-US" sz="4400" b="1" dirty="0"/>
              <a:t>=100[</a:t>
            </a:r>
            <a:r>
              <a:rPr lang="en-US" sz="4400" b="1" dirty="0" err="1"/>
              <a:t>c</a:t>
            </a:r>
            <a:r>
              <a:rPr lang="en-US" sz="4400" b="1" baseline="-25000" dirty="0" err="1"/>
              <a:t>kv</a:t>
            </a:r>
            <a:r>
              <a:rPr lang="en-US" sz="4400" b="1" baseline="-25000" dirty="0"/>
              <a:t> </a:t>
            </a:r>
            <a:r>
              <a:rPr lang="en-US" sz="4400" b="1" dirty="0"/>
              <a:t>/c</a:t>
            </a:r>
            <a:r>
              <a:rPr lang="en-US" sz="4400" b="1" baseline="-25000" dirty="0"/>
              <a:t>v</a:t>
            </a:r>
            <a:r>
              <a:rPr lang="en-US" sz="4400" b="1" dirty="0"/>
              <a:t> – 1]</a:t>
            </a:r>
            <a:r>
              <a:rPr lang="en-US" sz="4000" b="1" dirty="0"/>
              <a:t> </a:t>
            </a:r>
            <a:r>
              <a:rPr lang="en-US" sz="4000" dirty="0"/>
              <a:t>(per cent)</a:t>
            </a:r>
          </a:p>
          <a:p>
            <a:pPr marL="0" indent="0">
              <a:buNone/>
            </a:pPr>
            <a:r>
              <a:rPr lang="en-US" sz="3600" dirty="0"/>
              <a:t>Here </a:t>
            </a:r>
            <a:r>
              <a:rPr lang="en-US" sz="3600" b="1" dirty="0" err="1"/>
              <a:t>c</a:t>
            </a:r>
            <a:r>
              <a:rPr lang="en-US" sz="3600" b="1" baseline="-25000" dirty="0" err="1"/>
              <a:t>kv</a:t>
            </a:r>
            <a:r>
              <a:rPr lang="en-US" sz="3600" b="1" baseline="-25000" dirty="0"/>
              <a:t> </a:t>
            </a:r>
            <a:r>
              <a:rPr lang="en-US" sz="3600" dirty="0"/>
              <a:t>is within-cluster mean of v, and </a:t>
            </a:r>
            <a:r>
              <a:rPr lang="en-US" sz="3600" b="1" dirty="0"/>
              <a:t>c</a:t>
            </a:r>
            <a:r>
              <a:rPr lang="en-US" sz="3600" b="1" baseline="-25000" dirty="0"/>
              <a:t>v</a:t>
            </a:r>
            <a:r>
              <a:rPr lang="en-US" sz="3600" b="1" dirty="0"/>
              <a:t> </a:t>
            </a:r>
            <a:r>
              <a:rPr lang="en-US" sz="3600" dirty="0"/>
              <a:t>is grand mean (mean over the dataset) of v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2262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39" y="300037"/>
            <a:ext cx="9841218" cy="910281"/>
          </a:xfrm>
        </p:spPr>
        <p:txBody>
          <a:bodyPr/>
          <a:lstStyle/>
          <a:p>
            <a:r>
              <a:rPr lang="en-US" dirty="0"/>
              <a:t>Relative difference for dummy 1/0 feature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210318"/>
            <a:ext cx="9608923" cy="5347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4. Given a cluster k and a category </a:t>
            </a:r>
            <a:r>
              <a:rPr lang="en-US" sz="3600" dirty="0" err="1"/>
              <a:t>v</a:t>
            </a:r>
            <a:r>
              <a:rPr lang="en-US" sz="3600" dirty="0" err="1">
                <a:sym typeface="Symbol" panose="05050102010706020507" pitchFamily="18" charset="2"/>
              </a:rPr>
              <a:t></a:t>
            </a:r>
            <a:r>
              <a:rPr lang="en-US" sz="3600" dirty="0" err="1"/>
              <a:t>F</a:t>
            </a:r>
            <a:r>
              <a:rPr lang="en-US" sz="3600" dirty="0"/>
              <a:t>, the Quetelet index is computed:</a:t>
            </a:r>
          </a:p>
          <a:p>
            <a:pPr marL="0" indent="0">
              <a:buNone/>
            </a:pPr>
            <a:r>
              <a:rPr lang="en-US" sz="4400" b="1" dirty="0"/>
              <a:t>   </a:t>
            </a:r>
            <a:r>
              <a:rPr lang="en-US" sz="4400" b="1" dirty="0" err="1"/>
              <a:t>q</a:t>
            </a:r>
            <a:r>
              <a:rPr lang="en-US" sz="4400" b="1" baseline="-25000" dirty="0" err="1"/>
              <a:t>kv</a:t>
            </a:r>
            <a:r>
              <a:rPr lang="en-US" sz="4400" b="1" baseline="-25000" dirty="0"/>
              <a:t> </a:t>
            </a:r>
            <a:r>
              <a:rPr lang="en-US" sz="4400" b="1" dirty="0"/>
              <a:t>=100[</a:t>
            </a:r>
            <a:r>
              <a:rPr lang="en-US" sz="4400" b="1" dirty="0" err="1"/>
              <a:t>p</a:t>
            </a:r>
            <a:r>
              <a:rPr lang="en-US" sz="4400" b="1" baseline="-25000" dirty="0" err="1"/>
              <a:t>kv</a:t>
            </a:r>
            <a:r>
              <a:rPr lang="en-US" sz="4400" b="1" baseline="-25000" dirty="0"/>
              <a:t> </a:t>
            </a:r>
            <a:r>
              <a:rPr lang="en-US" sz="4400" b="1" dirty="0"/>
              <a:t>/(p</a:t>
            </a:r>
            <a:r>
              <a:rPr lang="en-US" sz="4400" b="1" baseline="-25000" dirty="0"/>
              <a:t>k </a:t>
            </a:r>
            <a:r>
              <a:rPr lang="en-US" sz="4400" b="1" dirty="0" err="1"/>
              <a:t>p</a:t>
            </a:r>
            <a:r>
              <a:rPr lang="en-US" sz="4400" b="1" baseline="-25000" dirty="0" err="1"/>
              <a:t>v</a:t>
            </a:r>
            <a:r>
              <a:rPr lang="en-US" sz="4400" b="1" dirty="0"/>
              <a:t>) – 1]</a:t>
            </a:r>
            <a:r>
              <a:rPr lang="en-US" sz="4000" b="1" dirty="0"/>
              <a:t> </a:t>
            </a:r>
            <a:r>
              <a:rPr lang="en-US" sz="4000" dirty="0"/>
              <a:t>(per cent)</a:t>
            </a:r>
          </a:p>
          <a:p>
            <a:pPr marL="0" indent="0">
              <a:buNone/>
            </a:pPr>
            <a:r>
              <a:rPr lang="en-US" sz="3600" dirty="0"/>
              <a:t>Here </a:t>
            </a:r>
            <a:r>
              <a:rPr lang="en-US" sz="3600" b="1" dirty="0" err="1"/>
              <a:t>p</a:t>
            </a:r>
            <a:r>
              <a:rPr lang="en-US" sz="3600" b="1" baseline="-25000" dirty="0" err="1"/>
              <a:t>kv</a:t>
            </a:r>
            <a:r>
              <a:rPr lang="en-US" sz="3600" b="1" baseline="-25000" dirty="0"/>
              <a:t> </a:t>
            </a:r>
            <a:r>
              <a:rPr lang="en-US" sz="3600" dirty="0"/>
              <a:t>is the proportion of entities falling in both cluster k and category v, </a:t>
            </a:r>
            <a:r>
              <a:rPr lang="en-US" sz="3600" b="1" dirty="0" err="1"/>
              <a:t>p</a:t>
            </a:r>
            <a:r>
              <a:rPr lang="en-US" sz="3600" b="1" baseline="-25000" dirty="0" err="1"/>
              <a:t>v</a:t>
            </a:r>
            <a:r>
              <a:rPr lang="en-US" sz="3600" b="1" dirty="0"/>
              <a:t> </a:t>
            </a:r>
            <a:r>
              <a:rPr lang="en-US" sz="3600" dirty="0"/>
              <a:t>is proportion of category v in the dataset,</a:t>
            </a:r>
          </a:p>
          <a:p>
            <a:pPr marL="0" indent="0">
              <a:buNone/>
            </a:pPr>
            <a:r>
              <a:rPr lang="en-US" sz="3600" b="1" dirty="0"/>
              <a:t>p</a:t>
            </a:r>
            <a:r>
              <a:rPr lang="en-US" sz="3600" b="1" baseline="-25000" dirty="0"/>
              <a:t>k</a:t>
            </a:r>
            <a:r>
              <a:rPr lang="en-US" sz="3600" b="1" dirty="0"/>
              <a:t> </a:t>
            </a:r>
            <a:r>
              <a:rPr lang="en-US" sz="3600" dirty="0"/>
              <a:t>is proportion of cluster k in the dataset. 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In </a:t>
            </a:r>
            <a:r>
              <a:rPr lang="en-US" sz="3600" dirty="0"/>
              <a:t>fact, </a:t>
            </a:r>
            <a:r>
              <a:rPr lang="en-US" sz="3600" b="1" dirty="0" err="1"/>
              <a:t>p</a:t>
            </a:r>
            <a:r>
              <a:rPr lang="en-US" sz="3600" b="1" baseline="-25000" dirty="0" err="1"/>
              <a:t>kv</a:t>
            </a:r>
            <a:r>
              <a:rPr lang="en-US" sz="3600" b="1" baseline="-25000" dirty="0"/>
              <a:t> </a:t>
            </a:r>
            <a:r>
              <a:rPr lang="en-US" sz="3600" dirty="0"/>
              <a:t>= </a:t>
            </a:r>
            <a:r>
              <a:rPr lang="en-US" sz="3600" b="1" dirty="0" err="1"/>
              <a:t>d</a:t>
            </a:r>
            <a:r>
              <a:rPr lang="en-US" sz="3600" b="1" baseline="-25000" dirty="0" err="1"/>
              <a:t>kv</a:t>
            </a:r>
            <a:r>
              <a:rPr lang="en-US" sz="3600" dirty="0"/>
              <a:t>  if category v is represented by a 1/0 dummy.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4185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20" y="300037"/>
            <a:ext cx="8596668" cy="723220"/>
          </a:xfrm>
        </p:spPr>
        <p:txBody>
          <a:bodyPr/>
          <a:lstStyle/>
          <a:p>
            <a:r>
              <a:rPr lang="en-US" dirty="0"/>
              <a:t>Interpretative features, V</a:t>
            </a:r>
            <a:r>
              <a:rPr lang="en-US" baseline="40000" dirty="0"/>
              <a:t>+ </a:t>
            </a:r>
            <a:r>
              <a:rPr lang="en-US" dirty="0"/>
              <a:t>and V</a:t>
            </a:r>
            <a:r>
              <a:rPr lang="en-US" baseline="40000" dirty="0"/>
              <a:t>-</a:t>
            </a:r>
            <a:endParaRPr lang="ru-RU" baseline="40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5</a:t>
            </a:r>
            <a:r>
              <a:rPr lang="en-US" sz="3600" dirty="0"/>
              <a:t>. Given a cluster k, pick up those features and categories </a:t>
            </a:r>
            <a:r>
              <a:rPr lang="en-US" sz="3600" dirty="0" err="1"/>
              <a:t>v</a:t>
            </a:r>
            <a:r>
              <a:rPr lang="en-US" sz="3600" dirty="0" err="1">
                <a:sym typeface="Symbol" panose="05050102010706020507" pitchFamily="18" charset="2"/>
              </a:rPr>
              <a:t></a:t>
            </a:r>
            <a:r>
              <a:rPr lang="en-US" sz="3600" dirty="0" err="1"/>
              <a:t>F</a:t>
            </a:r>
            <a:r>
              <a:rPr lang="en-US" sz="3600" dirty="0"/>
              <a:t> for which values of </a:t>
            </a:r>
            <a:r>
              <a:rPr lang="en-US" sz="3600" b="1" dirty="0" err="1"/>
              <a:t>d</a:t>
            </a:r>
            <a:r>
              <a:rPr lang="en-US" sz="3600" b="1" baseline="-25000" dirty="0" err="1"/>
              <a:t>kv</a:t>
            </a:r>
            <a:r>
              <a:rPr lang="en-US" sz="3600" dirty="0"/>
              <a:t> or </a:t>
            </a:r>
            <a:r>
              <a:rPr lang="en-US" sz="3600" b="1" dirty="0" err="1"/>
              <a:t>q</a:t>
            </a:r>
            <a:r>
              <a:rPr lang="en-US" sz="3600" b="1" baseline="-25000" dirty="0" err="1"/>
              <a:t>kv</a:t>
            </a:r>
            <a:r>
              <a:rPr lang="en-US" sz="3600" dirty="0"/>
              <a:t> are far from 0, say, </a:t>
            </a:r>
            <a:r>
              <a:rPr lang="en-US" sz="3600" b="1" dirty="0"/>
              <a:t>greater than 35%</a:t>
            </a:r>
            <a:r>
              <a:rPr lang="en-US" sz="3600" dirty="0"/>
              <a:t>, forming set </a:t>
            </a:r>
            <a:r>
              <a:rPr lang="en-US" sz="3600" dirty="0" err="1"/>
              <a:t>V</a:t>
            </a:r>
            <a:r>
              <a:rPr lang="en-US" sz="3600" baseline="-25000" dirty="0" err="1"/>
              <a:t>k</a:t>
            </a:r>
            <a:r>
              <a:rPr lang="en-US" sz="3600" baseline="50000" dirty="0"/>
              <a:t>+</a:t>
            </a:r>
            <a:r>
              <a:rPr lang="en-US" sz="3600" dirty="0"/>
              <a:t>, or </a:t>
            </a:r>
            <a:r>
              <a:rPr lang="en-US" sz="3600" b="1" dirty="0"/>
              <a:t>smaller than </a:t>
            </a:r>
            <a:r>
              <a:rPr lang="en-US" sz="3600" b="1" dirty="0">
                <a:sym typeface="Symbol" panose="05050102010706020507" pitchFamily="18" charset="2"/>
              </a:rPr>
              <a:t></a:t>
            </a:r>
            <a:r>
              <a:rPr lang="en-US" sz="3600" b="1" dirty="0"/>
              <a:t>35%, </a:t>
            </a:r>
            <a:r>
              <a:rPr lang="en-US" sz="3600" dirty="0"/>
              <a:t>forming set </a:t>
            </a:r>
            <a:r>
              <a:rPr lang="en-US" sz="3600" dirty="0" err="1"/>
              <a:t>V</a:t>
            </a:r>
            <a:r>
              <a:rPr lang="en-US" sz="3600" baseline="-25000" dirty="0" err="1"/>
              <a:t>k</a:t>
            </a:r>
            <a:r>
              <a:rPr lang="en-US" sz="3600" baseline="50000" dirty="0">
                <a:sym typeface="Symbol" panose="05050102010706020507" pitchFamily="18" charset="2"/>
              </a:rPr>
              <a:t></a:t>
            </a:r>
            <a:r>
              <a:rPr lang="en-US" sz="3600" dirty="0"/>
              <a:t>. </a:t>
            </a:r>
          </a:p>
          <a:p>
            <a:pPr marL="0" indent="0">
              <a:buNone/>
            </a:pPr>
            <a:r>
              <a:rPr lang="en-US" sz="3600" dirty="0"/>
              <a:t>6. </a:t>
            </a:r>
            <a:r>
              <a:rPr lang="en-US" sz="3600" b="1" dirty="0"/>
              <a:t>Describe</a:t>
            </a:r>
            <a:r>
              <a:rPr lang="en-US" sz="3600" dirty="0"/>
              <a:t> cluster k as that characterized  by features from </a:t>
            </a:r>
            <a:r>
              <a:rPr lang="en-US" sz="3600" dirty="0" err="1"/>
              <a:t>V</a:t>
            </a:r>
            <a:r>
              <a:rPr lang="en-US" sz="3600" baseline="-25000" dirty="0" err="1"/>
              <a:t>k</a:t>
            </a:r>
            <a:r>
              <a:rPr lang="en-US" sz="3600" baseline="50000" dirty="0" err="1"/>
              <a:t>+</a:t>
            </a:r>
            <a:r>
              <a:rPr lang="en-US" sz="3600" dirty="0" err="1"/>
              <a:t>as</a:t>
            </a:r>
            <a:r>
              <a:rPr lang="en-US" sz="3600" dirty="0"/>
              <a:t> those “much greater than the average” and features from </a:t>
            </a:r>
            <a:r>
              <a:rPr lang="en-US" sz="3600" dirty="0" err="1"/>
              <a:t>V</a:t>
            </a:r>
            <a:r>
              <a:rPr lang="en-US" sz="3600" baseline="-25000" dirty="0" err="1"/>
              <a:t>k</a:t>
            </a:r>
            <a:r>
              <a:rPr lang="en-US" sz="3600" baseline="50000" dirty="0">
                <a:sym typeface="Symbol" panose="05050102010706020507" pitchFamily="18" charset="2"/>
              </a:rPr>
              <a:t></a:t>
            </a:r>
            <a:r>
              <a:rPr lang="en-US" sz="3600" baseline="30000" dirty="0">
                <a:sym typeface="Symbol" panose="05050102010706020507" pitchFamily="18" charset="2"/>
              </a:rPr>
              <a:t> </a:t>
            </a:r>
            <a:r>
              <a:rPr lang="en-US" sz="3600" dirty="0"/>
              <a:t>as those “much smaller than the average”. (For larger deviations, you may use “very much” modifier.)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749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Conceptualization 5: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7. After you have described cluster k by sets V</a:t>
            </a:r>
            <a:r>
              <a:rPr lang="en-US" sz="3600" baseline="50000" dirty="0"/>
              <a:t>+</a:t>
            </a:r>
            <a:r>
              <a:rPr lang="en-US" sz="3600" dirty="0"/>
              <a:t> and V</a:t>
            </a:r>
            <a:r>
              <a:rPr lang="en-US" sz="3600" baseline="50000" dirty="0"/>
              <a:t>-</a:t>
            </a:r>
            <a:r>
              <a:rPr lang="en-US" sz="3600" dirty="0"/>
              <a:t>, try to conceptualize the description on a deeper level, in more general terms. If you can, put your conceptualization down in writing. If you cannot, do not get frustrated: you may get more lucky next time.</a:t>
            </a:r>
          </a:p>
        </p:txBody>
      </p:sp>
    </p:spTree>
    <p:extLst>
      <p:ext uri="{BB962C8B-B14F-4D97-AF65-F5344CB8AC3E}">
        <p14:creationId xmlns:p14="http://schemas.microsoft.com/office/powerpoint/2010/main" val="29599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</a:t>
            </a:r>
            <a:r>
              <a:rPr lang="en-US" dirty="0" err="1"/>
              <a:t>Conceptuaization</a:t>
            </a:r>
            <a:r>
              <a:rPr lang="en-US" dirty="0"/>
              <a:t> 6: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8. After you have conceptualized all the clusters, take a look at the conceptual descriptions and try conceptualize the entire partition.</a:t>
            </a:r>
          </a:p>
          <a:p>
            <a:pPr marL="0" indent="0">
              <a:buNone/>
            </a:pPr>
            <a:r>
              <a:rPr lang="en-US" sz="3600" dirty="0"/>
              <a:t>If you can, put your conceptualization down in writing. If you cannot, do not get frustrated: you may get more lucky next time.</a:t>
            </a:r>
          </a:p>
        </p:txBody>
      </p:sp>
    </p:spTree>
    <p:extLst>
      <p:ext uri="{BB962C8B-B14F-4D97-AF65-F5344CB8AC3E}">
        <p14:creationId xmlns:p14="http://schemas.microsoft.com/office/powerpoint/2010/main" val="17690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Interpreting Iris taxa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519881"/>
            <a:ext cx="8767375" cy="4521481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Take first taxon T1 (the first 50 specimens) to interpret.</a:t>
            </a:r>
          </a:p>
          <a:p>
            <a:pPr marL="742950" indent="-742950">
              <a:buAutoNum type="arabicPeriod"/>
            </a:pPr>
            <a:r>
              <a:rPr lang="en-US" sz="3600" dirty="0"/>
              <a:t>Take all four Iris dataset features (Sepal length, Sepal width, Petal length, Petal width) as  F set of features.</a:t>
            </a:r>
          </a:p>
          <a:p>
            <a:pPr marL="742950" indent="-742950">
              <a:buAutoNum type="arabicPeriod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759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102447" cy="2028823"/>
          </a:xfrm>
        </p:spPr>
        <p:txBody>
          <a:bodyPr>
            <a:normAutofit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dirty="0"/>
              <a:t>Example: Interpreting Iris taxon T1: </a:t>
            </a:r>
            <a:br>
              <a:rPr lang="en-US" dirty="0"/>
            </a:br>
            <a:r>
              <a:rPr lang="en-US" b="1" dirty="0"/>
              <a:t>3. Compute relative differences 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BacDataAnalysis_2018_3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93503"/>
              </p:ext>
            </p:extLst>
          </p:nvPr>
        </p:nvGraphicFramePr>
        <p:xfrm>
          <a:off x="287819" y="1417971"/>
          <a:ext cx="11354477" cy="415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253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SWidth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PWidth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306">
                <a:tc>
                  <a:txBody>
                    <a:bodyPr/>
                    <a:lstStyle/>
                    <a:p>
                      <a:r>
                        <a:rPr lang="en-US" sz="3200" b="1" dirty="0"/>
                        <a:t>Taxon center c</a:t>
                      </a:r>
                      <a:r>
                        <a:rPr lang="en-US" sz="3200" b="1" baseline="-25000" dirty="0"/>
                        <a:t>k</a:t>
                      </a:r>
                      <a:r>
                        <a:rPr lang="en-US" sz="3200" b="1" dirty="0"/>
                        <a:t>=(</a:t>
                      </a:r>
                      <a:r>
                        <a:rPr lang="en-US" sz="3200" b="1" dirty="0" err="1"/>
                        <a:t>c</a:t>
                      </a:r>
                      <a:r>
                        <a:rPr lang="en-US" sz="3200" b="1" baseline="-25000" dirty="0" err="1"/>
                        <a:t>kv</a:t>
                      </a:r>
                      <a:r>
                        <a:rPr lang="en-US" sz="3200" b="1" baseline="0" dirty="0"/>
                        <a:t>)</a:t>
                      </a:r>
                      <a:endParaRPr lang="ru-RU" sz="3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5.006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3.428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1.462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0.246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087">
                <a:tc>
                  <a:txBody>
                    <a:bodyPr/>
                    <a:lstStyle/>
                    <a:p>
                      <a:r>
                        <a:rPr lang="en-US" sz="3200" b="1" dirty="0"/>
                        <a:t>Grand mean c=(c</a:t>
                      </a:r>
                      <a:r>
                        <a:rPr lang="en-US" sz="3200" b="1" baseline="-25000" dirty="0"/>
                        <a:t>v</a:t>
                      </a:r>
                      <a:r>
                        <a:rPr lang="en-US" sz="3200" b="1" dirty="0"/>
                        <a:t>)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5.843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3.057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3.758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1.199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413">
                <a:tc>
                  <a:txBody>
                    <a:bodyPr/>
                    <a:lstStyle/>
                    <a:p>
                      <a:r>
                        <a:rPr lang="en-US" sz="3200" b="1" dirty="0"/>
                        <a:t>Difference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0.837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0.371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2.296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0.953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413">
                <a:tc>
                  <a:txBody>
                    <a:bodyPr/>
                    <a:lstStyle/>
                    <a:p>
                      <a:r>
                        <a:rPr lang="en-US" sz="3200" b="1" dirty="0"/>
                        <a:t>Relative difference, </a:t>
                      </a:r>
                      <a:r>
                        <a:rPr lang="en-US" sz="3200" b="1" dirty="0" err="1"/>
                        <a:t>d</a:t>
                      </a:r>
                      <a:r>
                        <a:rPr lang="en-US" sz="3200" b="1" baseline="-25000" dirty="0" err="1"/>
                        <a:t>kv</a:t>
                      </a:r>
                      <a:r>
                        <a:rPr lang="en-US" sz="3200" b="1" dirty="0"/>
                        <a:t>%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14.3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+12.1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61.1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79.5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6114" y="5840398"/>
            <a:ext cx="661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</a:t>
            </a:r>
            <a:r>
              <a:rPr lang="en-US" sz="3200" b="1" dirty="0" err="1"/>
              <a:t>d</a:t>
            </a:r>
            <a:r>
              <a:rPr lang="en-US" sz="3200" b="1" baseline="-25000" dirty="0" err="1"/>
              <a:t>kv</a:t>
            </a:r>
            <a:r>
              <a:rPr lang="en-US" sz="3200" b="1" dirty="0"/>
              <a:t>= (</a:t>
            </a:r>
            <a:r>
              <a:rPr lang="en-US" sz="3600" b="1" dirty="0" err="1"/>
              <a:t>c</a:t>
            </a:r>
            <a:r>
              <a:rPr lang="en-US" sz="3600" b="1" baseline="-25000" dirty="0" err="1"/>
              <a:t>kv</a:t>
            </a:r>
            <a:r>
              <a:rPr lang="en-US" sz="3600" b="1" baseline="-25000" dirty="0"/>
              <a:t> </a:t>
            </a:r>
            <a:r>
              <a:rPr lang="en-US" sz="3600" b="1" dirty="0"/>
              <a:t>- c</a:t>
            </a:r>
            <a:r>
              <a:rPr lang="en-US" sz="3600" b="1" baseline="-25000" dirty="0"/>
              <a:t>v</a:t>
            </a:r>
            <a:r>
              <a:rPr lang="en-US" sz="3600" b="1" dirty="0"/>
              <a:t>)/c</a:t>
            </a:r>
            <a:r>
              <a:rPr lang="en-US" sz="3600" b="1" baseline="-25000" dirty="0"/>
              <a:t>v</a:t>
            </a:r>
            <a:r>
              <a:rPr lang="en-US" sz="3200" b="1" dirty="0"/>
              <a:t>, per cent!</a:t>
            </a:r>
            <a:endParaRPr lang="ru-RU" sz="3200" b="1" dirty="0"/>
          </a:p>
        </p:txBody>
      </p:sp>
      <p:sp>
        <p:nvSpPr>
          <p:cNvPr id="7" name="Выгнутая влево стрелка 6"/>
          <p:cNvSpPr/>
          <p:nvPr/>
        </p:nvSpPr>
        <p:spPr>
          <a:xfrm rot="20051665">
            <a:off x="1216117" y="5627865"/>
            <a:ext cx="1453201" cy="1130016"/>
          </a:xfrm>
          <a:prstGeom prst="curv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706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882</Words>
  <Application>Microsoft Office PowerPoint</Application>
  <PresentationFormat>Широкоэкранный</PresentationFormat>
  <Paragraphs>91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Trebuchet MS</vt:lpstr>
      <vt:lpstr>Wingdings 3</vt:lpstr>
      <vt:lpstr>Аспект</vt:lpstr>
      <vt:lpstr>Mirkin’s Rules for Cluster Interpretation   (Supplement to Lecture 2020_2))</vt:lpstr>
      <vt:lpstr>Rules = Points, to be taken seriously 1:</vt:lpstr>
      <vt:lpstr>Relative difference 2:</vt:lpstr>
      <vt:lpstr>Relative difference for dummy 1/0 feature</vt:lpstr>
      <vt:lpstr>Interpretative features, V+ and V-</vt:lpstr>
      <vt:lpstr>Conceptualization 5:</vt:lpstr>
      <vt:lpstr>Super-Conceptuaization 6:</vt:lpstr>
      <vt:lpstr>Example: Interpreting Iris taxa</vt:lpstr>
      <vt:lpstr> Example: Interpreting Iris taxon T1:  3. Compute relative differences </vt:lpstr>
      <vt:lpstr>Example: Interpreting taxon T1:</vt:lpstr>
      <vt:lpstr> Interpretation of taxon T1 in Iris dataset, 1</vt:lpstr>
      <vt:lpstr> Interpretation of taxon T1 in Iris dataset</vt:lpstr>
      <vt:lpstr>8. Conceptual interpretation of  the partition of Iris in three taxa, 1:</vt:lpstr>
      <vt:lpstr>9. Super-Conceptual Description of  the partition of Iris in three taxa, 2: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Mirkin Rule for Cluster Interpretation</dc:title>
  <dc:creator>Boris Mirkin</dc:creator>
  <cp:lastModifiedBy>Boris Mirkin</cp:lastModifiedBy>
  <cp:revision>32</cp:revision>
  <dcterms:created xsi:type="dcterms:W3CDTF">2018-10-06T08:53:47Z</dcterms:created>
  <dcterms:modified xsi:type="dcterms:W3CDTF">2020-09-05T11:40:50Z</dcterms:modified>
</cp:coreProperties>
</file>