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4"/>
  </p:notesMasterIdLst>
  <p:sldIdLst>
    <p:sldId id="256" r:id="rId2"/>
    <p:sldId id="446" r:id="rId3"/>
    <p:sldId id="445" r:id="rId4"/>
    <p:sldId id="257" r:id="rId5"/>
    <p:sldId id="447" r:id="rId6"/>
    <p:sldId id="391" r:id="rId7"/>
    <p:sldId id="423" r:id="rId8"/>
    <p:sldId id="303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8" r:id="rId23"/>
    <p:sldId id="409" r:id="rId24"/>
    <p:sldId id="405" r:id="rId25"/>
    <p:sldId id="406" r:id="rId26"/>
    <p:sldId id="407" r:id="rId27"/>
    <p:sldId id="424" r:id="rId28"/>
    <p:sldId id="425" r:id="rId29"/>
    <p:sldId id="426" r:id="rId30"/>
    <p:sldId id="427" r:id="rId31"/>
    <p:sldId id="284" r:id="rId32"/>
    <p:sldId id="295" r:id="rId33"/>
    <p:sldId id="429" r:id="rId34"/>
    <p:sldId id="283" r:id="rId35"/>
    <p:sldId id="286" r:id="rId36"/>
    <p:sldId id="287" r:id="rId37"/>
    <p:sldId id="428" r:id="rId38"/>
    <p:sldId id="290" r:id="rId39"/>
    <p:sldId id="291" r:id="rId40"/>
    <p:sldId id="440" r:id="rId41"/>
    <p:sldId id="414" r:id="rId42"/>
    <p:sldId id="415" r:id="rId43"/>
    <p:sldId id="416" r:id="rId44"/>
    <p:sldId id="417" r:id="rId45"/>
    <p:sldId id="419" r:id="rId46"/>
    <p:sldId id="420" r:id="rId47"/>
    <p:sldId id="441" r:id="rId48"/>
    <p:sldId id="430" r:id="rId49"/>
    <p:sldId id="353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1" r:id="rId59"/>
    <p:sldId id="322" r:id="rId60"/>
    <p:sldId id="323" r:id="rId61"/>
    <p:sldId id="439" r:id="rId62"/>
    <p:sldId id="324" r:id="rId63"/>
    <p:sldId id="325" r:id="rId64"/>
    <p:sldId id="449" r:id="rId65"/>
    <p:sldId id="456" r:id="rId66"/>
    <p:sldId id="431" r:id="rId67"/>
    <p:sldId id="320" r:id="rId68"/>
    <p:sldId id="444" r:id="rId69"/>
    <p:sldId id="432" r:id="rId70"/>
    <p:sldId id="268" r:id="rId71"/>
    <p:sldId id="269" r:id="rId72"/>
    <p:sldId id="279" r:id="rId73"/>
    <p:sldId id="270" r:id="rId74"/>
    <p:sldId id="434" r:id="rId75"/>
    <p:sldId id="442" r:id="rId76"/>
    <p:sldId id="435" r:id="rId77"/>
    <p:sldId id="436" r:id="rId78"/>
    <p:sldId id="437" r:id="rId79"/>
    <p:sldId id="438" r:id="rId80"/>
    <p:sldId id="289" r:id="rId81"/>
    <p:sldId id="310" r:id="rId82"/>
    <p:sldId id="448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>
      <p:cViewPr varScale="1">
        <p:scale>
          <a:sx n="59" d="100"/>
          <a:sy n="59" d="100"/>
        </p:scale>
        <p:origin x="75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663-7388-4B31-AEDB-60757BF7EC2B}" type="datetimeFigureOut">
              <a:rPr lang="ru-RU" smtClean="0"/>
              <a:t>13.09.2020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6D03-3085-4BB7-99AD-7D91BD48A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76D03-3085-4BB7-99AD-7D91BD48A0E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61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2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2D2D-10F7-43AC-9CE7-E584CD19968E}" type="datetime1">
              <a:rPr lang="ru-RU" smtClean="0"/>
              <a:t>13.09.2020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E3D8-04A5-459F-AAF6-0E976879EAAD}" type="datetime1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92CC-567C-42D5-B095-555EF26392E8}" type="datetime1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5330-A640-4D8F-96F5-5D0D10E87C75}" type="datetime1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F634-FAC0-4520-AD75-524EF6459A6B}" type="datetime1">
              <a:rPr lang="ru-RU" smtClean="0"/>
              <a:t>13.09.2020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ED02-EAD5-45BD-A7B6-F0F7BF016D16}" type="datetime1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5F3-AE84-4CBB-AFD6-66BADDBC0854}" type="datetime1">
              <a:rPr lang="ru-RU" smtClean="0"/>
              <a:t>13.09.2020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BEC-8CAC-49F4-8A6A-ED193CB7CFD5}" type="datetime1">
              <a:rPr lang="ru-RU" smtClean="0"/>
              <a:t>13.09.2020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4123-C61C-4179-AB6B-7BF4AB6A7408}" type="datetime1">
              <a:rPr lang="ru-RU" smtClean="0"/>
              <a:t>13.09.2020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1B9D-B796-4D81-AF33-4EE92AB18878}" type="datetime1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9F79-FA6D-4BB2-B57D-C1DF6FA4B187}" type="datetime1">
              <a:rPr lang="ru-RU" smtClean="0"/>
              <a:t>13.09.2020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C14DAC-7D9F-4FDD-A620-2E785EAB757D}" type="datetime1">
              <a:rPr lang="ru-RU" smtClean="0"/>
              <a:t>13.09.2020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mirkin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bmirkin@hse.ru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014" y="76200"/>
            <a:ext cx="9132524" cy="1840632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  Modern Methods in Data Analysis   </a:t>
            </a:r>
            <a:br>
              <a:rPr lang="en-US" sz="5300" dirty="0"/>
            </a:br>
            <a:r>
              <a:rPr lang="en-US" sz="4000" dirty="0"/>
              <a:t>Lecture 2, </a:t>
            </a:r>
            <a:r>
              <a:rPr lang="en-US" sz="4000" b="1" dirty="0"/>
              <a:t>20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4000" dirty="0"/>
              <a:t> </a:t>
            </a:r>
            <a:br>
              <a:rPr lang="ru-RU" sz="4000" dirty="0"/>
            </a:br>
            <a:r>
              <a:rPr lang="en-US" sz="4000" dirty="0">
                <a:solidFill>
                  <a:srgbClr val="C00000"/>
                </a:solidFill>
              </a:rPr>
              <a:t>Feature scales, K-means, and interpretation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036496" cy="388843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        Boris Mirkin </a:t>
            </a:r>
          </a:p>
          <a:p>
            <a:pPr algn="l">
              <a:spcAft>
                <a:spcPts val="1200"/>
              </a:spcAft>
            </a:pPr>
            <a:r>
              <a:rPr lang="en-US" sz="3600" b="1" dirty="0"/>
              <a:t>Professor</a:t>
            </a:r>
            <a:r>
              <a:rPr lang="en-US" sz="3600" dirty="0"/>
              <a:t>, Data Analysis and AI, NRU HSE, Moscow, </a:t>
            </a:r>
            <a:r>
              <a:rPr lang="en-US" sz="3600" b="1" dirty="0">
                <a:hlinkClick r:id="rId2"/>
              </a:rPr>
              <a:t>bmirkin@hse.ru</a:t>
            </a:r>
            <a:r>
              <a:rPr lang="en-US" sz="3600" b="1" dirty="0"/>
              <a:t>, 8(963)-7234021</a:t>
            </a:r>
          </a:p>
          <a:p>
            <a:pPr algn="l"/>
            <a:endParaRPr lang="en-US" sz="3200" b="1" dirty="0">
              <a:solidFill>
                <a:srgbClr val="0070C0"/>
              </a:solidFill>
            </a:endParaRPr>
          </a:p>
          <a:p>
            <a:pPr algn="l"/>
            <a:r>
              <a:rPr lang="en-US" sz="3200" b="1" dirty="0">
                <a:solidFill>
                  <a:srgbClr val="0070C0"/>
                </a:solidFill>
              </a:rPr>
              <a:t>Professor Emeritus</a:t>
            </a:r>
            <a:r>
              <a:rPr lang="en-US" sz="3200" dirty="0">
                <a:solidFill>
                  <a:srgbClr val="0070C0"/>
                </a:solidFill>
              </a:rPr>
              <a:t>, Computer Science, Birkbeck UL, London UK, </a:t>
            </a:r>
            <a:r>
              <a:rPr lang="en-US" sz="3600" dirty="0">
                <a:solidFill>
                  <a:srgbClr val="0070C0"/>
                </a:solidFill>
              </a:rPr>
              <a:t>mirkin@dcs.bbk.ac.uk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4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200"/>
            <a:ext cx="8682168" cy="1768624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What is feature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en-US" sz="4400" b="1" dirty="0"/>
              <a:t>? </a:t>
            </a:r>
            <a:r>
              <a:rPr lang="en-US" sz="4400" b="1" dirty="0">
                <a:solidFill>
                  <a:srgbClr val="0070C0"/>
                </a:solidFill>
              </a:rPr>
              <a:t>According to Data Science view, just the column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en-US" sz="4400" b="1" dirty="0">
                <a:solidFill>
                  <a:srgbClr val="0070C0"/>
                </a:solidFill>
              </a:rPr>
              <a:t>’s contents: </a:t>
            </a:r>
            <a:br>
              <a:rPr lang="en-US" sz="4400" b="1" dirty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01" y="2057400"/>
            <a:ext cx="7674056" cy="48006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Index 1 through 9</a:t>
            </a:r>
          </a:p>
          <a:p>
            <a:pPr marL="82296" indent="0">
              <a:buNone/>
            </a:pPr>
            <a:r>
              <a:rPr lang="en-US" dirty="0"/>
              <a:t>5.1   4.4   4.4   5.0   5.1   4.9   5.0   4.6   5.0</a:t>
            </a:r>
          </a:p>
          <a:p>
            <a:pPr marL="82296" indent="0">
              <a:buNone/>
            </a:pPr>
            <a:r>
              <a:rPr lang="en-US" b="1" dirty="0"/>
              <a:t>.  .  .  .  .  .  .  .  .  .  .  .  .  .  .  .  .  .  .  .  .  .  .  .  .  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Index 142 through 150</a:t>
            </a:r>
          </a:p>
          <a:p>
            <a:pPr marL="82296" indent="0">
              <a:buNone/>
            </a:pPr>
            <a:r>
              <a:rPr lang="en-US" dirty="0"/>
              <a:t>6.7   6.3   6.5   6.5   7.3   6.7   5.6   6.4   6.5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4000" b="1" dirty="0"/>
              <a:t>	What is this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4000" b="1" dirty="0"/>
              <a:t>	as a mathematical object?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1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200"/>
            <a:ext cx="8682168" cy="1768624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What is the column w1’s contents as a mathematical object?</a:t>
            </a:r>
            <a:br>
              <a:rPr lang="en-US" sz="4400" b="1" dirty="0"/>
            </a:br>
            <a:r>
              <a:rPr lang="en-US" sz="4400" b="1" dirty="0"/>
              <a:t>:  </a:t>
            </a:r>
            <a:br>
              <a:rPr lang="en-US" sz="4400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800"/>
            <a:ext cx="8260357" cy="52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Index 1 through 9</a:t>
            </a:r>
          </a:p>
          <a:p>
            <a:pPr marL="82296" indent="0">
              <a:buNone/>
            </a:pPr>
            <a:r>
              <a:rPr lang="en-US" dirty="0"/>
              <a:t>5.1   4.4   4.4   5.0   5.1   4.9   5.0   4.6   5.0</a:t>
            </a:r>
          </a:p>
          <a:p>
            <a:pPr marL="82296" indent="0">
              <a:buNone/>
            </a:pPr>
            <a:r>
              <a:rPr lang="en-US" b="1" dirty="0"/>
              <a:t>.  .  .  .  .  .  .  .  .  .  .  .  .  .  .  .  .  .  .  .  .  .  .  .  .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Index 142 through 150</a:t>
            </a:r>
          </a:p>
          <a:p>
            <a:pPr marL="82296" indent="0">
              <a:buNone/>
            </a:pPr>
            <a:r>
              <a:rPr lang="en-US" dirty="0"/>
              <a:t>6.7   6.3   6.5   6.5   7.3   6.7   5.6   6.4   6.5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b="1" dirty="0">
                <a:solidFill>
                  <a:srgbClr val="0070C0"/>
                </a:solidFill>
              </a:rPr>
              <a:t>Two different views co-exist in Data Science (like the photon, unit of light, in Quantum Physics: both a particle and a wave)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9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200"/>
            <a:ext cx="8682168" cy="1768624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Two different views,  A) and B), at the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en-US" sz="4400" b="1" dirty="0"/>
              <a:t> feature as a mathematical object:</a:t>
            </a:r>
            <a:br>
              <a:rPr lang="en-US" sz="4400" b="1" dirty="0"/>
            </a:br>
            <a:r>
              <a:rPr lang="en-US" sz="4400" b="1" dirty="0"/>
              <a:t>:  </a:t>
            </a:r>
            <a:br>
              <a:rPr lang="en-US" sz="4400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8840"/>
            <a:ext cx="8260357" cy="48691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  Index 1 through 9</a:t>
            </a:r>
          </a:p>
          <a:p>
            <a:pPr marL="82296" indent="0">
              <a:buNone/>
            </a:pPr>
            <a:r>
              <a:rPr lang="en-US" sz="2800" dirty="0"/>
              <a:t>5.1   4.4   4.4   5.0   5.1   4.9   5.0   4.6   5.0</a:t>
            </a:r>
          </a:p>
          <a:p>
            <a:pPr marL="82296" indent="0">
              <a:buNone/>
            </a:pPr>
            <a:r>
              <a:rPr lang="en-US" sz="2800" b="1" dirty="0"/>
              <a:t>.  .  .  .  .  .  .  .  .  .  .  .  .  .  .  .  .  .  .  .  .  .  .  .  .  </a:t>
            </a:r>
            <a:endParaRPr lang="en-US" sz="2800" dirty="0"/>
          </a:p>
          <a:p>
            <a:r>
              <a:rPr lang="en-US" sz="2800" dirty="0"/>
              <a:t>  Index 142 through 150</a:t>
            </a:r>
          </a:p>
          <a:p>
            <a:pPr marL="82296" indent="0">
              <a:buNone/>
            </a:pPr>
            <a:r>
              <a:rPr lang="en-US" sz="2800" dirty="0"/>
              <a:t>6.7   6.3   6.5   6.5   7.3   6.7   5.6   6.4   6.5</a:t>
            </a:r>
          </a:p>
          <a:p>
            <a:pPr marL="596646" indent="-514350">
              <a:buAutoNum type="alphaUcParenR"/>
            </a:pPr>
            <a:r>
              <a:rPr lang="en-US" sz="3600" b="1" dirty="0">
                <a:solidFill>
                  <a:srgbClr val="0070C0"/>
                </a:solidFill>
              </a:rPr>
              <a:t>Data Analysis:  </a:t>
            </a:r>
            <a:r>
              <a:rPr lang="en-US" sz="3600" b="1" dirty="0"/>
              <a:t>Vector of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3600" b="1" dirty="0"/>
              <a:t>x1 dimension</a:t>
            </a:r>
          </a:p>
          <a:p>
            <a:pPr marL="596646" indent="-514350">
              <a:buAutoNum type="alphaUcParenR"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Classical Statistics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3600" b="1" dirty="0"/>
              <a:t>-strong sample from a random variable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3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108101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Feature as vector, 1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 </a:t>
            </a:r>
            <a:br>
              <a:rPr lang="en-US" sz="4400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68760"/>
            <a:ext cx="8260357" cy="5589240"/>
          </a:xfrm>
        </p:spPr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Index 1 through 9</a:t>
            </a:r>
          </a:p>
          <a:p>
            <a:pPr marL="82296" indent="0">
              <a:buNone/>
            </a:pPr>
            <a:r>
              <a:rPr lang="en-US" sz="2800" dirty="0"/>
              <a:t>5.1   4.4   4.4   5.0   5.1   4.9   5.0   4.6   5.0</a:t>
            </a:r>
          </a:p>
          <a:p>
            <a:pPr marL="82296" indent="0">
              <a:buNone/>
            </a:pPr>
            <a:r>
              <a:rPr lang="en-US" sz="2800" b="1" dirty="0"/>
              <a:t>.  .  .  .  .  .  .  .  .  .  .  .  .  .  .  .  .  .  .  .  .  .  .  .  .  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Index 142 through 150</a:t>
            </a:r>
          </a:p>
          <a:p>
            <a:pPr marL="82296" indent="0">
              <a:buNone/>
            </a:pPr>
            <a:r>
              <a:rPr lang="en-US" sz="2800" dirty="0"/>
              <a:t>6.7   6.3   6.5   6.5   7.3   6.7   5.6   6.4   6.5</a:t>
            </a:r>
          </a:p>
          <a:p>
            <a:pPr marL="82296" indent="0">
              <a:buNone/>
            </a:pPr>
            <a:r>
              <a:rPr lang="en-US" sz="3600" b="1" dirty="0"/>
              <a:t>Math:  </a:t>
            </a:r>
            <a:r>
              <a:rPr lang="en-US" sz="3600" b="1" dirty="0">
                <a:solidFill>
                  <a:srgbClr val="0070C0"/>
                </a:solidFill>
              </a:rPr>
              <a:t>Given a set I of object indices or names, feature is a mapping f: I</a:t>
            </a:r>
            <a:r>
              <a:rPr lang="en-US" sz="3600" b="1" dirty="0">
                <a:solidFill>
                  <a:srgbClr val="0070C0"/>
                </a:solidFill>
                <a:sym typeface="Symbol" panose="05050102010706020507" pitchFamily="18" charset="2"/>
              </a:rPr>
              <a:t>R</a:t>
            </a:r>
            <a:r>
              <a:rPr lang="en-US" sz="3600" b="1" dirty="0">
                <a:solidFill>
                  <a:srgbClr val="0070C0"/>
                </a:solidFill>
              </a:rPr>
              <a:t> where R is the set of all reals, that is,</a:t>
            </a:r>
          </a:p>
          <a:p>
            <a:pPr marL="82296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f=(f</a:t>
            </a:r>
            <a:r>
              <a:rPr lang="en-US" sz="3600" b="1" baseline="-25000" dirty="0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), </a:t>
            </a:r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, an |I|-dimensional vector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6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Feature as vector, 2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08720"/>
            <a:ext cx="8260357" cy="594928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Index 1 through 9</a:t>
            </a:r>
          </a:p>
          <a:p>
            <a:pPr marL="82296" indent="0">
              <a:buNone/>
            </a:pPr>
            <a:r>
              <a:rPr lang="en-US" sz="2800" dirty="0"/>
              <a:t>5.1   4.4   4.4   5.0   5.1   4.9   5.0   4.6   5.0</a:t>
            </a:r>
          </a:p>
          <a:p>
            <a:pPr marL="82296" indent="0">
              <a:buNone/>
            </a:pPr>
            <a:r>
              <a:rPr lang="en-US" sz="2800" b="1" dirty="0"/>
              <a:t>.  .  .  .  .  .  .  .  .  .  .  .  .  .  .  .  .  .  .  .  .  .  .  .  .  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Index 142 through 150</a:t>
            </a:r>
          </a:p>
          <a:p>
            <a:pPr marL="82296" indent="0">
              <a:buNone/>
            </a:pPr>
            <a:r>
              <a:rPr lang="en-US" sz="2800" dirty="0"/>
              <a:t>6.7   6.3   6.5   6.5   7.3   6.7   5.6   6.4   6.5</a:t>
            </a:r>
          </a:p>
          <a:p>
            <a:pPr marL="82296" indent="0">
              <a:buNone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Pro:</a:t>
            </a:r>
            <a:r>
              <a:rPr lang="en-US" sz="3600" b="1" dirty="0"/>
              <a:t>   a) Intuitive;</a:t>
            </a:r>
            <a:endParaRPr lang="ru-RU" sz="3600" b="1" dirty="0"/>
          </a:p>
          <a:p>
            <a:pPr marL="82296" indent="0">
              <a:buNone/>
            </a:pPr>
            <a:r>
              <a:rPr lang="en-US" sz="3600" b="1" dirty="0"/>
              <a:t>          b) Objects are explicit (rows)</a:t>
            </a:r>
          </a:p>
          <a:p>
            <a:pPr marL="82296" indent="0">
              <a:buNone/>
            </a:pPr>
            <a:r>
              <a:rPr lang="en-US" sz="3600" b="1" dirty="0"/>
              <a:t>         </a:t>
            </a:r>
            <a:r>
              <a:rPr lang="ru-RU" sz="3600" b="1" dirty="0"/>
              <a:t> </a:t>
            </a:r>
            <a:r>
              <a:rPr lang="en-US" sz="3600" b="1" dirty="0"/>
              <a:t>c) Linear algebra applies</a:t>
            </a:r>
          </a:p>
          <a:p>
            <a:pPr marL="82296" indent="0">
              <a:buNone/>
            </a:pPr>
            <a:endParaRPr lang="en-US" sz="3600" b="1" dirty="0"/>
          </a:p>
          <a:p>
            <a:pPr marL="82296" indent="0">
              <a:buNone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Con:  </a:t>
            </a:r>
            <a:r>
              <a:rPr lang="en-US" sz="3600" b="1" dirty="0"/>
              <a:t>d) Empirical (depends on I, cannot be extended to the universe)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Feature as random variable, 1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070848" cy="5949280"/>
          </a:xfrm>
        </p:spPr>
        <p:txBody>
          <a:bodyPr>
            <a:norm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2800" dirty="0"/>
              <a:t>      </a:t>
            </a:r>
            <a:r>
              <a:rPr lang="en-US" sz="2400" dirty="0"/>
              <a:t>Index 1 through 9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5.1   4.4   4.4   5.0   5.1   4.9   5.0   4.6   5.0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b="1" dirty="0"/>
              <a:t>.  .  .  .  .  .  .  .  .  .  .  .  .  .  .  .  .  .  .  .  .  .  .  .  . 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Index 142 through 150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6.7   6.3   6.5   6.5   7.3   6.7   5.6   6.4   6.5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/>
              <a:t>Histogram: </a:t>
            </a:r>
            <a:r>
              <a:rPr lang="en-US" dirty="0"/>
              <a:t>range is divided in n(=10) bins; numbers of objects falling in bins are presented by bars.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CA76D5-C98B-4340-A4BE-90645031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0" y="2852936"/>
            <a:ext cx="6796283" cy="26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Feature as random variable, 2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: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070848" cy="59492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  </a:t>
            </a: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r>
              <a:rPr lang="en-US" sz="2400" dirty="0"/>
              <a:t>                  </a:t>
            </a:r>
            <a:r>
              <a:rPr lang="en-US" sz="2400" b="1" dirty="0"/>
              <a:t>(a)                                                    (b)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/>
              <a:t>Histogram: (a) </a:t>
            </a:r>
            <a:r>
              <a:rPr lang="en-US" dirty="0"/>
              <a:t>range is divided in n(=20) bins; numbers of objects falling in bins, </a:t>
            </a:r>
            <a:r>
              <a:rPr lang="en-US" b="1" dirty="0"/>
              <a:t>frequencies</a:t>
            </a:r>
            <a:r>
              <a:rPr lang="en-US" dirty="0"/>
              <a:t>, are presented by bars.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/>
              <a:t>Relative histogram</a:t>
            </a:r>
            <a:r>
              <a:rPr lang="en-US" dirty="0"/>
              <a:t>: </a:t>
            </a:r>
            <a:r>
              <a:rPr lang="en-US" b="1" dirty="0"/>
              <a:t>(b)</a:t>
            </a:r>
            <a:r>
              <a:rPr lang="en-US" dirty="0"/>
              <a:t> bars express proportions of objects in the bins (</a:t>
            </a:r>
            <a:r>
              <a:rPr lang="en-US" b="1" dirty="0"/>
              <a:t>relative freq</a:t>
            </a:r>
            <a:r>
              <a:rPr lang="en-US" dirty="0"/>
              <a:t>., sum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).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480C78-C19D-4B0E-B90A-5541D389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923" y="962919"/>
            <a:ext cx="10073203" cy="26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0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Feature as random variable, 3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: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800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b="1" dirty="0"/>
                  <a:t>Relative histogram: </a:t>
                </a:r>
                <a:r>
                  <a:rPr lang="en-US" dirty="0"/>
                  <a:t>bars express proportions of objects in the </a:t>
                </a:r>
                <a:r>
                  <a:rPr lang="en-US" i="1" dirty="0"/>
                  <a:t>n</a:t>
                </a:r>
                <a:r>
                  <a:rPr lang="en-US" dirty="0"/>
                  <a:t> bins</a:t>
                </a:r>
                <a:r>
                  <a:rPr lang="en-US" b="1" dirty="0"/>
                  <a:t>.</a:t>
                </a:r>
              </a:p>
              <a:p>
                <a:pPr marL="82296" indent="0">
                  <a:buNone/>
                </a:pPr>
                <a:r>
                  <a:rPr lang="en-US" b="1" dirty="0"/>
                  <a:t>Density function</a:t>
                </a:r>
                <a:r>
                  <a:rPr lang="en-US" sz="2800" b="1" dirty="0"/>
                  <a:t>, an abstraction of histogram at </a:t>
                </a:r>
                <a:r>
                  <a:rPr lang="en-US" sz="2800" b="1" i="1" dirty="0"/>
                  <a:t>N</a:t>
                </a:r>
                <a:r>
                  <a:rPr lang="en-US" sz="2800" b="1" dirty="0"/>
                  <a:t> and </a:t>
                </a:r>
                <a:r>
                  <a:rPr lang="en-US" sz="2800" b="1" i="1" dirty="0"/>
                  <a:t>n</a:t>
                </a:r>
                <a:r>
                  <a:rPr lang="en-US" sz="2800" b="1" dirty="0"/>
                  <a:t> tending to infinity:  “measurable” nonnegative function (curve) </a:t>
                </a:r>
                <a:r>
                  <a:rPr lang="en-US" sz="2800" b="1" i="1" dirty="0"/>
                  <a:t>f(x)</a:t>
                </a:r>
                <a:r>
                  <a:rPr lang="en-US" sz="2800" b="1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1" dirty="0"/>
              </a:p>
              <a:p>
                <a:pPr marL="82296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  <a:blipFill>
                <a:blip r:embed="rId2"/>
                <a:stretch>
                  <a:fillRect l="-739" r="-4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8DD05B-B359-42F4-9E95-8C157205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4" y="837572"/>
            <a:ext cx="7281850" cy="28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Feature as random variable, 4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: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800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b="1" dirty="0"/>
                  <a:t>Density function</a:t>
                </a:r>
                <a:r>
                  <a:rPr lang="en-US" sz="2800" b="1" dirty="0"/>
                  <a:t>, an abstraction of the relative histogram at </a:t>
                </a:r>
                <a:r>
                  <a:rPr lang="en-US" sz="2800" b="1" i="1" dirty="0"/>
                  <a:t>N</a:t>
                </a:r>
                <a:r>
                  <a:rPr lang="en-US" sz="2800" b="1" dirty="0"/>
                  <a:t>, </a:t>
                </a:r>
                <a:r>
                  <a:rPr lang="en-US" sz="2800" b="1" i="1" dirty="0"/>
                  <a:t>n</a:t>
                </a:r>
                <a:r>
                  <a:rPr lang="en-US" sz="2800" b="1" dirty="0"/>
                  <a:t> tending to infinity: a nonnegative measurable function </a:t>
                </a:r>
                <a:r>
                  <a:rPr lang="en-US" sz="2800" b="1" i="1" dirty="0"/>
                  <a:t>f(x)</a:t>
                </a:r>
                <a:r>
                  <a:rPr lang="en-US" sz="2800" b="1" dirty="0"/>
                  <a:t> such that 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5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3500" b="1" dirty="0">
                  <a:latin typeface="Cambria Math" panose="020405030504060302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>
                          <a:latin typeface="Cambria Math" panose="02040503050406030204" pitchFamily="18" charset="0"/>
                        </a:rPr>
                        <m:t>𝐩𝐫𝐨𝐛𝐚𝐛𝐢𝐥𝐢𝐭𝐲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𝐯𝐚𝐫𝐢𝐚𝐛𝐥𝐞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𝐭𝐨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𝐟𝐚𝐥𝐥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>
                          <a:latin typeface="Cambria Math" panose="02040503050406030204" pitchFamily="18" charset="0"/>
                        </a:rPr>
                        <m:t>𝐢𝐧</m:t>
                      </m:r>
                      <m:r>
                        <a:rPr lang="en-US" sz="3500" b="1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35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5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5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5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500" b="1" dirty="0"/>
              </a:p>
              <a:p>
                <a:pPr marL="82296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18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67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2592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a b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8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-28275"/>
            <a:ext cx="8682168" cy="47625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Feature as random variable, 5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/>
              <a:t>: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3176-4BD4-4FE2-817D-E7A76E1C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20"/>
            <a:ext cx="9070848" cy="59492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  </a:t>
            </a: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spcBef>
                <a:spcPts val="0"/>
              </a:spcBef>
              <a:buNone/>
            </a:pP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b="1" dirty="0"/>
              <a:t>         Math: </a:t>
            </a:r>
          </a:p>
          <a:p>
            <a:pPr marL="82296" indent="0">
              <a:buNone/>
            </a:pPr>
            <a:r>
              <a:rPr lang="en-US" b="1" dirty="0"/>
              <a:t>Feature = Random variable = Density function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0070C0"/>
                </a:solidFill>
              </a:rPr>
              <a:t> Pro:   (a) Universal, does not depend on set I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(b) Probability theory can be used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0070C0"/>
                </a:solidFill>
              </a:rPr>
              <a:t> Con:  (c)  Objects are implicit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19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67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2592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a b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C1FE7-9D86-4704-8C9A-E9CE59BC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2636912"/>
            <a:ext cx="6238448" cy="1143000"/>
          </a:xfrm>
        </p:spPr>
        <p:txBody>
          <a:bodyPr/>
          <a:lstStyle/>
          <a:p>
            <a:r>
              <a:rPr lang="en-US" dirty="0"/>
              <a:t>   A bit of administration: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1E1594-0EDD-4E7C-AEF1-BBD16312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A70978-BB27-4401-B757-5FCEC48A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3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76200"/>
            <a:ext cx="9042208" cy="11925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B) Popular density functions: 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sz="4000" dirty="0"/>
              <a:t>Gaussian </a:t>
            </a:r>
            <a:r>
              <a:rPr lang="en-US" sz="3600" dirty="0"/>
              <a:t>N(0,1)</a:t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dirty="0"/>
            </a:br>
            <a:r>
              <a:rPr lang="en-US" dirty="0"/>
              <a:t>                      f(x) = </a:t>
            </a:r>
            <a:r>
              <a:rPr lang="en-US" dirty="0" err="1"/>
              <a:t>Cexp</a:t>
            </a:r>
            <a:r>
              <a:rPr lang="en-US" dirty="0"/>
              <a:t>{-x</a:t>
            </a:r>
            <a:r>
              <a:rPr lang="en-US" baseline="30000" dirty="0"/>
              <a:t>2</a:t>
            </a: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20</a:t>
            </a:fld>
            <a:endParaRPr lang="ru-RU"/>
          </a:p>
        </p:txBody>
      </p:sp>
      <p:pic>
        <p:nvPicPr>
          <p:cNvPr id="6146" name="Picture 2" descr="ÐÐ°ÑÑÐ¸Ð½ÐºÐ¸ Ð¿Ð¾ Ð·Ð°Ð¿ÑÐ¾ÑÑ gaussian density function">
            <a:extLst>
              <a:ext uri="{FF2B5EF4-FFF2-40B4-BE49-F238E27FC236}">
                <a16:creationId xmlns:a16="http://schemas.microsoft.com/office/drawing/2014/main" id="{1333B946-292C-48AF-A2CC-6F9EBBA70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88" y="2841872"/>
            <a:ext cx="7422029" cy="36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6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74638"/>
            <a:ext cx="9042208" cy="6340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B) Popular density functions: general </a:t>
            </a:r>
            <a:br>
              <a:rPr lang="en-US" dirty="0"/>
            </a:br>
            <a:r>
              <a:rPr lang="en-US" dirty="0"/>
              <a:t>                     Gaussian </a:t>
            </a:r>
            <a:r>
              <a:rPr lang="en-US" i="1" dirty="0"/>
              <a:t>N(</a:t>
            </a:r>
            <a:r>
              <a:rPr lang="en-US" i="1" dirty="0">
                <a:sym typeface="Symbol" panose="05050102010706020507" pitchFamily="18" charset="2"/>
              </a:rPr>
              <a:t></a:t>
            </a:r>
            <a:r>
              <a:rPr lang="en-US" i="1" dirty="0"/>
              <a:t>,</a:t>
            </a:r>
            <a:r>
              <a:rPr lang="en-US" i="1" dirty="0">
                <a:sym typeface="Symbol" panose="05050102010706020507" pitchFamily="18" charset="2"/>
              </a:rPr>
              <a:t>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2114" y="1381878"/>
                <a:ext cx="5560016" cy="4800600"/>
              </a:xfrm>
            </p:spPr>
            <p:txBody>
              <a:bodyPr/>
              <a:lstStyle/>
              <a:p>
                <a:r>
                  <a:rPr lang="en-US" sz="3600" dirty="0"/>
                  <a:t>f(x)=exp(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600" dirty="0"/>
              </a:p>
              <a:p>
                <a:r>
                  <a:rPr lang="en-US" dirty="0">
                    <a:sym typeface="Symbol" panose="05050102010706020507" pitchFamily="18" charset="2"/>
                  </a:rPr>
                  <a:t></a:t>
                </a:r>
                <a:r>
                  <a:rPr lang="en-US" dirty="0"/>
                  <a:t> is mean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variance;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std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2114" y="1381878"/>
                <a:ext cx="5560016" cy="4800600"/>
              </a:xfr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6095382" cy="43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8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7" y="76200"/>
            <a:ext cx="9042208" cy="6340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B) General Gaussian N(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/>
              <a:t>,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3376" y="710282"/>
                <a:ext cx="6286685" cy="2358678"/>
              </a:xfrm>
            </p:spPr>
            <p:txBody>
              <a:bodyPr/>
              <a:lstStyle/>
              <a:p>
                <a:r>
                  <a:rPr lang="en-US" sz="3600" dirty="0"/>
                  <a:t>Bell curve (symmetric over </a:t>
                </a:r>
                <a:r>
                  <a:rPr lang="en-US" dirty="0">
                    <a:sym typeface="Symbol" panose="05050102010706020507" pitchFamily="18" charset="2"/>
                  </a:rPr>
                  <a:t>)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variance,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standard deviation (same scale as feature)</a:t>
                </a:r>
              </a:p>
              <a:p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rule, 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rule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3376" y="710282"/>
                <a:ext cx="6286685" cy="2358678"/>
              </a:xfrm>
              <a:blipFill>
                <a:blip r:embed="rId2"/>
                <a:stretch>
                  <a:fillRect l="-388" t="-4145" b="-4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5485581" cy="38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32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7" y="76200"/>
            <a:ext cx="9042208" cy="6340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B) General Gaussian N(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/>
              <a:t>,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3376" y="710282"/>
                <a:ext cx="6286685" cy="2358678"/>
              </a:xfrm>
            </p:spPr>
            <p:txBody>
              <a:bodyPr/>
              <a:lstStyle/>
              <a:p>
                <a:r>
                  <a:rPr lang="en-US" sz="3600" b="1" dirty="0"/>
                  <a:t>Bell</a:t>
                </a:r>
                <a:r>
                  <a:rPr lang="en-US" sz="3600" dirty="0"/>
                  <a:t> curve (symmetric over </a:t>
                </a:r>
                <a:r>
                  <a:rPr lang="en-US" dirty="0">
                    <a:sym typeface="Symbol" panose="05050102010706020507" pitchFamily="18" charset="2"/>
                  </a:rPr>
                  <a:t>)</a:t>
                </a:r>
                <a:endParaRPr lang="en-US" dirty="0"/>
              </a:p>
              <a:p>
                <a:r>
                  <a:rPr lang="en-US" dirty="0"/>
                  <a:t>Central interval to account for 0.95=95% of the area:</a:t>
                </a:r>
              </a:p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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 </a:t>
                </a:r>
                <a:r>
                  <a:rPr lang="en-US" dirty="0"/>
                  <a:t>+1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3376" y="710282"/>
                <a:ext cx="6286685" cy="2358678"/>
              </a:xfrm>
              <a:blipFill>
                <a:blip r:embed="rId2"/>
                <a:stretch>
                  <a:fillRect l="-388" t="-4145" r="-873" b="-4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5485581" cy="38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6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109" y="103442"/>
            <a:ext cx="9042208" cy="6340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B) Popular density functions: </a:t>
            </a:r>
            <a:r>
              <a:rPr lang="en-US" b="1" dirty="0"/>
              <a:t>Power law </a:t>
            </a:r>
            <a:br>
              <a:rPr lang="en-US" dirty="0"/>
            </a:br>
            <a:r>
              <a:rPr lang="en-US" dirty="0"/>
              <a:t>                  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CODA Mag 2020 Boris Mirkin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24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AD9C-9427-42E2-9B42-38BBFF9B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620688"/>
            <a:ext cx="6155032" cy="5091776"/>
          </a:xfrm>
        </p:spPr>
        <p:txBody>
          <a:bodyPr/>
          <a:lstStyle/>
          <a:p>
            <a:r>
              <a:rPr lang="en-US" dirty="0"/>
              <a:t>f(x)=cx</a:t>
            </a:r>
            <a:r>
              <a:rPr lang="en-US" baseline="30000" dirty="0">
                <a:sym typeface="Symbol" panose="05050102010706020507" pitchFamily="18" charset="2"/>
              </a:rPr>
              <a:t></a:t>
            </a:r>
            <a:endParaRPr lang="en-US" baseline="30000" dirty="0"/>
          </a:p>
          <a:p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the steepness</a:t>
            </a:r>
            <a:endParaRPr lang="ru-RU" dirty="0">
              <a:sym typeface="Symbol" panose="05050102010706020507" pitchFamily="18" charset="2"/>
            </a:endParaRPr>
          </a:p>
          <a:p>
            <a:r>
              <a:rPr lang="en-US" b="1" dirty="0">
                <a:sym typeface="Symbol" panose="05050102010706020507" pitchFamily="18" charset="2"/>
              </a:rPr>
              <a:t>Scale-free</a:t>
            </a:r>
            <a:r>
              <a:rPr lang="en-US" dirty="0">
                <a:sym typeface="Symbol" panose="05050102010706020507" pitchFamily="18" charset="2"/>
              </a:rPr>
              <a:t> (why? Can you tell?)</a:t>
            </a:r>
          </a:p>
          <a:p>
            <a:r>
              <a:rPr lang="en-US" dirty="0">
                <a:sym typeface="Symbol" panose="05050102010706020507" pitchFamily="18" charset="2"/>
              </a:rPr>
              <a:t>No mean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9669377-86E7-4D11-87F9-8784BCD8A54C}"/>
              </a:ext>
            </a:extLst>
          </p:cNvPr>
          <p:cNvGrpSpPr/>
          <p:nvPr/>
        </p:nvGrpSpPr>
        <p:grpSpPr>
          <a:xfrm>
            <a:off x="293263" y="2817788"/>
            <a:ext cx="8317337" cy="4040696"/>
            <a:chOff x="293263" y="2817788"/>
            <a:chExt cx="8317337" cy="4040696"/>
          </a:xfrm>
        </p:grpSpPr>
        <p:pic>
          <p:nvPicPr>
            <p:cNvPr id="9218" name="Picture 2" descr="ÐÐ°ÑÑÐ¸Ð½ÐºÐ¸ Ð¿Ð¾ Ð·Ð°Ð¿ÑÐ¾ÑÑ power law curve">
              <a:extLst>
                <a:ext uri="{FF2B5EF4-FFF2-40B4-BE49-F238E27FC236}">
                  <a16:creationId xmlns:a16="http://schemas.microsoft.com/office/drawing/2014/main" id="{8C6FCE80-512A-44FA-A77E-4295E5065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63" y="2817788"/>
              <a:ext cx="7338275" cy="404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5D07A-A175-4C2B-875D-5716AEDEF451}"/>
                </a:ext>
              </a:extLst>
            </p:cNvPr>
            <p:cNvSpPr txBox="1"/>
            <p:nvPr/>
          </p:nvSpPr>
          <p:spPr>
            <a:xfrm>
              <a:off x="5181600" y="3429000"/>
              <a:ext cx="34290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Matthew effect (see next slide)</a:t>
              </a:r>
            </a:p>
            <a:p>
              <a:endParaRPr lang="en-US" sz="3200" dirty="0">
                <a:solidFill>
                  <a:srgbClr val="0070C0"/>
                </a:solidFill>
              </a:endParaRPr>
            </a:p>
            <a:p>
              <a:r>
                <a:rPr lang="en-US" sz="3200" dirty="0">
                  <a:solidFill>
                    <a:srgbClr val="0070C0"/>
                  </a:solidFill>
                </a:rPr>
                <a:t>ABC Classification</a:t>
              </a:r>
              <a:endParaRPr lang="ru-RU" sz="3200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85082A-06D5-41D2-9240-F18FB1BDF44A}"/>
                </a:ext>
              </a:extLst>
            </p:cNvPr>
            <p:cNvSpPr txBox="1"/>
            <p:nvPr/>
          </p:nvSpPr>
          <p:spPr>
            <a:xfrm>
              <a:off x="4814078" y="5499979"/>
              <a:ext cx="220466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Huge number of</a:t>
              </a:r>
            </a:p>
            <a:p>
              <a:r>
                <a:rPr lang="en-US" dirty="0"/>
                <a:t> “Low performers”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0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0"/>
            <a:ext cx="9042208" cy="72488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B) Power law: </a:t>
            </a:r>
            <a:r>
              <a:rPr lang="en-US" b="1" dirty="0"/>
              <a:t>Matthew</a:t>
            </a:r>
            <a:r>
              <a:rPr lang="en-US" dirty="0"/>
              <a:t> effect</a:t>
            </a:r>
            <a:br>
              <a:rPr lang="en-US" dirty="0"/>
            </a:br>
            <a:r>
              <a:rPr lang="en-US" dirty="0"/>
              <a:t>                  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25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AD9C-9427-42E2-9B42-38BBFF9B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" y="597504"/>
            <a:ext cx="8860536" cy="2291775"/>
          </a:xfrm>
        </p:spPr>
        <p:txBody>
          <a:bodyPr/>
          <a:lstStyle/>
          <a:p>
            <a:r>
              <a:rPr lang="en-US" b="1" dirty="0"/>
              <a:t>“For unto every one that hath shall be given, and he shall have abundance: but from him that hath not shall be taken even that which he hath.” </a:t>
            </a:r>
            <a:r>
              <a:rPr lang="en-US" dirty="0"/>
              <a:t>Matthew Gospel 25:29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BDDA38-1897-4CAB-9CB0-AEBBCEB4D5C0}"/>
              </a:ext>
            </a:extLst>
          </p:cNvPr>
          <p:cNvGrpSpPr/>
          <p:nvPr/>
        </p:nvGrpSpPr>
        <p:grpSpPr>
          <a:xfrm>
            <a:off x="73152" y="2741104"/>
            <a:ext cx="8929116" cy="4040696"/>
            <a:chOff x="73152" y="2741104"/>
            <a:chExt cx="8929116" cy="4040696"/>
          </a:xfrm>
        </p:grpSpPr>
        <p:pic>
          <p:nvPicPr>
            <p:cNvPr id="9218" name="Picture 2" descr="ÐÐ°ÑÑÐ¸Ð½ÐºÐ¸ Ð¿Ð¾ Ð·Ð°Ð¿ÑÐ¾ÑÑ power law curve">
              <a:extLst>
                <a:ext uri="{FF2B5EF4-FFF2-40B4-BE49-F238E27FC236}">
                  <a16:creationId xmlns:a16="http://schemas.microsoft.com/office/drawing/2014/main" id="{8C6FCE80-512A-44FA-A77E-4295E5065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" y="2741104"/>
              <a:ext cx="7338275" cy="404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CA605A-5C12-40DB-ABB0-5DD843F2B7DF}"/>
                </a:ext>
              </a:extLst>
            </p:cNvPr>
            <p:cNvSpPr txBox="1"/>
            <p:nvPr/>
          </p:nvSpPr>
          <p:spPr>
            <a:xfrm>
              <a:off x="5541064" y="3139995"/>
              <a:ext cx="3461204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Examples:</a:t>
              </a:r>
            </a:p>
            <a:p>
              <a:r>
                <a:rPr lang="en-US" sz="3200" dirty="0">
                  <a:solidFill>
                    <a:srgbClr val="0070C0"/>
                  </a:solidFill>
                </a:rPr>
                <a:t>Wealth</a:t>
              </a:r>
            </a:p>
            <a:p>
              <a:r>
                <a:rPr lang="en-US" sz="3200" dirty="0">
                  <a:solidFill>
                    <a:srgbClr val="0070C0"/>
                  </a:solidFill>
                </a:rPr>
                <a:t>Quotations</a:t>
              </a:r>
            </a:p>
            <a:p>
              <a:r>
                <a:rPr lang="en-US" sz="3200" dirty="0">
                  <a:solidFill>
                    <a:srgbClr val="0070C0"/>
                  </a:solidFill>
                </a:rPr>
                <a:t>Web site popularity</a:t>
              </a:r>
              <a:endParaRPr lang="ru-RU" sz="3200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799DF-011B-443F-94A0-96959DF544F8}"/>
                </a:ext>
              </a:extLst>
            </p:cNvPr>
            <p:cNvSpPr txBox="1"/>
            <p:nvPr/>
          </p:nvSpPr>
          <p:spPr>
            <a:xfrm>
              <a:off x="4499584" y="5426133"/>
              <a:ext cx="28956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Huge number of “Low performers”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989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74638"/>
            <a:ext cx="9042208" cy="6340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B) Popular density functions: </a:t>
            </a:r>
            <a:r>
              <a:rPr lang="en-US" b="1" dirty="0"/>
              <a:t>uniform </a:t>
            </a:r>
            <a:r>
              <a:rPr lang="en-US" dirty="0"/>
              <a:t>distribution over [</a:t>
            </a:r>
            <a:r>
              <a:rPr lang="en-US" i="1" dirty="0"/>
              <a:t>a, b</a:t>
            </a:r>
            <a:r>
              <a:rPr lang="en-US" dirty="0"/>
              <a:t>] interval</a:t>
            </a:r>
            <a:br>
              <a:rPr lang="en-US" dirty="0"/>
            </a:br>
            <a:r>
              <a:rPr lang="en-US" dirty="0"/>
              <a:t>                  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26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AD9C-9427-42E2-9B42-38BBFF9B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08" y="2636912"/>
            <a:ext cx="1587865" cy="2006278"/>
          </a:xfrm>
        </p:spPr>
        <p:txBody>
          <a:bodyPr/>
          <a:lstStyle/>
          <a:p>
            <a:pPr marL="82296" indent="0">
              <a:buNone/>
            </a:pPr>
            <a:r>
              <a:rPr lang="en-US" b="1" dirty="0">
                <a:solidFill>
                  <a:srgbClr val="0070C0"/>
                </a:solidFill>
              </a:rPr>
              <a:t>Why is 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0070C0"/>
                </a:solidFill>
              </a:rPr>
              <a:t>that?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0242" name="Picture 2" descr="ÐÐ°ÑÑÐ¸Ð½ÐºÐ¸ Ð¿Ð¾ Ð·Ð°Ð¿ÑÐ¾ÑÑ uniform distribution">
            <a:extLst>
              <a:ext uri="{FF2B5EF4-FFF2-40B4-BE49-F238E27FC236}">
                <a16:creationId xmlns:a16="http://schemas.microsoft.com/office/drawing/2014/main" id="{8CD6CD13-E683-4D09-8E64-21F62C3B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5" y="1412776"/>
            <a:ext cx="7238821" cy="517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44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/>
              <a:t>Quantitative and categorical features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standardization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7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90872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Mixed feature scales:</a:t>
            </a:r>
            <a:br>
              <a:rPr lang="en-US" sz="4400" dirty="0"/>
            </a:br>
            <a:r>
              <a:rPr lang="en-US" dirty="0"/>
              <a:t>Another illustrative Data 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1850"/>
              </p:ext>
            </p:extLst>
          </p:nvPr>
        </p:nvGraphicFramePr>
        <p:xfrm>
          <a:off x="467544" y="1700808"/>
          <a:ext cx="8352929" cy="4388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Company name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AA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Aversiona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Antyops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Bumchista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Civiok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Yes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1030271"/>
            <a:ext cx="882047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Companies characterized by mixed scale features; first three companies making product A,  next three making product B, and the last two product C.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4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      Company Dataset scales,1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6462" y="692696"/>
            <a:ext cx="883024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sz="2400" dirty="0"/>
              <a:t>1) Income, $ </a:t>
            </a:r>
            <a:r>
              <a:rPr lang="en-GB" sz="2400" dirty="0" err="1"/>
              <a:t>Mln</a:t>
            </a:r>
            <a:r>
              <a:rPr lang="en-GB" sz="2400" dirty="0"/>
              <a:t>; </a:t>
            </a:r>
            <a:endParaRPr lang="ru-RU" sz="2400" dirty="0"/>
          </a:p>
          <a:p>
            <a:r>
              <a:rPr lang="en-GB" sz="2400" dirty="0"/>
              <a:t>2) </a:t>
            </a:r>
            <a:r>
              <a:rPr lang="en-GB" sz="2400" dirty="0" err="1"/>
              <a:t>MShare</a:t>
            </a:r>
            <a:r>
              <a:rPr lang="en-GB" sz="2400" dirty="0"/>
              <a:t> - Market share , per cent; </a:t>
            </a:r>
            <a:endParaRPr lang="ru-RU" sz="2400" dirty="0"/>
          </a:p>
          <a:p>
            <a:r>
              <a:rPr lang="en-GB" sz="2400" dirty="0"/>
              <a:t>3) </a:t>
            </a:r>
            <a:r>
              <a:rPr lang="en-GB" sz="2400" dirty="0" err="1"/>
              <a:t>NSup</a:t>
            </a:r>
            <a:r>
              <a:rPr lang="en-GB" sz="2400" dirty="0"/>
              <a:t> - Number of principal suppliers; </a:t>
            </a:r>
            <a:endParaRPr lang="ru-RU" sz="2400" dirty="0"/>
          </a:p>
          <a:p>
            <a:r>
              <a:rPr lang="en-GB" sz="2400" dirty="0"/>
              <a:t>4) AA: Affirmative Action - Yes or No; </a:t>
            </a:r>
            <a:endParaRPr lang="ru-RU" sz="2400" dirty="0"/>
          </a:p>
          <a:p>
            <a:r>
              <a:rPr lang="en-GB" sz="2400" dirty="0"/>
              <a:t>5) Sector - (a) Retail, (b) Utility, and (c) Manufacture.</a:t>
            </a:r>
          </a:p>
          <a:p>
            <a:r>
              <a:rPr lang="en-GB" b="1" dirty="0"/>
              <a:t>		</a:t>
            </a:r>
          </a:p>
          <a:p>
            <a:r>
              <a:rPr lang="en-GB" sz="3200" b="1" dirty="0"/>
              <a:t>Feature: </a:t>
            </a: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pPr>
              <a:spcAft>
                <a:spcPts val="1200"/>
              </a:spcAft>
            </a:pPr>
            <a:endParaRPr lang="en-GB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3200" b="1" dirty="0"/>
              <a:t>:  Arithmetic mean makes sense </a:t>
            </a:r>
            <a:r>
              <a:rPr lang="en-GB" sz="3200" dirty="0"/>
              <a:t>Examples: 1) Income, 2) </a:t>
            </a:r>
            <a:r>
              <a:rPr lang="en-GB" sz="3200" dirty="0" err="1"/>
              <a:t>MShare</a:t>
            </a:r>
            <a:r>
              <a:rPr lang="en-GB" sz="3200" dirty="0"/>
              <a:t>, 3) </a:t>
            </a:r>
            <a:r>
              <a:rPr lang="en-GB" sz="3200" dirty="0" err="1"/>
              <a:t>Nsup</a:t>
            </a:r>
            <a:endParaRPr lang="en-GB" sz="3200" dirty="0"/>
          </a:p>
          <a:p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Binary scale</a:t>
            </a:r>
            <a:r>
              <a:rPr lang="en-GB" sz="3200" b="1" dirty="0"/>
              <a:t>: 1/0 coding makes it quantitative (mean=proportion) </a:t>
            </a:r>
            <a:r>
              <a:rPr lang="en-GB" sz="3200" dirty="0"/>
              <a:t>Example: 4) AA, m=3/4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41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6632C50-5B60-49B8-BF99-1CBAE24E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FFAA29-75AE-4FA6-9E7B-355992D4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7CC25A-4A04-4904-855F-913B8990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1" y="1851653"/>
            <a:ext cx="8544470" cy="4900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F1169-3A57-41E8-9086-4ABE598B00E9}"/>
              </a:ext>
            </a:extLst>
          </p:cNvPr>
          <p:cNvSpPr txBox="1"/>
          <p:nvPr/>
        </p:nvSpPr>
        <p:spPr>
          <a:xfrm>
            <a:off x="1547664" y="404664"/>
            <a:ext cx="66967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LMS HSE: </a:t>
            </a:r>
            <a:br>
              <a:rPr lang="en-US" sz="2800" dirty="0"/>
            </a:br>
            <a:r>
              <a:rPr lang="en-US" sz="2800" dirty="0"/>
              <a:t>open the class page and go to Materials to find Lecture slides, Program, HW and Text</a:t>
            </a:r>
            <a:endParaRPr lang="ru-RU" sz="2800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AA39853-23E2-484E-B84E-38352A840B4E}"/>
              </a:ext>
            </a:extLst>
          </p:cNvPr>
          <p:cNvSpPr/>
          <p:nvPr/>
        </p:nvSpPr>
        <p:spPr>
          <a:xfrm rot="1006518">
            <a:off x="661337" y="3391575"/>
            <a:ext cx="2397171" cy="613570"/>
          </a:xfrm>
          <a:prstGeom prst="rightArrow">
            <a:avLst>
              <a:gd name="adj1" fmla="val 14310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17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Company Dataset scales,2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6879" y="692696"/>
            <a:ext cx="883024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endParaRPr lang="en-GB" dirty="0"/>
          </a:p>
          <a:p>
            <a:r>
              <a:rPr lang="en-GB" dirty="0"/>
              <a:t>1) Income, $ </a:t>
            </a:r>
            <a:r>
              <a:rPr lang="en-GB" dirty="0" err="1"/>
              <a:t>Mln</a:t>
            </a:r>
            <a:r>
              <a:rPr lang="en-GB" dirty="0"/>
              <a:t>; </a:t>
            </a:r>
            <a:endParaRPr lang="ru-RU" dirty="0"/>
          </a:p>
          <a:p>
            <a:r>
              <a:rPr lang="en-GB" dirty="0"/>
              <a:t>2) </a:t>
            </a:r>
            <a:r>
              <a:rPr lang="en-GB" dirty="0" err="1"/>
              <a:t>MShare</a:t>
            </a:r>
            <a:r>
              <a:rPr lang="en-GB" dirty="0"/>
              <a:t> - Market share , per cent; </a:t>
            </a:r>
            <a:endParaRPr lang="ru-RU" dirty="0"/>
          </a:p>
          <a:p>
            <a:r>
              <a:rPr lang="en-GB" dirty="0"/>
              <a:t>3) </a:t>
            </a:r>
            <a:r>
              <a:rPr lang="en-GB" dirty="0" err="1"/>
              <a:t>NSup</a:t>
            </a:r>
            <a:r>
              <a:rPr lang="en-GB" dirty="0"/>
              <a:t> - Number of principal suppliers; </a:t>
            </a:r>
            <a:endParaRPr lang="ru-RU" dirty="0"/>
          </a:p>
          <a:p>
            <a:r>
              <a:rPr lang="en-GB" dirty="0"/>
              <a:t>4) AA (Affirmative Action) - Yes or No; </a:t>
            </a:r>
            <a:endParaRPr lang="ru-RU" dirty="0"/>
          </a:p>
          <a:p>
            <a:r>
              <a:rPr lang="en-GB" dirty="0"/>
              <a:t>5) Sector - (a) Retail, (b) Utility, and (c) Manufacture.</a:t>
            </a:r>
          </a:p>
          <a:p>
            <a:r>
              <a:rPr lang="en-GB" b="1" dirty="0"/>
              <a:t>Plus: </a:t>
            </a:r>
            <a:r>
              <a:rPr lang="en-GB" dirty="0"/>
              <a:t>The names – three products, A, B, and C</a:t>
            </a:r>
            <a:r>
              <a:rPr lang="en-GB" b="1" dirty="0"/>
              <a:t>		</a:t>
            </a:r>
          </a:p>
          <a:p>
            <a:pPr>
              <a:spcAft>
                <a:spcPts val="1200"/>
              </a:spcAft>
            </a:pPr>
            <a:r>
              <a:rPr lang="en-GB" sz="2800" b="1" dirty="0"/>
              <a:t>Feature: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Nominal scale: </a:t>
            </a:r>
            <a:r>
              <a:rPr lang="en-GB" sz="2800" b="1" dirty="0"/>
              <a:t>categories are exclusive, no relations (corresponds to partition of the set of objects), </a:t>
            </a:r>
            <a:r>
              <a:rPr lang="en-GB" sz="2800" dirty="0"/>
              <a:t>Example: 5) Sector</a:t>
            </a:r>
          </a:p>
          <a:p>
            <a:r>
              <a:rPr lang="en-GB" sz="2800" b="1" dirty="0"/>
              <a:t>  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Order scale: </a:t>
            </a:r>
            <a:r>
              <a:rPr lang="en-GB" sz="2800" b="1" dirty="0"/>
              <a:t> categories are exclusive,  linearly ordered  ((corresponds to ranking of the set of objects) </a:t>
            </a:r>
            <a:r>
              <a:rPr lang="en-GB" sz="2800" dirty="0"/>
              <a:t>Example: ?</a:t>
            </a:r>
            <a:endParaRPr lang="en-GB" sz="2800" b="1" dirty="0"/>
          </a:p>
          <a:p>
            <a:endParaRPr lang="en-GB" sz="2800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20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80714"/>
              </p:ext>
            </p:extLst>
          </p:nvPr>
        </p:nvGraphicFramePr>
        <p:xfrm>
          <a:off x="647056" y="947189"/>
          <a:ext cx="8389440" cy="457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+mn-lt"/>
                          <a:ea typeface="Times New Roman"/>
                        </a:rPr>
                        <a:t>AA</a:t>
                      </a:r>
                      <a:endParaRPr lang="ru-RU" sz="2400" b="1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7056" y="5369440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/>
          </a:p>
          <a:p>
            <a:r>
              <a:rPr lang="en-GB" sz="2800" b="1" dirty="0"/>
              <a:t>Data analysis issues:</a:t>
            </a:r>
          </a:p>
          <a:p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1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51480"/>
              </p:ext>
            </p:extLst>
          </p:nvPr>
        </p:nvGraphicFramePr>
        <p:xfrm>
          <a:off x="395536" y="692699"/>
          <a:ext cx="8352928" cy="1604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Income, $</a:t>
                      </a:r>
                      <a:r>
                        <a:rPr lang="en-GB" sz="2800" b="1" dirty="0" err="1">
                          <a:effectLst/>
                        </a:rPr>
                        <a:t>mln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MShare</a:t>
                      </a:r>
                      <a:r>
                        <a:rPr lang="en-GB" sz="2800" b="1" dirty="0">
                          <a:effectLst/>
                        </a:rPr>
                        <a:t>,%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NSup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AA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Sector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520" y="1601416"/>
            <a:ext cx="93610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analysis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map companies to screen, to reflect similarity in distances between points?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                                                                                                          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clustering of companies reflect the product? What features would be involved?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rules be derived to predict the product for a company coming outside of the table?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relation between the structural features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AA, Sector) and market related features (Income,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MShare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4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</a:p>
          <a:p>
            <a:r>
              <a:rPr lang="en-US" b="1" dirty="0"/>
              <a:t>Data preprocessing &amp; standardization</a:t>
            </a:r>
            <a:endParaRPr lang="ru-RU" dirty="0"/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Vector view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Density function view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</a:t>
            </a:r>
            <a:r>
              <a:rPr lang="en-US" sz="3200" b="1" dirty="0"/>
              <a:t>Quantification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80277"/>
              </p:ext>
            </p:extLst>
          </p:nvPr>
        </p:nvGraphicFramePr>
        <p:xfrm>
          <a:off x="1115616" y="999104"/>
          <a:ext cx="6912765" cy="1960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Income, $</a:t>
                      </a:r>
                      <a:r>
                        <a:rPr lang="en-GB" sz="1400" b="1" dirty="0" err="1">
                          <a:effectLst/>
                        </a:rPr>
                        <a:t>mln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MShare</a:t>
                      </a:r>
                      <a:r>
                        <a:rPr lang="en-GB" sz="1400" b="1" dirty="0">
                          <a:effectLst/>
                        </a:rPr>
                        <a:t>,%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NSup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AA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Sector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26423" y="662992"/>
            <a:ext cx="680195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 1: Companies 4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137" y="306896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Quantitative coding: Each category is made into a 1/0 binary (dummy) feature “Does it hold? 1 if Yes, 0 if No.”</a:t>
            </a:r>
            <a:endParaRPr lang="ru-RU" sz="2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63713"/>
              </p:ext>
            </p:extLst>
          </p:nvPr>
        </p:nvGraphicFramePr>
        <p:xfrm>
          <a:off x="1226424" y="3789039"/>
          <a:ext cx="7234008" cy="2583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Entity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Income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MShar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Manu?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Retail?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12.1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30.2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43608" y="6372172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</a:t>
            </a:r>
            <a:r>
              <a:rPr lang="en-US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into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quantitative format 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44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66144" cy="26642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- quantification</a:t>
            </a:r>
            <a:br>
              <a:rPr lang="en-US" dirty="0"/>
            </a:br>
            <a:r>
              <a:rPr lang="en-US" dirty="0"/>
              <a:t>- filling in </a:t>
            </a:r>
            <a:r>
              <a:rPr lang="en-US" dirty="0" err="1"/>
              <a:t>missings</a:t>
            </a:r>
            <a:r>
              <a:rPr lang="en-US" dirty="0"/>
              <a:t> (not covered)</a:t>
            </a:r>
            <a:br>
              <a:rPr lang="en-US" dirty="0"/>
            </a:br>
            <a:r>
              <a:rPr lang="en-US" dirty="0"/>
              <a:t>- standardization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 </a:t>
            </a:r>
            <a:r>
              <a:rPr lang="en-GB" b="1" dirty="0"/>
              <a:t>Standardization: </a:t>
            </a:r>
          </a:p>
          <a:p>
            <a:pPr lvl="1"/>
            <a:r>
              <a:rPr lang="en-GB" b="1" dirty="0"/>
              <a:t>shift of the origin to </a:t>
            </a:r>
            <a:r>
              <a:rPr lang="en-GB" b="1" i="1" dirty="0"/>
              <a:t>a</a:t>
            </a:r>
            <a:r>
              <a:rPr lang="en-GB" b="1" dirty="0"/>
              <a:t> </a:t>
            </a:r>
            <a:r>
              <a:rPr lang="en-GB" dirty="0"/>
              <a:t>to compare data with a “</a:t>
            </a:r>
            <a:r>
              <a:rPr lang="en-GB" b="1" dirty="0"/>
              <a:t>norm”</a:t>
            </a:r>
          </a:p>
          <a:p>
            <a:pPr lvl="1"/>
            <a:r>
              <a:rPr lang="en-GB" b="1" dirty="0"/>
              <a:t>rescaling by relating to </a:t>
            </a:r>
            <a:r>
              <a:rPr lang="en-GB" b="1" i="1" dirty="0"/>
              <a:t>b</a:t>
            </a:r>
            <a:r>
              <a:rPr lang="en-GB" b="1" dirty="0"/>
              <a:t> </a:t>
            </a:r>
            <a:r>
              <a:rPr lang="en-GB" dirty="0"/>
              <a:t>to make features comparable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                             </a:t>
            </a:r>
            <a:r>
              <a:rPr lang="en-US" sz="5100" dirty="0" err="1"/>
              <a:t>Y</a:t>
            </a:r>
            <a:r>
              <a:rPr lang="en-US" sz="5100" baseline="-25000" dirty="0" err="1"/>
              <a:t>iv</a:t>
            </a:r>
            <a:r>
              <a:rPr lang="en-US" sz="5100" dirty="0"/>
              <a:t> = (X</a:t>
            </a:r>
            <a:r>
              <a:rPr lang="en-US" sz="5100" baseline="-25000" dirty="0"/>
              <a:t>iv</a:t>
            </a:r>
            <a:r>
              <a:rPr lang="en-US" sz="5100" dirty="0"/>
              <a:t> –</a:t>
            </a:r>
            <a:r>
              <a:rPr lang="en-US" sz="5100" i="1" dirty="0" err="1"/>
              <a:t>a</a:t>
            </a:r>
            <a:r>
              <a:rPr lang="en-US" sz="5100" baseline="-25000" dirty="0" err="1"/>
              <a:t>v</a:t>
            </a:r>
            <a:r>
              <a:rPr lang="en-US" sz="5100" dirty="0"/>
              <a:t>)/</a:t>
            </a:r>
            <a:r>
              <a:rPr lang="en-US" sz="5100" dirty="0" err="1"/>
              <a:t>b</a:t>
            </a:r>
            <a:r>
              <a:rPr lang="en-US" sz="5100" baseline="-25000" dirty="0" err="1"/>
              <a:t>v</a:t>
            </a:r>
            <a:endParaRPr lang="ru-RU" sz="5100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X - original data</a:t>
            </a:r>
            <a:endParaRPr lang="ru-RU" dirty="0"/>
          </a:p>
          <a:p>
            <a:r>
              <a:rPr lang="en-US" dirty="0"/>
              <a:t>Y – standardized data</a:t>
            </a:r>
            <a:endParaRPr lang="ru-RU" dirty="0"/>
          </a:p>
          <a:p>
            <a:r>
              <a:rPr lang="en-US" i="1" dirty="0" err="1"/>
              <a:t>a</a:t>
            </a:r>
            <a:r>
              <a:rPr lang="en-US" baseline="-25000" dirty="0" err="1"/>
              <a:t>v</a:t>
            </a:r>
            <a:r>
              <a:rPr lang="en-US" dirty="0"/>
              <a:t> – shift of the origin, typically, the </a:t>
            </a:r>
            <a:r>
              <a:rPr lang="en-US" b="1" dirty="0"/>
              <a:t>average</a:t>
            </a:r>
            <a:endParaRPr lang="ru-RU" dirty="0"/>
          </a:p>
          <a:p>
            <a:r>
              <a:rPr lang="en-US" i="1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– rescaling factor, traditionally the</a:t>
            </a:r>
            <a:r>
              <a:rPr lang="en-US" b="1" dirty="0"/>
              <a:t> standard deviation </a:t>
            </a:r>
            <a:r>
              <a:rPr lang="en-US" dirty="0"/>
              <a:t>(from statistics perspective), but  </a:t>
            </a:r>
            <a:r>
              <a:rPr lang="en-US" b="1" dirty="0"/>
              <a:t>range</a:t>
            </a:r>
            <a:r>
              <a:rPr lang="en-US" dirty="0"/>
              <a:t> may be better </a:t>
            </a:r>
            <a:r>
              <a:rPr lang="en-GB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0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1308830"/>
            <a:ext cx="4374332" cy="341631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 Three standardizations:</a:t>
            </a:r>
          </a:p>
          <a:p>
            <a:pPr marL="82296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), (ii), (iii) </a:t>
            </a:r>
            <a:r>
              <a:rPr lang="en-US" b="1" dirty="0">
                <a:solidFill>
                  <a:srgbClr val="0070C0"/>
                </a:solidFill>
              </a:rPr>
              <a:t>(see next)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C00000"/>
                </a:solidFill>
              </a:rPr>
              <a:t>Why are that many, and what is the need in data standardization?</a:t>
            </a:r>
          </a:p>
          <a:p>
            <a:pPr marL="82296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Goal: to sharpen the data structure</a:t>
            </a:r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528" y="1308830"/>
          <a:ext cx="403244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Indu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99592" y="908720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to the quantitative format 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36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60677" y="4509120"/>
            <a:ext cx="8983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standardization goals in DA (unlike in </a:t>
            </a:r>
            <a:r>
              <a:rPr lang="en-US" sz="2800" b="1" dirty="0" err="1">
                <a:solidFill>
                  <a:schemeClr val="tx2"/>
                </a:solidFill>
              </a:rPr>
              <a:t>ClSt</a:t>
            </a:r>
            <a:r>
              <a:rPr lang="en-US" sz="2800" b="1" dirty="0">
                <a:solidFill>
                  <a:schemeClr val="tx2"/>
                </a:solidFill>
              </a:rPr>
              <a:t>):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Feature centering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en-US" sz="2800" b="1" dirty="0"/>
              <a:t>to look at feature values against a “normal” backdrop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Feature normalization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en-US" sz="2800" b="1" dirty="0"/>
              <a:t>to balance feature weights</a:t>
            </a:r>
            <a:endParaRPr lang="ru-RU" sz="28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3732"/>
              </p:ext>
            </p:extLst>
          </p:nvPr>
        </p:nvGraphicFramePr>
        <p:xfrm>
          <a:off x="107504" y="1327812"/>
          <a:ext cx="4536504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</a:rPr>
                        <a:t>Man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19.0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25.7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Mean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22.45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34.12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.625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182222"/>
            <a:ext cx="4355976" cy="2592288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11200" b="1" dirty="0"/>
              <a:t>Structure of data at standardization </a:t>
            </a:r>
          </a:p>
          <a:p>
            <a:pPr marL="82296" indent="0">
              <a:buNone/>
            </a:pPr>
            <a:r>
              <a:rPr lang="en-US" sz="11200" b="1" dirty="0">
                <a:solidFill>
                  <a:srgbClr val="0070C0"/>
                </a:solidFill>
              </a:rPr>
              <a:t>(</a:t>
            </a:r>
            <a:r>
              <a:rPr lang="en-US" sz="11200" b="1" dirty="0" err="1">
                <a:solidFill>
                  <a:srgbClr val="0070C0"/>
                </a:solidFill>
              </a:rPr>
              <a:t>i</a:t>
            </a:r>
            <a:r>
              <a:rPr lang="en-US" sz="11200" b="1" dirty="0">
                <a:solidFill>
                  <a:srgbClr val="0070C0"/>
                </a:solidFill>
              </a:rPr>
              <a:t>): centering</a:t>
            </a:r>
          </a:p>
          <a:p>
            <a:pPr marL="82296" indent="0">
              <a:buNone/>
            </a:pPr>
            <a:r>
              <a:rPr lang="en-US" sz="11200" b="1" dirty="0"/>
              <a:t>Color/shape corresponds </a:t>
            </a:r>
          </a:p>
          <a:p>
            <a:pPr marL="82296" indent="0">
              <a:buNone/>
            </a:pPr>
            <a:r>
              <a:rPr lang="en-US" sz="11200" b="1" dirty="0"/>
              <a:t>to the product (A,B,C)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4633168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952" y="5739353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has nothing to do  with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11560" y="764704"/>
          <a:ext cx="698477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-1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6.95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-4.05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-6.22   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3.25  -11.82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-10.35 -17.22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-3.92    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4.75   23.8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43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01314" y="3552287"/>
            <a:ext cx="3892966" cy="2016224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sz="9600" b="1" dirty="0"/>
              <a:t>Structure of data at standardization </a:t>
            </a:r>
          </a:p>
          <a:p>
            <a:pPr marL="82296" indent="0">
              <a:buNone/>
            </a:pPr>
            <a:r>
              <a:rPr lang="en-US" sz="9600" b="1" dirty="0">
                <a:solidFill>
                  <a:srgbClr val="0070C0"/>
                </a:solidFill>
              </a:rPr>
              <a:t>(ii) centering and normalizing by range</a:t>
            </a:r>
          </a:p>
          <a:p>
            <a:pPr marL="82296" indent="0">
              <a:buNone/>
            </a:pPr>
            <a:r>
              <a:rPr lang="en-US" sz="9600" b="1" dirty="0"/>
              <a:t>Color/shape correspond to the product (A,B,C)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38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201314" y="5568511"/>
            <a:ext cx="3892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somewhat corresponds to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3501008"/>
            <a:ext cx="5204324" cy="302161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99592" y="836712"/>
          <a:ext cx="7632848" cy="244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(iii)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2264" y="3501008"/>
                <a:ext cx="4110608" cy="1993795"/>
              </a:xfrm>
            </p:spPr>
            <p:txBody>
              <a:bodyPr>
                <a:normAutofit fontScale="25000" lnSpcReduction="20000"/>
              </a:bodyPr>
              <a:lstStyle/>
              <a:p>
                <a:pPr marL="82296" indent="0">
                  <a:buNone/>
                </a:pPr>
                <a:endParaRPr lang="en-US" sz="3000" b="1" dirty="0"/>
              </a:p>
              <a:p>
                <a:pPr marL="82296" indent="0">
                  <a:buNone/>
                </a:pPr>
                <a:r>
                  <a:rPr lang="en-US" sz="9600" b="1" dirty="0"/>
                  <a:t>Structure of data at standardization </a:t>
                </a:r>
              </a:p>
              <a:p>
                <a:pPr marL="82296" indent="0">
                  <a:buNone/>
                </a:pPr>
                <a:r>
                  <a:rPr lang="en-US" sz="9600" b="1" dirty="0">
                    <a:solidFill>
                      <a:srgbClr val="0070C0"/>
                    </a:solidFill>
                  </a:rPr>
                  <a:t>(iii):   (ii)  + further normalizing </a:t>
                </a:r>
              </a:p>
              <a:p>
                <a:pPr marL="82296" indent="0">
                  <a:buNone/>
                </a:pPr>
                <a:r>
                  <a:rPr lang="en-US" sz="9600" b="1" dirty="0">
                    <a:solidFill>
                      <a:srgbClr val="0070C0"/>
                    </a:solidFill>
                  </a:rPr>
                  <a:t>Sector dummies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9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9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9600" b="1" dirty="0">
                    <a:solidFill>
                      <a:srgbClr val="0070C0"/>
                    </a:solidFill>
                  </a:rPr>
                  <a:t> = sqrt(3</a:t>
                </a:r>
                <a:r>
                  <a:rPr lang="en-US" sz="9600" b="1" dirty="0"/>
                  <a:t>)</a:t>
                </a:r>
              </a:p>
              <a:p>
                <a:pPr marL="82296" indent="0">
                  <a:buNone/>
                </a:pPr>
                <a:endParaRPr lang="en-US" sz="9600" b="1" dirty="0"/>
              </a:p>
              <a:p>
                <a:pPr marL="82296" indent="0">
                  <a:buNone/>
                </a:pPr>
                <a:r>
                  <a:rPr lang="en-US" sz="9600" b="1" dirty="0"/>
                  <a:t>    </a:t>
                </a:r>
              </a:p>
              <a:p>
                <a:pPr marL="82296" indent="0">
                  <a:buNone/>
                </a:pPr>
                <a:endParaRPr lang="en-US" b="1" dirty="0"/>
              </a:p>
              <a:p>
                <a:pPr marL="82296" indent="0">
                  <a:buNone/>
                </a:pPr>
                <a:endParaRPr lang="en-US" b="1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2264" y="3501008"/>
                <a:ext cx="4110608" cy="1993795"/>
              </a:xfrm>
              <a:blipFill>
                <a:blip r:embed="rId3"/>
                <a:stretch>
                  <a:fillRect l="-297" b="-174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39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24844" y="5661248"/>
            <a:ext cx="426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corresponds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to product </a:t>
            </a:r>
            <a:r>
              <a:rPr lang="en-US" sz="2800" b="1" dirty="0">
                <a:solidFill>
                  <a:schemeClr val="tx2"/>
                </a:solidFill>
              </a:rPr>
              <a:t>quite well !</a:t>
            </a: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" y="3717032"/>
            <a:ext cx="4888928" cy="2898323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39552" y="878993"/>
          <a:ext cx="7632848" cy="2594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4823B-4E61-4E4C-B428-C1576969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13" y="0"/>
            <a:ext cx="7708187" cy="1124745"/>
          </a:xfrm>
        </p:spPr>
        <p:txBody>
          <a:bodyPr>
            <a:normAutofit/>
          </a:bodyPr>
          <a:lstStyle/>
          <a:p>
            <a:r>
              <a:rPr lang="en-US" sz="3300" dirty="0"/>
              <a:t>Modern Data Analysis Home Work 20</a:t>
            </a:r>
            <a:r>
              <a:rPr lang="ru-RU" sz="3300" dirty="0"/>
              <a:t>20</a:t>
            </a:r>
            <a:r>
              <a:rPr lang="en-US" sz="3300" dirty="0"/>
              <a:t>: </a:t>
            </a:r>
            <a:br>
              <a:rPr lang="en-US" sz="3300" dirty="0"/>
            </a:br>
            <a:r>
              <a:rPr lang="en-US" sz="3300" b="1" dirty="0"/>
              <a:t>Start and Deadline, 1</a:t>
            </a:r>
            <a:endParaRPr lang="ru-RU" sz="33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F956D-03E0-419E-9274-E2D0AE7E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13" y="1124745"/>
            <a:ext cx="8743683" cy="554461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Goals</a:t>
            </a:r>
            <a:r>
              <a:rPr lang="en-US" sz="3600" dirty="0"/>
              <a:t>: </a:t>
            </a:r>
          </a:p>
          <a:p>
            <a:pPr marL="342900" indent="-342900">
              <a:buFontTx/>
              <a:buChar char="-"/>
            </a:pPr>
            <a:r>
              <a:rPr lang="en-US" dirty="0"/>
              <a:t>Hands-on experience in data analysis methods learnt</a:t>
            </a:r>
          </a:p>
          <a:p>
            <a:pPr marL="342900" indent="-342900">
              <a:buFontTx/>
              <a:buChar char="-"/>
            </a:pPr>
            <a:r>
              <a:rPr lang="en-US" dirty="0"/>
              <a:t>Report writing experience</a:t>
            </a:r>
          </a:p>
          <a:p>
            <a:pPr algn="l"/>
            <a:r>
              <a:rPr lang="en-US" dirty="0"/>
              <a:t>A report submitting team may consist of up to 4 persons: all are to receive the same mark.</a:t>
            </a:r>
            <a:endParaRPr lang="en-US" b="1" dirty="0"/>
          </a:p>
          <a:p>
            <a:pPr algn="l"/>
            <a:r>
              <a:rPr lang="en-US" sz="3600" b="1" dirty="0"/>
              <a:t>To start</a:t>
            </a:r>
            <a:r>
              <a:rPr lang="en-US" dirty="0"/>
              <a:t>, </a:t>
            </a:r>
            <a:r>
              <a:rPr lang="en-US" sz="3100" dirty="0"/>
              <a:t>you should receive a confirmation from myself. To obtain that, you should submit to me a description of the dataset (what are the entities, the number of them, a list of features with explanation of their meaning, and a file with the dataset).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166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2 Contents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How to categorize a quantitative feature</a:t>
            </a:r>
            <a:r>
              <a:rPr lang="ru-RU" b="1" dirty="0"/>
              <a:t>. </a:t>
            </a:r>
            <a:r>
              <a:rPr lang="en-US" b="1" dirty="0"/>
              <a:t>Partition and its distribution</a:t>
            </a:r>
            <a:r>
              <a:rPr lang="ru-RU" b="1" dirty="0"/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8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13F0-81D4-4B10-8E90-569C5D05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71400"/>
            <a:ext cx="8682168" cy="1224136"/>
          </a:xfrm>
        </p:spPr>
        <p:txBody>
          <a:bodyPr/>
          <a:lstStyle/>
          <a:p>
            <a:r>
              <a:rPr lang="en-US" dirty="0"/>
              <a:t>Quantitative feature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ADA4A-83D6-4056-A34E-E1EB8563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8933688" cy="5267672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&gt;&gt;iris=load(‘Data/iris.dat’) % 150x4 dataset</a:t>
            </a:r>
          </a:p>
          <a:p>
            <a:pPr marL="82296" indent="0">
              <a:buNone/>
            </a:pPr>
            <a:r>
              <a:rPr lang="en-US" dirty="0"/>
              <a:t>&gt;&gt;w=iris(:,4); %4</a:t>
            </a:r>
            <a:r>
              <a:rPr lang="en-US" baseline="30000" dirty="0"/>
              <a:t>th</a:t>
            </a:r>
            <a:r>
              <a:rPr lang="en-US" dirty="0"/>
              <a:t> feature, Petal width</a:t>
            </a:r>
          </a:p>
          <a:p>
            <a:pPr marL="82296" indent="0">
              <a:buNone/>
            </a:pPr>
            <a:r>
              <a:rPr lang="en-US" dirty="0"/>
              <a:t>&gt;&gt; hist(w,20); %Histogram with 20 bins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This sample is not homogeneous. In what sense?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6DB-E206-4545-A196-648D27C8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E06B44-4C02-46B2-8D8C-42DE6C9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41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D818FC-784D-4BC4-8BF4-455C7D38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333333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homogeneous sample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221560"/>
          </a:xfrm>
        </p:spPr>
        <p:txBody>
          <a:bodyPr/>
          <a:lstStyle/>
          <a:p>
            <a:r>
              <a:rPr lang="en-US" dirty="0"/>
              <a:t>&gt;&gt; x=5*</a:t>
            </a:r>
            <a:r>
              <a:rPr lang="en-US" dirty="0" err="1"/>
              <a:t>randn</a:t>
            </a:r>
            <a:r>
              <a:rPr lang="en-US" dirty="0"/>
              <a:t>(500,1)+3;hist(x,20);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deep minima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81727-B995-4E25-AD02-34935A3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33" y="2243285"/>
            <a:ext cx="533333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Homogeneity and non-homogeneity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245343"/>
            <a:ext cx="8387280" cy="4802088"/>
          </a:xfrm>
        </p:spPr>
        <p:txBody>
          <a:bodyPr/>
          <a:lstStyle/>
          <a:p>
            <a:r>
              <a:rPr lang="ru-RU" dirty="0"/>
              <a:t>                                                   </a:t>
            </a:r>
            <a:r>
              <a:rPr lang="en-US" dirty="0"/>
              <a:t>No deep minima  </a:t>
            </a:r>
          </a:p>
          <a:p>
            <a:r>
              <a:rPr lang="en-US" dirty="0"/>
              <a:t>                                     (homogeneity)</a:t>
            </a:r>
          </a:p>
          <a:p>
            <a:endParaRPr lang="en-US" dirty="0"/>
          </a:p>
          <a:p>
            <a:r>
              <a:rPr lang="ru-RU" dirty="0"/>
              <a:t>                                                    </a:t>
            </a:r>
            <a:endParaRPr lang="en-US" dirty="0"/>
          </a:p>
          <a:p>
            <a:r>
              <a:rPr lang="en-US" dirty="0"/>
              <a:t>                                    There are deep</a:t>
            </a:r>
            <a:r>
              <a:rPr lang="ru-RU" dirty="0"/>
              <a:t> серьезные</a:t>
            </a:r>
            <a:r>
              <a:rPr lang="en-US" dirty="0"/>
              <a:t>                        minima</a:t>
            </a:r>
            <a:endParaRPr lang="ru-RU" dirty="0"/>
          </a:p>
          <a:p>
            <a:r>
              <a:rPr lang="ru-RU" dirty="0"/>
              <a:t>                                                   (</a:t>
            </a:r>
            <a:r>
              <a:rPr lang="en-US" dirty="0"/>
              <a:t>non-homogeneity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81727-B995-4E25-AD02-34935A3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003"/>
            <a:ext cx="4198395" cy="1866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9000"/>
            <a:ext cx="4309153" cy="2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07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1"/>
            <a:ext cx="9070848" cy="52814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Homogeneous groups in a non-homogeneous set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157014"/>
            <a:ext cx="8506942" cy="52963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</a:t>
            </a:r>
            <a:r>
              <a:rPr lang="en-US" dirty="0"/>
              <a:t>                                                 </a:t>
            </a:r>
            <a:r>
              <a:rPr lang="ru-RU" dirty="0"/>
              <a:t>                                                                        </a:t>
            </a:r>
          </a:p>
          <a:p>
            <a:r>
              <a:rPr lang="ru-RU" dirty="0"/>
              <a:t> </a:t>
            </a:r>
            <a:r>
              <a:rPr lang="en-US" dirty="0"/>
              <a:t>non-homogeneity                         </a:t>
            </a:r>
            <a:r>
              <a:rPr lang="ru-RU" dirty="0"/>
              <a:t>                           </a:t>
            </a:r>
            <a:endParaRPr lang="en-US" dirty="0"/>
          </a:p>
          <a:p>
            <a:r>
              <a:rPr lang="en-US" dirty="0"/>
              <a:t>                                                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Homogeneous groups in intervals</a:t>
            </a:r>
            <a:endParaRPr lang="ru-RU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-</a:t>
            </a:r>
            <a:endParaRPr lang="en-US" dirty="0"/>
          </a:p>
          <a:p>
            <a:r>
              <a:rPr lang="ru-RU" dirty="0"/>
              <a:t>- </a:t>
            </a:r>
            <a:r>
              <a:rPr lang="en-US" dirty="0"/>
              <a:t>Define a nominal (or order)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categories, A, B C.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3" y="934716"/>
            <a:ext cx="5563053" cy="3050478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3795221" y="3652499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2267744" y="3652499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75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0"/>
            <a:ext cx="9070848" cy="5281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          Categorized feature </a:t>
            </a:r>
            <a:r>
              <a:rPr lang="ru-RU" sz="3200" b="1" dirty="0"/>
              <a:t>х,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692696"/>
            <a:ext cx="8997696" cy="608910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                                                                   </a:t>
            </a:r>
            <a:r>
              <a:rPr lang="en-US" dirty="0"/>
              <a:t>                 </a:t>
            </a:r>
          </a:p>
          <a:p>
            <a:r>
              <a:rPr lang="en-US" dirty="0"/>
              <a:t>                                                   Non-homogeneity                         </a:t>
            </a:r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</a:t>
            </a:r>
            <a:r>
              <a:rPr lang="en-US" b="1" dirty="0"/>
              <a:t>partition</a:t>
            </a:r>
            <a:r>
              <a:rPr lang="en-US" dirty="0"/>
              <a:t> on the object set</a:t>
            </a:r>
            <a:r>
              <a:rPr lang="ru-RU" dirty="0"/>
              <a:t>: </a:t>
            </a: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S={S</a:t>
            </a:r>
            <a:r>
              <a:rPr lang="en-US" baseline="-25000" dirty="0"/>
              <a:t>A</a:t>
            </a:r>
            <a:r>
              <a:rPr lang="en-US" dirty="0"/>
              <a:t>, S</a:t>
            </a:r>
            <a:r>
              <a:rPr lang="en-US" baseline="-25000" dirty="0"/>
              <a:t>B</a:t>
            </a:r>
            <a:r>
              <a:rPr lang="en-US" dirty="0"/>
              <a:t>, S</a:t>
            </a:r>
            <a:r>
              <a:rPr lang="en-US" baseline="-25000" dirty="0"/>
              <a:t>C</a:t>
            </a:r>
            <a:r>
              <a:rPr lang="en-US" dirty="0"/>
              <a:t>}                   </a:t>
            </a:r>
          </a:p>
          <a:p>
            <a:r>
              <a:rPr lang="en-US" dirty="0"/>
              <a:t>              S</a:t>
            </a:r>
            <a:r>
              <a:rPr lang="en-US" baseline="-25000" dirty="0"/>
              <a:t>A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0&lt;x(</a:t>
            </a:r>
            <a:r>
              <a:rPr lang="en-US" dirty="0" err="1"/>
              <a:t>i</a:t>
            </a:r>
            <a:r>
              <a:rPr lang="en-US" dirty="0"/>
              <a:t>)&lt;=0.8},   </a:t>
            </a:r>
          </a:p>
          <a:p>
            <a:pPr marL="82296" indent="0">
              <a:buNone/>
            </a:pPr>
            <a:r>
              <a:rPr lang="en-US" dirty="0"/>
              <a:t>    S</a:t>
            </a:r>
            <a:r>
              <a:rPr lang="en-US" baseline="-25000" dirty="0"/>
              <a:t>B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0.8&lt;x(</a:t>
            </a:r>
            <a:r>
              <a:rPr lang="en-US" dirty="0" err="1"/>
              <a:t>i</a:t>
            </a:r>
            <a:r>
              <a:rPr lang="en-US" dirty="0"/>
              <a:t>)&lt;=1.7},    S</a:t>
            </a:r>
            <a:r>
              <a:rPr lang="en-US" baseline="-25000" dirty="0"/>
              <a:t>C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1.7&lt;x(</a:t>
            </a:r>
            <a:r>
              <a:rPr lang="en-US" dirty="0" err="1"/>
              <a:t>i</a:t>
            </a:r>
            <a:r>
              <a:rPr lang="en-US" dirty="0"/>
              <a:t>)&lt;=2.5}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7" y="448645"/>
            <a:ext cx="5563053" cy="3050478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3803510" y="3151323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2195736" y="316711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4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-171400"/>
            <a:ext cx="9070848" cy="908719"/>
          </a:xfrm>
        </p:spPr>
        <p:txBody>
          <a:bodyPr>
            <a:normAutofit/>
          </a:bodyPr>
          <a:lstStyle/>
          <a:p>
            <a:r>
              <a:rPr lang="en-US" sz="3200" b="1" dirty="0"/>
              <a:t>Categorized feature</a:t>
            </a:r>
            <a:r>
              <a:rPr lang="ru-RU" sz="3200" b="1" dirty="0"/>
              <a:t> </a:t>
            </a:r>
            <a:r>
              <a:rPr lang="en-US" sz="3200" b="1" dirty="0"/>
              <a:t>x,</a:t>
            </a:r>
            <a:r>
              <a:rPr lang="ru-RU" sz="3200" b="1" dirty="0"/>
              <a:t> </a:t>
            </a:r>
            <a:r>
              <a:rPr lang="en-US" sz="3200" b="1" dirty="0"/>
              <a:t>2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157014"/>
            <a:ext cx="8506942" cy="562478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      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Nominal/order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(ordered) </a:t>
            </a:r>
            <a:r>
              <a:rPr lang="en-US" b="1" dirty="0"/>
              <a:t>partition</a:t>
            </a:r>
            <a:r>
              <a:rPr lang="en-US" dirty="0"/>
              <a:t> on the object set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S={S{1}, S{2}, S{3}} </a:t>
            </a:r>
            <a:r>
              <a:rPr lang="en-US" b="1" dirty="0"/>
              <a:t>What is partition?</a:t>
            </a:r>
            <a:r>
              <a:rPr lang="en-US" dirty="0"/>
              <a:t>   </a:t>
            </a:r>
          </a:p>
          <a:p>
            <a:r>
              <a:rPr lang="en-US" b="1" dirty="0"/>
              <a:t>Code:</a:t>
            </a:r>
            <a:r>
              <a:rPr lang="en-US" dirty="0"/>
              <a:t>               </a:t>
            </a:r>
          </a:p>
          <a:p>
            <a:pPr marL="82296" indent="0">
              <a:buNone/>
            </a:pPr>
            <a:r>
              <a:rPr lang="en-US" dirty="0"/>
              <a:t>&gt;&gt;f=[0 0.8 1.7 2.5]; </a:t>
            </a:r>
          </a:p>
          <a:p>
            <a:pPr marL="82296" indent="0">
              <a:buNone/>
            </a:pPr>
            <a:r>
              <a:rPr lang="en-US" dirty="0"/>
              <a:t>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k=1:3; s{k}=find(x&gt;f(k) &amp; x&lt;=f(k+1)); end; </a:t>
            </a:r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4" y="551221"/>
            <a:ext cx="4770508" cy="2615889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3635896" y="280707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2346604" y="2852936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9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-171400"/>
            <a:ext cx="9070848" cy="908719"/>
          </a:xfrm>
        </p:spPr>
        <p:txBody>
          <a:bodyPr>
            <a:normAutofit/>
          </a:bodyPr>
          <a:lstStyle/>
          <a:p>
            <a:r>
              <a:rPr lang="en-US" sz="3200" b="1" dirty="0"/>
              <a:t>Categorized feature</a:t>
            </a:r>
            <a:r>
              <a:rPr lang="ru-RU" sz="3200" b="1" dirty="0"/>
              <a:t> </a:t>
            </a:r>
            <a:r>
              <a:rPr lang="en-US" sz="3200" b="1" dirty="0"/>
              <a:t>x,</a:t>
            </a:r>
            <a:r>
              <a:rPr lang="ru-RU" sz="3200" b="1" dirty="0"/>
              <a:t> </a:t>
            </a:r>
            <a:r>
              <a:rPr lang="en-US" sz="3200" b="1" dirty="0"/>
              <a:t>3: Distribution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157014"/>
            <a:ext cx="8506942" cy="562478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      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Nominal/order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</a:t>
            </a:r>
            <a:r>
              <a:rPr lang="en-US" b="1" dirty="0"/>
              <a:t>partition</a:t>
            </a:r>
            <a:r>
              <a:rPr lang="en-US" dirty="0"/>
              <a:t> of the object set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en-US" dirty="0"/>
              <a:t>S={S{1}, S{2}, S{3}}</a:t>
            </a:r>
          </a:p>
          <a:p>
            <a:r>
              <a:rPr lang="en-US" dirty="0"/>
              <a:t>Frequencies:</a:t>
            </a:r>
            <a:r>
              <a:rPr lang="ru-RU" dirty="0"/>
              <a:t> </a:t>
            </a:r>
            <a:r>
              <a:rPr lang="en-US" dirty="0"/>
              <a:t>[|S{1}|, |S{2}|, |S{3}|}={50, 54, 46}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Relative frequencies:</a:t>
            </a:r>
            <a:endParaRPr lang="ru-RU" dirty="0"/>
          </a:p>
          <a:p>
            <a:r>
              <a:rPr lang="en-US" dirty="0"/>
              <a:t>p = {50, 54, 46}/150= {0.33, 0.36, 0.31}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4" y="551221"/>
            <a:ext cx="4770508" cy="2615889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3635896" y="280707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2346604" y="2852936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1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2 Contents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standardization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K-means clustering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Vector view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Density function view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69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531928" cy="2299016"/>
          </a:xfrm>
        </p:spPr>
        <p:txBody>
          <a:bodyPr>
            <a:normAutofit/>
          </a:bodyPr>
          <a:lstStyle/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/>
              <a:t>Issues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/>
              <a:t>Interpretation of clusters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/>
              <a:t>Criterion of the method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4823B-4E61-4E4C-B428-C1576969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13" y="0"/>
            <a:ext cx="7708187" cy="1124745"/>
          </a:xfrm>
        </p:spPr>
        <p:txBody>
          <a:bodyPr>
            <a:normAutofit/>
          </a:bodyPr>
          <a:lstStyle/>
          <a:p>
            <a:r>
              <a:rPr lang="en-US" sz="3300" dirty="0"/>
              <a:t>Modern Data Analysis Home Work 20</a:t>
            </a:r>
            <a:r>
              <a:rPr lang="ru-RU" sz="3300" dirty="0"/>
              <a:t>20</a:t>
            </a:r>
            <a:r>
              <a:rPr lang="en-US" sz="3300" dirty="0"/>
              <a:t>: </a:t>
            </a:r>
            <a:br>
              <a:rPr lang="en-US" sz="3300" dirty="0"/>
            </a:br>
            <a:r>
              <a:rPr lang="en-US" sz="3300" b="1" dirty="0"/>
              <a:t>Start and Deadline,2</a:t>
            </a:r>
            <a:endParaRPr lang="ru-RU" sz="33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F956D-03E0-419E-9274-E2D0AE7E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13" y="1124745"/>
            <a:ext cx="8743683" cy="554461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A </a:t>
            </a:r>
            <a:r>
              <a:rPr lang="en-US" sz="3600" b="1" dirty="0"/>
              <a:t>single file of your report </a:t>
            </a:r>
            <a:r>
              <a:rPr lang="en-US" sz="3100" dirty="0"/>
              <a:t>of the homework must reach Instructor at </a:t>
            </a:r>
            <a:r>
              <a:rPr lang="en-US" sz="3100" u="sng" dirty="0">
                <a:hlinkClick r:id="rId2"/>
              </a:rPr>
              <a:t>bmirkin@hse.ru</a:t>
            </a:r>
            <a:r>
              <a:rPr lang="en-US" sz="3100" dirty="0"/>
              <a:t> by the end of 6 December 2020 (till morning of 7 December). </a:t>
            </a:r>
          </a:p>
          <a:p>
            <a:pPr algn="l"/>
            <a:r>
              <a:rPr lang="en-US" sz="3100" dirty="0"/>
              <a:t>Reports submitted after this deadline but before the end of 14 December will be penalized by 20% off the mark. Reports submitted later than 14 December will be penalized by 70%. No second submission is accepted after your submission has been acknowledged.</a:t>
            </a:r>
            <a:endParaRPr lang="ru-RU" sz="3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258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illustrated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1109242" y="3734994"/>
            <a:ext cx="7855246" cy="142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(a) Initialize           (b) Assign entities to nearest</a:t>
            </a:r>
          </a:p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cs typeface="Times New Roman" pitchFamily="18" charset="0"/>
              </a:rPr>
              <a:t>                                                                                 center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u-RU" sz="2400" b="1" dirty="0">
              <a:latin typeface="Times"/>
              <a:ea typeface="Times New Roman" pitchFamily="18" charset="0"/>
              <a:cs typeface="Times New Roman" pitchFamily="18" charset="0"/>
            </a:endParaRP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(c) Cluster update                      (d) Center update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755576" y="2116712"/>
            <a:ext cx="2592287" cy="1858909"/>
            <a:chOff x="1704" y="7997"/>
            <a:chExt cx="2196" cy="1406"/>
          </a:xfrm>
        </p:grpSpPr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1704" y="7997"/>
              <a:ext cx="2196" cy="1406"/>
              <a:chOff x="1704" y="7997"/>
              <a:chExt cx="2196" cy="1406"/>
            </a:xfrm>
          </p:grpSpPr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3" name="Group 114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" name="Group 108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2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102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18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" name="AutoShape 98"/>
              <p:cNvSpPr>
                <a:spLocks noChangeArrowheads="1"/>
              </p:cNvSpPr>
              <p:nvPr/>
            </p:nvSpPr>
            <p:spPr bwMode="auto">
              <a:xfrm flipH="1">
                <a:off x="1852" y="8768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AutoShape 97"/>
              <p:cNvSpPr>
                <a:spLocks noChangeArrowheads="1"/>
              </p:cNvSpPr>
              <p:nvPr/>
            </p:nvSpPr>
            <p:spPr bwMode="auto">
              <a:xfrm flipH="1">
                <a:off x="2802" y="887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AutoShape 96"/>
              <p:cNvSpPr>
                <a:spLocks noChangeArrowheads="1"/>
              </p:cNvSpPr>
              <p:nvPr/>
            </p:nvSpPr>
            <p:spPr bwMode="auto">
              <a:xfrm flipH="1">
                <a:off x="3221" y="841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2502" y="9221"/>
              <a:ext cx="75" cy="7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" name="Group 62"/>
          <p:cNvGrpSpPr>
            <a:grpSpLocks/>
          </p:cNvGrpSpPr>
          <p:nvPr/>
        </p:nvGrpSpPr>
        <p:grpSpPr bwMode="auto">
          <a:xfrm>
            <a:off x="5004048" y="2132856"/>
            <a:ext cx="2304256" cy="1727071"/>
            <a:chOff x="7504" y="10108"/>
            <a:chExt cx="2196" cy="1406"/>
          </a:xfrm>
        </p:grpSpPr>
        <p:grpSp>
          <p:nvGrpSpPr>
            <p:cNvPr id="35" name="Group 66"/>
            <p:cNvGrpSpPr>
              <a:grpSpLocks/>
            </p:cNvGrpSpPr>
            <p:nvPr/>
          </p:nvGrpSpPr>
          <p:grpSpPr bwMode="auto">
            <a:xfrm>
              <a:off x="7504" y="10108"/>
              <a:ext cx="2196" cy="1406"/>
              <a:chOff x="7504" y="10108"/>
              <a:chExt cx="2196" cy="1406"/>
            </a:xfrm>
          </p:grpSpPr>
          <p:sp>
            <p:nvSpPr>
              <p:cNvPr id="39" name="Oval 92"/>
              <p:cNvSpPr>
                <a:spLocks noChangeArrowheads="1"/>
              </p:cNvSpPr>
              <p:nvPr/>
            </p:nvSpPr>
            <p:spPr bwMode="auto">
              <a:xfrm>
                <a:off x="8302" y="11356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0" name="Group 67"/>
              <p:cNvGrpSpPr>
                <a:grpSpLocks/>
              </p:cNvGrpSpPr>
              <p:nvPr/>
            </p:nvGrpSpPr>
            <p:grpSpPr bwMode="auto">
              <a:xfrm>
                <a:off x="7504" y="10108"/>
                <a:ext cx="2196" cy="1406"/>
                <a:chOff x="1704" y="7997"/>
                <a:chExt cx="2196" cy="1406"/>
              </a:xfrm>
            </p:grpSpPr>
            <p:grpSp>
              <p:nvGrpSpPr>
                <p:cNvPr id="41" name="Group 7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45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60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4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55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8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50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2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3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4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8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2" name="AutoShape 7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 flipH="1" flipV="1">
              <a:off x="8679" y="11009"/>
              <a:ext cx="188" cy="1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8867" y="10564"/>
              <a:ext cx="229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7729" y="10984"/>
              <a:ext cx="1215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5084450" y="4242431"/>
            <a:ext cx="2367870" cy="1767920"/>
            <a:chOff x="6838" y="10310"/>
            <a:chExt cx="2196" cy="1418"/>
          </a:xfrm>
        </p:grpSpPr>
        <p:grpSp>
          <p:nvGrpSpPr>
            <p:cNvPr id="66" name="Group 36"/>
            <p:cNvGrpSpPr>
              <a:grpSpLocks/>
            </p:cNvGrpSpPr>
            <p:nvPr/>
          </p:nvGrpSpPr>
          <p:grpSpPr bwMode="auto">
            <a:xfrm>
              <a:off x="6838" y="10310"/>
              <a:ext cx="2196" cy="1406"/>
              <a:chOff x="6838" y="10310"/>
              <a:chExt cx="2196" cy="1406"/>
            </a:xfrm>
          </p:grpSpPr>
          <p:sp>
            <p:nvSpPr>
              <p:cNvPr id="70" name="Oval 61"/>
              <p:cNvSpPr>
                <a:spLocks noChangeArrowheads="1"/>
              </p:cNvSpPr>
              <p:nvPr/>
            </p:nvSpPr>
            <p:spPr bwMode="auto">
              <a:xfrm>
                <a:off x="7636" y="11558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>
                <a:off x="6838" y="10310"/>
                <a:ext cx="2196" cy="1406"/>
                <a:chOff x="1704" y="7997"/>
                <a:chExt cx="2196" cy="1406"/>
              </a:xfrm>
            </p:grpSpPr>
            <p:grpSp>
              <p:nvGrpSpPr>
                <p:cNvPr id="75" name="Group 55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9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6" name="Group 49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7" name="Group 43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8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7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72" name="AutoShape 39"/>
              <p:cNvSpPr>
                <a:spLocks noChangeArrowheads="1"/>
              </p:cNvSpPr>
              <p:nvPr/>
            </p:nvSpPr>
            <p:spPr bwMode="auto">
              <a:xfrm flipH="1">
                <a:off x="7061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AutoShape 38"/>
              <p:cNvSpPr>
                <a:spLocks noChangeArrowheads="1"/>
              </p:cNvSpPr>
              <p:nvPr/>
            </p:nvSpPr>
            <p:spPr bwMode="auto">
              <a:xfrm flipH="1">
                <a:off x="7746" y="11346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AutoShape 37"/>
              <p:cNvSpPr>
                <a:spLocks noChangeArrowheads="1"/>
              </p:cNvSpPr>
              <p:nvPr/>
            </p:nvSpPr>
            <p:spPr bwMode="auto">
              <a:xfrm flipH="1">
                <a:off x="7863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>
              <a:off x="7365" y="11198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6838" y="10524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Oval 33"/>
            <p:cNvSpPr>
              <a:spLocks noChangeArrowheads="1"/>
            </p:cNvSpPr>
            <p:nvPr/>
          </p:nvSpPr>
          <p:spPr bwMode="auto">
            <a:xfrm>
              <a:off x="7751" y="10495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5" name="Group 1"/>
          <p:cNvGrpSpPr>
            <a:grpSpLocks/>
          </p:cNvGrpSpPr>
          <p:nvPr/>
        </p:nvGrpSpPr>
        <p:grpSpPr bwMode="auto">
          <a:xfrm>
            <a:off x="814146" y="4297077"/>
            <a:ext cx="2441119" cy="1872208"/>
            <a:chOff x="1704" y="10495"/>
            <a:chExt cx="2196" cy="1406"/>
          </a:xfrm>
        </p:grpSpPr>
        <p:grpSp>
          <p:nvGrpSpPr>
            <p:cNvPr id="96" name="Group 5"/>
            <p:cNvGrpSpPr>
              <a:grpSpLocks/>
            </p:cNvGrpSpPr>
            <p:nvPr/>
          </p:nvGrpSpPr>
          <p:grpSpPr bwMode="auto">
            <a:xfrm>
              <a:off x="1704" y="10495"/>
              <a:ext cx="2196" cy="1406"/>
              <a:chOff x="1704" y="7997"/>
              <a:chExt cx="2196" cy="1406"/>
            </a:xfrm>
          </p:grpSpPr>
          <p:grpSp>
            <p:nvGrpSpPr>
              <p:cNvPr id="100" name="Group 7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02" name="Group 1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10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12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5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116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8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9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111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3" name="AutoShape 1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utoShape 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1" name="Oval 6"/>
              <p:cNvSpPr>
                <a:spLocks noChangeArrowheads="1"/>
              </p:cNvSpPr>
              <p:nvPr/>
            </p:nvSpPr>
            <p:spPr bwMode="auto">
              <a:xfrm>
                <a:off x="2502" y="9221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2231" y="11371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2653" y="10652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2"/>
            <p:cNvSpPr>
              <a:spLocks noChangeArrowheads="1"/>
            </p:cNvSpPr>
            <p:nvPr/>
          </p:nvSpPr>
          <p:spPr bwMode="auto">
            <a:xfrm>
              <a:off x="1704" y="10726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Номер слайда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08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2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formulated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K-Means method: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/>
              <a:t>0. Specify </a:t>
            </a:r>
            <a:r>
              <a:rPr lang="en-US" sz="3200" b="1" i="1" dirty="0"/>
              <a:t>K</a:t>
            </a:r>
            <a:r>
              <a:rPr lang="en-US" sz="3200" b="1" dirty="0"/>
              <a:t>, number of clusters, and initial centers </a:t>
            </a:r>
            <a:r>
              <a:rPr lang="en-US" sz="3200" b="1" i="1" dirty="0" err="1"/>
              <a:t>c</a:t>
            </a:r>
            <a:r>
              <a:rPr lang="en-US" sz="3200" b="1" i="1" baseline="-25000" dirty="0" err="1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</a:t>
            </a:r>
          </a:p>
          <a:p>
            <a:pPr marL="514350" indent="-514350">
              <a:buAutoNum type="arabicPeriod"/>
            </a:pPr>
            <a:r>
              <a:rPr lang="en-US" sz="3200" b="1" dirty="0"/>
              <a:t>Update sets </a:t>
            </a:r>
            <a:r>
              <a:rPr lang="en-US" sz="3200" b="1" i="1" dirty="0"/>
              <a:t>S</a:t>
            </a:r>
            <a:r>
              <a:rPr lang="en-US" sz="3200" b="1" i="1" baseline="-25000" dirty="0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 using </a:t>
            </a:r>
            <a:r>
              <a:rPr lang="en-US" sz="3200" b="1" dirty="0">
                <a:solidFill>
                  <a:schemeClr val="tx2"/>
                </a:solidFill>
              </a:rPr>
              <a:t>Minimum distance rule</a:t>
            </a:r>
          </a:p>
          <a:p>
            <a:pPr marL="514350" indent="-514350">
              <a:buAutoNum type="arabicPeriod"/>
            </a:pPr>
            <a:r>
              <a:rPr lang="en-US" sz="3200" b="1" dirty="0"/>
              <a:t>Update centers </a:t>
            </a:r>
            <a:r>
              <a:rPr lang="en-US" sz="3200" b="1" i="1" dirty="0" err="1"/>
              <a:t>c</a:t>
            </a:r>
            <a:r>
              <a:rPr lang="en-US" sz="3200" b="1" i="1" baseline="-25000" dirty="0" err="1"/>
              <a:t>k</a:t>
            </a:r>
            <a:r>
              <a:rPr lang="en-US" sz="3200" b="1" dirty="0"/>
              <a:t> (</a:t>
            </a:r>
            <a:r>
              <a:rPr lang="en-US" sz="3200" b="1" i="1" dirty="0"/>
              <a:t>k=1,…, K</a:t>
            </a:r>
            <a:r>
              <a:rPr lang="en-US" sz="3200" b="1" dirty="0"/>
              <a:t>) as </a:t>
            </a:r>
            <a:r>
              <a:rPr lang="en-US" sz="3200" b="1" dirty="0">
                <a:solidFill>
                  <a:schemeClr val="accent1"/>
                </a:solidFill>
              </a:rPr>
              <a:t>means </a:t>
            </a:r>
            <a:r>
              <a:rPr lang="en-US" sz="3200" b="1" dirty="0"/>
              <a:t>of </a:t>
            </a:r>
            <a:r>
              <a:rPr lang="en-US" sz="3200" b="1" i="1" dirty="0"/>
              <a:t>S</a:t>
            </a:r>
            <a:r>
              <a:rPr lang="en-US" sz="3200" b="1" i="1" baseline="-25000" dirty="0"/>
              <a:t>k</a:t>
            </a:r>
            <a:endParaRPr lang="en-US" sz="3200" b="1" dirty="0"/>
          </a:p>
          <a:p>
            <a:pPr marL="514350" indent="-514350">
              <a:buAutoNum type="arabicPeriod"/>
            </a:pPr>
            <a:r>
              <a:rPr lang="en-US" sz="3200" b="1" dirty="0"/>
              <a:t>If new centers coincide with the previous ones, stop. Else go to 1.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3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3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Explanation of the </a:t>
            </a: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mean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Let S be in R</a:t>
            </a:r>
            <a:r>
              <a:rPr lang="en-US" sz="3200" b="1" baseline="30000" dirty="0">
                <a:solidFill>
                  <a:srgbClr val="7030A0"/>
                </a:solidFill>
              </a:rPr>
              <a:t>4 </a:t>
            </a:r>
            <a:r>
              <a:rPr lang="en-US" sz="3200" b="1" dirty="0">
                <a:solidFill>
                  <a:srgbClr val="7030A0"/>
                </a:solidFill>
              </a:rPr>
              <a:t>and consist of 3 objects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i1 =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i2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i3 =  </a:t>
            </a:r>
            <a:r>
              <a:rPr lang="en-US" sz="3200" b="1" dirty="0">
                <a:solidFill>
                  <a:srgbClr val="7030A0"/>
                </a:solidFill>
              </a:rPr>
              <a:t>(3,     0,     1,     5)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                                   ----------------------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Mean:                       </a:t>
            </a:r>
            <a:r>
              <a:rPr lang="en-US" sz="3200" b="1" dirty="0">
                <a:solidFill>
                  <a:schemeClr val="tx2"/>
                </a:solidFill>
              </a:rPr>
              <a:t>6/3   3/3  3/3  6/3        Sum/</a:t>
            </a:r>
            <a:r>
              <a:rPr lang="en-US" sz="3200" b="1" dirty="0" err="1">
                <a:solidFill>
                  <a:schemeClr val="tx2"/>
                </a:solidFill>
              </a:rPr>
              <a:t>Nk</a:t>
            </a:r>
            <a:r>
              <a:rPr lang="en-US" sz="3200" b="1" dirty="0">
                <a:solidFill>
                  <a:srgbClr val="7030A0"/>
                </a:solidFill>
              </a:rPr>
              <a:t>                   (2,     1,     1,     2)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26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9087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4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Explanation of the </a:t>
            </a: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distance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9807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Euclidean squared </a:t>
            </a:r>
            <a:r>
              <a:rPr lang="en-US" sz="4400" b="1" dirty="0">
                <a:solidFill>
                  <a:schemeClr val="tx2"/>
                </a:solidFill>
              </a:rPr>
              <a:t>distance</a:t>
            </a:r>
            <a:r>
              <a:rPr lang="en-US" sz="3200" b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dot product of the difference by itself 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                    </a:t>
            </a:r>
            <a:r>
              <a:rPr lang="en-US" sz="4000" b="1" i="1" dirty="0">
                <a:solidFill>
                  <a:schemeClr val="tx2"/>
                </a:solidFill>
              </a:rPr>
              <a:t>d(</a:t>
            </a:r>
            <a:r>
              <a:rPr lang="en-US" sz="4000" b="1" i="1" dirty="0" err="1">
                <a:solidFill>
                  <a:schemeClr val="tx2"/>
                </a:solidFill>
              </a:rPr>
              <a:t>i</a:t>
            </a:r>
            <a:r>
              <a:rPr lang="en-US" sz="4000" b="1" i="1" dirty="0">
                <a:solidFill>
                  <a:schemeClr val="tx2"/>
                </a:solidFill>
              </a:rPr>
              <a:t>, </a:t>
            </a:r>
            <a:r>
              <a:rPr lang="en-US" sz="4000" b="1" i="1" dirty="0" err="1">
                <a:solidFill>
                  <a:schemeClr val="tx2"/>
                </a:solidFill>
              </a:rPr>
              <a:t>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)=&lt;</a:t>
            </a:r>
            <a:r>
              <a:rPr lang="en-US" sz="4000" b="1" i="1" dirty="0" err="1">
                <a:solidFill>
                  <a:schemeClr val="tx2"/>
                </a:solidFill>
              </a:rPr>
              <a:t>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 err="1">
                <a:solidFill>
                  <a:schemeClr val="tx2"/>
                </a:solidFill>
              </a:rPr>
              <a:t>,i-c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 &gt;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object     	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 = 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center    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-</a:t>
            </a:r>
            <a:r>
              <a:rPr lang="en-US" sz="3200" b="1" i="1" dirty="0">
                <a:solidFill>
                  <a:schemeClr val="tx2"/>
                </a:solidFill>
              </a:rPr>
              <a:t>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=</a:t>
            </a:r>
            <a:r>
              <a:rPr lang="en-US" sz="3200" b="1" dirty="0">
                <a:solidFill>
                  <a:srgbClr val="7030A0"/>
                </a:solidFill>
              </a:rPr>
              <a:t>(2-1, 1-2, 2- 0, 0-1)=(1, -1, 2, -1)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Distance:   </a:t>
            </a:r>
            <a:r>
              <a:rPr lang="en-US" sz="3200" b="1" dirty="0">
                <a:solidFill>
                  <a:schemeClr val="tx2"/>
                </a:solidFill>
              </a:rPr>
              <a:t>d(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 err="1">
                <a:solidFill>
                  <a:schemeClr val="tx2"/>
                </a:solidFill>
              </a:rPr>
              <a:t>,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r>
              <a:rPr lang="en-US" sz="3200" b="1" dirty="0">
                <a:solidFill>
                  <a:srgbClr val="7030A0"/>
                </a:solidFill>
              </a:rPr>
              <a:t> =(1)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+(2)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 = 7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95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964488" cy="93610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5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3600" b="1" dirty="0"/>
              <a:t>Applying K-Means method to Iris dataset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-49477" y="1052737"/>
            <a:ext cx="9144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 </a:t>
            </a:r>
            <a:r>
              <a:rPr lang="en-US" sz="4000" b="1" dirty="0">
                <a:solidFill>
                  <a:schemeClr val="accent1"/>
                </a:solidFill>
                <a:sym typeface="Symbol"/>
              </a:rPr>
              <a:t></a:t>
            </a: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</a:t>
            </a:r>
            <a:r>
              <a:rPr lang="en-US" sz="4000" b="1" dirty="0">
                <a:solidFill>
                  <a:schemeClr val="accent1"/>
                </a:solidFill>
              </a:rPr>
              <a:t>. Standardization (options):</a:t>
            </a:r>
          </a:p>
          <a:p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/>
              <a:t>No pre-processing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All measurements relate to elements of the same flower and use the same unit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B.</a:t>
            </a:r>
            <a:r>
              <a:rPr lang="en-US" sz="2800" b="1" dirty="0"/>
              <a:t> Z-scoring: Each feature centered by its mean and normalized by its standard deviation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Everybody does so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C.</a:t>
            </a:r>
            <a:r>
              <a:rPr lang="en-US" sz="2800" b="1" dirty="0"/>
              <a:t> Each feature centered by its mean and normalized by its range </a:t>
            </a:r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Dividing by range is better than by the standard deviation – see next slide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2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4261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 , 6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/>
              <a:t>Why dividing by range can be better than dividing by </a:t>
            </a:r>
            <a:r>
              <a:rPr lang="en-US" b="1" dirty="0" err="1"/>
              <a:t>std</a:t>
            </a:r>
            <a:r>
              <a:rPr lang="en-US" b="1" dirty="0"/>
              <a:t> for clustering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37526" cy="175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𝑏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&gt; &gt; </m:t>
                      </m:r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               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/>
                          <a:sym typeface="Symbol"/>
                        </a:rPr>
                        <m:t>&lt; &lt;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4000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право 8"/>
          <p:cNvSpPr/>
          <p:nvPr/>
        </p:nvSpPr>
        <p:spPr>
          <a:xfrm>
            <a:off x="3419872" y="4769988"/>
            <a:ext cx="978408" cy="34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504" y="560320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Counter-intuitive: (b) divides dataset, thus better, (a) not, thus worse for clustering</a:t>
            </a:r>
            <a:endParaRPr lang="ru-RU" sz="3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798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K-Means,7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Preprocessing options at Iris dataset 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0.  Specify K=3 and specimens 1, 51, 101 as initial centers (because of preliminary knowledge). Then run iterations of K-Means: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</a:t>
            </a:r>
            <a:r>
              <a:rPr lang="en-US" sz="3200" b="1" dirty="0">
                <a:solidFill>
                  <a:schemeClr val="tx2"/>
                </a:solidFill>
              </a:rPr>
              <a:t> Converged in  4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7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(Normalizing by range)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 5 iterations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27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8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</a:t>
            </a:r>
            <a:r>
              <a:rPr lang="en-US" sz="4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Confusion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regarding Ground Truth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Partition of Iris dataset using K-Means method: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Ground Truth:  Taxa  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sz="3200" b="1" dirty="0">
                <a:solidFill>
                  <a:srgbClr val="7030A0"/>
                </a:solidFill>
              </a:rPr>
              <a:t>   T2   T3 Total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 	</a:t>
            </a:r>
            <a:r>
              <a:rPr lang="en-US" sz="2800" b="1" dirty="0">
                <a:solidFill>
                  <a:schemeClr val="tx2"/>
                </a:solidFill>
              </a:rPr>
              <a:t>50     0       0    50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16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0    48    </a:t>
            </a:r>
            <a:r>
              <a:rPr lang="en-US" sz="2800" b="1" dirty="0">
                <a:solidFill>
                  <a:srgbClr val="C00000"/>
                </a:solidFill>
              </a:rPr>
              <a:t>14</a:t>
            </a:r>
            <a:r>
              <a:rPr lang="en-US" sz="2800" b="1" dirty="0">
                <a:solidFill>
                  <a:schemeClr val="tx2"/>
                </a:solidFill>
              </a:rPr>
              <a:t>    62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0     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chemeClr val="tx2"/>
                </a:solidFill>
              </a:rPr>
              <a:t>    36    38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tx2"/>
                </a:solidFill>
              </a:rPr>
              <a:t>         	</a:t>
            </a:r>
            <a:r>
              <a:rPr lang="en-US" sz="2800" b="1" dirty="0">
                <a:solidFill>
                  <a:schemeClr val="tx2"/>
                </a:solidFill>
              </a:rPr>
              <a:t>50      0     0     50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28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0    39    </a:t>
            </a:r>
            <a:r>
              <a:rPr lang="en-US" sz="2800" b="1" dirty="0">
                <a:solidFill>
                  <a:srgbClr val="C00000"/>
                </a:solidFill>
              </a:rPr>
              <a:t>17</a:t>
            </a:r>
            <a:r>
              <a:rPr lang="en-US" sz="2800" b="1" dirty="0">
                <a:solidFill>
                  <a:schemeClr val="tx2"/>
                </a:solidFill>
              </a:rPr>
              <a:t>    56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0    </a:t>
            </a:r>
            <a:r>
              <a:rPr lang="en-US" sz="2800" b="1" dirty="0">
                <a:solidFill>
                  <a:srgbClr val="C00000"/>
                </a:solidFill>
              </a:rPr>
              <a:t>11</a:t>
            </a:r>
            <a:r>
              <a:rPr lang="en-US" sz="2800" b="1" dirty="0">
                <a:solidFill>
                  <a:schemeClr val="tx2"/>
                </a:solidFill>
              </a:rPr>
              <a:t>    33    44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(Norm. by range)</a:t>
            </a:r>
            <a:r>
              <a:rPr lang="en-US" sz="32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   	50      0      0    50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</a:t>
            </a:r>
            <a:r>
              <a:rPr lang="en-US" sz="2800" b="1" dirty="0">
                <a:solidFill>
                  <a:srgbClr val="C00000"/>
                </a:solidFill>
              </a:rPr>
              <a:t>17 errors</a:t>
            </a:r>
            <a:r>
              <a:rPr lang="en-US" sz="2800" b="1" dirty="0">
                <a:solidFill>
                  <a:schemeClr val="tx2"/>
                </a:solidFill>
              </a:rPr>
              <a:t>			  0    47   </a:t>
            </a:r>
            <a:r>
              <a:rPr lang="en-US" sz="2800" b="1" dirty="0">
                <a:solidFill>
                  <a:srgbClr val="C00000"/>
                </a:solidFill>
              </a:rPr>
              <a:t> 14   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61</a:t>
            </a: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					  0      </a:t>
            </a:r>
            <a:r>
              <a:rPr lang="en-US" sz="2800" b="1" dirty="0">
                <a:solidFill>
                  <a:srgbClr val="C00000"/>
                </a:solidFill>
              </a:rPr>
              <a:t>3 </a:t>
            </a:r>
            <a:r>
              <a:rPr lang="en-US" sz="2800" b="1" dirty="0">
                <a:solidFill>
                  <a:schemeClr val="tx2"/>
                </a:solidFill>
              </a:rPr>
              <a:t>   36    39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93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10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</a:t>
            </a:r>
            <a:r>
              <a:rPr lang="en-US" sz="3600" b="1" dirty="0"/>
              <a:t>Advantages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K-Means computations model typology making (who knows: what is typology?)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intuitive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fast and requires no additional memory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Computation is easy to parallelize (big data)</a:t>
            </a: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35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1754"/>
            <a:ext cx="8964488" cy="1188601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11</a:t>
            </a:r>
            <a:b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</a:t>
            </a:r>
            <a:r>
              <a:rPr lang="en-US" sz="4000" b="1" dirty="0"/>
              <a:t>Issues of K-Means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Would the K-Means computations ever stop?</a:t>
            </a:r>
          </a:p>
          <a:p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Results depend of the initialization (see next slide): How should one initialize?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/>
                </a:solidFill>
              </a:rPr>
              <a:t>Choosing the number of clusters K?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  To address, let us do a bit of theory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Two formalizations of the concept of feature: vector (DA) and random variable (Classical Statistics/ML)</a:t>
            </a:r>
          </a:p>
          <a:p>
            <a:r>
              <a:rPr lang="en-US" b="1" dirty="0"/>
              <a:t>Quantitative and categorical features</a:t>
            </a:r>
          </a:p>
          <a:p>
            <a:r>
              <a:rPr lang="en-US" b="1" dirty="0"/>
              <a:t>Data standardization</a:t>
            </a:r>
            <a:endParaRPr lang="ru-RU" dirty="0"/>
          </a:p>
          <a:p>
            <a:r>
              <a:rPr lang="en-US" b="1" dirty="0"/>
              <a:t>How to categorize a quantitative feature</a:t>
            </a:r>
            <a:r>
              <a:rPr lang="ru-RU" b="1" dirty="0"/>
              <a:t>.</a:t>
            </a:r>
          </a:p>
          <a:p>
            <a:r>
              <a:rPr lang="en-US" b="1" dirty="0"/>
              <a:t>Partition and its distribution</a:t>
            </a:r>
            <a:r>
              <a:rPr lang="ru-RU" b="1" dirty="0"/>
              <a:t>.</a:t>
            </a:r>
          </a:p>
          <a:p>
            <a:r>
              <a:rPr lang="en-US" b="1" dirty="0"/>
              <a:t>K-means clustering and its issues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b="1" dirty="0"/>
              <a:t>K-means criterion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b="1" dirty="0"/>
              <a:t>Interpretation of clusters</a:t>
            </a:r>
          </a:p>
          <a:p>
            <a:r>
              <a:rPr lang="en-US" b="1" dirty="0"/>
              <a:t>The average and its properties</a:t>
            </a:r>
          </a:p>
          <a:p>
            <a:pPr lvl="1"/>
            <a:r>
              <a:rPr lang="en-US" b="1" dirty="0"/>
              <a:t>Data analysis:  Vector view</a:t>
            </a:r>
          </a:p>
          <a:p>
            <a:pPr lvl="1"/>
            <a:r>
              <a:rPr lang="en-US" b="1" dirty="0"/>
              <a:t>Classical statistics: Density function view</a:t>
            </a:r>
            <a:endParaRPr lang="ru-RU" b="1" dirty="0"/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73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12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2"/>
                </a:solidFill>
              </a:rPr>
              <a:t>Results heavily depend of the initialization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3236419" y="1196752"/>
            <a:ext cx="590758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1196753"/>
            <a:ext cx="305983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 clearly visible</a:t>
            </a:r>
          </a:p>
          <a:p>
            <a:r>
              <a:rPr lang="en-US" sz="2800" b="1" dirty="0"/>
              <a:t>clusters case.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Top: </a:t>
            </a:r>
          </a:p>
          <a:p>
            <a:r>
              <a:rPr lang="en-US" sz="2400" b="1" dirty="0"/>
              <a:t>Reasonable location </a:t>
            </a:r>
          </a:p>
          <a:p>
            <a:r>
              <a:rPr lang="en-US" sz="2400" b="1" dirty="0"/>
              <a:t>of initial centroids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Bottom</a:t>
            </a:r>
            <a:r>
              <a:rPr lang="en-US" sz="2800" b="1" dirty="0"/>
              <a:t>: </a:t>
            </a:r>
          </a:p>
          <a:p>
            <a:r>
              <a:rPr lang="en-US" sz="2400" b="1" dirty="0"/>
              <a:t>Asymmetric initial centers lead to wrong clustering results</a:t>
            </a:r>
            <a:endParaRPr lang="ru-RU" sz="2400" b="1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758938" y="1231168"/>
            <a:ext cx="8388424" cy="5259760"/>
            <a:chOff x="755576" y="1215653"/>
            <a:chExt cx="8388424" cy="525976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215653"/>
              <a:ext cx="8388424" cy="5259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1616310" y="2915389"/>
              <a:ext cx="792088" cy="866561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1297089" y="4853645"/>
              <a:ext cx="1330696" cy="322308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3416510" y="2915389"/>
              <a:ext cx="864096" cy="72008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60</a:t>
            </a:fld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611560" y="3861048"/>
            <a:ext cx="5256584" cy="210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50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standardization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K-means criterion and convergence.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DA:  Vector view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CS: Density function view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0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13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C00000"/>
                </a:solidFill>
              </a:rPr>
              <a:t>K-Means criterion: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980728"/>
                <a:ext cx="5907581" cy="5544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Find partition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centers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 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to minimize: 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Criterion: </a:t>
                </a:r>
                <a:r>
                  <a:rPr lang="en-GB" altLang="ru-RU" sz="32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Sum of distances between entities and centers of their clusters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d(.,.)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ea typeface="Times New Roman" pitchFamily="18" charset="0"/>
                    <a:cs typeface="Times New Roman" pitchFamily="18" charset="0"/>
                  </a:rPr>
                  <a:t>         Y= [  1,     -1,         -1]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cs typeface="Times New Roman" pitchFamily="18" charset="0"/>
                  </a:rPr>
                  <a:t>     X-Y=[1-1, 2-(-1),  -2-(-1)]=[0, 3,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980728"/>
                <a:ext cx="5907581" cy="5544616"/>
              </a:xfrm>
              <a:prstGeom prst="rect">
                <a:avLst/>
              </a:prstGeom>
              <a:blipFill>
                <a:blip r:embed="rId3"/>
                <a:stretch>
                  <a:fillRect l="-2683" t="-1210" r="-1445" b="-83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20978" y="1412776"/>
            <a:ext cx="3702950" cy="3110264"/>
            <a:chOff x="3328" y="6468"/>
            <a:chExt cx="3072" cy="2172"/>
          </a:xfrm>
        </p:grpSpPr>
        <p:sp>
          <p:nvSpPr>
            <p:cNvPr id="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328" y="6468"/>
              <a:ext cx="3072" cy="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177" y="6711"/>
              <a:ext cx="320" cy="405"/>
              <a:chOff x="4177" y="6711"/>
              <a:chExt cx="320" cy="405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4417" y="6792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4417" y="703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23"/>
              <p:cNvSpPr>
                <a:spLocks noChangeArrowheads="1"/>
              </p:cNvSpPr>
              <p:nvPr/>
            </p:nvSpPr>
            <p:spPr bwMode="auto">
              <a:xfrm>
                <a:off x="4177" y="6711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AutoShape 22"/>
              <p:cNvSpPr>
                <a:spLocks noChangeArrowheads="1"/>
              </p:cNvSpPr>
              <p:nvPr/>
            </p:nvSpPr>
            <p:spPr bwMode="auto">
              <a:xfrm>
                <a:off x="4286" y="6792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562" y="7755"/>
              <a:ext cx="240" cy="552"/>
              <a:chOff x="2897" y="7927"/>
              <a:chExt cx="240" cy="552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897" y="7927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3057" y="839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2934" y="8113"/>
                <a:ext cx="160" cy="180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5025" y="7463"/>
              <a:ext cx="880" cy="648"/>
              <a:chOff x="4657" y="8008"/>
              <a:chExt cx="880" cy="648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457" y="800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5137" y="8413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4737" y="857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57" y="8089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>
                <a:off x="5018" y="8178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591" y="7830"/>
              <a:ext cx="71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662" y="8030"/>
              <a:ext cx="97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5078" y="7589"/>
              <a:ext cx="352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5149" y="7719"/>
              <a:ext cx="317" cy="3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5488" y="7491"/>
              <a:ext cx="378" cy="2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5470" y="7745"/>
              <a:ext cx="76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204" y="6774"/>
              <a:ext cx="144" cy="1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364" y="6918"/>
              <a:ext cx="82" cy="1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 flipH="1">
              <a:off x="4364" y="6792"/>
              <a:ext cx="82" cy="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43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criterion, 1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2"/>
                </a:solidFill>
              </a:rPr>
              <a:t>K-Means = alternating minimization of </a:t>
            </a:r>
            <a:r>
              <a:rPr lang="en-US" sz="2800" b="1" i="1" dirty="0">
                <a:solidFill>
                  <a:schemeClr val="tx2"/>
                </a:solidFill>
              </a:rPr>
              <a:t>D(</a:t>
            </a:r>
            <a:r>
              <a:rPr lang="en-US" sz="2800" b="1" i="1" dirty="0" err="1">
                <a:solidFill>
                  <a:schemeClr val="tx2"/>
                </a:solidFill>
              </a:rPr>
              <a:t>S,c</a:t>
            </a:r>
            <a:r>
              <a:rPr lang="en-US" sz="2800" b="1" i="1" dirty="0">
                <a:solidFill>
                  <a:schemeClr val="tx2"/>
                </a:solidFill>
              </a:rPr>
              <a:t>)</a:t>
            </a:r>
            <a:endParaRPr lang="en-US" sz="28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3200" b="1" dirty="0">
                    <a:solidFill>
                      <a:schemeClr val="accent1"/>
                    </a:solidFill>
                  </a:rPr>
                  <a:t>alternatingly: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Y= [  1,    -1,         -1]</a:t>
                </a: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X-Y=  [   0,     3,        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GB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blipFill rotWithShape="1">
                <a:blip r:embed="rId3"/>
                <a:stretch>
                  <a:fillRect l="-2683" t="-1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2786"/>
            <a:ext cx="3419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Minimize </a:t>
            </a:r>
            <a:r>
              <a:rPr lang="en-US" sz="3200" b="1" i="1" dirty="0">
                <a:solidFill>
                  <a:srgbClr val="FF0000"/>
                </a:solidFill>
              </a:rPr>
              <a:t>D(</a:t>
            </a:r>
            <a:r>
              <a:rPr lang="en-US" sz="3200" b="1" i="1" dirty="0" err="1">
                <a:solidFill>
                  <a:srgbClr val="FF0000"/>
                </a:solidFill>
              </a:rPr>
              <a:t>S,c</a:t>
            </a:r>
            <a:r>
              <a:rPr lang="en-US" sz="3200" b="1" i="1" dirty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S</a:t>
            </a:r>
            <a:r>
              <a:rPr lang="en-US" sz="2800" b="1" baseline="-25000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Clusters update</a:t>
            </a:r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Centers update</a:t>
            </a:r>
          </a:p>
          <a:p>
            <a:endParaRPr lang="en-US" sz="2800" i="1" dirty="0"/>
          </a:p>
          <a:p>
            <a:r>
              <a:rPr lang="en-US" sz="3200" i="1" dirty="0"/>
              <a:t>D(</a:t>
            </a:r>
            <a:r>
              <a:rPr lang="en-US" sz="3200" i="1" dirty="0" err="1"/>
              <a:t>S,c</a:t>
            </a:r>
            <a:r>
              <a:rPr lang="en-US" sz="3200" i="1" dirty="0"/>
              <a:t>)</a:t>
            </a:r>
            <a:r>
              <a:rPr lang="en-US" sz="3200" dirty="0"/>
              <a:t> decreases at each step: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Convergence – </a:t>
            </a:r>
            <a:r>
              <a:rPr lang="en-US" sz="3600" b="1" dirty="0">
                <a:solidFill>
                  <a:srgbClr val="C00000"/>
                </a:solidFill>
              </a:rPr>
              <a:t>why? (QUIZ)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58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/>
          <a:p>
            <a:r>
              <a:rPr lang="en-US" dirty="0"/>
              <a:t>       Pythagorean  decomposition,1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6612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K-Means criterion: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i="1" dirty="0"/>
              <a:t>                  </a:t>
            </a:r>
            <a:r>
              <a:rPr lang="en-US" sz="3200" b="1" i="1" dirty="0"/>
              <a:t>T  =  F(</a:t>
            </a:r>
            <a:r>
              <a:rPr lang="en-US" sz="3200" b="1" i="1" dirty="0" err="1"/>
              <a:t>S,c</a:t>
            </a:r>
            <a:r>
              <a:rPr lang="en-US" sz="3200" b="1" i="1" dirty="0"/>
              <a:t>) + D(</a:t>
            </a:r>
            <a:r>
              <a:rPr lang="en-US" sz="3200" b="1" i="1" dirty="0" err="1"/>
              <a:t>S,c</a:t>
            </a:r>
            <a:r>
              <a:rPr lang="en-US" sz="3200" b="1" i="1" dirty="0"/>
              <a:t>) </a:t>
            </a:r>
            <a:r>
              <a:rPr lang="en-US" sz="3200" i="1" dirty="0"/>
              <a:t>      </a:t>
            </a:r>
          </a:p>
          <a:p>
            <a:endParaRPr lang="en-US" sz="3200" i="1" dirty="0">
              <a:solidFill>
                <a:srgbClr val="7030A0"/>
              </a:solidFill>
            </a:endParaRPr>
          </a:p>
          <a:p>
            <a:r>
              <a:rPr lang="en-US" sz="3200" i="1" dirty="0" err="1">
                <a:solidFill>
                  <a:srgbClr val="7030A0"/>
                </a:solidFill>
              </a:rPr>
              <a:t>Data_Scatter</a:t>
            </a:r>
            <a:r>
              <a:rPr lang="en-US" sz="3200" i="1" dirty="0">
                <a:solidFill>
                  <a:srgbClr val="7030A0"/>
                </a:solidFill>
              </a:rPr>
              <a:t> = “Explained </a:t>
            </a:r>
            <a:r>
              <a:rPr lang="en-US" sz="3200" i="1" dirty="0" err="1">
                <a:solidFill>
                  <a:srgbClr val="7030A0"/>
                </a:solidFill>
              </a:rPr>
              <a:t>Part”+”Unexplained</a:t>
            </a:r>
            <a:r>
              <a:rPr lang="en-US" sz="3200" i="1" dirty="0">
                <a:solidFill>
                  <a:srgbClr val="7030A0"/>
                </a:solidFill>
              </a:rPr>
              <a:t> Part”</a:t>
            </a:r>
          </a:p>
          <a:p>
            <a:endParaRPr lang="ru-RU" sz="32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MagDataAnalysis_2020_3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47788" y="1700213"/>
          <a:ext cx="5238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Формула" r:id="rId3" imgW="2057400" imgH="457200" progId="Equation.3">
                  <p:embed/>
                </p:oleObj>
              </mc:Choice>
              <mc:Fallback>
                <p:oleObj name="Формула" r:id="rId3" imgW="2057400" imgH="457200" progId="Equation.3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788" y="1700213"/>
                        <a:ext cx="523875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11560" y="2780928"/>
          <a:ext cx="51530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Формула" r:id="rId5" imgW="2145960" imgH="457200" progId="Equation.3">
                  <p:embed/>
                </p:oleObj>
              </mc:Choice>
              <mc:Fallback>
                <p:oleObj name="Формула" r:id="rId5" imgW="2145960" imgH="457200" progId="Equation.3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780928"/>
                        <a:ext cx="5153025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27680" y="3645024"/>
          <a:ext cx="6697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7" imgW="2692080" imgH="431640" progId="Equation.3">
                  <p:embed/>
                </p:oleObj>
              </mc:Choice>
              <mc:Fallback>
                <p:oleObj name="Формула" r:id="rId7" imgW="269208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680" y="3645024"/>
                        <a:ext cx="6697663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 rot="18224005">
            <a:off x="1841836" y="4589193"/>
            <a:ext cx="340616" cy="889582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35896" y="4432121"/>
            <a:ext cx="340616" cy="601863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784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/>
          <a:p>
            <a:r>
              <a:rPr lang="en-US" dirty="0"/>
              <a:t>       Pythagorean  decomposition,2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6612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K-Means criterion: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proof and more, see Sections 4.3.1 and 4.3.2, pp. 323-326 in Textbook by  Mirkin (2019(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i="1" dirty="0"/>
              <a:t>                  </a:t>
            </a:r>
            <a:endParaRPr lang="ru-RU" sz="32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MagDataAnalysis_2020_3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47788" y="1700213"/>
          <a:ext cx="5238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Формула" r:id="rId3" imgW="2057400" imgH="457200" progId="Equation.3">
                  <p:embed/>
                </p:oleObj>
              </mc:Choice>
              <mc:Fallback>
                <p:oleObj name="Формула" r:id="rId3" imgW="2057400" imgH="457200" progId="Equation.3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788" y="1700213"/>
                        <a:ext cx="523875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55576" y="2608105"/>
          <a:ext cx="6697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Формула" r:id="rId5" imgW="2692080" imgH="431640" progId="Equation.3">
                  <p:embed/>
                </p:oleObj>
              </mc:Choice>
              <mc:Fallback>
                <p:oleObj name="Формула" r:id="rId5" imgW="269208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2608105"/>
                        <a:ext cx="6697663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0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2 Contents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standardization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/>
              <a:t>Interpretation of clusters through means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Vector view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Density function view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56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98072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9 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 interpretation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98072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for Interpretation </a:t>
            </a:r>
            <a:r>
              <a:rPr lang="en-US" sz="2800" b="1" dirty="0">
                <a:solidFill>
                  <a:schemeClr val="tx2"/>
                </a:solidFill>
              </a:rPr>
              <a:t>of cluster </a:t>
            </a:r>
            <a:r>
              <a:rPr lang="en-US" sz="2800" b="1" i="1" dirty="0" err="1">
                <a:solidFill>
                  <a:schemeClr val="tx2"/>
                </a:solidFill>
              </a:rPr>
              <a:t>S</a:t>
            </a:r>
            <a:r>
              <a:rPr lang="en-US" sz="28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i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/>
              <a:t>Iris taxon </a:t>
            </a:r>
            <a:r>
              <a:rPr lang="en-US" sz="2800" b="1" dirty="0"/>
              <a:t>T1: 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Specimens number 1, 2, …, 50</a:t>
            </a:r>
          </a:p>
          <a:p>
            <a:r>
              <a:rPr lang="en-US" sz="3200" b="1" dirty="0"/>
              <a:t>Taxon T1 Interpretation</a:t>
            </a:r>
            <a:r>
              <a:rPr lang="en-US" sz="2400" b="1" dirty="0"/>
              <a:t>:     </a:t>
            </a:r>
            <a:r>
              <a:rPr lang="en-US" sz="2400" b="1" dirty="0">
                <a:solidFill>
                  <a:srgbClr val="0070C0"/>
                </a:solidFill>
              </a:rPr>
              <a:t>SMALL PETAL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55163"/>
              </p:ext>
            </p:extLst>
          </p:nvPr>
        </p:nvGraphicFramePr>
        <p:xfrm>
          <a:off x="0" y="2780929"/>
          <a:ext cx="9036496" cy="376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028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51">
                <a:tc>
                  <a:txBody>
                    <a:bodyPr/>
                    <a:lstStyle/>
                    <a:p>
                      <a:r>
                        <a:rPr lang="en-US" sz="2800" b="1" dirty="0"/>
                        <a:t>Within-cluster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80">
                <a:tc>
                  <a:txBody>
                    <a:bodyPr/>
                    <a:lstStyle/>
                    <a:p>
                      <a:r>
                        <a:rPr lang="en-US" sz="2800" b="1" dirty="0"/>
                        <a:t>Grand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5.843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3.057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3.758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1.199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Difference, 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72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892C5-7267-415C-B035-D880DA80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3874760"/>
          </a:xfrm>
        </p:spPr>
        <p:txBody>
          <a:bodyPr>
            <a:normAutofit/>
          </a:bodyPr>
          <a:lstStyle/>
          <a:p>
            <a:r>
              <a:rPr lang="en-US" dirty="0"/>
              <a:t>Take a look at the </a:t>
            </a:r>
            <a:r>
              <a:rPr lang="en-US" b="1" dirty="0"/>
              <a:t>Supplement </a:t>
            </a:r>
            <a:r>
              <a:rPr lang="en-US" b="1"/>
              <a:t>to Lecture 2: </a:t>
            </a:r>
            <a:br>
              <a:rPr lang="en-US" b="1" dirty="0"/>
            </a:br>
            <a:r>
              <a:rPr lang="en-US" b="1" dirty="0"/>
              <a:t>Detailed advice on </a:t>
            </a:r>
            <a:br>
              <a:rPr lang="en-US" b="1" dirty="0"/>
            </a:br>
            <a:r>
              <a:rPr lang="en-US" b="1" dirty="0"/>
              <a:t>cluster interpretation</a:t>
            </a:r>
            <a:endParaRPr lang="ru-RU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95F4E5-03A9-4C2E-8B2F-B4A53053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DE0F77-971F-4DBF-A8AD-EA54D207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856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standardization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 through means</a:t>
            </a:r>
          </a:p>
          <a:p>
            <a:r>
              <a:rPr lang="en-US" b="1" dirty="0"/>
              <a:t>The average/mean and its properties</a:t>
            </a:r>
          </a:p>
          <a:p>
            <a:pPr lvl="1"/>
            <a:r>
              <a:rPr lang="en-US" b="1" dirty="0"/>
              <a:t>Vector view</a:t>
            </a:r>
          </a:p>
          <a:p>
            <a:pPr lvl="1"/>
            <a:r>
              <a:rPr lang="en-US" b="1" dirty="0"/>
              <a:t>Density function view</a:t>
            </a:r>
            <a:endParaRPr lang="ru-RU" b="1" dirty="0"/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76200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Lecture 2 Contents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66266"/>
            <a:ext cx="8400288" cy="621553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Two formalizations of the concept of feature: vector and random variable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Quantitative and categorical features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to categorize a quantitative feature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Partition and its distribution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clustering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Interpretation of clusters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 average and its properties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K-means criterion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73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What is</a:t>
            </a:r>
            <a:r>
              <a:rPr lang="en-US" sz="3200" b="1" dirty="0"/>
              <a:t> a vector feature center,</a:t>
            </a:r>
            <a:r>
              <a:rPr lang="en-US" sz="3200" dirty="0"/>
              <a:t>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feature over </a:t>
            </a:r>
            <a:r>
              <a:rPr lang="en-US" i="1" dirty="0"/>
              <a:t>N</a:t>
            </a:r>
            <a:r>
              <a:rPr lang="en-US" dirty="0"/>
              <a:t> entities (transposed)</a:t>
            </a:r>
          </a:p>
          <a:p>
            <a:pPr marL="0" indent="0">
              <a:buNone/>
            </a:pPr>
            <a:r>
              <a:rPr lang="en-US" b="1" dirty="0"/>
              <a:t>x </a:t>
            </a:r>
            <a:r>
              <a:rPr lang="en-US" dirty="0"/>
              <a:t>=   (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, …, x</a:t>
            </a:r>
            <a:r>
              <a:rPr lang="en-US" b="1" baseline="-25000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Data Analysis view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Def.</a:t>
            </a:r>
            <a:r>
              <a:rPr lang="en-US" b="1" dirty="0"/>
              <a:t>            Center of x is a value c satisfying equations</a:t>
            </a:r>
          </a:p>
          <a:p>
            <a:pPr marL="0" indent="0">
              <a:buNone/>
            </a:pPr>
            <a:r>
              <a:rPr lang="en-US" i="1" dirty="0"/>
              <a:t>             </a:t>
            </a:r>
            <a:r>
              <a:rPr lang="ru-RU" i="1" dirty="0"/>
              <a:t>	</a:t>
            </a:r>
            <a:r>
              <a:rPr lang="en-US" b="1" i="1" dirty="0"/>
              <a:t>x</a:t>
            </a:r>
            <a:r>
              <a:rPr lang="en-US" b="1" i="1" baseline="-25000" dirty="0"/>
              <a:t>i</a:t>
            </a:r>
            <a:r>
              <a:rPr lang="en-US" b="1" i="1" dirty="0"/>
              <a:t> = c + </a:t>
            </a:r>
            <a:r>
              <a:rPr lang="en-US" b="1" i="1" dirty="0" err="1"/>
              <a:t>e</a:t>
            </a:r>
            <a:r>
              <a:rPr lang="en-US" b="1" i="1" baseline="-25000" dirty="0" err="1"/>
              <a:t>i</a:t>
            </a:r>
            <a:r>
              <a:rPr lang="en-US" dirty="0"/>
              <a:t>, for all </a:t>
            </a:r>
            <a:r>
              <a:rPr lang="en-US" i="1" dirty="0" err="1"/>
              <a:t>i</a:t>
            </a:r>
            <a:r>
              <a:rPr lang="en-US" i="1" dirty="0"/>
              <a:t>=1,2,…, N</a:t>
            </a:r>
          </a:p>
          <a:p>
            <a:pPr marL="0" indent="0">
              <a:buNone/>
            </a:pPr>
            <a:r>
              <a:rPr lang="en-US" b="1" i="1" dirty="0"/>
              <a:t>                    at as small residuals </a:t>
            </a:r>
            <a:r>
              <a:rPr lang="en-US" b="1" i="1" dirty="0" err="1"/>
              <a:t>e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 </a:t>
            </a:r>
            <a:r>
              <a:rPr lang="en-US" b="1" i="1" dirty="0"/>
              <a:t>as possible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Def.                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=[|e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+|e</a:t>
            </a:r>
            <a:r>
              <a:rPr lang="en-US" i="1" baseline="-25000" dirty="0"/>
              <a:t>2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+…+ |</a:t>
            </a:r>
            <a:r>
              <a:rPr lang="en-US" i="1" dirty="0" err="1"/>
              <a:t>e</a:t>
            </a:r>
            <a:r>
              <a:rPr lang="en-US" i="1" baseline="-25000" dirty="0" err="1"/>
              <a:t>N</a:t>
            </a:r>
            <a:r>
              <a:rPr lang="en-US" i="1" dirty="0" err="1"/>
              <a:t>|</a:t>
            </a:r>
            <a:r>
              <a:rPr lang="en-US" i="1" baseline="30000" dirty="0" err="1"/>
              <a:t>p</a:t>
            </a:r>
            <a:r>
              <a:rPr lang="en-US" dirty="0"/>
              <a:t> ]/N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b="1" dirty="0"/>
              <a:t>       </a:t>
            </a:r>
            <a:r>
              <a:rPr lang="en-US" b="1" dirty="0" err="1"/>
              <a:t>Minkowski</a:t>
            </a:r>
            <a:r>
              <a:rPr lang="en-US" b="1" dirty="0"/>
              <a:t> criterion:   min </a:t>
            </a:r>
            <a:r>
              <a:rPr lang="en-US" b="1" i="1" dirty="0" err="1"/>
              <a:t>L</a:t>
            </a:r>
            <a:r>
              <a:rPr lang="en-US" b="1" i="1" baseline="-25000" dirty="0" err="1"/>
              <a:t>p</a:t>
            </a:r>
            <a:endParaRPr lang="en-US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24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What is</a:t>
            </a:r>
            <a:r>
              <a:rPr lang="en-US" sz="3200" b="1" dirty="0"/>
              <a:t> a feature vector center,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analysis view: Minkowski p-center (p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 1)</a:t>
            </a:r>
          </a:p>
          <a:p>
            <a:pPr marL="0" indent="0">
              <a:buNone/>
            </a:pPr>
            <a:r>
              <a:rPr lang="en-US" i="1" dirty="0"/>
              <a:t>            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       Minimize </a:t>
            </a:r>
            <a:r>
              <a:rPr lang="en-US" i="1" dirty="0" err="1"/>
              <a:t>L</a:t>
            </a:r>
            <a:r>
              <a:rPr lang="en-US" i="1" baseline="-25000" dirty="0" err="1"/>
              <a:t>p</a:t>
            </a:r>
            <a:r>
              <a:rPr lang="en-US" i="1" dirty="0"/>
              <a:t>=[|c-x</a:t>
            </a:r>
            <a:r>
              <a:rPr lang="en-US" i="1" baseline="-25000" dirty="0"/>
              <a:t>1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+|c-x</a:t>
            </a:r>
            <a:r>
              <a:rPr lang="en-US" i="1" baseline="-25000" dirty="0"/>
              <a:t>2</a:t>
            </a:r>
            <a:r>
              <a:rPr lang="en-US" i="1" dirty="0"/>
              <a:t>|</a:t>
            </a:r>
            <a:r>
              <a:rPr lang="en-US" i="1" baseline="30000" dirty="0"/>
              <a:t>p</a:t>
            </a:r>
            <a:r>
              <a:rPr lang="en-US" i="1" dirty="0"/>
              <a:t>+…+ |</a:t>
            </a:r>
            <a:r>
              <a:rPr lang="en-US" i="1" dirty="0" err="1"/>
              <a:t>c-x</a:t>
            </a:r>
            <a:r>
              <a:rPr lang="en-US" i="1" baseline="-25000" dirty="0" err="1"/>
              <a:t>N</a:t>
            </a:r>
            <a:r>
              <a:rPr lang="en-US" i="1" dirty="0" err="1"/>
              <a:t>|</a:t>
            </a:r>
            <a:r>
              <a:rPr lang="en-US" i="1" baseline="30000" dirty="0" err="1"/>
              <a:t>p</a:t>
            </a:r>
            <a:r>
              <a:rPr lang="en-US" dirty="0"/>
              <a:t> ]/N </a:t>
            </a:r>
          </a:p>
          <a:p>
            <a:pPr marL="0" indent="0">
              <a:buNone/>
            </a:pPr>
            <a:r>
              <a:rPr lang="en-US" dirty="0"/>
              <a:t>with respect to all possible 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At different p, different solutions!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L</a:t>
            </a:r>
            <a:r>
              <a:rPr lang="en-US" b="1" baseline="-25000" dirty="0" err="1"/>
              <a:t>p</a:t>
            </a:r>
            <a:r>
              <a:rPr lang="en-US" b="1" dirty="0"/>
              <a:t> is a measure of spread of the feature around center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079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320"/>
            <a:ext cx="83941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Minkowski distance:</a:t>
            </a:r>
            <a:br>
              <a:rPr lang="en-US" dirty="0"/>
            </a:br>
            <a:r>
              <a:rPr lang="en-US" dirty="0"/>
              <a:t>curve      </a:t>
            </a:r>
            <a:r>
              <a:rPr lang="en-US" b="1" dirty="0" err="1"/>
              <a:t>x</a:t>
            </a:r>
            <a:r>
              <a:rPr lang="en-US" b="1" baseline="30000" dirty="0" err="1"/>
              <a:t>p</a:t>
            </a:r>
            <a:r>
              <a:rPr lang="en-US" b="1" dirty="0" err="1"/>
              <a:t>+y</a:t>
            </a:r>
            <a:r>
              <a:rPr lang="en-US" b="1" baseline="30000" dirty="0" err="1"/>
              <a:t>p</a:t>
            </a:r>
            <a:r>
              <a:rPr lang="en-US" b="1" dirty="0"/>
              <a:t>=1    </a:t>
            </a:r>
            <a:r>
              <a:rPr lang="en-US" dirty="0"/>
              <a:t> at different p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295900" cy="3971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4248" y="2636912"/>
            <a:ext cx="785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P=5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P=3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P=2</a:t>
            </a:r>
          </a:p>
          <a:p>
            <a:endParaRPr lang="en-US" b="1" dirty="0"/>
          </a:p>
          <a:p>
            <a:r>
              <a:rPr lang="en-US" b="1" dirty="0"/>
              <a:t>P=1.5</a:t>
            </a:r>
          </a:p>
          <a:p>
            <a:r>
              <a:rPr lang="en-US" b="1" dirty="0"/>
              <a:t>P=1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56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008112"/>
          </a:xfrm>
        </p:spPr>
        <p:txBody>
          <a:bodyPr>
            <a:normAutofit/>
          </a:bodyPr>
          <a:lstStyle/>
          <a:p>
            <a:r>
              <a:rPr lang="en-US" sz="3200" dirty="0"/>
              <a:t>What is</a:t>
            </a:r>
            <a:r>
              <a:rPr lang="en-US" sz="3200" b="1" dirty="0"/>
              <a:t> center, 3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504" y="1124744"/>
                <a:ext cx="9036496" cy="5616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Data analysis view: Minkowski p-center (p </a:t>
                </a:r>
                <a:r>
                  <a:rPr lang="en-US" b="1" dirty="0">
                    <a:solidFill>
                      <a:srgbClr val="0070C0"/>
                    </a:solidFill>
                    <a:sym typeface="Symbol"/>
                  </a:rPr>
                  <a:t> 1)</a:t>
                </a:r>
              </a:p>
              <a:p>
                <a:pPr marL="0" indent="0">
                  <a:buNone/>
                </a:pPr>
                <a:r>
                  <a:rPr lang="en-US" i="1" dirty="0"/>
                  <a:t>              Minimize </a:t>
                </a:r>
                <a:r>
                  <a:rPr lang="en-US" b="1" i="1" dirty="0" err="1"/>
                  <a:t>L</a:t>
                </a:r>
                <a:r>
                  <a:rPr lang="en-US" b="1" i="1" baseline="-25000" dirty="0" err="1"/>
                  <a:t>p</a:t>
                </a:r>
                <a:r>
                  <a:rPr lang="en-US" b="1" i="1" dirty="0"/>
                  <a:t>=[|c-x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|</a:t>
                </a:r>
                <a:r>
                  <a:rPr lang="en-US" b="1" i="1" baseline="30000" dirty="0"/>
                  <a:t>p</a:t>
                </a:r>
                <a:r>
                  <a:rPr lang="en-US" b="1" i="1" dirty="0"/>
                  <a:t>+|c-x</a:t>
                </a:r>
                <a:r>
                  <a:rPr lang="en-US" b="1" i="1" baseline="-25000" dirty="0"/>
                  <a:t>2</a:t>
                </a:r>
                <a:r>
                  <a:rPr lang="en-US" b="1" i="1" dirty="0"/>
                  <a:t>|</a:t>
                </a:r>
                <a:r>
                  <a:rPr lang="en-US" b="1" i="1" baseline="30000" dirty="0"/>
                  <a:t>p</a:t>
                </a:r>
                <a:r>
                  <a:rPr lang="en-US" b="1" i="1" dirty="0"/>
                  <a:t>+…+ |</a:t>
                </a:r>
                <a:r>
                  <a:rPr lang="en-US" b="1" i="1" dirty="0" err="1"/>
                  <a:t>c-x</a:t>
                </a:r>
                <a:r>
                  <a:rPr lang="en-US" b="1" i="1" baseline="-25000" dirty="0" err="1"/>
                  <a:t>N</a:t>
                </a:r>
                <a:r>
                  <a:rPr lang="en-US" b="1" i="1" dirty="0" err="1"/>
                  <a:t>|</a:t>
                </a:r>
                <a:r>
                  <a:rPr lang="en-US" b="1" i="1" baseline="30000" dirty="0" err="1"/>
                  <a:t>p</a:t>
                </a:r>
                <a:r>
                  <a:rPr lang="en-US" b="1" dirty="0"/>
                  <a:t> ]/N </a:t>
                </a:r>
              </a:p>
              <a:p>
                <a:pPr marL="0" indent="0">
                  <a:buNone/>
                </a:pPr>
                <a:r>
                  <a:rPr lang="en-US" dirty="0"/>
                  <a:t>with respect to all possible c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Take p=2. </a:t>
                </a:r>
                <a:r>
                  <a:rPr lang="en-US" dirty="0"/>
                  <a:t>Then</a:t>
                </a:r>
                <a:r>
                  <a:rPr lang="en-US" i="1" dirty="0"/>
                  <a:t> </a:t>
                </a:r>
                <a:r>
                  <a:rPr lang="en-US" i="1" dirty="0" err="1"/>
                  <a:t>L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=</a:t>
                </a:r>
                <a:r>
                  <a:rPr lang="en-US" i="1" dirty="0"/>
                  <a:t> L</a:t>
                </a:r>
                <a:r>
                  <a:rPr lang="en-US" i="1" baseline="-25000" dirty="0"/>
                  <a:t>2  </a:t>
                </a:r>
                <a:r>
                  <a:rPr lang="en-US" dirty="0"/>
                  <a:t>is quadratic. First-order minimum condition can be applied leading to optimal</a:t>
                </a:r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        </a:t>
                </a:r>
                <a:r>
                  <a:rPr lang="en-US" b="1" i="1" dirty="0"/>
                  <a:t>c</a:t>
                </a:r>
                <a:r>
                  <a:rPr lang="en-US" b="1" dirty="0"/>
                  <a:t>=Mean(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dirty="0"/>
                  <a:t>) =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At this c, </a:t>
                </a:r>
              </a:p>
              <a:p>
                <a:pPr marL="0" indent="0">
                  <a:buNone/>
                </a:pPr>
                <a:r>
                  <a:rPr lang="en-US" b="1" i="1" dirty="0"/>
                  <a:t>L</a:t>
                </a:r>
                <a:r>
                  <a:rPr lang="en-US" b="1" i="1" baseline="-25000" dirty="0"/>
                  <a:t>2</a:t>
                </a:r>
                <a:r>
                  <a:rPr lang="en-US" i="1" baseline="-25000" dirty="0"/>
                  <a:t> </a:t>
                </a:r>
                <a:r>
                  <a:rPr lang="en-US" b="1" dirty="0"/>
                  <a:t>is the variance, the squared standard deviation!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(The minimum </a:t>
                </a:r>
                <a:r>
                  <a:rPr lang="en-US" i="1" dirty="0">
                    <a:solidFill>
                      <a:srgbClr val="0070C0"/>
                    </a:solidFill>
                  </a:rPr>
                  <a:t>L</a:t>
                </a:r>
                <a:r>
                  <a:rPr lang="en-US" i="1" baseline="-25000" dirty="0">
                    <a:solidFill>
                      <a:srgbClr val="0070C0"/>
                    </a:solidFill>
                  </a:rPr>
                  <a:t>2 </a:t>
                </a:r>
                <a:r>
                  <a:rPr lang="en-US" dirty="0">
                    <a:solidFill>
                      <a:srgbClr val="0070C0"/>
                    </a:solidFill>
                  </a:rPr>
                  <a:t>is referred to as the variance, and its square root, as the standard deviation.)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504" y="1124744"/>
                <a:ext cx="9036496" cy="5616624"/>
              </a:xfrm>
              <a:blipFill>
                <a:blip r:embed="rId2"/>
                <a:stretch>
                  <a:fillRect l="-1417" t="-1303" r="-2092" b="-2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068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307064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</a:t>
            </a:r>
            <a:r>
              <a:rPr lang="en-US" sz="4400" dirty="0"/>
              <a:t>hat is</a:t>
            </a:r>
            <a:r>
              <a:rPr lang="en-US" sz="4400" b="1" dirty="0"/>
              <a:t> center, 4:  Classical statistics</a:t>
            </a:r>
            <a:br>
              <a:rPr lang="en-US" sz="4400" b="1" dirty="0"/>
            </a:br>
            <a:r>
              <a:rPr lang="en-US" sz="4400" b="1" dirty="0"/>
              <a:t>view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800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800" dirty="0"/>
                  <a:t>  Unidimensional data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/>
                  <a:t> is a set of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independent random variables with the same density function </a:t>
                </a:r>
                <a:r>
                  <a:rPr lang="en-US" sz="2800" i="1" dirty="0"/>
                  <a:t>f(x)</a:t>
                </a:r>
                <a:r>
                  <a:rPr lang="en-US" sz="2800" dirty="0"/>
                  <a:t>. </a:t>
                </a:r>
              </a:p>
              <a:p>
                <a:pPr marL="82296" indent="0">
                  <a:buNone/>
                </a:pPr>
                <a:r>
                  <a:rPr lang="en-US" sz="2800" dirty="0"/>
                  <a:t>Denote its mathematical expectation by 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and variance by </a:t>
                </a:r>
                <a:r>
                  <a:rPr lang="en-US" sz="2800" i="1" dirty="0">
                    <a:sym typeface="Symbol" panose="05050102010706020507" pitchFamily="18" charset="2"/>
                  </a:rPr>
                  <a:t></a:t>
                </a:r>
                <a:r>
                  <a:rPr lang="en-US" sz="28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ym typeface="Symbol" panose="05050102010706020507" pitchFamily="18" charset="2"/>
                  </a:rPr>
                  <a:t>. The former is defined as </a:t>
                </a:r>
                <a:r>
                  <a:rPr lang="en-US" sz="2800" i="1" dirty="0">
                    <a:sym typeface="Symbol" panose="05050102010706020507" pitchFamily="18" charset="2"/>
                  </a:rPr>
                  <a:t>ME(f) </a:t>
                </a:r>
                <a:r>
                  <a:rPr lang="en-US" sz="28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800" dirty="0"/>
                  <a:t>; the latter as </a:t>
                </a:r>
                <a:r>
                  <a:rPr lang="en-US" sz="2800" i="1" dirty="0"/>
                  <a:t>ME</a:t>
                </a:r>
                <a:r>
                  <a:rPr lang="en-US" sz="2800" dirty="0"/>
                  <a:t>([</a:t>
                </a:r>
                <a:r>
                  <a:rPr lang="en-US" sz="2800" i="1" dirty="0"/>
                  <a:t>f(x)</a:t>
                </a:r>
                <a:r>
                  <a:rPr lang="en-US" sz="2800" dirty="0"/>
                  <a:t>-</a:t>
                </a:r>
                <a:r>
                  <a:rPr lang="en-US" sz="2800" i="1" dirty="0"/>
                  <a:t>ME(f)</a:t>
                </a:r>
                <a:r>
                  <a:rPr lang="en-US" sz="2800" dirty="0"/>
                  <a:t>]</a:t>
                </a:r>
                <a:r>
                  <a:rPr lang="en-US" sz="2800" i="1" baseline="30000" dirty="0"/>
                  <a:t>2</a:t>
                </a:r>
                <a:r>
                  <a:rPr lang="en-US" sz="2800" dirty="0"/>
                  <a:t>).</a:t>
                </a:r>
              </a:p>
              <a:p>
                <a:pPr marL="82296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In contrast to simple-minded expectation, the density of </a:t>
                </a:r>
              </a:p>
              <a:p>
                <a:pPr marL="82296" indent="0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/>
                  <a:t>+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0070C0"/>
                    </a:solidFill>
                  </a:rPr>
                  <a:t> is not </a:t>
                </a:r>
                <a:r>
                  <a:rPr lang="en-US" sz="2800" i="1" dirty="0"/>
                  <a:t>2f(x)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but a much more complicated function, the so-called convolution of </a:t>
                </a:r>
                <a:r>
                  <a:rPr lang="en-US" sz="2800" i="1" dirty="0"/>
                  <a:t>f(x)</a:t>
                </a:r>
                <a:r>
                  <a:rPr lang="en-US" sz="2800" dirty="0">
                    <a:solidFill>
                      <a:srgbClr val="0070C0"/>
                    </a:solidFill>
                  </a:rPr>
                  <a:t> with itself.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  <a:blipFill>
                <a:blip r:embed="rId2"/>
                <a:stretch>
                  <a:fillRect l="-403" r="-739" b="-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74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67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2592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03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307064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</a:t>
            </a:r>
            <a:r>
              <a:rPr lang="en-US" sz="4400" dirty="0"/>
              <a:t>hat is</a:t>
            </a:r>
            <a:r>
              <a:rPr lang="en-US" sz="4400" b="1" dirty="0"/>
              <a:t> center, 5:  Classical statistics</a:t>
            </a:r>
            <a:br>
              <a:rPr lang="en-US" sz="4400" b="1" dirty="0"/>
            </a:br>
            <a:r>
              <a:rPr lang="en-US" sz="4400" b="1" dirty="0"/>
              <a:t>view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800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800" dirty="0"/>
                  <a:t>  Unidimensional data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/>
                  <a:t> is a set of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independent random variables with the same density function </a:t>
                </a:r>
                <a:r>
                  <a:rPr lang="en-US" sz="2800" i="1" dirty="0"/>
                  <a:t>f(x)</a:t>
                </a:r>
                <a:r>
                  <a:rPr lang="en-US" sz="2800" dirty="0"/>
                  <a:t>. </a:t>
                </a:r>
              </a:p>
              <a:p>
                <a:pPr marL="82296" indent="0">
                  <a:buNone/>
                </a:pPr>
                <a:r>
                  <a:rPr lang="en-US" sz="2800" dirty="0"/>
                  <a:t>Denote its mathematical expectation by 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and variance by </a:t>
                </a:r>
                <a:r>
                  <a:rPr lang="en-US" sz="2800" i="1" dirty="0">
                    <a:sym typeface="Symbol" panose="05050102010706020507" pitchFamily="18" charset="2"/>
                  </a:rPr>
                  <a:t></a:t>
                </a:r>
                <a:r>
                  <a:rPr lang="en-US" sz="28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ym typeface="Symbol" panose="05050102010706020507" pitchFamily="18" charset="2"/>
                  </a:rPr>
                  <a:t>. The former is defined as </a:t>
                </a:r>
                <a:r>
                  <a:rPr lang="en-US" sz="2800" i="1" dirty="0">
                    <a:sym typeface="Symbol" panose="05050102010706020507" pitchFamily="18" charset="2"/>
                  </a:rPr>
                  <a:t>ME(f) </a:t>
                </a:r>
                <a:r>
                  <a:rPr lang="en-US" sz="28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sz="2800" dirty="0"/>
                  <a:t>; the latter as </a:t>
                </a:r>
                <a:r>
                  <a:rPr lang="en-US" sz="2800" i="1" dirty="0"/>
                  <a:t>ME</a:t>
                </a:r>
                <a:r>
                  <a:rPr lang="en-US" sz="2800" dirty="0"/>
                  <a:t>([</a:t>
                </a:r>
                <a:r>
                  <a:rPr lang="en-US" sz="2800" i="1" dirty="0"/>
                  <a:t>f(x)</a:t>
                </a:r>
                <a:r>
                  <a:rPr lang="en-US" sz="2800" dirty="0"/>
                  <a:t>-</a:t>
                </a:r>
                <a:r>
                  <a:rPr lang="en-US" sz="2800" i="1" dirty="0"/>
                  <a:t>ME(f)</a:t>
                </a:r>
                <a:r>
                  <a:rPr lang="en-US" sz="2800" dirty="0"/>
                  <a:t>]</a:t>
                </a:r>
                <a:r>
                  <a:rPr lang="en-US" sz="2800" i="1" baseline="30000" dirty="0"/>
                  <a:t>2</a:t>
                </a:r>
                <a:r>
                  <a:rPr lang="en-US" sz="2800" dirty="0"/>
                  <a:t>).</a:t>
                </a:r>
              </a:p>
              <a:p>
                <a:pPr marL="82296" indent="0">
                  <a:buNone/>
                </a:pPr>
                <a:r>
                  <a:rPr lang="en-US" sz="2800" dirty="0">
                    <a:solidFill>
                      <a:srgbClr val="0070C0"/>
                    </a:solidFill>
                  </a:rPr>
                  <a:t>Relation to DA view:  </a:t>
                </a:r>
                <a:r>
                  <a:rPr lang="en-US" b="1" dirty="0"/>
                  <a:t>the DA’s mean is unbiased estimate of the Mathematical Expectation!</a:t>
                </a:r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070848" cy="5949280"/>
              </a:xfrm>
              <a:blipFill>
                <a:blip r:embed="rId2"/>
                <a:stretch>
                  <a:fillRect l="-739" r="-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75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67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2592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99" y="1324537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3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2240-37C5-4D10-8BF7-F7321C29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6" y="307064"/>
            <a:ext cx="8682168" cy="47625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</a:t>
            </a:r>
            <a:r>
              <a:rPr lang="en-US" sz="4400" dirty="0"/>
              <a:t>hat is</a:t>
            </a:r>
            <a:r>
              <a:rPr lang="en-US" sz="4400" b="1" dirty="0"/>
              <a:t> center, 6:  Classical statistics</a:t>
            </a:r>
            <a:br>
              <a:rPr lang="en-US" sz="4400" b="1" dirty="0"/>
            </a:br>
            <a:r>
              <a:rPr lang="en-US" sz="4400" b="1" dirty="0"/>
              <a:t>view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67544"/>
                <a:ext cx="9070848" cy="61904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800" dirty="0"/>
                  <a:t>  </a:t>
                </a: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r>
                  <a:rPr lang="en-US" sz="2800" dirty="0"/>
                  <a:t>  Unidimensional data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/>
                  <a:t> is considered a set of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independent random variables with the same density function </a:t>
                </a:r>
                <a:r>
                  <a:rPr lang="en-US" sz="2800" i="1" dirty="0"/>
                  <a:t>f(x)</a:t>
                </a:r>
                <a:r>
                  <a:rPr lang="en-US" sz="2800" dirty="0"/>
                  <a:t>. </a:t>
                </a:r>
              </a:p>
              <a:p>
                <a:pPr marL="82296" indent="0">
                  <a:buNone/>
                </a:pPr>
                <a:r>
                  <a:rPr lang="en-US" sz="2800" b="1" dirty="0"/>
                  <a:t>Central limit theorem:</a:t>
                </a:r>
              </a:p>
              <a:p>
                <a:pPr marL="82296" indent="0">
                  <a:buNone/>
                </a:pPr>
                <a:r>
                  <a:rPr lang="en-US" sz="2800" dirty="0"/>
                  <a:t>The distribution (density function) of sum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/>
                  <a:t>+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/>
                  <a:t> +… +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Gaussian distribution with the mathematical expectation 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and variance </a:t>
                </a:r>
                <a:r>
                  <a:rPr lang="en-US" sz="2800" i="1" dirty="0">
                    <a:sym typeface="Symbol" panose="05050102010706020507" pitchFamily="18" charset="2"/>
                  </a:rPr>
                  <a:t></a:t>
                </a:r>
                <a:r>
                  <a:rPr lang="en-US" sz="28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ym typeface="Symbol" panose="05050102010706020507" pitchFamily="18" charset="2"/>
                  </a:rPr>
                  <a:t>. </a:t>
                </a:r>
              </a:p>
              <a:p>
                <a:pPr marL="82296" indent="0">
                  <a:buNone/>
                </a:pPr>
                <a:r>
                  <a:rPr lang="en-US" sz="2800" dirty="0">
                    <a:sym typeface="Symbol" panose="05050102010706020507" pitchFamily="18" charset="2"/>
                  </a:rPr>
                  <a:t>The </a:t>
                </a:r>
                <a:r>
                  <a:rPr lang="en-US" sz="2800" dirty="0"/>
                  <a:t>density function of the average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=(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800" dirty="0"/>
                  <a:t>+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/>
                  <a:t> +… +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)/</a:t>
                </a:r>
                <a:r>
                  <a:rPr lang="en-US" sz="2800" i="1" dirty="0"/>
                  <a:t>N</a:t>
                </a:r>
                <a:r>
                  <a:rPr lang="en-US" sz="2800" dirty="0"/>
                  <a:t> </a:t>
                </a:r>
                <a:r>
                  <a:rPr lang="en-US" sz="2800" b="1" dirty="0"/>
                  <a:t>converges to Gaussian </a:t>
                </a:r>
                <a:r>
                  <a:rPr lang="en-US" sz="2800" dirty="0"/>
                  <a:t>with </a:t>
                </a:r>
                <a:r>
                  <a:rPr lang="en-US" sz="2800" i="1" dirty="0"/>
                  <a:t>ME</a:t>
                </a:r>
                <a:r>
                  <a:rPr lang="en-US" sz="2800" dirty="0"/>
                  <a:t>=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sz="2800" dirty="0"/>
                  <a:t>and variance </a:t>
                </a:r>
                <a:r>
                  <a:rPr lang="en-US" sz="2800" i="1" dirty="0">
                    <a:sym typeface="Symbol" panose="05050102010706020507" pitchFamily="18" charset="2"/>
                  </a:rPr>
                  <a:t></a:t>
                </a:r>
                <a:r>
                  <a:rPr lang="en-US" sz="2800" i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2800" dirty="0">
                    <a:sym typeface="Symbol" panose="05050102010706020507" pitchFamily="18" charset="2"/>
                  </a:rPr>
                  <a:t>/</a:t>
                </a:r>
                <a:r>
                  <a:rPr lang="en-US" sz="2800" i="1" dirty="0">
                    <a:sym typeface="Symbol" panose="05050102010706020507" pitchFamily="18" charset="2"/>
                  </a:rPr>
                  <a:t>N</a:t>
                </a:r>
                <a:r>
                  <a:rPr lang="en-US" sz="2800" dirty="0">
                    <a:sym typeface="Symbol" panose="05050102010706020507" pitchFamily="18" charset="2"/>
                  </a:rPr>
                  <a:t> 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5193176-4BD4-4FE2-817D-E7A76E1C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7544"/>
                <a:ext cx="9070848" cy="6190456"/>
              </a:xfrm>
              <a:blipFill>
                <a:blip r:embed="rId2"/>
                <a:stretch>
                  <a:fillRect l="-403" r="-67" b="-1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2AE1B-1567-4702-A5C7-9495F9D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763E0-A6AB-4739-A21F-E9303649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76</a:t>
            </a:fld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B4445B-9130-4A3A-B82C-BD30BC09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67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DCED238-DDCA-4370-A5C8-CDB53F88E28F}"/>
              </a:ext>
            </a:extLst>
          </p:cNvPr>
          <p:cNvGrpSpPr/>
          <p:nvPr/>
        </p:nvGrpSpPr>
        <p:grpSpPr>
          <a:xfrm>
            <a:off x="2592884" y="1385094"/>
            <a:ext cx="3429000" cy="1371600"/>
            <a:chOff x="0" y="0"/>
            <a:chExt cx="3429000" cy="1371600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DFA15EF2-E623-4C49-A8E2-539D17B32D0C}"/>
                </a:ext>
              </a:extLst>
            </p:cNvPr>
            <p:cNvCxnSpPr/>
            <p:nvPr/>
          </p:nvCxnSpPr>
          <p:spPr>
            <a:xfrm>
              <a:off x="0" y="1143000"/>
              <a:ext cx="3429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975DC8F-2843-4903-BE01-69AF7B4ED415}"/>
                </a:ext>
              </a:extLst>
            </p:cNvPr>
            <p:cNvCxnSpPr/>
            <p:nvPr/>
          </p:nvCxnSpPr>
          <p:spPr>
            <a:xfrm flipV="1">
              <a:off x="342900" y="0"/>
              <a:ext cx="0" cy="137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E2E5C84B-E229-49A6-9DB0-D282B5D51E9C}"/>
                </a:ext>
              </a:extLst>
            </p:cNvPr>
            <p:cNvSpPr/>
            <p:nvPr/>
          </p:nvSpPr>
          <p:spPr>
            <a:xfrm>
              <a:off x="571500" y="381000"/>
              <a:ext cx="2717800" cy="749603"/>
            </a:xfrm>
            <a:custGeom>
              <a:avLst/>
              <a:gdLst>
                <a:gd name="connsiteX0" fmla="*/ 0 w 2717800"/>
                <a:gd name="connsiteY0" fmla="*/ 732773 h 749603"/>
                <a:gd name="connsiteX1" fmla="*/ 190500 w 2717800"/>
                <a:gd name="connsiteY1" fmla="*/ 637523 h 749603"/>
                <a:gd name="connsiteX2" fmla="*/ 266700 w 2717800"/>
                <a:gd name="connsiteY2" fmla="*/ 516873 h 749603"/>
                <a:gd name="connsiteX3" fmla="*/ 298450 w 2717800"/>
                <a:gd name="connsiteY3" fmla="*/ 320023 h 749603"/>
                <a:gd name="connsiteX4" fmla="*/ 400050 w 2717800"/>
                <a:gd name="connsiteY4" fmla="*/ 72373 h 749603"/>
                <a:gd name="connsiteX5" fmla="*/ 444500 w 2717800"/>
                <a:gd name="connsiteY5" fmla="*/ 21573 h 749603"/>
                <a:gd name="connsiteX6" fmla="*/ 520700 w 2717800"/>
                <a:gd name="connsiteY6" fmla="*/ 59673 h 749603"/>
                <a:gd name="connsiteX7" fmla="*/ 571500 w 2717800"/>
                <a:gd name="connsiteY7" fmla="*/ 186673 h 749603"/>
                <a:gd name="connsiteX8" fmla="*/ 603250 w 2717800"/>
                <a:gd name="connsiteY8" fmla="*/ 250173 h 749603"/>
                <a:gd name="connsiteX9" fmla="*/ 711200 w 2717800"/>
                <a:gd name="connsiteY9" fmla="*/ 370823 h 749603"/>
                <a:gd name="connsiteX10" fmla="*/ 736600 w 2717800"/>
                <a:gd name="connsiteY10" fmla="*/ 364473 h 749603"/>
                <a:gd name="connsiteX11" fmla="*/ 838200 w 2717800"/>
                <a:gd name="connsiteY11" fmla="*/ 205723 h 749603"/>
                <a:gd name="connsiteX12" fmla="*/ 996950 w 2717800"/>
                <a:gd name="connsiteY12" fmla="*/ 27923 h 749603"/>
                <a:gd name="connsiteX13" fmla="*/ 1568450 w 2717800"/>
                <a:gd name="connsiteY13" fmla="*/ 15223 h 749603"/>
                <a:gd name="connsiteX14" fmla="*/ 1905000 w 2717800"/>
                <a:gd name="connsiteY14" fmla="*/ 173973 h 749603"/>
                <a:gd name="connsiteX15" fmla="*/ 2203450 w 2717800"/>
                <a:gd name="connsiteY15" fmla="*/ 370823 h 749603"/>
                <a:gd name="connsiteX16" fmla="*/ 2628900 w 2717800"/>
                <a:gd name="connsiteY16" fmla="*/ 713723 h 749603"/>
                <a:gd name="connsiteX17" fmla="*/ 2717800 w 2717800"/>
                <a:gd name="connsiteY17" fmla="*/ 739123 h 749603"/>
                <a:gd name="connsiteX18" fmla="*/ 2717800 w 2717800"/>
                <a:gd name="connsiteY18" fmla="*/ 739123 h 749603"/>
                <a:gd name="connsiteX19" fmla="*/ 2717800 w 2717800"/>
                <a:gd name="connsiteY19" fmla="*/ 739123 h 7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800" h="749603">
                  <a:moveTo>
                    <a:pt x="0" y="732773"/>
                  </a:moveTo>
                  <a:cubicBezTo>
                    <a:pt x="73025" y="703139"/>
                    <a:pt x="146050" y="673506"/>
                    <a:pt x="190500" y="637523"/>
                  </a:cubicBezTo>
                  <a:cubicBezTo>
                    <a:pt x="234950" y="601540"/>
                    <a:pt x="248708" y="569790"/>
                    <a:pt x="266700" y="516873"/>
                  </a:cubicBezTo>
                  <a:cubicBezTo>
                    <a:pt x="284692" y="463956"/>
                    <a:pt x="276225" y="394106"/>
                    <a:pt x="298450" y="320023"/>
                  </a:cubicBezTo>
                  <a:cubicBezTo>
                    <a:pt x="320675" y="245940"/>
                    <a:pt x="375708" y="122115"/>
                    <a:pt x="400050" y="72373"/>
                  </a:cubicBezTo>
                  <a:cubicBezTo>
                    <a:pt x="424392" y="22631"/>
                    <a:pt x="424392" y="23690"/>
                    <a:pt x="444500" y="21573"/>
                  </a:cubicBezTo>
                  <a:cubicBezTo>
                    <a:pt x="464608" y="19456"/>
                    <a:pt x="499533" y="32156"/>
                    <a:pt x="520700" y="59673"/>
                  </a:cubicBezTo>
                  <a:cubicBezTo>
                    <a:pt x="541867" y="87190"/>
                    <a:pt x="557742" y="154923"/>
                    <a:pt x="571500" y="186673"/>
                  </a:cubicBezTo>
                  <a:cubicBezTo>
                    <a:pt x="585258" y="218423"/>
                    <a:pt x="579967" y="219481"/>
                    <a:pt x="603250" y="250173"/>
                  </a:cubicBezTo>
                  <a:cubicBezTo>
                    <a:pt x="626533" y="280865"/>
                    <a:pt x="688975" y="351773"/>
                    <a:pt x="711200" y="370823"/>
                  </a:cubicBezTo>
                  <a:cubicBezTo>
                    <a:pt x="733425" y="389873"/>
                    <a:pt x="715433" y="391990"/>
                    <a:pt x="736600" y="364473"/>
                  </a:cubicBezTo>
                  <a:cubicBezTo>
                    <a:pt x="757767" y="336956"/>
                    <a:pt x="794808" y="261815"/>
                    <a:pt x="838200" y="205723"/>
                  </a:cubicBezTo>
                  <a:cubicBezTo>
                    <a:pt x="881592" y="149631"/>
                    <a:pt x="875242" y="59673"/>
                    <a:pt x="996950" y="27923"/>
                  </a:cubicBezTo>
                  <a:cubicBezTo>
                    <a:pt x="1118658" y="-3827"/>
                    <a:pt x="1417108" y="-9119"/>
                    <a:pt x="1568450" y="15223"/>
                  </a:cubicBezTo>
                  <a:cubicBezTo>
                    <a:pt x="1719792" y="39565"/>
                    <a:pt x="1799167" y="114706"/>
                    <a:pt x="1905000" y="173973"/>
                  </a:cubicBezTo>
                  <a:cubicBezTo>
                    <a:pt x="2010833" y="233240"/>
                    <a:pt x="2082800" y="280865"/>
                    <a:pt x="2203450" y="370823"/>
                  </a:cubicBezTo>
                  <a:cubicBezTo>
                    <a:pt x="2324100" y="460781"/>
                    <a:pt x="2543175" y="652340"/>
                    <a:pt x="2628900" y="713723"/>
                  </a:cubicBezTo>
                  <a:cubicBezTo>
                    <a:pt x="2714625" y="775106"/>
                    <a:pt x="2717800" y="739123"/>
                    <a:pt x="2717800" y="739123"/>
                  </a:cubicBezTo>
                  <a:lnTo>
                    <a:pt x="2717800" y="739123"/>
                  </a:lnTo>
                  <a:lnTo>
                    <a:pt x="2717800" y="739123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47B094A6-3B7D-4548-848B-CC23E394DB0E}"/>
                </a:ext>
              </a:extLst>
            </p:cNvPr>
            <p:cNvCxnSpPr/>
            <p:nvPr/>
          </p:nvCxnSpPr>
          <p:spPr>
            <a:xfrm>
              <a:off x="1371600" y="685800"/>
              <a:ext cx="0" cy="44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74D52D8-5D7B-4946-A372-3452FCDB2EB0}"/>
                </a:ext>
              </a:extLst>
            </p:cNvPr>
            <p:cNvCxnSpPr/>
            <p:nvPr/>
          </p:nvCxnSpPr>
          <p:spPr>
            <a:xfrm>
              <a:off x="1485900" y="457200"/>
              <a:ext cx="0" cy="683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8">
            <a:extLst>
              <a:ext uri="{FF2B5EF4-FFF2-40B4-BE49-F238E27FC236}">
                <a16:creationId xmlns:a16="http://schemas.microsoft.com/office/drawing/2014/main" id="{843A95AD-65FE-4D98-B468-9FEEE8F77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39" y="981744"/>
            <a:ext cx="446789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ru-RU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1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               </a:t>
            </a:r>
            <a:r>
              <a:rPr lang="en-US" altLang="ru-RU" i="1" dirty="0">
                <a:latin typeface="Arial" panose="020B0604020202020204" pitchFamily="34" charset="0"/>
              </a:rPr>
              <a:t>0                                               x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68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7" y="76200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Center, 7:  Classical statistics view</a:t>
            </a: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61" y="707564"/>
                <a:ext cx="8716122" cy="235867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600" dirty="0"/>
                  <a:t>The average’s density function approximates Gaussian </a:t>
                </a:r>
                <a:r>
                  <a:rPr lang="en-US" sz="3600" i="1" dirty="0"/>
                  <a:t>N</a:t>
                </a:r>
                <a:r>
                  <a:rPr lang="en-US" sz="3600" dirty="0"/>
                  <a:t>(</a:t>
                </a:r>
                <a:r>
                  <a:rPr lang="en-US" sz="3600" dirty="0">
                    <a:sym typeface="Symbol" panose="05050102010706020507" pitchFamily="18" charset="2"/>
                  </a:rPr>
                  <a:t>,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)</a:t>
                </a:r>
                <a:endParaRPr lang="en-US" dirty="0"/>
              </a:p>
              <a:p>
                <a:r>
                  <a:rPr lang="en-US" dirty="0"/>
                  <a:t>Thus, central interval to account for 95% of the area:</a:t>
                </a:r>
              </a:p>
              <a:p>
                <a:pPr marL="82296" indent="0">
                  <a:buNone/>
                </a:pPr>
                <a:r>
                  <a:rPr lang="en-US" dirty="0"/>
                  <a:t> 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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/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 </a:t>
                </a:r>
                <a:r>
                  <a:rPr lang="en-US" dirty="0"/>
                  <a:t>+1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61" y="707564"/>
                <a:ext cx="8716122" cy="2358678"/>
              </a:xfrm>
              <a:blipFill>
                <a:blip r:embed="rId2"/>
                <a:stretch>
                  <a:fillRect l="-70" t="-3618" r="-1608" b="-3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" y="3140968"/>
            <a:ext cx="5523327" cy="39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599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7" y="76200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Center, 8:  Classical statistics view</a:t>
            </a: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61" y="707564"/>
                <a:ext cx="8716122" cy="235867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600" dirty="0"/>
                  <a:t>To compare the averages </a:t>
                </a:r>
                <a:r>
                  <a:rPr lang="en-US" sz="3600" dirty="0">
                    <a:sym typeface="Symbol" panose="05050102010706020507" pitchFamily="18" charset="2"/>
                  </a:rPr>
                  <a:t>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600" dirty="0">
                    <a:sym typeface="Symbol" panose="05050102010706020507" pitchFamily="18" charset="2"/>
                  </a:rPr>
                  <a:t> </a:t>
                </a:r>
                <a:r>
                  <a:rPr lang="en-US" sz="3600" dirty="0"/>
                  <a:t>of sample of N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600" dirty="0"/>
                  <a:t> objects and </a:t>
                </a:r>
                <a:r>
                  <a:rPr lang="en-US" sz="3600" dirty="0">
                    <a:sym typeface="Symbol" panose="05050102010706020507" pitchFamily="18" charset="2"/>
                  </a:rPr>
                  <a:t>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>
                    <a:sym typeface="Symbol" panose="05050102010706020507" pitchFamily="18" charset="2"/>
                  </a:rPr>
                  <a:t> </a:t>
                </a:r>
                <a:r>
                  <a:rPr lang="en-US" sz="3600" dirty="0"/>
                  <a:t>of independent sample of N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/>
                  <a:t> objects,  consider the difference </a:t>
                </a:r>
                <a:r>
                  <a:rPr lang="en-US" sz="3600" dirty="0">
                    <a:sym typeface="Symbol" panose="05050102010706020507" pitchFamily="18" charset="2"/>
                  </a:rPr>
                  <a:t>= 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3600" dirty="0">
                    <a:sym typeface="Symbol" panose="05050102010706020507" pitchFamily="18" charset="2"/>
                  </a:rPr>
                  <a:t> - </a:t>
                </a:r>
                <a:r>
                  <a:rPr lang="en-US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3600" dirty="0">
                    <a:sym typeface="Symbol" panose="05050102010706020507" pitchFamily="18" charset="2"/>
                  </a:rPr>
                  <a:t> and. If the hypothesis is true,  =0. To test this, notice that  is</a:t>
                </a:r>
                <a:r>
                  <a:rPr lang="en-US" sz="3600" dirty="0"/>
                  <a:t> </a:t>
                </a:r>
                <a:r>
                  <a:rPr lang="en-US" sz="3600" i="1" dirty="0"/>
                  <a:t>N</a:t>
                </a:r>
                <a:r>
                  <a:rPr lang="en-US" sz="3600" dirty="0"/>
                  <a:t>(</a:t>
                </a:r>
                <a:r>
                  <a:rPr lang="en-US" sz="3600" dirty="0">
                    <a:sym typeface="Symbol" panose="05050102010706020507" pitchFamily="18" charset="2"/>
                  </a:rPr>
                  <a:t>0,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central interval to account for 95% of the area:</a:t>
                </a:r>
              </a:p>
              <a:p>
                <a:pPr marL="82296" indent="0">
                  <a:buNone/>
                </a:pPr>
                <a:r>
                  <a:rPr lang="en-US" dirty="0"/>
                  <a:t> 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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/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 </a:t>
                </a:r>
                <a:r>
                  <a:rPr lang="en-US" dirty="0"/>
                  <a:t>+1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.96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If 0 does not belong to this, the hypothesis is rejected with 95% confidence.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944AD9C-9427-42E2-9B42-38BBFF9BC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61" y="707564"/>
                <a:ext cx="8716122" cy="2358678"/>
              </a:xfrm>
              <a:blipFill>
                <a:blip r:embed="rId2"/>
                <a:stretch>
                  <a:fillRect t="-5426" r="-210" b="-3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" y="3140968"/>
            <a:ext cx="5523327" cy="39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34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D99A-FEE5-45C7-871A-612393F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7" y="76200"/>
            <a:ext cx="9042208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Center, 9:  Classical statistics view</a:t>
            </a:r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7C6DF1-CE2A-4B39-936B-766A26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55DD8C-B46C-4D27-9CDA-DEC2473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79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4AD9C-9427-42E2-9B42-38BBFF9B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1" y="707564"/>
            <a:ext cx="8716122" cy="23586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distribution density function and its central interval to account for 95% of the area can be estimated computationally via what is called </a:t>
            </a:r>
            <a:r>
              <a:rPr lang="en-US" sz="4200" b="1" dirty="0"/>
              <a:t>bootstrap</a:t>
            </a:r>
            <a:r>
              <a:rPr lang="en-US" dirty="0"/>
              <a:t> (will be studied later)</a:t>
            </a:r>
          </a:p>
          <a:p>
            <a:r>
              <a:rPr lang="en-US" dirty="0"/>
              <a:t>If 0 does not belong to this, the hypothesis is rejected with 95% confidence. </a:t>
            </a:r>
          </a:p>
          <a:p>
            <a:endParaRPr lang="ru-RU" dirty="0"/>
          </a:p>
        </p:txBody>
      </p:sp>
      <p:pic>
        <p:nvPicPr>
          <p:cNvPr id="8194" name="Picture 2" descr="ÐÐ°ÑÑÐ¸Ð½ÐºÐ¸ Ð¿Ð¾ Ð·Ð°Ð¿ÑÐ¾ÑÑ gaussian at mean and sigma">
            <a:extLst>
              <a:ext uri="{FF2B5EF4-FFF2-40B4-BE49-F238E27FC236}">
                <a16:creationId xmlns:a16="http://schemas.microsoft.com/office/drawing/2014/main" id="{624DF6D3-F4F7-4F7E-8B78-EEB7439B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" y="3140968"/>
            <a:ext cx="5523327" cy="39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0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5094"/>
            <a:ext cx="7962088" cy="620688"/>
          </a:xfrm>
        </p:spPr>
        <p:txBody>
          <a:bodyPr>
            <a:normAutofit fontScale="90000"/>
          </a:bodyPr>
          <a:lstStyle/>
          <a:p>
            <a:r>
              <a:rPr lang="en-US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The most popular data </a:t>
            </a:r>
            <a:r>
              <a:rPr lang="en-US" altLang="ru-RU" sz="3200" dirty="0" err="1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tble</a:t>
            </a:r>
            <a:r>
              <a:rPr lang="ru-RU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:</a:t>
            </a:r>
            <a:br>
              <a:rPr lang="en-US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</a:br>
            <a:r>
              <a:rPr lang="en-US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150x4</a:t>
            </a:r>
            <a:r>
              <a:rPr lang="ru-RU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GB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Anderson–Fisher       </a:t>
            </a:r>
            <a:r>
              <a:rPr lang="en-US" sz="4400" dirty="0"/>
              <a:t>Iris Dataset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1020" y="966279"/>
            <a:ext cx="680195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Iris flower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42911" y="2760500"/>
            <a:ext cx="601819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150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4 data of three taxa: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                                       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Taxon</a:t>
            </a:r>
            <a:endParaRPr lang="en-GB" altLang="ru-RU" sz="2000" dirty="0">
              <a:latin typeface="Arial" pitchFamily="34" charset="0"/>
              <a:ea typeface="Times New Roman" pitchFamily="18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 #1-50   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</a:t>
            </a:r>
            <a:r>
              <a:rPr lang="en-US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	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setosa</a:t>
            </a:r>
            <a:r>
              <a:rPr lang="en-GB" sz="2400" dirty="0">
                <a:solidFill>
                  <a:srgbClr val="002060"/>
                </a:solidFill>
              </a:rPr>
              <a:t> (diploid)</a:t>
            </a: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    #51-100 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</a:t>
            </a:r>
            <a:r>
              <a:rPr kumimoji="0" lang="en-US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versicolor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tetraploid</a:t>
            </a:r>
            <a:r>
              <a:rPr lang="en-GB" sz="2400" dirty="0">
                <a:solidFill>
                  <a:srgbClr val="002060"/>
                </a:solidFill>
              </a:rPr>
              <a:t>) </a:t>
            </a:r>
            <a:endParaRPr kumimoji="0" lang="en-GB" altLang="ru-RU" sz="2400" b="0" i="0" u="none" strike="noStrike" cap="none" normalizeH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#101-150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</a:t>
            </a:r>
            <a:r>
              <a:rPr lang="en-GB" sz="2400" i="1" dirty="0">
                <a:solidFill>
                  <a:srgbClr val="002060"/>
                </a:solidFill>
              </a:rPr>
              <a:t>Iris virginica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hexaploid</a:t>
            </a:r>
            <a:r>
              <a:rPr lang="en-GB" sz="2400" dirty="0">
                <a:solidFill>
                  <a:srgbClr val="00206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Features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W1	 Sepal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W2	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Sepal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W3	 Petal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W4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	 Petal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Taxa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240px-Mountain_iris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0" y="1408561"/>
            <a:ext cx="3200485" cy="34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595747" y="1351940"/>
            <a:ext cx="6792514" cy="2523496"/>
            <a:chOff x="207" y="1375"/>
            <a:chExt cx="10699" cy="2656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567" y="1375"/>
              <a:ext cx="5339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Sepal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Чашелистик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Petal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Лепесток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1506" y="2557"/>
              <a:ext cx="3910" cy="4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H="1">
              <a:off x="207" y="1940"/>
              <a:ext cx="5339" cy="2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2644" y="1970"/>
              <a:ext cx="2872" cy="20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H="1">
              <a:off x="1379" y="2557"/>
              <a:ext cx="4037" cy="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E8B6-AB04-4911-8B7A-75CC58E540D4}"/>
              </a:ext>
            </a:extLst>
          </p:cNvPr>
          <p:cNvSpPr txBox="1"/>
          <p:nvPr/>
        </p:nvSpPr>
        <p:spPr>
          <a:xfrm>
            <a:off x="5749837" y="5423571"/>
            <a:ext cx="320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u-RU" sz="4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Metadata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84023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4320"/>
            <a:ext cx="8250120" cy="1143000"/>
          </a:xfrm>
        </p:spPr>
        <p:txBody>
          <a:bodyPr>
            <a:noAutofit/>
          </a:bodyPr>
          <a:lstStyle/>
          <a:p>
            <a:r>
              <a:rPr lang="en-US" sz="4000" dirty="0"/>
              <a:t>Keeping up:   How to prepare yourself to the next lecture: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1412776"/>
            <a:ext cx="8496944" cy="477466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600" dirty="0"/>
              <a:t>After the lecture, put down </a:t>
            </a:r>
            <a:r>
              <a:rPr lang="en-US" sz="3600" b="1" dirty="0"/>
              <a:t>main concepts </a:t>
            </a:r>
            <a:r>
              <a:rPr lang="en-US" sz="3600" dirty="0"/>
              <a:t>that have been discussed in the lecture and think a few minutes of what do they mean</a:t>
            </a:r>
          </a:p>
          <a:p>
            <a:endParaRPr lang="en-US" sz="3600" dirty="0"/>
          </a:p>
          <a:p>
            <a:r>
              <a:rPr lang="en-US" sz="3600" dirty="0"/>
              <a:t>Just before the next lecture:  Take a few minutes and look through the slides of the previous lecture</a:t>
            </a:r>
            <a:endParaRPr lang="ru-RU" sz="3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8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78112" cy="778416"/>
          </a:xfrm>
        </p:spPr>
        <p:txBody>
          <a:bodyPr>
            <a:normAutofit/>
          </a:bodyPr>
          <a:lstStyle/>
          <a:p>
            <a:r>
              <a:rPr lang="en-US" dirty="0"/>
              <a:t>Home work 1, to finish by 21/09: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4968552" cy="59492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</a:t>
            </a:r>
            <a:r>
              <a:rPr lang="en-US" dirty="0"/>
              <a:t> Each to form/join a team of up to 4; the team </a:t>
            </a:r>
            <a:r>
              <a:rPr lang="en-US" b="1" dirty="0"/>
              <a:t>finds a meaningful dataset </a:t>
            </a:r>
            <a:r>
              <a:rPr lang="en-US" dirty="0"/>
              <a:t>of their liking </a:t>
            </a:r>
            <a:r>
              <a:rPr lang="en-US" b="1" dirty="0"/>
              <a:t>on the internet</a:t>
            </a:r>
            <a:r>
              <a:rPr lang="en-US" dirty="0"/>
              <a:t> as advised in Lecture 1</a:t>
            </a:r>
          </a:p>
          <a:p>
            <a:r>
              <a:rPr lang="en-US" dirty="0"/>
              <a:t>Number of entities </a:t>
            </a:r>
            <a:r>
              <a:rPr lang="en-US" dirty="0">
                <a:sym typeface="Symbol" panose="05050102010706020507" pitchFamily="18" charset="2"/>
              </a:rPr>
              <a:t></a:t>
            </a:r>
            <a:r>
              <a:rPr lang="en-US" dirty="0"/>
              <a:t> 90, of features</a:t>
            </a:r>
            <a:r>
              <a:rPr lang="en-US" dirty="0">
                <a:sym typeface="Symbol" panose="05050102010706020507" pitchFamily="18" charset="2"/>
              </a:rPr>
              <a:t> </a:t>
            </a:r>
            <a:r>
              <a:rPr lang="en-US" dirty="0"/>
              <a:t> 7</a:t>
            </a:r>
          </a:p>
          <a:p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err="1">
                <a:solidFill>
                  <a:srgbClr val="C00000"/>
                </a:solidFill>
              </a:rPr>
              <a:t>missings</a:t>
            </a:r>
            <a:endParaRPr lang="en-US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err="1">
                <a:solidFill>
                  <a:srgbClr val="C00000"/>
                </a:solidFill>
              </a:rPr>
              <a:t>Irivine</a:t>
            </a:r>
            <a:r>
              <a:rPr lang="en-US" b="1" dirty="0">
                <a:solidFill>
                  <a:srgbClr val="C00000"/>
                </a:solidFill>
              </a:rPr>
              <a:t> ML repository</a:t>
            </a:r>
          </a:p>
          <a:p>
            <a:pPr>
              <a:spcBef>
                <a:spcPts val="0"/>
              </a:spcBef>
            </a:pPr>
            <a:r>
              <a:rPr lang="en-US" sz="3600" b="1" dirty="0"/>
              <a:t>The dataset is to be presented to me according to rules of the next slide by 21 September.</a:t>
            </a:r>
          </a:p>
          <a:p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6056" y="980728"/>
            <a:ext cx="3857632" cy="5206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2. Start writing a team’s report file</a:t>
            </a:r>
          </a:p>
          <a:p>
            <a:r>
              <a:rPr lang="en-US" dirty="0"/>
              <a:t>Project title page, then </a:t>
            </a:r>
          </a:p>
          <a:p>
            <a:r>
              <a:rPr lang="en-US" dirty="0"/>
              <a:t>Section 1.</a:t>
            </a:r>
          </a:p>
          <a:p>
            <a:pPr lvl="1"/>
            <a:r>
              <a:rPr lang="en-US" dirty="0"/>
              <a:t>Explanation of the choice of the dataset</a:t>
            </a:r>
          </a:p>
          <a:p>
            <a:pPr lvl="1"/>
            <a:r>
              <a:rPr lang="en-US" dirty="0"/>
              <a:t>Information of the dataset: features, number of entities, source address, examples of problems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79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4823B-4E61-4E4C-B428-C1576969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13" y="0"/>
            <a:ext cx="7708187" cy="1124745"/>
          </a:xfrm>
        </p:spPr>
        <p:txBody>
          <a:bodyPr>
            <a:normAutofit/>
          </a:bodyPr>
          <a:lstStyle/>
          <a:p>
            <a:r>
              <a:rPr lang="en-US" sz="3300" dirty="0"/>
              <a:t>Modern Data Analysis Home Work 20</a:t>
            </a:r>
            <a:r>
              <a:rPr lang="ru-RU" sz="3300" dirty="0"/>
              <a:t>20</a:t>
            </a:r>
            <a:r>
              <a:rPr lang="en-US" sz="3300" dirty="0"/>
              <a:t>: </a:t>
            </a:r>
            <a:br>
              <a:rPr lang="en-US" sz="3300" dirty="0"/>
            </a:br>
            <a:r>
              <a:rPr lang="en-US" sz="3300" b="1" dirty="0"/>
              <a:t>Start and Deadline, 1</a:t>
            </a:r>
            <a:endParaRPr lang="ru-RU" sz="33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F956D-03E0-419E-9274-E2D0AE7E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13" y="1124745"/>
            <a:ext cx="8743683" cy="554461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Goals</a:t>
            </a:r>
            <a:r>
              <a:rPr lang="en-US" sz="3600" dirty="0"/>
              <a:t>: </a:t>
            </a:r>
          </a:p>
          <a:p>
            <a:pPr marL="342900" indent="-342900">
              <a:buFontTx/>
              <a:buChar char="-"/>
            </a:pPr>
            <a:r>
              <a:rPr lang="en-US" dirty="0"/>
              <a:t>Hands-on experience in data analysis methods learnt</a:t>
            </a:r>
          </a:p>
          <a:p>
            <a:pPr marL="342900" indent="-342900">
              <a:buFontTx/>
              <a:buChar char="-"/>
            </a:pPr>
            <a:r>
              <a:rPr lang="en-US" dirty="0"/>
              <a:t>Report writing experience</a:t>
            </a:r>
          </a:p>
          <a:p>
            <a:pPr algn="l"/>
            <a:r>
              <a:rPr lang="en-US" dirty="0"/>
              <a:t>A report submitting team may consist of up to 4 persons: all are to receive the same mark.</a:t>
            </a:r>
            <a:endParaRPr lang="en-US" b="1" dirty="0"/>
          </a:p>
          <a:p>
            <a:pPr algn="l"/>
            <a:r>
              <a:rPr lang="en-US" sz="3600" b="1" dirty="0"/>
              <a:t>To start</a:t>
            </a:r>
            <a:r>
              <a:rPr lang="en-US" dirty="0"/>
              <a:t>, </a:t>
            </a:r>
            <a:r>
              <a:rPr lang="en-US" sz="3100" dirty="0"/>
              <a:t>you should receive a confirmation from myself. To obtain that, you should submit to me a description of the dataset (what are the entities, the number of them, a list of features with explanation of their meaning, and a file with the dataset).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40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9680"/>
            <a:ext cx="8748464" cy="8168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br>
              <a:rPr lang="ru-RU" sz="3200" dirty="0"/>
            </a:br>
            <a:r>
              <a:rPr lang="en-US" sz="3200" b="1" dirty="0"/>
              <a:t>Iris, features</a:t>
            </a:r>
            <a:r>
              <a:rPr lang="en-US" sz="3200" dirty="0"/>
              <a:t> w1, w2, w3, w4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662992"/>
            <a:ext cx="9036496" cy="61950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4672" y="52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76392"/>
              </p:ext>
            </p:extLst>
          </p:nvPr>
        </p:nvGraphicFramePr>
        <p:xfrm>
          <a:off x="2051720" y="460166"/>
          <a:ext cx="4392488" cy="4814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5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#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Iris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w1 w2  w3 w4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8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9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…</a:t>
                      </a:r>
                      <a:r>
                        <a:rPr lang="en-GB" sz="2400" baseline="0" dirty="0">
                          <a:effectLst/>
                        </a:rPr>
                        <a:t>                        </a:t>
                      </a:r>
                      <a:r>
                        <a:rPr lang="ru-RU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GB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5.1 3.5 1.4  0.3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4.4 3.2 1.3  0.2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4.4 3.0 1.3  0.2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5.0 3.5 1.6  0.6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5.1 3.8 1.6  0.2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4.9 3.1 1.5  0.2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5.0 3.2 1.2  0.2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4.6 3.2 1.4  0.2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5.0 3.3 1.4  0.2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…..                    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5.1 3.5 1.4  0.2 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1804" y="4950061"/>
            <a:ext cx="85146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b="1" dirty="0"/>
          </a:p>
          <a:p>
            <a:r>
              <a:rPr lang="en-US" sz="3200" b="1" dirty="0"/>
              <a:t>Consider feature</a:t>
            </a:r>
            <a:r>
              <a:rPr lang="ru-RU" sz="3200" b="1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en-US" sz="3200" b="1" dirty="0"/>
              <a:t>. How to model it? Data Science</a:t>
            </a:r>
            <a:r>
              <a:rPr lang="ru-RU" sz="3200" b="1" dirty="0"/>
              <a:t>:</a:t>
            </a:r>
            <a:r>
              <a:rPr lang="en-US" sz="3200" b="1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entries in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en-US" sz="3600" b="1" dirty="0">
                <a:solidFill>
                  <a:srgbClr val="0070C0"/>
                </a:solidFill>
              </a:rPr>
              <a:t> matter only!</a:t>
            </a:r>
            <a:r>
              <a:rPr lang="ru-RU" sz="3600" b="1" dirty="0">
                <a:solidFill>
                  <a:srgbClr val="0070C0"/>
                </a:solidFill>
              </a:rPr>
              <a:t>!!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</a:p>
          <a:p>
            <a:endParaRPr lang="ru-RU" sz="2800" b="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 Mag 2020 Boris Mirkin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13864</TotalTime>
  <Words>6871</Words>
  <Application>Microsoft Office PowerPoint</Application>
  <PresentationFormat>Экран (4:3)</PresentationFormat>
  <Paragraphs>1428</Paragraphs>
  <Slides>82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96" baseType="lpstr">
      <vt:lpstr>Arial</vt:lpstr>
      <vt:lpstr>Calibri</vt:lpstr>
      <vt:lpstr>Cambria Math</vt:lpstr>
      <vt:lpstr>Corbel</vt:lpstr>
      <vt:lpstr>Courier New</vt:lpstr>
      <vt:lpstr>Gill Sans MT</vt:lpstr>
      <vt:lpstr>Symbol</vt:lpstr>
      <vt:lpstr>Times</vt:lpstr>
      <vt:lpstr>Times New Roman</vt:lpstr>
      <vt:lpstr>Verdana</vt:lpstr>
      <vt:lpstr>Wingdings</vt:lpstr>
      <vt:lpstr>Wingdings 2</vt:lpstr>
      <vt:lpstr>Солнцестояние</vt:lpstr>
      <vt:lpstr>Формула</vt:lpstr>
      <vt:lpstr>  Modern Methods in Data Analysis    Lecture 2, 2020  Feature scales, K-means, and interpretation</vt:lpstr>
      <vt:lpstr>   A bit of administration:</vt:lpstr>
      <vt:lpstr>Презентация PowerPoint</vt:lpstr>
      <vt:lpstr>Modern Data Analysis Home Work 2020:  Start and Deadline, 1</vt:lpstr>
      <vt:lpstr>Modern Data Analysis Home Work 2020:  Start and Deadline,2</vt:lpstr>
      <vt:lpstr>Lecture 2 Contents</vt:lpstr>
      <vt:lpstr>Lecture 2 Contents</vt:lpstr>
      <vt:lpstr>The most popular data tble: 150x4 Anderson–Fisher       Iris Dataset</vt:lpstr>
      <vt:lpstr>  Iris, features w1, w2, w3, w4</vt:lpstr>
      <vt:lpstr> What is feature w1? According to Data Science view, just the column w1’s contents:  </vt:lpstr>
      <vt:lpstr> What is the column w1’s contents as a mathematical object? :   </vt:lpstr>
      <vt:lpstr>  Two different views,  A) and B), at the w1 feature as a mathematical object: :   </vt:lpstr>
      <vt:lpstr>  A) Feature as vector, 1:   </vt:lpstr>
      <vt:lpstr>  A) Feature as vector, 2:   </vt:lpstr>
      <vt:lpstr>  B) Feature as random variable, 1:   </vt:lpstr>
      <vt:lpstr>  B) Feature as random variable, 2: :  </vt:lpstr>
      <vt:lpstr>  B) Feature as random variable, 3: :  </vt:lpstr>
      <vt:lpstr>  B) Feature as random variable, 4: :  </vt:lpstr>
      <vt:lpstr>  B) Feature as random variable, 5: :  </vt:lpstr>
      <vt:lpstr>           B) Popular density functions:                         Gaussian N(0,1)                         f(x) = Cexp{-x2}</vt:lpstr>
      <vt:lpstr>  B) Popular density functions: general                       Gaussian N(,)    </vt:lpstr>
      <vt:lpstr> B) General Gaussian N(,)    </vt:lpstr>
      <vt:lpstr> B) General Gaussian N(,)    </vt:lpstr>
      <vt:lpstr> B) Popular density functions: Power law                       </vt:lpstr>
      <vt:lpstr> B) Power law: Matthew effect                      </vt:lpstr>
      <vt:lpstr> B) Popular density functions: uniform distribution over [a, b] interval                      </vt:lpstr>
      <vt:lpstr>Lecture 2 Contents</vt:lpstr>
      <vt:lpstr>Mixed feature scales: Another illustrative Data table</vt:lpstr>
      <vt:lpstr>      Company Dataset scales,1</vt:lpstr>
      <vt:lpstr>Company Dataset scales,2</vt:lpstr>
      <vt:lpstr>Company dataset</vt:lpstr>
      <vt:lpstr>Company dataset</vt:lpstr>
      <vt:lpstr>Lecture 2 Contents</vt:lpstr>
      <vt:lpstr>Company Dataset: Quantification</vt:lpstr>
      <vt:lpstr>Pre-processing: - quantification - filling in missings (not covered) - standardization </vt:lpstr>
      <vt:lpstr>Company Dataset: Standardization</vt:lpstr>
      <vt:lpstr>Company Dataset: Standardization (i)</vt:lpstr>
      <vt:lpstr>Company Dataset: Standardization (ii)</vt:lpstr>
      <vt:lpstr>Company Dataset: Standardization (iii)</vt:lpstr>
      <vt:lpstr>Lecture 2 Contents</vt:lpstr>
      <vt:lpstr>Quantitative feature </vt:lpstr>
      <vt:lpstr>A homogeneous sample</vt:lpstr>
      <vt:lpstr>Homogeneity and non-homogeneity</vt:lpstr>
      <vt:lpstr>Homogeneous groups in a non-homogeneous set</vt:lpstr>
      <vt:lpstr>           Categorized feature х, 1</vt:lpstr>
      <vt:lpstr>Categorized feature x, 2</vt:lpstr>
      <vt:lpstr>Categorized feature x, 3: Distribution</vt:lpstr>
      <vt:lpstr>Lecture 2 Contents</vt:lpstr>
      <vt:lpstr>K-Means clustering</vt:lpstr>
      <vt:lpstr>Clustering with K-Means, 1 K-Means iterations illustrated</vt:lpstr>
      <vt:lpstr>Clustering with K-Means, 2 K-Means iterations formulated</vt:lpstr>
      <vt:lpstr>Clustering with K-Means, 3                 Explanation of the mean</vt:lpstr>
      <vt:lpstr>Clustering with K-Means, 4 Explanation of the distance</vt:lpstr>
      <vt:lpstr> Clustering with K-Means, 5   Applying K-Means method to Iris dataset               </vt:lpstr>
      <vt:lpstr>Clustering with K-Means , 6 Why dividing by range can be better than dividing by std for clustering</vt:lpstr>
      <vt:lpstr>Clustering with K-Means,7   Preprocessing options at Iris dataset              </vt:lpstr>
      <vt:lpstr>Clustering with K-Means, 8        Confusion regarding Ground Truth </vt:lpstr>
      <vt:lpstr>Clustering with K-Means, 10                            Advantages               </vt:lpstr>
      <vt:lpstr> Clustering with K-Means, 11                                 Issues of K-Means              </vt:lpstr>
      <vt:lpstr>Clustering with K-Means, 12 Results heavily depend of the initialization</vt:lpstr>
      <vt:lpstr>Lecture 2 Contents</vt:lpstr>
      <vt:lpstr>Clustering with K-Means, 13 K-Means criterion:</vt:lpstr>
      <vt:lpstr>K-Means criterion, 1 K-Means = alternating minimization of D(S,c)</vt:lpstr>
      <vt:lpstr>       Pythagorean  decomposition,1 </vt:lpstr>
      <vt:lpstr>       Pythagorean  decomposition,2 </vt:lpstr>
      <vt:lpstr>Lecture 2 Contents</vt:lpstr>
      <vt:lpstr> Clustering with K-Means, 9  Cluster interpretation</vt:lpstr>
      <vt:lpstr>Take a look at the Supplement to Lecture 2:  Detailed advice on  cluster interpretation</vt:lpstr>
      <vt:lpstr>Lecture 2 Contents</vt:lpstr>
      <vt:lpstr>What is a vector feature center,1</vt:lpstr>
      <vt:lpstr>What is a feature vector center, 2</vt:lpstr>
      <vt:lpstr>Minkowski distance: curve      xp+yp=1     at different p</vt:lpstr>
      <vt:lpstr>What is center, 3</vt:lpstr>
      <vt:lpstr>What is center, 4:  Classical statistics view</vt:lpstr>
      <vt:lpstr>What is center, 5:  Classical statistics view</vt:lpstr>
      <vt:lpstr>What is center, 6:  Classical statistics view</vt:lpstr>
      <vt:lpstr>Center, 7:  Classical statistics view   </vt:lpstr>
      <vt:lpstr>Center, 8:  Classical statistics view   </vt:lpstr>
      <vt:lpstr>Center, 9:  Classical statistics view   </vt:lpstr>
      <vt:lpstr>Keeping up:   How to prepare yourself to the next lecture:</vt:lpstr>
      <vt:lpstr>Home work 1, to finish by 21/09:</vt:lpstr>
      <vt:lpstr>Modern Data Analysis Home Work 2020:  Start and Deadline,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Analysis</dc:title>
  <dc:creator>Борис</dc:creator>
  <cp:lastModifiedBy>Boris Mirkin</cp:lastModifiedBy>
  <cp:revision>294</cp:revision>
  <dcterms:created xsi:type="dcterms:W3CDTF">2014-09-02T06:53:28Z</dcterms:created>
  <dcterms:modified xsi:type="dcterms:W3CDTF">2020-09-13T19:14:58Z</dcterms:modified>
</cp:coreProperties>
</file>