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7" r:id="rId18"/>
    <p:sldId id="306" r:id="rId19"/>
    <p:sldId id="307" r:id="rId20"/>
    <p:sldId id="308" r:id="rId21"/>
    <p:sldId id="284" r:id="rId22"/>
    <p:sldId id="287" r:id="rId23"/>
    <p:sldId id="288" r:id="rId24"/>
    <p:sldId id="291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286" r:id="rId35"/>
    <p:sldId id="303" r:id="rId36"/>
    <p:sldId id="302" r:id="rId37"/>
    <p:sldId id="304" r:id="rId38"/>
    <p:sldId id="305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47A73-7801-4B44-BE12-9223B52165DA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5220-6BFA-432F-87A0-CE41A6FCA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25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6078D-A9AE-4522-8280-BF580FD9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6149EA-617B-4A49-962C-FB6FEFDC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EEA526-0CC2-4D89-8D8F-D298401F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73C4-8498-4945-B662-60F367D205C2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D9C5A-DF4B-4122-A29F-90FED606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6ABE9-C2AF-45BA-8F28-F0843371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92F5B-F531-4B17-B1FF-32133821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D694C4-E8C5-4801-908C-A4AD44223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92E14-9891-4770-888E-BD3898B8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D68-6F4C-428F-ADC0-6EEEC5E330B3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5EB17-907C-459F-882F-E5FBDF6A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03D12-013C-4609-87C0-89EA5C70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514EF-3806-40CF-A157-332C8778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8B3796-DACA-4C8F-BD98-96655DFB6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4E499-6032-491D-8175-02A6B474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87F3-AED6-4FAE-BC99-F61568EA8AED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C7212B-99F0-42C8-A0DE-290B7CE8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7079B-AC06-4FD2-8367-EDD276D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3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D1F5D-537F-4AC2-B03C-64E8CCC7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CC472-2DA5-469E-B09B-C78A6DE2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F3CB8-7938-4035-8FC4-0FE5D62D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C311-ADE2-4D2F-A37D-F4147D30D023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42A64-8D47-4D80-A0E4-E631A2B2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C56BA-D5F9-4929-AB1E-4C57C9B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3A908-6B04-479C-B35C-A21C3660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2FEB7-D6C0-41D3-8B22-0FCDB1B9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07FDE-478F-4C14-AA25-2136CF1A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6D6A-1E2E-4241-BFD3-5E18AA76A89E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2B54D-834B-4193-91D5-E943800B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D2748D-5C15-46DD-BFEB-495B402F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B636F-36A5-4E26-93A2-04C8871D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D784B-2A25-4FF8-B502-E4827427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CCC57D-F83F-46C0-AD19-51417EBE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CB8E20-A5BE-4590-A100-BEB07FE1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8C3-BA2D-473A-9E22-334FDC859E16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7B90B7-A7DD-4B85-9F00-B07E6551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14F9B2-D442-424A-9610-626EA66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C9EE5-4727-4936-9AFB-C1BA12E3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05D9F-E191-409D-AD3E-DF26FD7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8A31D9-6F42-491A-9EC3-157C067D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03CB0E-9759-408E-911A-10BAE68A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81CC2-87F5-4262-9DE4-0CD8B8CA6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9D2672-9675-4AE3-90F6-FEAB5FC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E81-6881-4196-8903-5E9631DE5268}" type="datetime1">
              <a:rPr lang="ru-RU" smtClean="0"/>
              <a:t>04.10.2018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E8B741-9F43-419A-8887-21485123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F5C88C-8DDC-44BD-97E9-0484B1FB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5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A1B76-402F-4595-85AE-E7B51A0F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264FDA-C13D-4724-A38D-3F4DD76F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4535-1250-4453-87B2-C172F2877477}" type="datetime1">
              <a:rPr lang="ru-RU" smtClean="0"/>
              <a:t>04.10.2018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C9A1EE-A73E-4839-AC54-2F75146C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6EFCC1-C3CB-4491-9B3D-5C0BF29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0AC8C1-EBCE-4679-B679-9EAD7D0F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752-46A6-41B8-9DF2-575B28840EC6}" type="datetime1">
              <a:rPr lang="ru-RU" smtClean="0"/>
              <a:t>04.10.2018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F03A2-199A-4346-A9A0-0AF61CE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11862-3CA5-4A1A-8BB0-8A54D101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9028E-3170-4782-997B-982FCE4A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E4F6A-0451-4372-BAC7-65E64485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A0FC6D-F9D5-44C5-8903-552641E4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D620-15F1-44CA-8692-A93B5DA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95E0-7784-4E4F-AA27-8DEECCF2CE13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4CD176-584A-484D-AAD5-CCDF6748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8D7FA9-01E5-45C2-890A-EA773611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8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67324-5020-4E60-AC7C-899509D8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EAE493-7A2A-48F4-A0E2-EF83E78E1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1FDBC-E72A-4635-8DCB-1D3AE08E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0AE27-1A7C-4C33-A125-F7B983F8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9592-567D-4D0D-A816-297F021EDE5E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36A480-AF38-403E-BA81-4FB93313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E97015-B03E-4281-8799-628932C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2F8BB-9117-468E-81D5-5D872BD3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AC75C-DD20-4372-9534-6BCA371F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2E788-0B44-41D9-886C-A22541816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2EE9-BE69-42D5-8A84-637898EE129C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7494F-7545-4D19-A6F2-F49400C06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BD8FB8-CCE2-46FC-9743-071302D30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9822-720E-447B-A8BE-8D4ABC919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73DB3-1213-469C-A250-CE932C75C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Contingency table and its analysis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1605F-28F2-4816-BE82-153856386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to lecture 3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51CDD1-8FE0-4AEA-A3F5-ADD10B6E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7794D3-FDD5-4875-9119-B0EDFC10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45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(Co-Occurrence) table for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243411" lvl="1" indent="0">
              <a:spcAft>
                <a:spcPts val="800"/>
              </a:spcAft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243411" lvl="1" indent="0">
              <a:spcAft>
                <a:spcPts val="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19 </a:t>
            </a:r>
            <a:r>
              <a:rPr lang="en-US" b="1" dirty="0"/>
              <a:t>in cell (T2,G3) is the number of entities that fall in both T2 and G3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159563" y="2132856"/>
          <a:ext cx="8256917" cy="31683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G1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G2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G4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67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b="1" dirty="0"/>
                        <a:t>T2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26</a:t>
                      </a:r>
                      <a:endParaRPr lang="ru-RU" sz="20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19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2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192000" cy="5982649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(Co-Occurrence) table for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C00000"/>
                </a:solidFill>
              </a:rPr>
              <a:t>To make that in </a:t>
            </a:r>
            <a:r>
              <a:rPr lang="en-US" sz="3733" b="1" dirty="0" err="1">
                <a:solidFill>
                  <a:srgbClr val="C00000"/>
                </a:solidFill>
              </a:rPr>
              <a:t>MatLab</a:t>
            </a:r>
            <a:r>
              <a:rPr lang="en-US" sz="3733" b="1" dirty="0">
                <a:solidFill>
                  <a:srgbClr val="C00000"/>
                </a:solidFill>
              </a:rPr>
              <a:t>:</a:t>
            </a: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467" b="1" dirty="0">
                <a:cs typeface="Arial" panose="020B0604020202020204" pitchFamily="34" charset="0"/>
              </a:rPr>
              <a:t>&gt;&gt; for k=1:3;for l=1:4; </a:t>
            </a:r>
            <a:r>
              <a:rPr lang="en-US" sz="3467" b="1" dirty="0" err="1">
                <a:cs typeface="Arial" panose="020B0604020202020204" pitchFamily="34" charset="0"/>
              </a:rPr>
              <a:t>nl</a:t>
            </a:r>
            <a:r>
              <a:rPr lang="en-US" sz="3467" b="1" dirty="0">
                <a:cs typeface="Arial" panose="020B0604020202020204" pitchFamily="34" charset="0"/>
              </a:rPr>
              <a:t>(</a:t>
            </a:r>
            <a:r>
              <a:rPr lang="en-US" sz="3467" b="1" dirty="0" err="1">
                <a:cs typeface="Arial" panose="020B0604020202020204" pitchFamily="34" charset="0"/>
              </a:rPr>
              <a:t>k,l</a:t>
            </a:r>
            <a:r>
              <a:rPr lang="en-US" sz="3467" b="1" dirty="0">
                <a:cs typeface="Arial" panose="020B0604020202020204" pitchFamily="34" charset="0"/>
              </a:rPr>
              <a:t>)=length(find(g==l &amp; t==k));</a:t>
            </a:r>
            <a:r>
              <a:rPr lang="en-US" sz="3467" b="1" dirty="0" err="1">
                <a:cs typeface="Arial" panose="020B0604020202020204" pitchFamily="34" charset="0"/>
              </a:rPr>
              <a:t>end;end</a:t>
            </a:r>
            <a:endParaRPr lang="en-US" sz="3467" b="1" dirty="0"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159563" y="1916832"/>
          <a:ext cx="8256917" cy="31683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G1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G2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G4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67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dirty="0"/>
                        <a:t>T2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96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(Co-Occurrence) table for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Marginal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frequencies </a:t>
            </a:r>
            <a:r>
              <a:rPr lang="en-US" b="1" dirty="0"/>
              <a:t>are within-row sums and within-column sums – </a:t>
            </a:r>
            <a:r>
              <a:rPr lang="en-US" b="1" dirty="0" err="1">
                <a:solidFill>
                  <a:srgbClr val="C00000"/>
                </a:solidFill>
              </a:rPr>
              <a:t>Tk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dirty="0" err="1">
                <a:solidFill>
                  <a:srgbClr val="C00000"/>
                </a:solidFill>
              </a:rPr>
              <a:t>Gl</a:t>
            </a:r>
            <a:r>
              <a:rPr lang="en-US" b="1" dirty="0">
                <a:solidFill>
                  <a:srgbClr val="C00000"/>
                </a:solidFill>
              </a:rPr>
              <a:t> category frequencies </a:t>
            </a:r>
            <a:r>
              <a:rPr lang="en-US" b="1" dirty="0">
                <a:solidFill>
                  <a:srgbClr val="0070C0"/>
                </a:solidFill>
              </a:rPr>
              <a:t>(since categories are disjoint)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815414" y="1916832"/>
          <a:ext cx="8256917" cy="31683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G1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G2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G4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67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dirty="0"/>
                        <a:t>T2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H="1" flipV="1">
            <a:off x="1775520" y="4941168"/>
            <a:ext cx="576064" cy="648072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831637" y="2492896"/>
            <a:ext cx="5568619" cy="3096344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Contingency 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(Co-Occurrence) table for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Relative </a:t>
            </a:r>
            <a:r>
              <a:rPr lang="en-US" b="1" dirty="0">
                <a:solidFill>
                  <a:srgbClr val="C00000"/>
                </a:solidFill>
              </a:rPr>
              <a:t>frequencies </a:t>
            </a:r>
            <a:r>
              <a:rPr lang="en-US" b="1" dirty="0"/>
              <a:t>are proportions of the total number of entities (obtained by division of the frequencies by N, the total number)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159563" y="2276872"/>
          <a:ext cx="8256917" cy="31683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G1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G2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G4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67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0.240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0.093         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  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dirty="0"/>
                        <a:t>T2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0.193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0.273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0.087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04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Autofit/>
          </a:bodyPr>
          <a:lstStyle/>
          <a:p>
            <a:r>
              <a:rPr lang="en-US" sz="42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2: Conditional Probability</a:t>
            </a:r>
            <a:endParaRPr lang="en-US" sz="4267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fontScale="250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13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row </a:t>
            </a:r>
            <a:r>
              <a:rPr lang="en-US" sz="13066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130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column </a:t>
            </a:r>
            <a:r>
              <a:rPr lang="en-US" sz="13066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13066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1466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An inconsistency between table and plane conventions</a:t>
            </a:r>
            <a:r>
              <a:rPr lang="en-US" sz="114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14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table                                                      On plane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</a:p>
          <a:p>
            <a:pPr marL="609585" lvl="1" indent="0">
              <a:lnSpc>
                <a:spcPct val="220000"/>
              </a:lnSpc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3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</a:t>
            </a:r>
            <a:r>
              <a:rPr lang="en-US" sz="6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                    </a:t>
            </a:r>
          </a:p>
          <a:p>
            <a:pPr marL="609585" lvl="1" indent="0">
              <a:lnSpc>
                <a:spcPct val="220000"/>
              </a:lnSpc>
              <a:spcAft>
                <a:spcPts val="800"/>
              </a:spcAft>
              <a:buNone/>
            </a:pPr>
            <a:r>
              <a:rPr lang="en-US" sz="6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T2</a:t>
            </a:r>
          </a:p>
          <a:p>
            <a:pPr marL="609585" lvl="1" indent="0">
              <a:lnSpc>
                <a:spcPct val="220000"/>
              </a:lnSpc>
              <a:spcAft>
                <a:spcPts val="800"/>
              </a:spcAft>
              <a:buNone/>
            </a:pPr>
            <a:r>
              <a:rPr lang="en-US" sz="6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T3</a:t>
            </a:r>
          </a:p>
          <a:p>
            <a:pPr marL="609585" lvl="1" indent="0">
              <a:lnSpc>
                <a:spcPct val="220000"/>
              </a:lnSpc>
              <a:spcAft>
                <a:spcPts val="800"/>
              </a:spcAft>
              <a:buNone/>
            </a:pPr>
            <a:r>
              <a:rPr lang="en-US" sz="6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G1         G2        G3           G4             </a:t>
            </a:r>
            <a:r>
              <a:rPr lang="en-US" sz="29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pPr marL="60958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9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goes first                                         </a:t>
            </a:r>
            <a:r>
              <a:rPr lang="en-US" sz="1066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-axis (column!) goes first</a:t>
            </a:r>
          </a:p>
          <a:p>
            <a:pPr marL="60958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666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1066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66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sz="10666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Gl</a:t>
            </a:r>
            <a:r>
              <a:rPr lang="en-US" sz="1066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                                                    </a:t>
            </a:r>
            <a:r>
              <a:rPr lang="en-US" sz="10666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066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666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sz="10666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Tk</a:t>
            </a:r>
            <a:endParaRPr lang="en-US" sz="10666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60958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666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One should be aware of that and stick to either one </a:t>
            </a:r>
            <a:r>
              <a:rPr lang="en-US" sz="10666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(the plane’s of course)</a:t>
            </a:r>
            <a:endParaRPr lang="en-US" sz="106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39349" y="2535351"/>
          <a:ext cx="4992555" cy="216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Taxon</a:t>
                      </a:r>
                      <a:endParaRPr lang="ru-RU" sz="1600" b="1" dirty="0"/>
                    </a:p>
                    <a:p>
                      <a:r>
                        <a:rPr lang="en-US" sz="1600" b="1" dirty="0"/>
                        <a:t>               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 b="1" dirty="0"/>
                        <a:t>        </a:t>
                      </a:r>
                      <a:r>
                        <a:rPr lang="en-US" sz="1600" b="1" dirty="0" err="1"/>
                        <a:t>Sepal_Length_Category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9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G1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G2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G3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G4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/>
                        <a:t>T1</a:t>
                      </a:r>
                      <a:endParaRPr lang="ru-RU" sz="16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0.240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0.09        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   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0.33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/>
                        <a:t>T2</a:t>
                      </a:r>
                      <a:endParaRPr lang="ru-RU" sz="16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0.027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0.17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0.12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0.007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0.33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/>
                        <a:t>T3</a:t>
                      </a:r>
                      <a:endParaRPr lang="ru-RU" sz="16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0.007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0.05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0.19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0.080</a:t>
                      </a:r>
                      <a:endParaRPr lang="ru-RU" sz="16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0.33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C00000"/>
                          </a:solidFill>
                        </a:rPr>
                        <a:t>Totl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0.273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0.32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0.32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0.087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Группа 22"/>
          <p:cNvGrpSpPr/>
          <p:nvPr/>
        </p:nvGrpSpPr>
        <p:grpSpPr>
          <a:xfrm>
            <a:off x="6736697" y="1817008"/>
            <a:ext cx="4704523" cy="2880320"/>
            <a:chOff x="5076056" y="1700808"/>
            <a:chExt cx="3528392" cy="2880320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076056" y="4437112"/>
              <a:ext cx="35283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Группа 21"/>
            <p:cNvGrpSpPr/>
            <p:nvPr/>
          </p:nvGrpSpPr>
          <p:grpSpPr>
            <a:xfrm>
              <a:off x="5436096" y="1700808"/>
              <a:ext cx="2664296" cy="2880320"/>
              <a:chOff x="5436096" y="1700808"/>
              <a:chExt cx="2664296" cy="2880320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 flipV="1">
                <a:off x="5436096" y="1700808"/>
                <a:ext cx="0" cy="2880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436096" y="3861048"/>
                <a:ext cx="144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436096" y="3284984"/>
                <a:ext cx="144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5436285" y="2708920"/>
                <a:ext cx="144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V="1">
                <a:off x="6084168" y="4301480"/>
                <a:ext cx="0" cy="1356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V="1">
                <a:off x="6732240" y="4301480"/>
                <a:ext cx="0" cy="1356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flipV="1">
                <a:off x="7452320" y="4318248"/>
                <a:ext cx="0" cy="1356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V="1">
                <a:off x="8100392" y="4304964"/>
                <a:ext cx="0" cy="1356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Овал 23"/>
          <p:cNvSpPr/>
          <p:nvPr/>
        </p:nvSpPr>
        <p:spPr>
          <a:xfrm>
            <a:off x="7560163" y="3057517"/>
            <a:ext cx="240027" cy="199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5" name="Овал 24"/>
          <p:cNvSpPr/>
          <p:nvPr/>
        </p:nvSpPr>
        <p:spPr>
          <a:xfrm>
            <a:off x="7632171" y="3622927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6" name="Овал 25"/>
          <p:cNvSpPr/>
          <p:nvPr/>
        </p:nvSpPr>
        <p:spPr>
          <a:xfrm>
            <a:off x="7632171" y="4268531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Овал 26"/>
          <p:cNvSpPr/>
          <p:nvPr/>
        </p:nvSpPr>
        <p:spPr>
          <a:xfrm>
            <a:off x="8492976" y="3085335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Овал 27"/>
          <p:cNvSpPr/>
          <p:nvPr/>
        </p:nvSpPr>
        <p:spPr>
          <a:xfrm>
            <a:off x="8511025" y="3651661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Овал 28"/>
          <p:cNvSpPr/>
          <p:nvPr/>
        </p:nvSpPr>
        <p:spPr>
          <a:xfrm>
            <a:off x="8492976" y="4268531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1" name="Овал 30"/>
          <p:cNvSpPr/>
          <p:nvPr/>
        </p:nvSpPr>
        <p:spPr>
          <a:xfrm>
            <a:off x="9265470" y="3640511"/>
            <a:ext cx="141055" cy="117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Овал 31"/>
          <p:cNvSpPr/>
          <p:nvPr/>
        </p:nvSpPr>
        <p:spPr>
          <a:xfrm>
            <a:off x="9310512" y="4246393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Овал 32"/>
          <p:cNvSpPr/>
          <p:nvPr/>
        </p:nvSpPr>
        <p:spPr>
          <a:xfrm>
            <a:off x="10279045" y="3640511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Овал 33"/>
          <p:cNvSpPr/>
          <p:nvPr/>
        </p:nvSpPr>
        <p:spPr>
          <a:xfrm>
            <a:off x="10320469" y="4196523"/>
            <a:ext cx="96011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" name="Овал 35"/>
          <p:cNvSpPr/>
          <p:nvPr/>
        </p:nvSpPr>
        <p:spPr>
          <a:xfrm>
            <a:off x="8444973" y="3617391"/>
            <a:ext cx="162065" cy="140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" name="Овал 36"/>
          <p:cNvSpPr/>
          <p:nvPr/>
        </p:nvSpPr>
        <p:spPr>
          <a:xfrm>
            <a:off x="9265468" y="4204711"/>
            <a:ext cx="144016" cy="13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97168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2192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2: Conditional Probability </a:t>
            </a:r>
            <a:r>
              <a:rPr lang="en-US" sz="4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297" lvl="1" indent="0">
              <a:spcAft>
                <a:spcPts val="800"/>
              </a:spcAft>
              <a:buNone/>
            </a:pPr>
            <a:r>
              <a:rPr lang="en-US" sz="346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Tk|Gl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taxon 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SL-category 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467" b="1" dirty="0">
                <a:cs typeface="Times New Roman" panose="02020603050405020304" pitchFamily="18" charset="0"/>
              </a:rPr>
              <a:t>That is, within the category </a:t>
            </a:r>
            <a:r>
              <a:rPr lang="en-US" sz="3467" b="1" i="1" dirty="0">
                <a:solidFill>
                  <a:srgbClr val="0070C0"/>
                </a:solidFill>
                <a:cs typeface="Times New Roman" panose="02020603050405020304" pitchFamily="18" charset="0"/>
              </a:rPr>
              <a:t>Gl</a:t>
            </a:r>
            <a:r>
              <a:rPr lang="en-US" sz="3467" b="1" dirty="0">
                <a:cs typeface="Times New Roman" panose="02020603050405020304" pitchFamily="18" charset="0"/>
              </a:rPr>
              <a:t>.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255574" y="2852936"/>
          <a:ext cx="8256917" cy="31683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67">
                <a:tc>
                  <a:txBody>
                    <a:bodyPr/>
                    <a:lstStyle/>
                    <a:p>
                      <a:r>
                        <a:rPr lang="en-US" sz="2000" b="1" dirty="0"/>
                        <a:t>T1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  <a:r>
                        <a:rPr lang="en-US" sz="2000" dirty="0"/>
                        <a:t>/41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  <a:r>
                        <a:rPr lang="en-US" sz="2000" dirty="0"/>
                        <a:t>/48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0/48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0/13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b="1" dirty="0"/>
                        <a:t>T2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4/41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26/48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19/48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1/13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b="1" dirty="0"/>
                        <a:t>T3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1/41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8/48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29/48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12/13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2192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2: Conditional Probability </a:t>
            </a:r>
            <a:r>
              <a:rPr lang="en-US" sz="4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048661" cy="6120680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297" lvl="1" indent="0">
              <a:spcAft>
                <a:spcPts val="800"/>
              </a:spcAft>
              <a:buNone/>
            </a:pP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Tk|Gl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taxon 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SL-category 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/>
              <a:t>Those highlighted by bold </a:t>
            </a:r>
            <a:r>
              <a:rPr lang="en-US" sz="3733" b="1" dirty="0">
                <a:solidFill>
                  <a:srgbClr val="C00000"/>
                </a:solidFill>
              </a:rPr>
              <a:t>are indicative</a:t>
            </a:r>
            <a:r>
              <a:rPr lang="en-US" sz="3733" b="1" dirty="0"/>
              <a:t>, especially</a:t>
            </a:r>
            <a:r>
              <a:rPr lang="en-US" sz="3733" b="1" dirty="0">
                <a:solidFill>
                  <a:srgbClr val="0070C0"/>
                </a:solidFill>
              </a:rPr>
              <a:t> T1 given G1 </a:t>
            </a:r>
            <a:r>
              <a:rPr lang="en-US" sz="3733" b="1" dirty="0"/>
              <a:t>and</a:t>
            </a:r>
            <a:r>
              <a:rPr lang="en-US" sz="3733" b="1" dirty="0">
                <a:solidFill>
                  <a:srgbClr val="0070C0"/>
                </a:solidFill>
              </a:rPr>
              <a:t> T3 given G4</a:t>
            </a:r>
            <a:r>
              <a:rPr lang="en-US" sz="3733" b="1" dirty="0"/>
              <a:t>: almost conceptual rules</a:t>
            </a:r>
            <a:r>
              <a:rPr lang="en-US" sz="3733" b="1" dirty="0">
                <a:solidFill>
                  <a:srgbClr val="0070C0"/>
                </a:solidFill>
              </a:rPr>
              <a:t> G1</a:t>
            </a:r>
            <a:r>
              <a:rPr lang="en-US" sz="3733" b="1" dirty="0">
                <a:solidFill>
                  <a:srgbClr val="0070C0"/>
                </a:solidFill>
                <a:sym typeface="Symbol"/>
              </a:rPr>
              <a:t>T1 </a:t>
            </a:r>
            <a:r>
              <a:rPr lang="en-US" sz="3733" b="1" dirty="0">
                <a:sym typeface="Symbol"/>
              </a:rPr>
              <a:t>and</a:t>
            </a:r>
            <a:r>
              <a:rPr lang="en-US" sz="3733" b="1" dirty="0">
                <a:solidFill>
                  <a:srgbClr val="0070C0"/>
                </a:solidFill>
                <a:sym typeface="Symbol"/>
              </a:rPr>
              <a:t> G4 T3.</a:t>
            </a: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063552" y="1988841"/>
          <a:ext cx="8256917" cy="32311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000" b="1" dirty="0"/>
                        <a:t>T1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/>
                        <a:t>0.878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0.29</a:t>
                      </a:r>
                      <a:r>
                        <a:rPr lang="en-US" sz="2000" dirty="0"/>
                        <a:t>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b="1" dirty="0"/>
                        <a:t>T2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0.098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0.542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0.396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b="1" dirty="0"/>
                        <a:t>T3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0.167 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0.604</a:t>
                      </a:r>
                      <a:r>
                        <a:rPr lang="en-US" sz="2000" dirty="0"/>
                        <a:t> 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0.923</a:t>
                      </a:r>
                      <a:endParaRPr lang="ru-RU" sz="3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9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2192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2: Conditional Probability </a:t>
            </a:r>
            <a:r>
              <a:rPr lang="en-US" sz="4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048661" cy="6120680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297" lvl="1" indent="0">
              <a:spcAft>
                <a:spcPts val="800"/>
              </a:spcAft>
              <a:buNone/>
            </a:pP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467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taxon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SL-category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3467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/>
              <a:t>Some entries </a:t>
            </a:r>
            <a:r>
              <a:rPr lang="en-US" sz="3733" b="1" dirty="0">
                <a:solidFill>
                  <a:srgbClr val="C00000"/>
                </a:solidFill>
              </a:rPr>
              <a:t>are indicative indeed</a:t>
            </a:r>
            <a:r>
              <a:rPr lang="en-US" sz="3733" b="1" dirty="0"/>
              <a:t>. 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/>
              <a:t>Yet there can be dull contingency tables in which </a:t>
            </a:r>
            <a:r>
              <a:rPr lang="en-US" sz="3733" b="1" dirty="0">
                <a:solidFill>
                  <a:srgbClr val="C00000"/>
                </a:solidFill>
              </a:rPr>
              <a:t>Conditional Probability is not helpful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503712" y="1844825"/>
          <a:ext cx="8256917" cy="32311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Taxon</a:t>
                      </a:r>
                      <a:endParaRPr lang="ru-RU" sz="2400" dirty="0"/>
                    </a:p>
                    <a:p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6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000" b="1" dirty="0"/>
                        <a:t>T1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/>
                        <a:t>0.878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0.29</a:t>
                      </a:r>
                      <a:r>
                        <a:rPr lang="en-US" sz="2000" dirty="0"/>
                        <a:t>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03">
                <a:tc>
                  <a:txBody>
                    <a:bodyPr/>
                    <a:lstStyle/>
                    <a:p>
                      <a:r>
                        <a:rPr lang="en-US" sz="2000" b="1" dirty="0"/>
                        <a:t>T2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0.098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0.542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0.396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29">
                <a:tc>
                  <a:txBody>
                    <a:bodyPr/>
                    <a:lstStyle/>
                    <a:p>
                      <a:r>
                        <a:rPr lang="en-US" sz="2000" b="1" dirty="0"/>
                        <a:t>T3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0.167 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0.604</a:t>
                      </a:r>
                      <a:r>
                        <a:rPr lang="en-US" sz="2000" dirty="0"/>
                        <a:t> 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0.923</a:t>
                      </a:r>
                      <a:endParaRPr lang="ru-RU" sz="3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91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3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4"/>
            <a:ext cx="11288192" cy="504055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 Quetelet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048661" cy="6120680"/>
          </a:xfrm>
        </p:spPr>
        <p:txBody>
          <a:bodyPr>
            <a:normAutofit fontScale="250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Quetelet index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SW-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1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per cent: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666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H4, given G4, is 82%</a:t>
            </a: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frequent than on average</a:t>
            </a:r>
            <a:endParaRPr lang="en-US" sz="10666" b="1" i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0666" b="1" dirty="0">
                <a:cs typeface="Times New Roman" panose="02020603050405020304" pitchFamily="18" charset="0"/>
              </a:rPr>
              <a:t>                      This we could not see in the conditional probability table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14933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4933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407702" y="3044957"/>
          <a:ext cx="5376598" cy="23257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73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SW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Cat               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900" dirty="0"/>
                        <a:t>Quetelet  100*</a:t>
                      </a:r>
                      <a:r>
                        <a:rPr lang="en-US" sz="1900" i="1" dirty="0"/>
                        <a:t>q(</a:t>
                      </a:r>
                      <a:r>
                        <a:rPr lang="en-US" sz="1900" i="1" dirty="0" err="1"/>
                        <a:t>Hk</a:t>
                      </a:r>
                      <a:r>
                        <a:rPr lang="en-US" sz="1900" i="1" dirty="0"/>
                        <a:t>/</a:t>
                      </a:r>
                      <a:r>
                        <a:rPr lang="en-US" sz="1900" i="1" dirty="0" err="1"/>
                        <a:t>Gl</a:t>
                      </a:r>
                      <a:r>
                        <a:rPr lang="en-US" sz="1900" i="1" dirty="0"/>
                        <a:t>)</a:t>
                      </a:r>
                      <a:endParaRPr lang="ru-RU" sz="1900" i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Prob. </a:t>
                      </a:r>
                      <a:r>
                        <a:rPr lang="en-US" sz="1900" i="1" dirty="0"/>
                        <a:t>p(</a:t>
                      </a:r>
                      <a:r>
                        <a:rPr lang="en-US" sz="1900" i="1" dirty="0" err="1"/>
                        <a:t>Hk</a:t>
                      </a:r>
                      <a:r>
                        <a:rPr lang="en-US" sz="1900" i="1" dirty="0"/>
                        <a:t>)</a:t>
                      </a:r>
                      <a:endParaRPr lang="ru-RU" sz="1900" i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H1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 </a:t>
                      </a:r>
                      <a:r>
                        <a:rPr lang="en-US" sz="1900" dirty="0"/>
                        <a:t>  33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42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-43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 </a:t>
                      </a:r>
                      <a:r>
                        <a:rPr lang="en-US" sz="1900" dirty="0"/>
                        <a:t> - 100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0.073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H2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-76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RU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29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0.301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H3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</a:t>
                      </a:r>
                      <a:r>
                        <a:rPr lang="en-US" sz="1900" b="0" dirty="0"/>
                        <a:t>33</a:t>
                      </a:r>
                      <a:endParaRPr lang="ru-RU" sz="19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-40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/>
                        <a:t> 14</a:t>
                      </a:r>
                      <a:endParaRPr lang="ru-RU" sz="19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="0" dirty="0"/>
                        <a:t>- 6</a:t>
                      </a:r>
                      <a:endParaRPr lang="ru-RU" sz="19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0.493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H4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35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48</a:t>
                      </a:r>
                      <a:endParaRPr lang="ru-RU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-100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dirty="0">
                          <a:solidFill>
                            <a:srgbClr val="C00000"/>
                          </a:solidFill>
                        </a:rPr>
                        <a:t>82</a:t>
                      </a:r>
                      <a:endParaRPr lang="ru-RU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0.127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5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4"/>
            <a:ext cx="11288192" cy="504055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 Quetelet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048661" cy="6120680"/>
          </a:xfrm>
        </p:spPr>
        <p:txBody>
          <a:bodyPr>
            <a:normAutofit fontScale="250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Quetelet index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q(h/g)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SW-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7066" b="1" dirty="0">
                <a:solidFill>
                  <a:srgbClr val="C00000"/>
                </a:solidFill>
                <a:cs typeface="Times New Roman" panose="02020603050405020304" pitchFamily="18" charset="0"/>
              </a:rPr>
              <a:t>H4, given G4, is 82%</a:t>
            </a:r>
            <a:r>
              <a:rPr lang="en-US" sz="17066" b="1" dirty="0">
                <a:cs typeface="Times New Roman" panose="02020603050405020304" pitchFamily="18" charset="0"/>
              </a:rPr>
              <a:t> more frequent than on average</a:t>
            </a:r>
            <a:endParaRPr lang="en-US" sz="17066" b="1" i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b="1" dirty="0">
                <a:cs typeface="Times New Roman" panose="02020603050405020304" pitchFamily="18" charset="0"/>
              </a:rPr>
              <a:t>This we could not see using conditional probabilities:</a:t>
            </a: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Just the opposite: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</a:t>
            </a:r>
            <a:r>
              <a:rPr lang="en-US" sz="1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p(H4|G4) =0.231</a:t>
            </a: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      the minimum               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      positive in its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      column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19</a:t>
            </a:fld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335360" y="3645024"/>
          <a:ext cx="7296810" cy="29317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SW-Cat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Cond. Probability SW|SL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65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0.09</a:t>
                      </a:r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0.104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0.04</a:t>
                      </a:r>
                      <a:r>
                        <a:rPr lang="en-US" sz="2000" dirty="0"/>
                        <a:t>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  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0.073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0.417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0.396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0.308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000" b="1" dirty="0"/>
                        <a:t>0.658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0.292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0.562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000" b="1" dirty="0"/>
                        <a:t>0.462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0.171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0.188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0.231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9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A57B0-551B-497D-A7E8-0C64ED62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EEE44-076A-4E4F-A84B-9F4385FA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Developing  a contingency table</a:t>
            </a:r>
          </a:p>
          <a:p>
            <a:r>
              <a:rPr lang="en-US" sz="3600" dirty="0"/>
              <a:t>2. Conditional probability</a:t>
            </a:r>
          </a:p>
          <a:p>
            <a:r>
              <a:rPr lang="en-US" sz="3600" dirty="0"/>
              <a:t>3. Quetelet index</a:t>
            </a:r>
          </a:p>
          <a:p>
            <a:r>
              <a:rPr lang="en-US" sz="3600" dirty="0"/>
              <a:t>4. Chi-squared by Pearson</a:t>
            </a:r>
          </a:p>
          <a:p>
            <a:r>
              <a:rPr lang="en-US" sz="3600" dirty="0"/>
              <a:t>5. Chi-squared and average Quetelet 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B95752-34D7-4C5A-9A2B-1184252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865814-3AF4-4C2F-B798-57A08B6D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9822-720E-447B-A8BE-8D4ABC919A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6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4"/>
            <a:ext cx="11288192" cy="504055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Quetelet summary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192000" cy="6120680"/>
          </a:xfrm>
        </p:spPr>
        <p:txBody>
          <a:bodyPr>
            <a:normAutofit fontScale="25000" lnSpcReduction="20000"/>
          </a:bodyPr>
          <a:lstStyle/>
          <a:p>
            <a:pPr marL="609585" lvl="1" indent="-251878">
              <a:spcAft>
                <a:spcPts val="800"/>
              </a:spcAft>
              <a:buNone/>
            </a:pP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relative frequency </a:t>
            </a:r>
            <a:r>
              <a:rPr lang="en-US" sz="106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for </a:t>
            </a:r>
            <a:r>
              <a:rPr lang="en-US" sz="1066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Sep_L</a:t>
            </a:r>
            <a:r>
              <a:rPr lang="en-US" sz="106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066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Sep_W</a:t>
            </a:r>
            <a:endParaRPr lang="en-US" sz="106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14933" dirty="0">
                <a:cs typeface="Times New Roman" panose="02020603050405020304" pitchFamily="18" charset="0"/>
              </a:rPr>
              <a:t>Summary Quetelet index is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the inner product of two tables,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that of </a:t>
            </a:r>
            <a:r>
              <a:rPr lang="en-US" sz="14933" dirty="0">
                <a:solidFill>
                  <a:srgbClr val="C00000"/>
                </a:solidFill>
                <a:cs typeface="Times New Roman" panose="02020603050405020304" pitchFamily="18" charset="0"/>
              </a:rPr>
              <a:t>co-occurrence and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Quetelet</a:t>
            </a: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0666" b="1" dirty="0">
                <a:cs typeface="Times New Roman" panose="02020603050405020304" pitchFamily="18" charset="0"/>
              </a:rPr>
              <a:t>Quetelet index </a:t>
            </a:r>
            <a:r>
              <a:rPr lang="en-US" sz="10666" dirty="0">
                <a:cs typeface="Times New Roman" panose="02020603050405020304" pitchFamily="18" charset="0"/>
              </a:rPr>
              <a:t>table                                 </a:t>
            </a:r>
            <a:r>
              <a:rPr lang="en-US" sz="14933" dirty="0">
                <a:solidFill>
                  <a:srgbClr val="C00000"/>
                </a:solidFill>
                <a:cs typeface="Times New Roman" panose="02020603050405020304" pitchFamily="18" charset="0"/>
              </a:rPr>
              <a:t>Q = 0.193</a:t>
            </a:r>
            <a:r>
              <a:rPr lang="en-US" sz="14933" dirty="0">
                <a:cs typeface="Times New Roman" panose="02020603050405020304" pitchFamily="18" charset="0"/>
              </a:rPr>
              <a:t>, 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    that is, on average knowledge of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4933" dirty="0" err="1">
                <a:cs typeface="Times New Roman" panose="02020603050405020304" pitchFamily="18" charset="0"/>
              </a:rPr>
              <a:t>Gl</a:t>
            </a:r>
            <a:r>
              <a:rPr lang="en-US" sz="14933" dirty="0">
                <a:cs typeface="Times New Roman" panose="02020603050405020304" pitchFamily="18" charset="0"/>
              </a:rPr>
              <a:t> “adds” 19.3% to frequency of 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4933" dirty="0" err="1">
                <a:cs typeface="Times New Roman" panose="02020603050405020304" pitchFamily="18" charset="0"/>
              </a:rPr>
              <a:t>Hk</a:t>
            </a: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20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43339" y="4485118"/>
          <a:ext cx="5280587" cy="20484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0.33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0.42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-0.43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-0.76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 0.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36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0.29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 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3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0.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-0.40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 0.14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- 0.06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0.35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0.48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0.82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43339" y="1196752"/>
          <a:ext cx="5184575" cy="20528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0.093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H4                                                                 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5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4"/>
            <a:ext cx="11288192" cy="504055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 Quetelet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048661" cy="6120680"/>
          </a:xfrm>
        </p:spPr>
        <p:txBody>
          <a:bodyPr>
            <a:normAutofit fontScale="250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Quetelet index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SW-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1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per cent: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666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H4, given G4, is 82%</a:t>
            </a: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frequent than on average</a:t>
            </a:r>
            <a:endParaRPr lang="en-US" sz="10666" b="1" i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0666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0666" b="1" dirty="0">
                <a:cs typeface="Times New Roman" panose="02020603050405020304" pitchFamily="18" charset="0"/>
              </a:rPr>
              <a:t>                      This we could not see in the conditional probability table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14933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4933" b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21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3407702" y="3044957"/>
          <a:ext cx="5376598" cy="23257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73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SW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Cat               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900" dirty="0"/>
                        <a:t>Quetelet  100*</a:t>
                      </a:r>
                      <a:r>
                        <a:rPr lang="en-US" sz="1900" i="1" dirty="0"/>
                        <a:t>q(</a:t>
                      </a:r>
                      <a:r>
                        <a:rPr lang="en-US" sz="1900" i="1" dirty="0" err="1"/>
                        <a:t>Hk</a:t>
                      </a:r>
                      <a:r>
                        <a:rPr lang="en-US" sz="1900" i="1" dirty="0"/>
                        <a:t>/</a:t>
                      </a:r>
                      <a:r>
                        <a:rPr lang="en-US" sz="1900" i="1" dirty="0" err="1"/>
                        <a:t>Gl</a:t>
                      </a:r>
                      <a:r>
                        <a:rPr lang="en-US" sz="1900" i="1" dirty="0"/>
                        <a:t>)</a:t>
                      </a:r>
                      <a:endParaRPr lang="ru-RU" sz="1900" i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Prob. </a:t>
                      </a:r>
                      <a:r>
                        <a:rPr lang="en-US" sz="1900" i="1" dirty="0"/>
                        <a:t>p(</a:t>
                      </a:r>
                      <a:r>
                        <a:rPr lang="en-US" sz="1900" i="1" dirty="0" err="1"/>
                        <a:t>Hk</a:t>
                      </a:r>
                      <a:r>
                        <a:rPr lang="en-US" sz="1900" i="1" dirty="0"/>
                        <a:t>)</a:t>
                      </a:r>
                      <a:endParaRPr lang="ru-RU" sz="1900" i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H1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 </a:t>
                      </a:r>
                      <a:r>
                        <a:rPr lang="en-US" sz="1900" dirty="0"/>
                        <a:t>  33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42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-43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 </a:t>
                      </a:r>
                      <a:r>
                        <a:rPr lang="en-US" sz="1900" dirty="0"/>
                        <a:t> - 100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0.073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H2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-76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RU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29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0.301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H3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</a:t>
                      </a:r>
                      <a:r>
                        <a:rPr lang="en-US" sz="1900" b="0" dirty="0"/>
                        <a:t>33</a:t>
                      </a:r>
                      <a:endParaRPr lang="ru-RU" sz="19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-40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/>
                        <a:t> 14</a:t>
                      </a:r>
                      <a:endParaRPr lang="ru-RU" sz="19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="0" dirty="0"/>
                        <a:t>- 6</a:t>
                      </a:r>
                      <a:endParaRPr lang="ru-RU" sz="19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0.493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1" dirty="0"/>
                        <a:t>H4</a:t>
                      </a:r>
                      <a:endParaRPr lang="ru-RU" sz="19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35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48</a:t>
                      </a:r>
                      <a:endParaRPr lang="ru-RU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-100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dirty="0">
                          <a:solidFill>
                            <a:srgbClr val="C00000"/>
                          </a:solidFill>
                        </a:rPr>
                        <a:t>82</a:t>
                      </a:r>
                      <a:endParaRPr lang="ru-RU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0.127</a:t>
                      </a:r>
                      <a:endParaRPr lang="ru-RU" sz="19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4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4"/>
            <a:ext cx="11288192" cy="504055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 Quetelet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048661" cy="6120680"/>
          </a:xfrm>
        </p:spPr>
        <p:txBody>
          <a:bodyPr>
            <a:normAutofit fontScale="250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Quetelet index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q(h/g)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SW-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SL-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7066" b="1" dirty="0">
                <a:solidFill>
                  <a:srgbClr val="C00000"/>
                </a:solidFill>
                <a:cs typeface="Times New Roman" panose="02020603050405020304" pitchFamily="18" charset="0"/>
              </a:rPr>
              <a:t>H4, given G4, is 82%</a:t>
            </a:r>
            <a:r>
              <a:rPr lang="en-US" sz="17066" b="1" dirty="0">
                <a:cs typeface="Times New Roman" panose="02020603050405020304" pitchFamily="18" charset="0"/>
              </a:rPr>
              <a:t> more frequent than on average</a:t>
            </a:r>
            <a:endParaRPr lang="en-US" sz="17066" b="1" i="1" dirty="0"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b="1" dirty="0">
                <a:cs typeface="Times New Roman" panose="02020603050405020304" pitchFamily="18" charset="0"/>
              </a:rPr>
              <a:t>This we could not see using conditional probabilities:</a:t>
            </a: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Just the opposite: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</a:t>
            </a:r>
            <a:r>
              <a:rPr lang="en-US" sz="1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p(H4|G4) =0.231</a:t>
            </a: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      the minimum               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      positive in its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                                            column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6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22</a:t>
            </a:fld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335360" y="3645024"/>
          <a:ext cx="7296810" cy="29317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SW-Cat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Cond. Probability SW|SL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65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0.09</a:t>
                      </a:r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0.104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0.04</a:t>
                      </a:r>
                      <a:r>
                        <a:rPr lang="en-US" sz="2000" dirty="0"/>
                        <a:t>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  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0.073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0.417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0.396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0.308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000" b="1" dirty="0"/>
                        <a:t>0.658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0.292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0.562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000" b="1" dirty="0"/>
                        <a:t>0.462</a:t>
                      </a:r>
                      <a:endParaRPr lang="ru-RU" sz="2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56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0.171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0.188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0.231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3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4"/>
            <a:ext cx="11288192" cy="504055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Quetelet summary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20689"/>
            <a:ext cx="12192000" cy="6120680"/>
          </a:xfrm>
        </p:spPr>
        <p:txBody>
          <a:bodyPr>
            <a:normAutofit fontScale="25000" lnSpcReduction="20000"/>
          </a:bodyPr>
          <a:lstStyle/>
          <a:p>
            <a:pPr marL="609585" lvl="1" indent="-251878">
              <a:spcAft>
                <a:spcPts val="800"/>
              </a:spcAft>
              <a:buNone/>
            </a:pPr>
            <a:r>
              <a:rPr lang="en-US" sz="106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relative frequency </a:t>
            </a:r>
            <a:r>
              <a:rPr lang="en-US" sz="106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for </a:t>
            </a:r>
            <a:r>
              <a:rPr lang="en-US" sz="1066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Sep_L</a:t>
            </a:r>
            <a:r>
              <a:rPr lang="en-US" sz="106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066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Sep_W</a:t>
            </a:r>
            <a:endParaRPr lang="en-US" sz="106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14933" dirty="0">
                <a:cs typeface="Times New Roman" panose="02020603050405020304" pitchFamily="18" charset="0"/>
              </a:rPr>
              <a:t>Summary Quetelet index is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the inner product of two tables,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that of </a:t>
            </a:r>
            <a:r>
              <a:rPr lang="en-US" sz="14933" dirty="0">
                <a:solidFill>
                  <a:srgbClr val="C00000"/>
                </a:solidFill>
                <a:cs typeface="Times New Roman" panose="02020603050405020304" pitchFamily="18" charset="0"/>
              </a:rPr>
              <a:t>co-occurrence and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14933" dirty="0">
                <a:solidFill>
                  <a:srgbClr val="C00000"/>
                </a:solidFill>
                <a:cs typeface="Times New Roman" panose="02020603050405020304" pitchFamily="18" charset="0"/>
              </a:rPr>
              <a:t>                                              Quetelet</a:t>
            </a: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0666" b="1" dirty="0">
                <a:cs typeface="Times New Roman" panose="02020603050405020304" pitchFamily="18" charset="0"/>
              </a:rPr>
              <a:t>Quetelet index </a:t>
            </a:r>
            <a:r>
              <a:rPr lang="en-US" sz="10666" dirty="0">
                <a:cs typeface="Times New Roman" panose="02020603050405020304" pitchFamily="18" charset="0"/>
              </a:rPr>
              <a:t>table                                 </a:t>
            </a:r>
            <a:r>
              <a:rPr lang="en-US" sz="14933" dirty="0">
                <a:solidFill>
                  <a:srgbClr val="C00000"/>
                </a:solidFill>
                <a:cs typeface="Times New Roman" panose="02020603050405020304" pitchFamily="18" charset="0"/>
              </a:rPr>
              <a:t>Q = 0.193</a:t>
            </a:r>
            <a:r>
              <a:rPr lang="en-US" sz="14933" dirty="0">
                <a:cs typeface="Times New Roman" panose="02020603050405020304" pitchFamily="18" charset="0"/>
              </a:rPr>
              <a:t>, 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    that is, on average knowledge of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4933" dirty="0" err="1">
                <a:cs typeface="Times New Roman" panose="02020603050405020304" pitchFamily="18" charset="0"/>
              </a:rPr>
              <a:t>Gl</a:t>
            </a:r>
            <a:r>
              <a:rPr lang="en-US" sz="14933" dirty="0">
                <a:cs typeface="Times New Roman" panose="02020603050405020304" pitchFamily="18" charset="0"/>
              </a:rPr>
              <a:t> “adds” 19.3% to frequency of 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14933" dirty="0"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4933" dirty="0" err="1">
                <a:cs typeface="Times New Roman" panose="02020603050405020304" pitchFamily="18" charset="0"/>
              </a:rPr>
              <a:t>Hk</a:t>
            </a: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-495288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43339" y="4485118"/>
          <a:ext cx="5280587" cy="20484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0.33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0.42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-0.43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-0.76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 0.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36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0.29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 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3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0.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-0.40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 0.14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- 0.06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0.35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0.48</a:t>
                      </a:r>
                      <a:endParaRPr lang="ru-RU" sz="2000" b="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-1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0.82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43339" y="1196752"/>
          <a:ext cx="5184575" cy="20528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0.093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H4                                                                 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5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4"/>
            <a:ext cx="11911584" cy="1080119"/>
          </a:xfrm>
        </p:spPr>
        <p:txBody>
          <a:bodyPr>
            <a:noAutofit/>
          </a:bodyPr>
          <a:lstStyle/>
          <a:p>
            <a:b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Chi-Squared Coefficient  - </a:t>
            </a:r>
            <a:b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 different development</a:t>
            </a:r>
            <a:b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12048661" cy="5256584"/>
          </a:xfrm>
        </p:spPr>
        <p:txBody>
          <a:bodyPr>
            <a:normAutofit fontScale="775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table                                                                       </a:t>
            </a:r>
            <a:r>
              <a:rPr lang="en-US" sz="3733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column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r>
              <a:rPr lang="en-US" sz="3733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row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73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3733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/>
              <a:t>Dividing that by N=150, brings forward: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871531" y="2036379"/>
          <a:ext cx="6624734" cy="290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1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9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SW-Cat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12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 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5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2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27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14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 </a:t>
                      </a:r>
                      <a:r>
                        <a:rPr lang="en-US" sz="2000" dirty="0"/>
                        <a:t>6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41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H="1">
            <a:off x="8208235" y="1892829"/>
            <a:ext cx="1344149" cy="1752195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4943872" y="4773149"/>
            <a:ext cx="3936437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8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Chi-Squared Coefficient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Sepal_Width_Category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relative frequency table (totaling to 1)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815413" y="2204864"/>
          <a:ext cx="6912768" cy="290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1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SW-Cat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12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0.307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0.493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0.320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0.320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8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Chi-Squared Coefficient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relative frequency table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</a:rPr>
              <a:t>Karl Pearson (1867-1936): </a:t>
            </a:r>
            <a:r>
              <a:rPr lang="en-US" sz="3733" b="1" dirty="0"/>
              <a:t>The two features are to be tested on independence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C00000"/>
                </a:solidFill>
              </a:rPr>
              <a:t>What is that?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815414" y="1340768"/>
          <a:ext cx="6816757" cy="290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1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SW-Cat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12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0.307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0.493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0.273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0.320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0.320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0.087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92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Pearson’s Chi-Squared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758721"/>
                <a:ext cx="12048661" cy="6099281"/>
              </a:xfrm>
            </p:spPr>
            <p:txBody>
              <a:bodyPr>
                <a:normAutofit fontScale="25000" lnSpcReduction="20000"/>
              </a:bodyPr>
              <a:lstStyle/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features are independent if and only if for all </a:t>
                </a:r>
                <a:r>
                  <a:rPr lang="en-US" sz="10666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k,l</a:t>
                </a: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    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5867" b="1" dirty="0"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0666" b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106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10666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106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106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endParaRPr lang="en-US" sz="1066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</a:t>
                </a:r>
                <a:r>
                  <a:rPr lang="en-US" sz="10666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10666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Hk</a:t>
                </a:r>
                <a:r>
                  <a:rPr lang="en-US" sz="10666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marginal column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</a:t>
                </a:r>
                <a:r>
                  <a:rPr lang="en-US" sz="10666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10666" b="1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</a:t>
                </a:r>
                <a:r>
                  <a:rPr lang="en-US" sz="10666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marginal row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3733" b="1" dirty="0">
                    <a:solidFill>
                      <a:srgbClr val="0070C0"/>
                    </a:solidFill>
                  </a:rPr>
                  <a:t>                                                                         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8266" b="1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8266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Let us check whether  </a:t>
                </a:r>
                <a14:m>
                  <m:oMath xmlns:m="http://schemas.openxmlformats.org/officeDocument/2006/math"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106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10666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𝑮</m:t>
                        </m:r>
                        <m:r>
                          <a:rPr lang="en-US" sz="10666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106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666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sz="10666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d>
                    <m:r>
                      <a:rPr lang="en-US" sz="10666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106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666" b="1" i="1">
                            <a:solidFill>
                              <a:schemeClr val="accent4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𝑮</m:t>
                        </m:r>
                        <m:r>
                          <a:rPr lang="en-US" sz="10666" b="1" i="1">
                            <a:solidFill>
                              <a:schemeClr val="accent4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0666" b="1" dirty="0">
                    <a:solidFill>
                      <a:srgbClr val="0070C0"/>
                    </a:solidFill>
                  </a:rPr>
                  <a:t>  or not.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/>
                  <a:t>                                       0.180               </a:t>
                </a:r>
                <a:r>
                  <a:rPr lang="en-US" sz="10666" b="1" dirty="0">
                    <a:solidFill>
                      <a:srgbClr val="C00000"/>
                    </a:solidFill>
                  </a:rPr>
                  <a:t>0.493*</a:t>
                </a:r>
                <a:r>
                  <a:rPr lang="en-US" sz="10666" b="1" dirty="0">
                    <a:solidFill>
                      <a:srgbClr val="7030A0"/>
                    </a:solidFill>
                  </a:rPr>
                  <a:t>0.273= </a:t>
                </a:r>
                <a:r>
                  <a:rPr lang="en-US" sz="10666" b="1" dirty="0"/>
                  <a:t>0.135</a:t>
                </a:r>
                <a:endParaRPr lang="ru-RU" sz="10666" b="1" dirty="0"/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10666" b="1" dirty="0">
                    <a:solidFill>
                      <a:srgbClr val="C00000"/>
                    </a:solidFill>
                  </a:rPr>
                  <a:t>Difference </a:t>
                </a:r>
                <a:r>
                  <a:rPr lang="en-US" sz="10666" b="1" dirty="0"/>
                  <a:t>0.180 - 0.135=0.045, </a:t>
                </a:r>
                <a:r>
                  <a:rPr lang="en-US" sz="10666" b="1" dirty="0">
                    <a:solidFill>
                      <a:srgbClr val="C00000"/>
                    </a:solidFill>
                  </a:rPr>
                  <a:t>is rather high; </a:t>
                </a:r>
                <a:r>
                  <a:rPr lang="en-US" sz="10666" b="1" dirty="0"/>
                  <a:t>H3 &amp; G1 co-occur more frequently than when being independent: a positive relation </a:t>
                </a:r>
                <a:endParaRPr lang="ru-RU" sz="10666" b="1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8266" b="1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758721"/>
                <a:ext cx="12048661" cy="6099281"/>
              </a:xfrm>
              <a:blipFill>
                <a:blip r:embed="rId3"/>
                <a:stretch>
                  <a:fillRect t="-2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371" y="1412776"/>
          <a:ext cx="6816757" cy="290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1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SW-Cat               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/>
                        <a:t>     </a:t>
                      </a:r>
                      <a:r>
                        <a:rPr lang="en-US" sz="2400" dirty="0" err="1"/>
                        <a:t>Sepal_Length_Category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endParaRPr lang="ru-RU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12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G1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G2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G3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G4</a:t>
                      </a:r>
                      <a:endParaRPr lang="ru-RU" sz="19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L="121920" marR="1219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66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Pearson’s Chi-Squared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384032" y="758721"/>
                <a:ext cx="5664629" cy="5982649"/>
              </a:xfrm>
            </p:spPr>
            <p:txBody>
              <a:bodyPr>
                <a:normAutofit fontScale="25000" lnSpcReduction="20000"/>
              </a:bodyPr>
              <a:lstStyle/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1066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frequencies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66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0666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666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  <m:r>
                            <a:rPr lang="en-US" sz="10666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sz="10666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en-US" sz="10666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solidFill>
                      <a:srgbClr val="0070C0"/>
                    </a:solidFill>
                  </a:rPr>
                  <a:t>                                                                         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1066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Frequencies expected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0666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independence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66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0666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666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</m:e>
                      </m:d>
                      <m:r>
                        <a:rPr lang="en-US" sz="10666" b="1" i="1">
                          <a:latin typeface="Cambria Math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666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666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en-US" sz="1066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-370408">
                  <a:spcAft>
                    <a:spcPts val="800"/>
                  </a:spcAft>
                  <a:buNone/>
                </a:pPr>
                <a:r>
                  <a:rPr lang="en-US" sz="10666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           A weak correlation!</a:t>
                </a:r>
              </a:p>
              <a:p>
                <a:pPr marL="609585" lvl="1" indent="-491054">
                  <a:spcAft>
                    <a:spcPts val="800"/>
                  </a:spcAft>
                  <a:buNone/>
                </a:pPr>
                <a:r>
                  <a:rPr lang="en-US" sz="10666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Only 3 entries differ by more than 0.04 </a:t>
                </a:r>
                <a:r>
                  <a:rPr lang="en-US" sz="10666" b="1" dirty="0">
                    <a:cs typeface="Times New Roman" panose="02020603050405020304" pitchFamily="18" charset="0"/>
                  </a:rPr>
                  <a:t>(highlighted in bold)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84032" y="758721"/>
                <a:ext cx="5664629" cy="59826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295467" y="3429001"/>
          <a:ext cx="5805824" cy="208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295467" y="1124744"/>
          <a:ext cx="5805824" cy="20997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9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Pearson’s Chi-Squared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9349" y="3933056"/>
                <a:ext cx="11809312" cy="2808312"/>
              </a:xfrm>
            </p:spPr>
            <p:txBody>
              <a:bodyPr>
                <a:normAutofit fontScale="85000" lnSpcReduction="20000"/>
              </a:bodyPr>
              <a:lstStyle/>
              <a:p>
                <a:pPr marL="609585" lvl="1" indent="-491054">
                  <a:spcAft>
                    <a:spcPts val="800"/>
                  </a:spcAft>
                  <a:buNone/>
                </a:pPr>
                <a:r>
                  <a:rPr lang="en-US" sz="3467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Pearson’s chi-squared scores the difference between these using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67" b="1" i="1">
                          <a:latin typeface="Cambria Math"/>
                        </a:rPr>
                        <m:t>𝑿</m:t>
                      </m:r>
                      <m:r>
                        <a:rPr lang="en-US" sz="3467" b="1" i="1" baseline="30000">
                          <a:latin typeface="Cambria Math"/>
                        </a:rPr>
                        <m:t>𝟐</m:t>
                      </m:r>
                      <m:r>
                        <a:rPr lang="en-US" sz="3467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467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467" b="1" i="1">
                              <a:latin typeface="Cambria Math"/>
                            </a:rPr>
                            <m:t>𝒌</m:t>
                          </m:r>
                          <m:r>
                            <a:rPr lang="en-US" sz="3467" b="1" i="1">
                              <a:latin typeface="Cambria Math"/>
                            </a:rPr>
                            <m:t>=</m:t>
                          </m:r>
                          <m:r>
                            <a:rPr lang="en-US" sz="3467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3467" b="1" i="1">
                              <a:latin typeface="Cambria Math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467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467" b="1" i="1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sz="3467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467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467" b="1" i="1">
                                  <a:latin typeface="Cambria Math"/>
                                </a:rPr>
                                <m:t>𝑳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3467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3467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67" b="1" i="1">
                                          <a:latin typeface="Cambria Math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3467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467" b="1" i="1">
                                              <a:latin typeface="Cambria Math"/>
                                            </a:rPr>
                                            <m:t>𝑯𝒌</m:t>
                                          </m:r>
                                          <m:r>
                                            <a:rPr lang="en-US" sz="3467" b="1" i="1">
                                              <a:latin typeface="Cambria Math"/>
                                              <a:ea typeface="Cambria Math"/>
                                            </a:rPr>
                                            <m:t>∩</m:t>
                                          </m:r>
                                          <m:r>
                                            <a:rPr lang="en-US" sz="3467" b="1" i="1">
                                              <a:latin typeface="Cambria Math"/>
                                              <a:ea typeface="Cambria Math"/>
                                            </a:rPr>
                                            <m:t>𝑮𝒍</m:t>
                                          </m:r>
                                        </m:e>
                                      </m:d>
                                      <m:r>
                                        <a:rPr lang="en-US" sz="3467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467" b="1" i="1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3467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467" b="1" i="1">
                                              <a:latin typeface="Cambria Math"/>
                                              <a:ea typeface="Cambria Math"/>
                                            </a:rPr>
                                            <m:t>𝑯𝒌</m:t>
                                          </m:r>
                                        </m:e>
                                      </m:d>
                                      <m:r>
                                        <a:rPr lang="en-US" sz="3467" b="1" i="1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3467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467" b="1" i="1">
                                              <a:latin typeface="Cambria Math"/>
                                              <a:ea typeface="Cambria Math"/>
                                            </a:rPr>
                                            <m:t>𝑮𝒍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3467" b="1" i="1" baseline="3000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3467" b="1" i="1">
                                      <a:latin typeface="Cambria Math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3467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67" b="1" i="1">
                                          <a:latin typeface="Cambria Math"/>
                                        </a:rPr>
                                        <m:t>𝑯𝒌</m:t>
                                      </m:r>
                                    </m:e>
                                  </m:d>
                                  <m:r>
                                    <a:rPr lang="en-US" sz="3467" b="1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sz="3467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467" b="1" i="1">
                                      <a:latin typeface="Cambria Math"/>
                                    </a:rPr>
                                    <m:t>𝑮𝒍</m:t>
                                  </m:r>
                                  <m:r>
                                    <a:rPr lang="en-US" sz="3467" b="1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3467" b="1" baseline="30000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C0000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3733" b="1" dirty="0">
                    <a:solidFill>
                      <a:srgbClr val="C00000"/>
                    </a:solidFill>
                  </a:rPr>
                  <a:t>Why is that?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/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9349" y="3933056"/>
                <a:ext cx="11809312" cy="2808312"/>
              </a:xfrm>
              <a:blipFill>
                <a:blip r:embed="rId3"/>
                <a:stretch>
                  <a:fillRect l="-103" t="-6725" b="-1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29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184751" y="1474313"/>
          <a:ext cx="5805824" cy="208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0" y="1484784"/>
          <a:ext cx="5805824" cy="20997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95466" y="1052737"/>
                <a:ext cx="2976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66" y="1052737"/>
                <a:ext cx="2976332" cy="461665"/>
              </a:xfrm>
              <a:prstGeom prst="rect">
                <a:avLst/>
              </a:prstGeom>
              <a:blipFill>
                <a:blip r:embed="rId4"/>
                <a:stretch>
                  <a:fillRect l="-820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48130" y="1065663"/>
                <a:ext cx="3679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30" y="1065663"/>
                <a:ext cx="3679071" cy="461665"/>
              </a:xfrm>
              <a:prstGeom prst="rect">
                <a:avLst/>
              </a:prstGeom>
              <a:blipFill>
                <a:blip r:embed="rId5"/>
                <a:stretch>
                  <a:fillRect l="-662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79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320"/>
            <a:ext cx="11288192" cy="706408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48661" cy="5688632"/>
          </a:xfrm>
        </p:spPr>
        <p:txBody>
          <a:bodyPr>
            <a:normAutofit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        Iris data: 150</a:t>
            </a:r>
            <a:r>
              <a:rPr lang="en-US" sz="4267" b="1" dirty="0">
                <a:sym typeface="Symbol"/>
              </a:rPr>
              <a:t>4 table. </a:t>
            </a:r>
            <a:r>
              <a:rPr lang="en-US" sz="4267" b="1" dirty="0"/>
              <a:t>Nominal features?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I need at least 3 of them.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/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solidFill>
                  <a:srgbClr val="0070C0"/>
                </a:solidFill>
              </a:rPr>
              <a:t>Taxon:</a:t>
            </a:r>
            <a:r>
              <a:rPr lang="en-US" sz="4267" b="1" dirty="0"/>
              <a:t> 3 categories, T1, T2, T3 (50 specimen each)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solidFill>
                  <a:srgbClr val="C00000"/>
                </a:solidFill>
              </a:rPr>
              <a:t>Two more to develop</a:t>
            </a:r>
            <a:r>
              <a:rPr lang="en-US" sz="4267" b="1" dirty="0"/>
              <a:t>,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                            out of Sepal measurements,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solidFill>
                  <a:srgbClr val="0070C0"/>
                </a:solidFill>
              </a:rPr>
              <a:t>Sepal Length </a:t>
            </a:r>
            <a:r>
              <a:rPr lang="en-US" sz="4267" b="1" dirty="0"/>
              <a:t>and </a:t>
            </a:r>
            <a:r>
              <a:rPr lang="en-US" sz="4267" b="1" dirty="0">
                <a:solidFill>
                  <a:srgbClr val="0070C0"/>
                </a:solidFill>
              </a:rPr>
              <a:t>Sepal Width  </a:t>
            </a:r>
            <a:r>
              <a:rPr lang="en-US" sz="4267" b="1" dirty="0"/>
              <a:t>                                                       </a:t>
            </a:r>
            <a:endParaRPr lang="en-US" sz="4267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44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Pearson’s Chi-Squared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3284984"/>
            <a:ext cx="11809312" cy="3456384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C00000"/>
                </a:solidFill>
              </a:rPr>
              <a:t>Why is </a:t>
            </a:r>
            <a:r>
              <a:rPr lang="en-US" sz="3733" b="1" i="1" dirty="0"/>
              <a:t>X</a:t>
            </a:r>
            <a:r>
              <a:rPr lang="en-US" sz="3733" b="1" i="1" baseline="30000" dirty="0"/>
              <a:t>2</a:t>
            </a:r>
            <a:r>
              <a:rPr lang="en-US" sz="3733" b="1" dirty="0">
                <a:solidFill>
                  <a:srgbClr val="C00000"/>
                </a:solidFill>
              </a:rPr>
              <a:t>?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Pearson: </a:t>
            </a:r>
            <a:r>
              <a:rPr lang="en-US" b="1" dirty="0"/>
              <a:t>Under the hypothesis that the features are independent  in the population, and entity sampling has been done randomly and independently, the density function of random variable </a:t>
            </a:r>
            <a:r>
              <a:rPr lang="en-US" b="1" i="1" dirty="0"/>
              <a:t>NX</a:t>
            </a:r>
            <a:r>
              <a:rPr lang="en-US" b="1" i="1" baseline="30000" dirty="0"/>
              <a:t>2</a:t>
            </a:r>
            <a:r>
              <a:rPr lang="en-US" b="1" dirty="0"/>
              <a:t> tends to distribution </a:t>
            </a:r>
            <a:r>
              <a:rPr lang="en-US" b="1" dirty="0">
                <a:sym typeface="Symbol"/>
              </a:rPr>
              <a:t></a:t>
            </a:r>
            <a:r>
              <a:rPr lang="en-US" b="1" baseline="30000" dirty="0">
                <a:sym typeface="Symbol"/>
              </a:rPr>
              <a:t>2</a:t>
            </a:r>
            <a:r>
              <a:rPr lang="en-US" b="1" dirty="0"/>
              <a:t> with (K-1)(L-1) degrees of freedom.</a:t>
            </a:r>
            <a:r>
              <a:rPr lang="en-US" sz="3733" b="1" dirty="0"/>
              <a:t> 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266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Notes: </a:t>
            </a: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 many textbooks, it is the value of </a:t>
            </a:r>
            <a:r>
              <a:rPr lang="en-US" sz="2667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667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denoted by </a:t>
            </a:r>
            <a:r>
              <a:rPr lang="en-US" sz="2667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67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denoting our </a:t>
            </a:r>
            <a:r>
              <a:rPr lang="en-US" sz="2667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67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</a:t>
            </a:r>
            <a:r>
              <a:rPr lang="en-US" sz="2667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    2. This theorem allows for probabilistic testing of the hypothesis that the features are independent (see next slide).</a:t>
            </a:r>
          </a:p>
          <a:p>
            <a:pPr marL="609585" lvl="1" indent="-366175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30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184749" y="1133707"/>
          <a:ext cx="5805824" cy="208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0" y="1118137"/>
          <a:ext cx="5805824" cy="20997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95466" y="644691"/>
                <a:ext cx="2976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66" y="644691"/>
                <a:ext cx="2976332" cy="461665"/>
              </a:xfrm>
              <a:prstGeom prst="rect">
                <a:avLst/>
              </a:prstGeom>
              <a:blipFill>
                <a:blip r:embed="rId3"/>
                <a:stretch>
                  <a:fillRect l="-820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48127" y="654022"/>
                <a:ext cx="3679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7" y="654022"/>
                <a:ext cx="3679071" cy="461665"/>
              </a:xfrm>
              <a:prstGeom prst="rect">
                <a:avLst/>
              </a:prstGeom>
              <a:blipFill>
                <a:blip r:embed="rId4"/>
                <a:stretch>
                  <a:fillRect l="-662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465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Pearson’s Chi-Squared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3284984"/>
            <a:ext cx="11809312" cy="3456384"/>
          </a:xfrm>
        </p:spPr>
        <p:txBody>
          <a:bodyPr>
            <a:normAutofit lnSpcReduction="10000"/>
          </a:bodyPr>
          <a:lstStyle/>
          <a:p>
            <a:pPr marL="609585" lvl="1" indent="-366175">
              <a:spcAft>
                <a:spcPts val="8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Pearson: </a:t>
            </a:r>
            <a:r>
              <a:rPr lang="en-US" b="1" dirty="0"/>
              <a:t>Under the hypothesis that the features are independent  in the population, and entity sampling has been done randomly and independently, the density function of random variable </a:t>
            </a:r>
            <a:r>
              <a:rPr lang="en-US" b="1" i="1" dirty="0"/>
              <a:t>NX</a:t>
            </a:r>
            <a:r>
              <a:rPr lang="en-US" b="1" i="1" baseline="30000" dirty="0"/>
              <a:t>2</a:t>
            </a:r>
            <a:r>
              <a:rPr lang="en-US" b="1" dirty="0"/>
              <a:t> tends to distribution </a:t>
            </a:r>
            <a:r>
              <a:rPr lang="en-US" b="1" dirty="0">
                <a:sym typeface="Symbol"/>
              </a:rPr>
              <a:t></a:t>
            </a:r>
            <a:r>
              <a:rPr lang="en-US" b="1" baseline="30000" dirty="0">
                <a:sym typeface="Symbol"/>
              </a:rPr>
              <a:t>2</a:t>
            </a:r>
            <a:r>
              <a:rPr lang="en-US" b="1" dirty="0"/>
              <a:t> with f=(K-1)(L-1) degrees of freedom.</a:t>
            </a:r>
            <a:r>
              <a:rPr lang="en-US" sz="3733" b="1" dirty="0"/>
              <a:t> </a:t>
            </a:r>
          </a:p>
          <a:p>
            <a:pPr marL="609585" lvl="1" indent="-366175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Apply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theorem to our case. </a:t>
            </a:r>
          </a:p>
          <a:p>
            <a:pPr marL="609585" lvl="1" indent="-366175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K=4, L=4, therefore f=9. At f=9, there is a 5% chance that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will be greater than 16.92 if the hypothesis of independence is true. In our case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r>
              <a:rPr lang="en-US" b="1" i="1" baseline="30000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=0.1929,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=150 so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28.93 &gt; 16.92. The hypothesis is to be rejected with 95% confidence. In fact, it is rejected even with 99.9% confidence, because the critical value in this case is 27.88. Amusingly, if there were only 50 specimen,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=9.64, and the independence could not be rejected.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31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184749" y="1133707"/>
          <a:ext cx="5805824" cy="208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0" y="1118137"/>
          <a:ext cx="5805824" cy="20997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95464" y="644691"/>
                <a:ext cx="3648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:    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64" y="644691"/>
                <a:ext cx="3648408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88023" y="644691"/>
                <a:ext cx="4639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         </a:t>
                </a:r>
                <a:r>
                  <a:rPr lang="en-US" sz="2400" b="1" i="1" dirty="0" err="1">
                    <a:cs typeface="Times New Roman" panose="02020603050405020304" pitchFamily="18" charset="0"/>
                  </a:rPr>
                  <a:t>pn</a:t>
                </a:r>
                <a:r>
                  <a:rPr lang="en-US" sz="2400" b="1" i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3" y="644691"/>
                <a:ext cx="4639176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0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3: Pearson’s Chi-Squared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3284984"/>
            <a:ext cx="11809312" cy="3456384"/>
          </a:xfrm>
        </p:spPr>
        <p:txBody>
          <a:bodyPr>
            <a:normAutofit/>
          </a:bodyPr>
          <a:lstStyle/>
          <a:p>
            <a:pPr marL="609585" lvl="1" indent="-366175">
              <a:spcAft>
                <a:spcPts val="8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Pearson: </a:t>
            </a:r>
            <a:r>
              <a:rPr lang="en-US" b="1" dirty="0"/>
              <a:t>Under the hypothesis that the features are independent  in the population, and entity sampling has been done randomly and independently, the density function of random variable </a:t>
            </a:r>
            <a:r>
              <a:rPr lang="en-US" b="1" i="1" dirty="0"/>
              <a:t>NX</a:t>
            </a:r>
            <a:r>
              <a:rPr lang="en-US" b="1" i="1" baseline="30000" dirty="0"/>
              <a:t>2</a:t>
            </a:r>
            <a:r>
              <a:rPr lang="en-US" b="1" dirty="0"/>
              <a:t> tends to distribution </a:t>
            </a:r>
            <a:r>
              <a:rPr lang="en-US" b="1" dirty="0">
                <a:sym typeface="Symbol"/>
              </a:rPr>
              <a:t></a:t>
            </a:r>
            <a:r>
              <a:rPr lang="en-US" b="1" baseline="30000" dirty="0">
                <a:sym typeface="Symbol"/>
              </a:rPr>
              <a:t>2</a:t>
            </a:r>
            <a:r>
              <a:rPr lang="en-US" b="1" dirty="0"/>
              <a:t> with f=(K-1)(L-1) degrees of freedom.</a:t>
            </a:r>
            <a:r>
              <a:rPr lang="en-US" sz="3733" b="1" dirty="0"/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/>
              <a:t>Hence, in the statistics textbooks, </a:t>
            </a:r>
            <a:r>
              <a:rPr lang="en-US" sz="3733" b="1" dirty="0">
                <a:solidFill>
                  <a:srgbClr val="C00000"/>
                </a:solidFill>
              </a:rPr>
              <a:t>the chi-squared is not recommended </a:t>
            </a:r>
            <a:r>
              <a:rPr lang="en-US" sz="3733" b="1" dirty="0"/>
              <a:t>as a measure of association between features.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32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184749" y="1133707"/>
          <a:ext cx="5805824" cy="208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0" y="1118137"/>
          <a:ext cx="5805824" cy="20997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4084" y="644691"/>
                <a:ext cx="3648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:    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84" y="644691"/>
                <a:ext cx="3648408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88023" y="654022"/>
                <a:ext cx="4639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         </a:t>
                </a:r>
                <a:r>
                  <a:rPr lang="en-US" sz="2400" b="1" i="1" dirty="0" err="1">
                    <a:cs typeface="Times New Roman" panose="02020603050405020304" pitchFamily="18" charset="0"/>
                  </a:rPr>
                  <a:t>pn</a:t>
                </a:r>
                <a:r>
                  <a:rPr lang="en-US" sz="2400" b="1" i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3" y="654022"/>
                <a:ext cx="4639176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268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Pearson’s Chi-Squared is Q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49" y="3284984"/>
            <a:ext cx="11809312" cy="3456384"/>
          </a:xfrm>
        </p:spPr>
        <p:txBody>
          <a:bodyPr>
            <a:normAutofit fontScale="92500" lnSpcReduction="20000"/>
          </a:bodyPr>
          <a:lstStyle/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 err="1">
                <a:solidFill>
                  <a:srgbClr val="C00000"/>
                </a:solidFill>
              </a:rPr>
              <a:t>MatLab’s</a:t>
            </a:r>
            <a:r>
              <a:rPr lang="en-US" sz="3733" b="1" dirty="0">
                <a:solidFill>
                  <a:srgbClr val="C00000"/>
                </a:solidFill>
              </a:rPr>
              <a:t> computation of the chi-squared chi2: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it-IT" sz="3733" b="1" dirty="0"/>
              <a:t>&gt;&gt; d=p-pn; dd=d.*d; </a:t>
            </a:r>
            <a:r>
              <a:rPr lang="it-IT" sz="3733" b="1"/>
              <a:t>chi=dd./pn; </a:t>
            </a:r>
            <a:r>
              <a:rPr lang="it-IT" sz="3733" b="1" dirty="0"/>
              <a:t>chi2=sum(sum(chi))</a:t>
            </a:r>
            <a:r>
              <a:rPr lang="it-IT" sz="3733" b="1" dirty="0">
                <a:solidFill>
                  <a:srgbClr val="0070C0"/>
                </a:solidFill>
              </a:rPr>
              <a:t> %=0.1929</a:t>
            </a:r>
            <a:endParaRPr lang="it-IT" sz="3733" b="1" dirty="0"/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 err="1">
                <a:solidFill>
                  <a:srgbClr val="C00000"/>
                </a:solidFill>
              </a:rPr>
              <a:t>MatLab’s</a:t>
            </a:r>
            <a:r>
              <a:rPr lang="en-US" sz="3733" b="1" dirty="0">
                <a:solidFill>
                  <a:srgbClr val="C00000"/>
                </a:solidFill>
              </a:rPr>
              <a:t> computation of the summary Quetelet </a:t>
            </a:r>
            <a:r>
              <a:rPr lang="en-US" sz="3733" b="1" dirty="0" err="1">
                <a:solidFill>
                  <a:srgbClr val="C00000"/>
                </a:solidFill>
              </a:rPr>
              <a:t>qs</a:t>
            </a:r>
            <a:r>
              <a:rPr lang="en-US" sz="3733" b="1" dirty="0">
                <a:solidFill>
                  <a:srgbClr val="C00000"/>
                </a:solidFill>
              </a:rPr>
              <a:t>:</a:t>
            </a:r>
            <a:endParaRPr lang="it-IT" sz="3733" b="1" dirty="0"/>
          </a:p>
          <a:p>
            <a:pPr marL="609585" lvl="1" indent="-366175">
              <a:spcAft>
                <a:spcPts val="800"/>
              </a:spcAft>
              <a:buNone/>
            </a:pPr>
            <a:r>
              <a:rPr lang="it-IT" sz="3733" b="1" dirty="0"/>
              <a:t>&gt;&gt; q=p./pn -1; qq=p.*q; qs=sum(sum(qq)</a:t>
            </a:r>
            <a:r>
              <a:rPr lang="it-IT" sz="3733" b="1" dirty="0">
                <a:solidFill>
                  <a:srgbClr val="0070C0"/>
                </a:solidFill>
              </a:rPr>
              <a:t>%=0.1929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it-IT" dirty="0"/>
              <a:t>Here  </a:t>
            </a:r>
            <a:r>
              <a:rPr lang="it-IT" sz="4267" b="1" dirty="0"/>
              <a:t>.*,  ./</a:t>
            </a:r>
            <a:r>
              <a:rPr lang="it-IT" dirty="0"/>
              <a:t> are the operations over corresponding entries, and p, pn are arrays being 4</a:t>
            </a:r>
            <a:r>
              <a:rPr lang="it-IT" dirty="0">
                <a:sym typeface="Symbol"/>
              </a:rPr>
              <a:t>4 substance fragments of the respective tables above</a:t>
            </a:r>
            <a:r>
              <a:rPr lang="it-IT" dirty="0"/>
              <a:t>.</a:t>
            </a:r>
          </a:p>
          <a:p>
            <a:pPr marL="609585" lvl="1" indent="-366175">
              <a:spcAft>
                <a:spcPts val="800"/>
              </a:spcAft>
              <a:buNone/>
            </a:pPr>
            <a:endParaRPr lang="en-US" sz="3733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33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6184749" y="1133707"/>
          <a:ext cx="5805824" cy="208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0" y="1118137"/>
          <a:ext cx="5805824" cy="20997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6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95464" y="781407"/>
                <a:ext cx="3648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:    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64" y="781407"/>
                <a:ext cx="3648408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88023" y="764705"/>
                <a:ext cx="4639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         </a:t>
                </a:r>
                <a:r>
                  <a:rPr lang="en-US" sz="2400" b="1" i="1" dirty="0" err="1">
                    <a:cs typeface="Times New Roman" panose="02020603050405020304" pitchFamily="18" charset="0"/>
                  </a:rPr>
                  <a:t>pn</a:t>
                </a:r>
                <a:r>
                  <a:rPr lang="en-US" sz="2400" b="1" i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sz="2400" dirty="0"/>
                  <a:t> are here</a:t>
                </a:r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3" y="764705"/>
                <a:ext cx="4639176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89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116634"/>
            <a:ext cx="11768245" cy="504055"/>
          </a:xfrm>
        </p:spPr>
        <p:txBody>
          <a:bodyPr>
            <a:noAutofit/>
          </a:bodyPr>
          <a:lstStyle/>
          <a:p>
            <a:r>
              <a:rPr lang="en-US" sz="42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Summary Quetelet index- </a:t>
            </a:r>
            <a:r>
              <a:rPr lang="en-US" sz="4267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some </a:t>
            </a:r>
            <a:r>
              <a:rPr lang="en-US" sz="4267" b="1" dirty="0" err="1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maths</a:t>
            </a:r>
            <a:endParaRPr lang="en-US" sz="42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20689"/>
                <a:ext cx="12192000" cy="6120680"/>
              </a:xfrm>
            </p:spPr>
            <p:txBody>
              <a:bodyPr>
                <a:normAutofit fontScale="25000" lnSpcReduction="20000"/>
              </a:bodyPr>
              <a:lstStyle/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4933" b="1" dirty="0">
                    <a:cs typeface="Times New Roman" panose="02020603050405020304" pitchFamily="18" charset="0"/>
                  </a:rPr>
                  <a:t>Quetelet index is the relative change of probability of </a:t>
                </a:r>
                <a:r>
                  <a:rPr lang="en-US" sz="14933" b="1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Hk</a:t>
                </a:r>
                <a:r>
                  <a:rPr lang="en-US" sz="14933" b="1" dirty="0">
                    <a:cs typeface="Times New Roman" panose="02020603050405020304" pitchFamily="18" charset="0"/>
                  </a:rPr>
                  <a:t> from that on average to that given </a:t>
                </a:r>
                <a:r>
                  <a:rPr lang="en-US" sz="14933" b="1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Gl</a:t>
                </a:r>
                <a:r>
                  <a:rPr lang="en-US" sz="14933" b="1" dirty="0">
                    <a:cs typeface="Times New Roman" panose="02020603050405020304" pitchFamily="18" charset="0"/>
                  </a:rPr>
                  <a:t>:</a:t>
                </a:r>
                <a:r>
                  <a:rPr lang="en-US" sz="14933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                     </a:t>
                </a:r>
                <a:r>
                  <a:rPr lang="en-US" sz="1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7066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7066" b="1" i="1">
                        <a:latin typeface="Cambria Math"/>
                        <a:cs typeface="Times New Roman" panose="02020603050405020304" pitchFamily="18" charset="0"/>
                      </a:rPr>
                      <m:t>𝒒</m:t>
                    </m:r>
                    <m:d>
                      <m:dPr>
                        <m:ctrlPr>
                          <a:rPr lang="en-US" sz="170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  <m:r>
                      <a:rPr lang="en-US" sz="17066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7066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7066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  <m:r>
                              <a:rPr lang="en-US" sz="17066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US" sz="17066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</m:e>
                        </m:d>
                      </m:num>
                      <m:den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7066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7066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</m:e>
                        </m:d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7066" b="1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7066" b="1" i="1">
                        <a:latin typeface="Cambria Math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7066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7066" b="1" i="1">
                        <a:latin typeface="Cambria Math"/>
                        <a:cs typeface="Times New Roman" panose="02020603050405020304" pitchFamily="18" charset="0"/>
                      </a:rPr>
                      <m:t>𝒒</m:t>
                    </m:r>
                    <m:d>
                      <m:dPr>
                        <m:ctrlPr>
                          <a:rPr lang="en-US" sz="17066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7066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</m:oMath>
                </a14:m>
                <a:r>
                  <a:rPr lang="en-US" sz="17066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1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4933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Summary Quetelet </a:t>
                </a:r>
                <a:r>
                  <a:rPr lang="en-US" sz="14933" b="1" dirty="0">
                    <a:cs typeface="Times New Roman" panose="02020603050405020304" pitchFamily="18" charset="0"/>
                  </a:rPr>
                  <a:t>index: the sum of Quetelet indices over all </a:t>
                </a:r>
                <a:r>
                  <a:rPr lang="en-US" sz="14933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k, l </a:t>
                </a:r>
                <a:r>
                  <a:rPr lang="en-US" sz="14933" b="1" dirty="0">
                    <a:cs typeface="Times New Roman" panose="02020603050405020304" pitchFamily="18" charset="0"/>
                  </a:rPr>
                  <a:t>weighted by their probabilities </a:t>
                </a:r>
                <a14:m>
                  <m:oMath xmlns:m="http://schemas.openxmlformats.org/officeDocument/2006/math">
                    <m:r>
                      <a:rPr lang="en-US" sz="14933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14933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933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𝑯𝒌</m:t>
                    </m:r>
                    <m:r>
                      <a:rPr lang="en-US" sz="14933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sz="14933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𝑮𝒍</m:t>
                    </m:r>
                    <m:r>
                      <a:rPr lang="en-US" sz="14933" b="1" i="1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4933" b="1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14933" b="1" dirty="0">
                    <a:cs typeface="Times New Roman" panose="02020603050405020304" pitchFamily="18" charset="0"/>
                  </a:rPr>
                  <a:t>in the Contingency Table of relative frequencies: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800" b="1" i="1">
                          <a:latin typeface="Cambria Math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sz="12800" b="1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800" b="1" i="1">
                              <a:latin typeface="Cambria Math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sz="12800" b="1" i="1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2800" b="1" i="1">
                              <a:latin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800" b="1" i="1">
                              <a:latin typeface="Cambria Math"/>
                              <a:cs typeface="Times New Roman" panose="02020603050405020304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𝑯𝒌</m:t>
                              </m:r>
                              <m:r>
                                <a:rPr lang="en-US" sz="128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𝑮𝒍</m:t>
                              </m:r>
                              <m:r>
                                <m:rPr>
                                  <m:nor/>
                                </m:rPr>
                                <a:rPr lang="en-US" sz="128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Hk</m:t>
                              </m:r>
                              <m:r>
                                <m:rPr>
                                  <m:nor/>
                                </m:rPr>
                                <a:rPr lang="en-US" sz="128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Gl</m:t>
                              </m:r>
                              <m:r>
                                <m:rPr>
                                  <m:nor/>
                                </m:rPr>
                                <a:rPr lang="en-US" sz="128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n-US" sz="12800" b="1" dirty="0"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28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sz="1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𝑳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sz="12800" b="1" i="1" baseline="3000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𝑯𝒌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𝑮𝒍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2800" b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12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800" b="1" i="1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𝑯𝒌</m:t>
                                          </m:r>
                                        </m:e>
                                      </m:d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𝑮𝒍</m:t>
                                      </m:r>
                                      <m:r>
                                        <a:rPr lang="en-US" sz="128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sz="1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8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2800" b="1" dirty="0"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1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1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6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r>
                  <a:rPr lang="en-US" sz="373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0">
                  <a:spcAft>
                    <a:spcPts val="800"/>
                  </a:spcAft>
                  <a:buNone/>
                </a:pPr>
                <a:endParaRPr lang="en-US" sz="3733" b="1" dirty="0">
                  <a:solidFill>
                    <a:srgbClr val="0070C0"/>
                  </a:solidFill>
                </a:endParaRPr>
              </a:p>
              <a:p>
                <a:pPr marL="609585" lvl="1" indent="-495288">
                  <a:spcAft>
                    <a:spcPts val="800"/>
                  </a:spcAft>
                  <a:buNone/>
                </a:pPr>
                <a:r>
                  <a:rPr lang="en-US" sz="373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20689"/>
                <a:ext cx="12192000" cy="6120680"/>
              </a:xfrm>
              <a:blipFill>
                <a:blip r:embed="rId3"/>
                <a:stretch>
                  <a:fillRect t="-3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72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4: Pearson’s Chi-Squared is Q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9349" y="1124744"/>
                <a:ext cx="11809312" cy="5616624"/>
              </a:xfrm>
            </p:spPr>
            <p:txBody>
              <a:bodyPr>
                <a:normAutofit lnSpcReduction="10000"/>
              </a:bodyPr>
              <a:lstStyle/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733" b="1" dirty="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Pearson’s Chi-Squared coincides with Q  </a:t>
                </a:r>
                <a:r>
                  <a:rPr lang="en-US" sz="3733" dirty="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(</a:t>
                </a:r>
                <a:r>
                  <a:rPr lang="en-US" sz="3733" dirty="0" err="1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Mirkin</a:t>
                </a:r>
                <a:r>
                  <a:rPr lang="en-US" sz="3733" dirty="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2011)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933" b="1" i="1">
                        <a:latin typeface="Cambria Math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sz="2933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933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33" b="1" i="1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933" b="1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933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933" b="1" i="1"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93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p>
                          <m:e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𝒑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  <m:r>
                              <a:rPr lang="en-US" sz="2933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  <m:r>
                              <m:rPr>
                                <m:nor/>
                              </m:rPr>
                              <a:rPr lang="en-US" sz="2933" b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Hk</m:t>
                            </m:r>
                            <m:r>
                              <m:rPr>
                                <m:nor/>
                              </m:rPr>
                              <a:rPr lang="en-US" sz="2933" b="1">
                                <a:latin typeface="Cambria Math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Gl</m:t>
                            </m:r>
                            <m:r>
                              <m:rPr>
                                <m:nor/>
                              </m:rPr>
                              <a:rPr lang="en-US" sz="2933" b="1">
                                <a:latin typeface="Cambria Math"/>
                                <a:cs typeface="Times New Roman" panose="02020603050405020304" pitchFamily="18" charset="0"/>
                              </a:rPr>
                              <m:t>)=</m:t>
                            </m:r>
                            <m:r>
                              <m:rPr>
                                <m:nor/>
                              </m:rPr>
                              <a:rPr lang="en-US" sz="2933" b="1" dirty="0"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sz="293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933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933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933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  <m:r>
                                  <a:rPr lang="en-US" sz="2933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933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933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933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933" b="1" i="1" baseline="3000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𝑯𝒌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933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933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933" b="1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a:rPr lang="en-US" sz="2933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933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933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nor/>
                                  </m:rPr>
                                  <a:rPr lang="en-US" sz="2933" b="1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93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933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933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933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 baseline="30000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latin typeface="Cambria Math"/>
                              </a:rPr>
                              <m:t>𝒍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𝑳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𝑯𝒌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∩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𝑯𝒌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𝑮𝒍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b="1" baseline="30000" dirty="0"/>
                  <a:t>                                                                    </a:t>
                </a:r>
                <a:r>
                  <a:rPr lang="en-US" sz="3733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733" b="1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293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proof is fairly simple:  </a:t>
                </a:r>
                <a:r>
                  <a:rPr lang="en-US" sz="2933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933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93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US" sz="2933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  <a:r>
                  <a:rPr lang="en-US" sz="2933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easy to transform to the right-hand expression in </a:t>
                </a:r>
                <a:r>
                  <a:rPr lang="en-US" sz="2933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933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933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endParaRPr lang="en-US" sz="2933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467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Pearson’s chi-squared as a measure of correlation as Q is.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733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meaning: Q=</a:t>
                </a:r>
                <a:r>
                  <a:rPr lang="en-US" sz="3733" b="1" i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3733" b="1" i="1" baseline="300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2  </a:t>
                </a:r>
                <a:r>
                  <a:rPr lang="en-US" sz="3733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is the average relative increase in the occurrence of </a:t>
                </a:r>
                <a:r>
                  <a:rPr lang="en-US" sz="3733" b="1" dirty="0" err="1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Hk</a:t>
                </a:r>
                <a:r>
                  <a:rPr lang="en-US" sz="3733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values when </a:t>
                </a:r>
                <a:r>
                  <a:rPr lang="en-US" sz="3733" b="1" dirty="0" err="1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Gl</a:t>
                </a:r>
                <a:r>
                  <a:rPr lang="en-US" sz="3733" b="1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become known.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endParaRPr lang="en-US" sz="3733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9349" y="1124744"/>
                <a:ext cx="11809312" cy="5616624"/>
              </a:xfrm>
              <a:blipFill>
                <a:blip r:embed="rId3"/>
                <a:stretch>
                  <a:fillRect t="-3909" r="-19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968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4: Pearson’s Chi-Squared is Q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048661" cy="5616624"/>
          </a:xfrm>
        </p:spPr>
        <p:txBody>
          <a:bodyPr>
            <a:normAutofit/>
          </a:bodyPr>
          <a:lstStyle/>
          <a:p>
            <a:pPr marL="609585" lvl="1" indent="-366175">
              <a:spcAft>
                <a:spcPts val="800"/>
              </a:spcAft>
              <a:buNone/>
            </a:pPr>
            <a:r>
              <a:rPr lang="en-US" sz="2667" b="1" dirty="0">
                <a:solidFill>
                  <a:schemeClr val="accent1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Pearson’s</a:t>
            </a:r>
            <a:r>
              <a:rPr lang="en-US" sz="2667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667" b="1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67" b="1" dirty="0">
                <a:solidFill>
                  <a:schemeClr val="accent1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= Q as a correlation measure  </a:t>
            </a:r>
            <a:r>
              <a:rPr lang="en-US" sz="2667" dirty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sz="2667" dirty="0" err="1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Mirkin</a:t>
            </a:r>
            <a:r>
              <a:rPr lang="en-US" sz="2667" dirty="0">
                <a:solidFill>
                  <a:schemeClr val="tx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2011)</a:t>
            </a:r>
          </a:p>
          <a:p>
            <a:pPr marL="609585" lvl="1" indent="-366175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meaning: Q=</a:t>
            </a:r>
            <a:r>
              <a:rPr lang="en-US" sz="3733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733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average relative increase in the occurrence of </a:t>
            </a:r>
            <a:r>
              <a:rPr lang="en-US" sz="3733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when </a:t>
            </a:r>
            <a:r>
              <a:rPr lang="en-US" sz="3733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become known.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Q=</a:t>
            </a:r>
            <a:r>
              <a:rPr lang="en-US" sz="373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733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733" b="1" dirty="0"/>
              <a:t> are in interval </a:t>
            </a:r>
            <a:r>
              <a:rPr lang="en-US" sz="3733" b="1" dirty="0">
                <a:solidFill>
                  <a:schemeClr val="tx2"/>
                </a:solidFill>
              </a:rPr>
              <a:t>[0, P] </a:t>
            </a:r>
            <a:r>
              <a:rPr lang="en-US" sz="3733" b="1" dirty="0"/>
              <a:t>where </a:t>
            </a:r>
            <a:r>
              <a:rPr lang="en-US" sz="3733" b="1" dirty="0">
                <a:solidFill>
                  <a:schemeClr val="tx2"/>
                </a:solidFill>
              </a:rPr>
              <a:t>P=min(K,L)-1</a:t>
            </a:r>
            <a:r>
              <a:rPr lang="en-US" sz="3733" b="1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195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4. Part 4: Pearson’s Chi-Squared is Q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048661" cy="5616624"/>
          </a:xfrm>
        </p:spPr>
        <p:txBody>
          <a:bodyPr>
            <a:normAutofit/>
          </a:bodyPr>
          <a:lstStyle/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Q=</a:t>
            </a:r>
            <a:r>
              <a:rPr lang="en-US" sz="373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733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733" b="1" dirty="0"/>
              <a:t> are in interval [0, P] where P=min(K,L)-1.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/>
              <a:t>The limits mark two </a:t>
            </a:r>
            <a:r>
              <a:rPr lang="en-US" sz="3733" b="1" dirty="0" err="1">
                <a:solidFill>
                  <a:srgbClr val="C00000"/>
                </a:solidFill>
              </a:rPr>
              <a:t>extremal</a:t>
            </a:r>
            <a:r>
              <a:rPr lang="en-US" sz="3733" b="1" dirty="0">
                <a:solidFill>
                  <a:srgbClr val="C00000"/>
                </a:solidFill>
              </a:rPr>
              <a:t> </a:t>
            </a:r>
            <a:r>
              <a:rPr lang="en-US" sz="3733" b="1" dirty="0"/>
              <a:t>situations:</a:t>
            </a:r>
          </a:p>
          <a:p>
            <a:pPr marL="1005391" lvl="1" indent="-761981">
              <a:spcAft>
                <a:spcPts val="800"/>
              </a:spcAft>
              <a:buAutoNum type="romanLcParenBoth"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sz="373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733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733" b="1" dirty="0"/>
              <a:t>=0, the case of </a:t>
            </a:r>
            <a:r>
              <a:rPr lang="en-US" sz="3733" b="1" dirty="0">
                <a:solidFill>
                  <a:schemeClr val="accent2"/>
                </a:solidFill>
              </a:rPr>
              <a:t>statistical independence </a:t>
            </a:r>
            <a:r>
              <a:rPr lang="en-US" sz="3733" b="1" dirty="0"/>
              <a:t>of the features, all q=0.</a:t>
            </a:r>
          </a:p>
          <a:p>
            <a:pPr marL="243410" lvl="1" indent="0">
              <a:spcAft>
                <a:spcPts val="800"/>
              </a:spcAft>
              <a:buNone/>
            </a:pPr>
            <a:endParaRPr lang="en-US" sz="3733" b="1" dirty="0"/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/>
              <a:t>(ii) 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sz="373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733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733" b="1" dirty="0"/>
              <a:t>=P, the case of a conceptual relation between the features. If, say, P=K-1, each column </a:t>
            </a:r>
            <a:r>
              <a:rPr lang="en-US" sz="3733" b="1" dirty="0" err="1"/>
              <a:t>Gl</a:t>
            </a:r>
            <a:r>
              <a:rPr lang="en-US" sz="3733" b="1" dirty="0"/>
              <a:t> of the contingency table may have only one non-zero entry, in row </a:t>
            </a:r>
            <a:r>
              <a:rPr lang="en-US" sz="3733" b="1" dirty="0" err="1"/>
              <a:t>Hk</a:t>
            </a:r>
            <a:r>
              <a:rPr lang="en-US" sz="3733" b="1" dirty="0"/>
              <a:t>(l), thus meaning </a:t>
            </a:r>
            <a:r>
              <a:rPr lang="en-US" sz="3733" b="1" dirty="0">
                <a:solidFill>
                  <a:schemeClr val="accent2"/>
                </a:solidFill>
              </a:rPr>
              <a:t>logical implication </a:t>
            </a:r>
            <a:r>
              <a:rPr lang="en-US" sz="3733" b="1" dirty="0" err="1">
                <a:solidFill>
                  <a:schemeClr val="tx2"/>
                </a:solidFill>
              </a:rPr>
              <a:t>Gl</a:t>
            </a:r>
            <a:r>
              <a:rPr lang="en-US" sz="3733" b="1" dirty="0">
                <a:solidFill>
                  <a:schemeClr val="tx2"/>
                </a:solidFill>
              </a:rPr>
              <a:t> 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sz="3733" b="1" dirty="0">
                <a:solidFill>
                  <a:schemeClr val="tx2"/>
                </a:solidFill>
              </a:rPr>
              <a:t> </a:t>
            </a:r>
            <a:r>
              <a:rPr lang="en-US" sz="3733" b="1" dirty="0" err="1">
                <a:solidFill>
                  <a:schemeClr val="tx2"/>
                </a:solidFill>
              </a:rPr>
              <a:t>Hk</a:t>
            </a:r>
            <a:r>
              <a:rPr lang="en-US" sz="3733" b="1" dirty="0">
                <a:solidFill>
                  <a:schemeClr val="tx2"/>
                </a:solidFill>
              </a:rPr>
              <a:t>(l)</a:t>
            </a:r>
            <a:r>
              <a:rPr lang="en-US" sz="3733" b="1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04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3"/>
            <a:ext cx="11911584" cy="57606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4. Part 4: </a:t>
            </a:r>
            <a:r>
              <a:rPr lang="en-US" sz="3733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Example</a:t>
            </a:r>
            <a:r>
              <a:rPr lang="en-US" sz="4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Extremal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12048661" cy="5616624"/>
          </a:xfrm>
        </p:spPr>
        <p:txBody>
          <a:bodyPr>
            <a:normAutofit fontScale="55000" lnSpcReduction="20000"/>
          </a:bodyPr>
          <a:lstStyle/>
          <a:p>
            <a:pPr marL="243410" lvl="1" indent="0">
              <a:spcAft>
                <a:spcPts val="800"/>
              </a:spcAft>
              <a:buNone/>
            </a:pPr>
            <a:r>
              <a:rPr lang="en-US" sz="3733" b="1" dirty="0"/>
              <a:t>                                                                                                       </a:t>
            </a:r>
          </a:p>
          <a:p>
            <a:pPr marL="243410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  <a:r>
              <a:rPr lang="en-US" sz="50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Q=</a:t>
            </a:r>
            <a:r>
              <a:rPr lang="en-US" sz="50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5067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067" b="1" dirty="0"/>
              <a:t>=1.247</a:t>
            </a:r>
          </a:p>
          <a:p>
            <a:pPr marL="243410" lvl="1" indent="0">
              <a:spcAft>
                <a:spcPts val="800"/>
              </a:spcAft>
              <a:buNone/>
            </a:pPr>
            <a:r>
              <a:rPr lang="en-US" sz="5067" b="1" dirty="0"/>
              <a:t>                                                                                                    which is 62.3%</a:t>
            </a:r>
          </a:p>
          <a:p>
            <a:pPr marL="243410" lvl="1" indent="0">
              <a:spcAft>
                <a:spcPts val="800"/>
              </a:spcAft>
              <a:buNone/>
            </a:pPr>
            <a:r>
              <a:rPr lang="en-US" sz="5067" b="1" dirty="0"/>
              <a:t>                                                                                                    of the  maximum                                                                                        </a:t>
            </a:r>
          </a:p>
          <a:p>
            <a:pPr marL="243410" lvl="1" indent="0">
              <a:spcAft>
                <a:spcPts val="800"/>
              </a:spcAft>
              <a:buNone/>
            </a:pPr>
            <a:r>
              <a:rPr lang="en-US" sz="5067" b="1" dirty="0"/>
              <a:t>                                                                                                    value K-1=3-1=2</a:t>
            </a:r>
          </a:p>
          <a:p>
            <a:pPr marL="243410" lvl="1" indent="0">
              <a:spcAft>
                <a:spcPts val="800"/>
              </a:spcAft>
              <a:buNone/>
            </a:pPr>
            <a:endParaRPr lang="en-US" sz="3733" b="1" dirty="0"/>
          </a:p>
          <a:p>
            <a:pPr marL="243410" lvl="1" indent="0">
              <a:spcAft>
                <a:spcPts val="800"/>
              </a:spcAft>
              <a:buNone/>
            </a:pPr>
            <a:endParaRPr lang="en-US" sz="3733" b="1" dirty="0"/>
          </a:p>
          <a:p>
            <a:pPr marL="243410" lvl="1" indent="0">
              <a:spcAft>
                <a:spcPts val="800"/>
              </a:spcAft>
              <a:buNone/>
            </a:pPr>
            <a:endParaRPr lang="en-US" sz="3733" b="1" dirty="0"/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solidFill>
                  <a:schemeClr val="accent2"/>
                </a:solidFill>
              </a:rPr>
              <a:t>Logical implications </a:t>
            </a:r>
            <a:r>
              <a:rPr lang="en-US" sz="3733" b="1" dirty="0" err="1">
                <a:solidFill>
                  <a:schemeClr val="tx2"/>
                </a:solidFill>
              </a:rPr>
              <a:t>Gl</a:t>
            </a:r>
            <a:r>
              <a:rPr lang="en-US" sz="3733" b="1" dirty="0">
                <a:solidFill>
                  <a:schemeClr val="tx2"/>
                </a:solidFill>
              </a:rPr>
              <a:t> 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sz="3733" b="1" dirty="0">
                <a:solidFill>
                  <a:schemeClr val="tx2"/>
                </a:solidFill>
              </a:rPr>
              <a:t> </a:t>
            </a:r>
            <a:r>
              <a:rPr lang="en-US" sz="3733" b="1" dirty="0" err="1">
                <a:solidFill>
                  <a:schemeClr val="tx2"/>
                </a:solidFill>
              </a:rPr>
              <a:t>Hk</a:t>
            </a:r>
            <a:r>
              <a:rPr lang="en-US" sz="3733" b="1" dirty="0">
                <a:solidFill>
                  <a:schemeClr val="tx2"/>
                </a:solidFill>
              </a:rPr>
              <a:t>(l) </a:t>
            </a:r>
            <a:r>
              <a:rPr lang="en-US" sz="3733" dirty="0"/>
              <a:t>(highlighted in bold):</a:t>
            </a: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solidFill>
                  <a:schemeClr val="tx2"/>
                </a:solidFill>
              </a:rPr>
              <a:t>Apache 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 </a:t>
            </a:r>
            <a:r>
              <a:rPr lang="en-US" sz="3733" b="1" dirty="0" err="1">
                <a:solidFill>
                  <a:schemeClr val="tx2"/>
                </a:solidFill>
                <a:sym typeface="Symbol"/>
              </a:rPr>
              <a:t>Tcp</a:t>
            </a:r>
            <a:endParaRPr lang="en-US" sz="3733" b="1" dirty="0">
              <a:solidFill>
                <a:schemeClr val="tx2"/>
              </a:solidFill>
            </a:endParaRP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solidFill>
                  <a:schemeClr val="tx2"/>
                </a:solidFill>
              </a:rPr>
              <a:t>Saint 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 </a:t>
            </a:r>
            <a:r>
              <a:rPr lang="en-US" sz="3733" b="1" dirty="0" err="1">
                <a:solidFill>
                  <a:schemeClr val="tx2"/>
                </a:solidFill>
                <a:sym typeface="Symbol"/>
              </a:rPr>
              <a:t>Tcp</a:t>
            </a:r>
            <a:endParaRPr lang="en-US" sz="3733" b="1" dirty="0">
              <a:solidFill>
                <a:schemeClr val="tx2"/>
              </a:solidFill>
              <a:sym typeface="Symbol"/>
            </a:endParaRPr>
          </a:p>
          <a:p>
            <a:pPr marL="609585" lvl="1" indent="-366175">
              <a:spcAft>
                <a:spcPts val="800"/>
              </a:spcAft>
              <a:buNone/>
            </a:pPr>
            <a:r>
              <a:rPr lang="en-US" sz="3733" b="1" dirty="0">
                <a:solidFill>
                  <a:schemeClr val="tx2"/>
                </a:solidFill>
              </a:rPr>
              <a:t>Smurf 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 </a:t>
            </a:r>
            <a:r>
              <a:rPr lang="en-US" sz="3733" b="1" dirty="0" err="1">
                <a:solidFill>
                  <a:schemeClr val="tx2"/>
                </a:solidFill>
                <a:sym typeface="Symbol"/>
              </a:rPr>
              <a:t>Icmp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3733" b="1" dirty="0">
                <a:sym typeface="Symbol"/>
              </a:rPr>
              <a:t>and </a:t>
            </a:r>
            <a:r>
              <a:rPr lang="en-US" sz="3733" b="1" dirty="0" err="1">
                <a:solidFill>
                  <a:schemeClr val="tx2"/>
                </a:solidFill>
                <a:sym typeface="Symbol"/>
              </a:rPr>
              <a:t>Icmp</a:t>
            </a:r>
            <a:r>
              <a:rPr lang="en-US" sz="3733" b="1" dirty="0">
                <a:solidFill>
                  <a:schemeClr val="tx2"/>
                </a:solidFill>
              </a:rPr>
              <a:t> </a:t>
            </a:r>
            <a:r>
              <a:rPr lang="en-US" sz="3733" b="1" dirty="0">
                <a:solidFill>
                  <a:schemeClr val="tx2"/>
                </a:solidFill>
                <a:sym typeface="Symbol"/>
              </a:rPr>
              <a:t>  </a:t>
            </a:r>
            <a:r>
              <a:rPr lang="en-US" sz="3733" b="1" dirty="0">
                <a:solidFill>
                  <a:schemeClr val="tx2"/>
                </a:solidFill>
              </a:rPr>
              <a:t>Smurf</a:t>
            </a:r>
            <a:r>
              <a:rPr lang="en-US" sz="3733" b="1" dirty="0"/>
              <a:t>, that is, </a:t>
            </a:r>
            <a:r>
              <a:rPr lang="en-US" sz="3733" b="1" dirty="0" err="1">
                <a:solidFill>
                  <a:schemeClr val="tx2"/>
                </a:solidFill>
              </a:rPr>
              <a:t>Smurf</a:t>
            </a:r>
            <a:r>
              <a:rPr lang="en-US" sz="3733" b="1" dirty="0" err="1">
                <a:solidFill>
                  <a:schemeClr val="tx2"/>
                </a:solidFill>
                <a:sym typeface="Symbol"/>
              </a:rPr>
              <a:t>Icmp</a:t>
            </a:r>
            <a:endParaRPr lang="en-US" sz="3733" b="1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38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335362" y="1700808"/>
          <a:ext cx="7392822" cy="26586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248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Apache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Saint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Smurf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effectLst/>
                        </a:rPr>
                        <a:t>Tcp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ru-RU" sz="2000" b="1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2000" b="1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effectLst/>
                        </a:rPr>
                        <a:t>Udp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effectLst/>
                        </a:rPr>
                        <a:t>Icmp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2000" b="1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ru-RU" sz="200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2000" b="0" baseline="0" dirty="0">
                        <a:solidFill>
                          <a:schemeClr val="tx1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94211"/>
            <a:ext cx="11664619" cy="127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ru-RU" sz="3733" b="1" dirty="0">
                <a:latin typeface="Times"/>
                <a:ea typeface="Times New Roman" pitchFamily="18" charset="0"/>
                <a:cs typeface="Times New Roman" pitchFamily="18" charset="0"/>
              </a:rPr>
              <a:t>Attack|Protocol contingency table for Intrusion data</a:t>
            </a:r>
            <a:endParaRPr lang="ru-RU" altLang="ru-RU" sz="3733" b="1" dirty="0"/>
          </a:p>
          <a:p>
            <a:pPr indent="201079" defTabSz="1219170" eaLnBrk="0" hangingPunct="0"/>
            <a:endParaRPr lang="ru-RU" altLang="ru-RU" sz="3733" dirty="0"/>
          </a:p>
        </p:txBody>
      </p:sp>
    </p:spTree>
    <p:extLst>
      <p:ext uri="{BB962C8B-B14F-4D97-AF65-F5344CB8AC3E}">
        <p14:creationId xmlns:p14="http://schemas.microsoft.com/office/powerpoint/2010/main" val="17035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320"/>
            <a:ext cx="11288192" cy="706408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48661" cy="5688632"/>
          </a:xfrm>
        </p:spPr>
        <p:txBody>
          <a:bodyPr>
            <a:normAutofit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        Iris data: 150</a:t>
            </a:r>
            <a:r>
              <a:rPr lang="en-US" sz="4267" b="1" dirty="0">
                <a:sym typeface="Symbol"/>
              </a:rPr>
              <a:t>4 table. </a:t>
            </a:r>
            <a:r>
              <a:rPr lang="en-US" sz="4267" b="1" dirty="0"/>
              <a:t>Nominal features?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To develop one out of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solidFill>
                  <a:srgbClr val="0070C0"/>
                </a:solidFill>
              </a:rPr>
              <a:t>Sepal Length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take a look at </a:t>
            </a:r>
            <a:r>
              <a:rPr lang="en-US" sz="4267" b="1" dirty="0">
                <a:solidFill>
                  <a:srgbClr val="0070C0"/>
                </a:solidFill>
              </a:rPr>
              <a:t>S.L.</a:t>
            </a:r>
            <a:r>
              <a:rPr lang="en-US" sz="4267" b="1" dirty="0"/>
              <a:t> histogram.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The minima define natural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boundaries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between categories to be.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9" y="1484785"/>
            <a:ext cx="4874748" cy="33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320"/>
            <a:ext cx="11288192" cy="706408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4.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48661" cy="5688632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        Iris data: 150</a:t>
            </a:r>
            <a:r>
              <a:rPr lang="en-US" sz="4267" b="1" dirty="0">
                <a:sym typeface="Symbol"/>
              </a:rPr>
              <a:t>4 table. </a:t>
            </a:r>
            <a:r>
              <a:rPr lang="en-US" sz="4267" b="1" dirty="0"/>
              <a:t>Nominal features?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sz="4267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separated by the “breaks”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its 20-bin Histogram.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a set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&gt;&gt;a=[4  5.2  6.1  7.0   8]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26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border points</a:t>
            </a: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4 and 8 mark the end points.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9" y="1484785"/>
            <a:ext cx="4874748" cy="33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320"/>
            <a:ext cx="11288192" cy="706408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48661" cy="5688632"/>
          </a:xfrm>
        </p:spPr>
        <p:txBody>
          <a:bodyPr>
            <a:normAutofit fontScale="92500"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sz="373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naturally defined by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 and end points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a=[4  5.2  6.1  7.0   8]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dirty="0"/>
              <a:t>A corresponding nominal feature </a:t>
            </a:r>
            <a:r>
              <a:rPr lang="en-US" sz="2667" b="1" i="1" dirty="0">
                <a:solidFill>
                  <a:srgbClr val="0070C0"/>
                </a:solidFill>
              </a:rPr>
              <a:t>g</a:t>
            </a:r>
            <a:r>
              <a:rPr lang="en-US" sz="2667" b="1" dirty="0"/>
              <a:t> can be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dirty="0"/>
              <a:t>defined, in </a:t>
            </a:r>
            <a:r>
              <a:rPr lang="en-US" sz="2667" b="1" dirty="0" err="1"/>
              <a:t>Matlab</a:t>
            </a:r>
            <a:r>
              <a:rPr lang="en-US" sz="2667" b="1" dirty="0"/>
              <a:t>, as follows: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</a:rPr>
              <a:t>&gt;&gt;for k=1:4;f=find(</a:t>
            </a:r>
            <a:r>
              <a:rPr lang="en-US" sz="3733" b="1" dirty="0" err="1">
                <a:solidFill>
                  <a:srgbClr val="0070C0"/>
                </a:solidFill>
              </a:rPr>
              <a:t>sl</a:t>
            </a:r>
            <a:r>
              <a:rPr lang="en-US" sz="3733" b="1" dirty="0">
                <a:solidFill>
                  <a:srgbClr val="0070C0"/>
                </a:solidFill>
              </a:rPr>
              <a:t>&gt;=a(k) &amp; </a:t>
            </a:r>
            <a:r>
              <a:rPr lang="en-US" sz="3733" b="1" dirty="0" err="1">
                <a:solidFill>
                  <a:srgbClr val="0070C0"/>
                </a:solidFill>
              </a:rPr>
              <a:t>sl</a:t>
            </a:r>
            <a:r>
              <a:rPr lang="en-US" sz="3733" b="1" dirty="0">
                <a:solidFill>
                  <a:srgbClr val="0070C0"/>
                </a:solidFill>
              </a:rPr>
              <a:t>&lt;a(k+1));g(f)=k; end;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dirty="0"/>
              <a:t>Here </a:t>
            </a:r>
            <a:r>
              <a:rPr lang="en-US" sz="2667" b="1" dirty="0" err="1">
                <a:solidFill>
                  <a:srgbClr val="0070C0"/>
                </a:solidFill>
              </a:rPr>
              <a:t>sl</a:t>
            </a:r>
            <a:r>
              <a:rPr lang="en-US" sz="2667" b="1" dirty="0">
                <a:solidFill>
                  <a:srgbClr val="0070C0"/>
                </a:solidFill>
              </a:rPr>
              <a:t> </a:t>
            </a:r>
            <a:r>
              <a:rPr lang="en-US" sz="2667" dirty="0"/>
              <a:t>is a 150</a:t>
            </a:r>
            <a:r>
              <a:rPr lang="en-US" sz="2667" dirty="0">
                <a:sym typeface="Symbol"/>
              </a:rPr>
              <a:t>1</a:t>
            </a:r>
            <a:r>
              <a:rPr lang="en-US" sz="2667" dirty="0"/>
              <a:t> array holding feature Sepal Length;</a:t>
            </a:r>
            <a:r>
              <a:rPr lang="en-US" sz="2667" b="1" dirty="0"/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dirty="0">
                <a:solidFill>
                  <a:srgbClr val="0070C0"/>
                </a:solidFill>
              </a:rPr>
              <a:t>find</a:t>
            </a:r>
            <a:r>
              <a:rPr lang="en-US" sz="2667" dirty="0">
                <a:solidFill>
                  <a:srgbClr val="0070C0"/>
                </a:solidFill>
              </a:rPr>
              <a:t>,</a:t>
            </a:r>
            <a:r>
              <a:rPr lang="en-US" sz="2667" dirty="0"/>
              <a:t> a command to put together indices of entities satisfying the predicate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dirty="0" err="1">
                <a:solidFill>
                  <a:srgbClr val="0070C0"/>
                </a:solidFill>
              </a:rPr>
              <a:t>sl</a:t>
            </a:r>
            <a:r>
              <a:rPr lang="en-US" sz="2667" b="1" dirty="0">
                <a:solidFill>
                  <a:srgbClr val="0070C0"/>
                </a:solidFill>
              </a:rPr>
              <a:t>&gt;=a(k) &amp; </a:t>
            </a:r>
            <a:r>
              <a:rPr lang="en-US" sz="2667" b="1" dirty="0" err="1">
                <a:solidFill>
                  <a:srgbClr val="0070C0"/>
                </a:solidFill>
              </a:rPr>
              <a:t>sl</a:t>
            </a:r>
            <a:r>
              <a:rPr lang="en-US" sz="2667" b="1" dirty="0">
                <a:solidFill>
                  <a:srgbClr val="0070C0"/>
                </a:solidFill>
              </a:rPr>
              <a:t>&lt;a(k+1));</a:t>
            </a:r>
            <a:r>
              <a:rPr lang="en-US" sz="2667" dirty="0"/>
              <a:t>  meaning “between the boundaries of k-</a:t>
            </a:r>
            <a:r>
              <a:rPr lang="en-US" sz="2667" dirty="0" err="1"/>
              <a:t>th</a:t>
            </a:r>
            <a:r>
              <a:rPr lang="en-US" sz="2667" dirty="0"/>
              <a:t> category, yet excluding one of them”, and </a:t>
            </a:r>
            <a:r>
              <a:rPr lang="en-US" sz="2667" b="1" dirty="0">
                <a:solidFill>
                  <a:srgbClr val="0070C0"/>
                </a:solidFill>
              </a:rPr>
              <a:t>g</a:t>
            </a:r>
            <a:r>
              <a:rPr lang="en-US" sz="2667" dirty="0"/>
              <a:t>, the defined nominal feature.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19" y="980729"/>
            <a:ext cx="4874748" cy="33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320"/>
            <a:ext cx="11288192" cy="706408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12048661" cy="5688632"/>
          </a:xfrm>
        </p:spPr>
        <p:txBody>
          <a:bodyPr>
            <a:normAutofit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        Iris data: 150</a:t>
            </a:r>
            <a:r>
              <a:rPr lang="en-US" sz="4267" b="1" dirty="0">
                <a:sym typeface="Symbol"/>
              </a:rPr>
              <a:t>4 table. </a:t>
            </a:r>
            <a:r>
              <a:rPr lang="en-US" sz="4267" b="1" dirty="0"/>
              <a:t>Nominal features?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/>
              <a:t>To develop another one, out of </a:t>
            </a:r>
            <a:r>
              <a:rPr lang="en-US" sz="4267" b="1" dirty="0">
                <a:solidFill>
                  <a:srgbClr val="0070C0"/>
                </a:solidFill>
              </a:rPr>
              <a:t>Sepal Width,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solidFill>
                  <a:srgbClr val="0070C0"/>
                </a:solidFill>
              </a:rPr>
              <a:t>                                </a:t>
            </a:r>
            <a:r>
              <a:rPr lang="en-US" sz="4267" dirty="0"/>
              <a:t>specify </a:t>
            </a: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break and end points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in  the histogram of the feature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and collect them as an array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42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&gt;&gt;b=[2   2.5  3.0   3.6   4.5]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4267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6925"/>
            <a:ext cx="455982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sz="373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 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lang="en-US" sz="3733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the break and end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in its histogram: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&gt;&gt;b=[2   2.5  3.0   3.6   4.5]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nominal feature 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</a:rPr>
              <a:t>&gt;&gt;for k=1:4;f=find(</a:t>
            </a:r>
            <a:r>
              <a:rPr lang="en-US" sz="3733" b="1" dirty="0" err="1">
                <a:solidFill>
                  <a:srgbClr val="0070C0"/>
                </a:solidFill>
              </a:rPr>
              <a:t>sw</a:t>
            </a:r>
            <a:r>
              <a:rPr lang="en-US" sz="3733" b="1" dirty="0">
                <a:solidFill>
                  <a:srgbClr val="0070C0"/>
                </a:solidFill>
              </a:rPr>
              <a:t>&gt;=b(k) &amp; </a:t>
            </a:r>
            <a:r>
              <a:rPr lang="en-US" sz="3733" b="1" dirty="0" err="1">
                <a:solidFill>
                  <a:srgbClr val="0070C0"/>
                </a:solidFill>
              </a:rPr>
              <a:t>sw</a:t>
            </a:r>
            <a:r>
              <a:rPr lang="en-US" sz="3733" b="1" dirty="0">
                <a:solidFill>
                  <a:srgbClr val="0070C0"/>
                </a:solidFill>
              </a:rPr>
              <a:t>&lt;b(k+1));h(f)=k; end;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dirty="0"/>
              <a:t>Here </a:t>
            </a:r>
            <a:r>
              <a:rPr lang="en-US" sz="2667" b="1" dirty="0" err="1">
                <a:solidFill>
                  <a:srgbClr val="0070C0"/>
                </a:solidFill>
              </a:rPr>
              <a:t>sw</a:t>
            </a:r>
            <a:r>
              <a:rPr lang="en-US" sz="2667" b="1" dirty="0">
                <a:solidFill>
                  <a:srgbClr val="0070C0"/>
                </a:solidFill>
              </a:rPr>
              <a:t> </a:t>
            </a:r>
            <a:r>
              <a:rPr lang="en-US" sz="2667" dirty="0"/>
              <a:t>is a feature Sepal Width 150</a:t>
            </a:r>
            <a:r>
              <a:rPr lang="en-US" sz="2667" dirty="0">
                <a:sym typeface="Symbol"/>
              </a:rPr>
              <a:t>1</a:t>
            </a:r>
            <a:r>
              <a:rPr lang="en-US" sz="2667" dirty="0"/>
              <a:t> array;</a:t>
            </a:r>
            <a:r>
              <a:rPr lang="en-US" sz="2667" b="1" dirty="0"/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dirty="0">
                <a:solidFill>
                  <a:srgbClr val="0070C0"/>
                </a:solidFill>
              </a:rPr>
              <a:t>find</a:t>
            </a:r>
            <a:r>
              <a:rPr lang="en-US" sz="2667" dirty="0">
                <a:solidFill>
                  <a:srgbClr val="0070C0"/>
                </a:solidFill>
              </a:rPr>
              <a:t>,</a:t>
            </a:r>
            <a:r>
              <a:rPr lang="en-US" sz="2667" dirty="0"/>
              <a:t> a command to put together indices of entities satisfying the predicate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dirty="0" err="1">
                <a:solidFill>
                  <a:srgbClr val="0070C0"/>
                </a:solidFill>
              </a:rPr>
              <a:t>sw</a:t>
            </a:r>
            <a:r>
              <a:rPr lang="en-US" sz="2667" b="1" dirty="0">
                <a:solidFill>
                  <a:srgbClr val="0070C0"/>
                </a:solidFill>
              </a:rPr>
              <a:t>&gt;=b(k) &amp; </a:t>
            </a:r>
            <a:r>
              <a:rPr lang="en-US" sz="2667" b="1" dirty="0" err="1">
                <a:solidFill>
                  <a:srgbClr val="0070C0"/>
                </a:solidFill>
              </a:rPr>
              <a:t>sw</a:t>
            </a:r>
            <a:r>
              <a:rPr lang="en-US" sz="2667" b="1" dirty="0">
                <a:solidFill>
                  <a:srgbClr val="0070C0"/>
                </a:solidFill>
              </a:rPr>
              <a:t>&lt;b(k+1));</a:t>
            </a:r>
            <a:r>
              <a:rPr lang="en-US" sz="2667" dirty="0"/>
              <a:t>  meaning “between the boundaries of k-</a:t>
            </a:r>
            <a:r>
              <a:rPr lang="en-US" sz="2667" dirty="0" err="1"/>
              <a:t>th</a:t>
            </a:r>
            <a:r>
              <a:rPr lang="en-US" sz="2667" dirty="0"/>
              <a:t> category”,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dirty="0"/>
              <a:t>and </a:t>
            </a:r>
            <a:r>
              <a:rPr lang="en-US" sz="2667" b="1" dirty="0">
                <a:solidFill>
                  <a:srgbClr val="0070C0"/>
                </a:solidFill>
              </a:rPr>
              <a:t>h</a:t>
            </a:r>
            <a:r>
              <a:rPr lang="en-US" sz="2667" dirty="0"/>
              <a:t>, the defined nominal feature assigning label  </a:t>
            </a:r>
            <a:r>
              <a:rPr lang="en-US" sz="2667" b="1" dirty="0">
                <a:solidFill>
                  <a:srgbClr val="0070C0"/>
                </a:solidFill>
              </a:rPr>
              <a:t>k</a:t>
            </a:r>
            <a:r>
              <a:rPr lang="en-US" sz="2667" dirty="0"/>
              <a:t> to all those entities.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692698"/>
            <a:ext cx="5807968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Part 1: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lnSpcReduction="1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innate Taxon nominal feature 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generated in computer according to the rule: first 50 specimen belong to T1, next 50 to T2, and the last 50, to T3:</a:t>
            </a: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</a:rPr>
              <a:t>&gt;&gt;for k=1:3;</a:t>
            </a:r>
            <a:r>
              <a:rPr lang="en-US" sz="3733" b="1" dirty="0">
                <a:solidFill>
                  <a:srgbClr val="C00000"/>
                </a:solidFill>
              </a:rPr>
              <a:t>f1</a:t>
            </a:r>
            <a:r>
              <a:rPr lang="en-US" sz="3733" b="1" dirty="0">
                <a:solidFill>
                  <a:srgbClr val="0070C0"/>
                </a:solidFill>
              </a:rPr>
              <a:t>=(k-1)*50+1; </a:t>
            </a:r>
            <a:r>
              <a:rPr lang="en-US" sz="3733" b="1" dirty="0">
                <a:solidFill>
                  <a:srgbClr val="C00000"/>
                </a:solidFill>
              </a:rPr>
              <a:t>f2</a:t>
            </a:r>
            <a:r>
              <a:rPr lang="en-US" sz="3733" b="1" dirty="0">
                <a:solidFill>
                  <a:srgbClr val="0070C0"/>
                </a:solidFill>
              </a:rPr>
              <a:t>=k*50; t([</a:t>
            </a:r>
            <a:r>
              <a:rPr lang="en-US" sz="3733" b="1" dirty="0">
                <a:solidFill>
                  <a:srgbClr val="C00000"/>
                </a:solidFill>
              </a:rPr>
              <a:t>f1:f2</a:t>
            </a:r>
            <a:r>
              <a:rPr lang="en-US" sz="3733" b="1" dirty="0">
                <a:solidFill>
                  <a:srgbClr val="0070C0"/>
                </a:solidFill>
              </a:rPr>
              <a:t>])=k; end;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733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f1:f2</a:t>
            </a:r>
            <a:r>
              <a:rPr lang="en-US" sz="373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interval of integers between 1 and 50 at k=1, between 51 and 100 at k=2, and between 101 and 150 at k=3;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nominal feature assigning label  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entities from taxon </a:t>
            </a:r>
            <a:r>
              <a:rPr lang="en-US" sz="37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(k=1, 2, 3).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3 Appendix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38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4124</Words>
  <Application>Microsoft Office PowerPoint</Application>
  <PresentationFormat>Широкоэкранный</PresentationFormat>
  <Paragraphs>1584</Paragraphs>
  <Slides>38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Times</vt:lpstr>
      <vt:lpstr>Times New Roman</vt:lpstr>
      <vt:lpstr>Тема Office</vt:lpstr>
      <vt:lpstr>Contingency table and its analysis</vt:lpstr>
      <vt:lpstr>Table of contents</vt:lpstr>
      <vt:lpstr>Part 1: Contingency table</vt:lpstr>
      <vt:lpstr>Part 1: Contingency table</vt:lpstr>
      <vt:lpstr>Week 4. Contingency table</vt:lpstr>
      <vt:lpstr>Part 1: Contingency table</vt:lpstr>
      <vt:lpstr>Part 1: Contingency table</vt:lpstr>
      <vt:lpstr>Part 1: Contingency table</vt:lpstr>
      <vt:lpstr>Part 1: Contingency table</vt:lpstr>
      <vt:lpstr>Part 1: Contingency table</vt:lpstr>
      <vt:lpstr>Part 1: Contingency table</vt:lpstr>
      <vt:lpstr>Part 1: Contingency table</vt:lpstr>
      <vt:lpstr>Part 1: Contingency table</vt:lpstr>
      <vt:lpstr>Part 2: Conditional Probability</vt:lpstr>
      <vt:lpstr>Part 2: Conditional Probability 1</vt:lpstr>
      <vt:lpstr>Part 2: Conditional Probability 2</vt:lpstr>
      <vt:lpstr>Part 2: Conditional Probability 3</vt:lpstr>
      <vt:lpstr>Compute Quetelet indices</vt:lpstr>
      <vt:lpstr>Compute Quetelet indices</vt:lpstr>
      <vt:lpstr>Quetelet summary index</vt:lpstr>
      <vt:lpstr>Compute Quetelet indices</vt:lpstr>
      <vt:lpstr>Compute Quetelet indices</vt:lpstr>
      <vt:lpstr>Quetelet summary index</vt:lpstr>
      <vt:lpstr> Part 3: Chi-Squared Coefficient  -  a different development </vt:lpstr>
      <vt:lpstr>Part 3: Chi-Squared Coefficient</vt:lpstr>
      <vt:lpstr>Part 3: Chi-Squared Coefficient</vt:lpstr>
      <vt:lpstr>Part 3: Pearson’s Chi-Squared</vt:lpstr>
      <vt:lpstr>Part 3: Pearson’s Chi-Squared</vt:lpstr>
      <vt:lpstr>Part 3: Pearson’s Chi-Squared</vt:lpstr>
      <vt:lpstr>Part 3: Pearson’s Chi-Squared</vt:lpstr>
      <vt:lpstr>Part 3: Pearson’s Chi-Squared</vt:lpstr>
      <vt:lpstr>Part 3: Pearson’s Chi-Squared</vt:lpstr>
      <vt:lpstr>Pearson’s Chi-Squared is Q</vt:lpstr>
      <vt:lpstr>Summary Quetelet index- some maths</vt:lpstr>
      <vt:lpstr>Part 4: Pearson’s Chi-Squared is Q</vt:lpstr>
      <vt:lpstr>Part 4: Pearson’s Chi-Squared is Q</vt:lpstr>
      <vt:lpstr>Week 4. Part 4: Pearson’s Chi-Squared is Q</vt:lpstr>
      <vt:lpstr>Week 4. Part 4: Example Extremal Q=X2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Mirkin</dc:creator>
  <cp:lastModifiedBy>Boris Mirkin</cp:lastModifiedBy>
  <cp:revision>7</cp:revision>
  <dcterms:created xsi:type="dcterms:W3CDTF">2018-10-04T10:52:50Z</dcterms:created>
  <dcterms:modified xsi:type="dcterms:W3CDTF">2018-10-04T11:33:34Z</dcterms:modified>
</cp:coreProperties>
</file>