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71"/>
  </p:notesMasterIdLst>
  <p:sldIdLst>
    <p:sldId id="256" r:id="rId2"/>
    <p:sldId id="257" r:id="rId3"/>
    <p:sldId id="290" r:id="rId4"/>
    <p:sldId id="291" r:id="rId5"/>
    <p:sldId id="354" r:id="rId6"/>
    <p:sldId id="355" r:id="rId7"/>
    <p:sldId id="356" r:id="rId8"/>
    <p:sldId id="299" r:id="rId9"/>
    <p:sldId id="360" r:id="rId10"/>
    <p:sldId id="357" r:id="rId11"/>
    <p:sldId id="343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361" r:id="rId20"/>
    <p:sldId id="358" r:id="rId21"/>
    <p:sldId id="303" r:id="rId22"/>
    <p:sldId id="309" r:id="rId23"/>
    <p:sldId id="304" r:id="rId24"/>
    <p:sldId id="305" r:id="rId25"/>
    <p:sldId id="359" r:id="rId26"/>
    <p:sldId id="342" r:id="rId27"/>
    <p:sldId id="311" r:id="rId28"/>
    <p:sldId id="345" r:id="rId29"/>
    <p:sldId id="346" r:id="rId30"/>
    <p:sldId id="347" r:id="rId31"/>
    <p:sldId id="351" r:id="rId32"/>
    <p:sldId id="352" r:id="rId33"/>
    <p:sldId id="348" r:id="rId34"/>
    <p:sldId id="349" r:id="rId35"/>
    <p:sldId id="350" r:id="rId36"/>
    <p:sldId id="353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1" r:id="rId56"/>
    <p:sldId id="330" r:id="rId57"/>
    <p:sldId id="332" r:id="rId58"/>
    <p:sldId id="333" r:id="rId59"/>
    <p:sldId id="334" r:id="rId60"/>
    <p:sldId id="335" r:id="rId61"/>
    <p:sldId id="336" r:id="rId62"/>
    <p:sldId id="337" r:id="rId63"/>
    <p:sldId id="339" r:id="rId64"/>
    <p:sldId id="340" r:id="rId65"/>
    <p:sldId id="344" r:id="rId66"/>
    <p:sldId id="341" r:id="rId67"/>
    <p:sldId id="289" r:id="rId68"/>
    <p:sldId id="310" r:id="rId69"/>
    <p:sldId id="308" r:id="rId7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180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2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663-7388-4B31-AEDB-60757BF7EC2B}" type="datetimeFigureOut">
              <a:rPr lang="ru-RU" smtClean="0"/>
              <a:t>05.09.2018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76D03-3085-4BB7-99AD-7D91BD48A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206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1D6D8AE-2042-42FA-B06D-C741AE3FB70C}" type="slidenum">
              <a:rPr lang="en-US" altLang="ru-RU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ru-RU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62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5D37-7BFE-425F-A029-E89BF24D12AE}" type="datetime1">
              <a:rPr lang="ru-RU" smtClean="0"/>
              <a:t>06.09.2018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A72E-3B0B-4F8E-80D6-A22BAEF57DA6}" type="datetime1">
              <a:rPr lang="ru-RU" smtClean="0"/>
              <a:t>06.09.2018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6DFB-3D17-473B-9988-02A6EC7480DE}" type="datetime1">
              <a:rPr lang="ru-RU" smtClean="0"/>
              <a:t>06.09.2018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7727-10A1-4291-BC8E-30C782331D4A}" type="datetime1">
              <a:rPr lang="ru-RU" smtClean="0"/>
              <a:t>06.09.2018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7183-AD2B-43C7-B3C4-640E5B48FEBA}" type="datetime1">
              <a:rPr lang="ru-RU" smtClean="0"/>
              <a:t>06.09.2018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2FEC-7CE4-46EF-AC18-E8F5D3A9C844}" type="datetime1">
              <a:rPr lang="ru-RU" smtClean="0"/>
              <a:t>06.09.2018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E9E1-7390-478C-B7EA-38F6BA060208}" type="datetime1">
              <a:rPr lang="ru-RU" smtClean="0"/>
              <a:t>06.09.2018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9444-ED65-4AE0-A93D-BB40A345F201}" type="datetime1">
              <a:rPr lang="ru-RU" smtClean="0"/>
              <a:t>06.09.2018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388A-E949-4861-84FB-180315DCAD91}" type="datetime1">
              <a:rPr lang="ru-RU" smtClean="0"/>
              <a:t>06.09.2018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F46B-809D-4411-82F8-0650E54765CC}" type="datetime1">
              <a:rPr lang="ru-RU" smtClean="0"/>
              <a:t>06.09.2018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43CA-A2D6-421D-A25C-2888743ED9D5}" type="datetime1">
              <a:rPr lang="ru-RU" smtClean="0"/>
              <a:t>06.09.2018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314740A-660B-4636-8E7B-EC2B3588621F}" type="datetime1">
              <a:rPr lang="ru-RU" smtClean="0"/>
              <a:t>06.09.2018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mirkin@hse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3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76" y="116632"/>
            <a:ext cx="9132524" cy="1296144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  (Current) Data Analysis Methods</a:t>
            </a:r>
            <a:br>
              <a:rPr lang="en-US" sz="6600" dirty="0"/>
            </a:br>
            <a:r>
              <a:rPr lang="en-US" sz="3100" dirty="0"/>
              <a:t>                                MSc Program 2018</a:t>
            </a:r>
            <a:endParaRPr lang="ru-RU" sz="31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772816"/>
            <a:ext cx="9036496" cy="4464496"/>
          </a:xfrm>
        </p:spPr>
        <p:txBody>
          <a:bodyPr>
            <a:noAutofit/>
          </a:bodyPr>
          <a:lstStyle/>
          <a:p>
            <a:pPr algn="l"/>
            <a:r>
              <a:rPr lang="en-US" sz="4000" b="1" dirty="0"/>
              <a:t>        Boris Mirkin </a:t>
            </a:r>
          </a:p>
          <a:p>
            <a:pPr algn="l"/>
            <a:r>
              <a:rPr lang="en-US" sz="4000" dirty="0"/>
              <a:t>        </a:t>
            </a:r>
            <a:r>
              <a:rPr lang="ru-RU" sz="4000" dirty="0"/>
              <a:t>Борис Григорьевич Миркин</a:t>
            </a:r>
            <a:endParaRPr lang="en-US" sz="4000" dirty="0"/>
          </a:p>
          <a:p>
            <a:pPr algn="l"/>
            <a:endParaRPr lang="en-US" sz="4000" dirty="0"/>
          </a:p>
          <a:p>
            <a:pPr algn="l"/>
            <a:r>
              <a:rPr lang="en-US" sz="3600" b="1" dirty="0"/>
              <a:t>Professor</a:t>
            </a:r>
            <a:r>
              <a:rPr lang="en-US" sz="3600" dirty="0"/>
              <a:t>, Data Analysis and AI, NRU HSE, Moscow, </a:t>
            </a:r>
            <a:r>
              <a:rPr lang="en-US" sz="3600" b="1" dirty="0">
                <a:hlinkClick r:id="rId2"/>
              </a:rPr>
              <a:t>bmirkin@hse.ru</a:t>
            </a:r>
            <a:r>
              <a:rPr lang="en-US" sz="3600" b="1" dirty="0"/>
              <a:t>, 8(963)-7234021</a:t>
            </a:r>
          </a:p>
          <a:p>
            <a:pPr algn="l"/>
            <a:r>
              <a:rPr lang="en-US" sz="3600" b="1" dirty="0">
                <a:solidFill>
                  <a:srgbClr val="0070C0"/>
                </a:solidFill>
              </a:rPr>
              <a:t>Professor Emeritus</a:t>
            </a:r>
            <a:r>
              <a:rPr lang="en-US" sz="3600" dirty="0">
                <a:solidFill>
                  <a:srgbClr val="0070C0"/>
                </a:solidFill>
              </a:rPr>
              <a:t>, Computer Science, Birkbeck UL, London, mirkin@dcs.bbk.ac.uk</a:t>
            </a:r>
            <a:endParaRPr lang="ru-RU" sz="3600" dirty="0">
              <a:solidFill>
                <a:srgbClr val="0070C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048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11E1F-3E35-412E-BC54-468D233F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498178"/>
          </a:xfrm>
        </p:spPr>
        <p:txBody>
          <a:bodyPr>
            <a:normAutofit/>
          </a:bodyPr>
          <a:lstStyle/>
          <a:p>
            <a:r>
              <a:rPr lang="en-US" dirty="0"/>
              <a:t>Two examples of successful data analysis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B3EAE-E0A8-4BD4-A098-1B394B55C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988840"/>
            <a:ext cx="7498080" cy="4259560"/>
          </a:xfrm>
        </p:spPr>
        <p:txBody>
          <a:bodyPr>
            <a:normAutofit/>
          </a:bodyPr>
          <a:lstStyle/>
          <a:p>
            <a:r>
              <a:rPr lang="en-US" sz="4000" dirty="0"/>
              <a:t>Pluto: a Planet?</a:t>
            </a:r>
          </a:p>
          <a:p>
            <a:r>
              <a:rPr lang="en-US" sz="4000" dirty="0"/>
              <a:t>Planetary motion:  J. Kepler’s 3d law</a:t>
            </a:r>
            <a:endParaRPr lang="ru-RU" sz="40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28BCC1-BDC3-4249-B449-3AE45807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32A6B2-163B-4720-A9D2-6B31973C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85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80528" y="0"/>
            <a:ext cx="9324528" cy="836712"/>
          </a:xfrm>
        </p:spPr>
        <p:txBody>
          <a:bodyPr>
            <a:normAutofit/>
          </a:bodyPr>
          <a:lstStyle/>
          <a:p>
            <a:r>
              <a:rPr lang="en-US" sz="3600" dirty="0"/>
              <a:t>Planets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11</a:t>
            </a:fld>
            <a:endParaRPr lang="ru-RU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594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99592" y="4437112"/>
            <a:ext cx="7416824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6DA7D1F4-1887-4E82-A22D-49ACF504EBC8}"/>
              </a:ext>
            </a:extLst>
          </p:cNvPr>
          <p:cNvGrpSpPr/>
          <p:nvPr/>
        </p:nvGrpSpPr>
        <p:grpSpPr>
          <a:xfrm>
            <a:off x="179512" y="620688"/>
            <a:ext cx="8954500" cy="6034385"/>
            <a:chOff x="73152" y="516934"/>
            <a:chExt cx="9060860" cy="6138139"/>
          </a:xfrm>
        </p:grpSpPr>
        <p:graphicFrame>
          <p:nvGraphicFramePr>
            <p:cNvPr id="7" name="Объект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9136959"/>
                </p:ext>
              </p:extLst>
            </p:nvPr>
          </p:nvGraphicFramePr>
          <p:xfrm>
            <a:off x="73152" y="516934"/>
            <a:ext cx="9060860" cy="6138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9" name="Слайд" r:id="rId3" imgW="4460733" imgH="3345240" progId="PowerPoint.Slide.8">
                    <p:embed/>
                  </p:oleObj>
                </mc:Choice>
                <mc:Fallback>
                  <p:oleObj name="Слайд" r:id="rId3" imgW="4460733" imgH="3345240" progId="PowerPoint.Slide.8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52" y="516934"/>
                          <a:ext cx="9060860" cy="613813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1475656" y="6160943"/>
              <a:ext cx="3528392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in 2006.</a:t>
              </a:r>
              <a:endParaRPr lang="ru-RU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6295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600" y="1340768"/>
            <a:ext cx="8172400" cy="5400600"/>
          </a:xfrm>
        </p:spPr>
        <p:txBody>
          <a:bodyPr>
            <a:normAutofit/>
          </a:bodyPr>
          <a:lstStyle/>
          <a:p>
            <a:r>
              <a:rPr lang="en-US" b="1" dirty="0"/>
              <a:t>                                                                                                                    A History of Laws for planetary motion</a:t>
            </a:r>
            <a:endParaRPr lang="ru-RU" dirty="0"/>
          </a:p>
          <a:p>
            <a:endParaRPr lang="en-US" b="1" dirty="0"/>
          </a:p>
          <a:p>
            <a:r>
              <a:rPr lang="en-US" b="1" dirty="0"/>
              <a:t> Double success          </a:t>
            </a:r>
            <a:r>
              <a:rPr lang="en-US" sz="3600" b="1" dirty="0"/>
              <a:t>Ptolemy</a:t>
            </a:r>
            <a:r>
              <a:rPr lang="en-US" b="1" dirty="0"/>
              <a:t> (c. 150 a.</a:t>
            </a:r>
            <a:r>
              <a:rPr lang="ru-RU" b="1" dirty="0"/>
              <a:t> </a:t>
            </a:r>
            <a:r>
              <a:rPr lang="en-US" b="1" dirty="0"/>
              <a:t>d.):</a:t>
            </a:r>
          </a:p>
          <a:p>
            <a:r>
              <a:rPr lang="en-US" b="1" dirty="0"/>
              <a:t>                                     Sun and  planets               </a:t>
            </a:r>
          </a:p>
          <a:p>
            <a:r>
              <a:rPr lang="en-US" b="1" dirty="0"/>
              <a:t>                                     circle Earth</a:t>
            </a:r>
          </a:p>
          <a:p>
            <a:endParaRPr lang="en-US" b="1" dirty="0"/>
          </a:p>
          <a:p>
            <a:r>
              <a:rPr lang="en-US" b="1" dirty="0"/>
              <a:t>                                  Does not match data well</a:t>
            </a:r>
            <a:endParaRPr lang="ru-RU" dirty="0"/>
          </a:p>
          <a:p>
            <a:r>
              <a:rPr lang="en-US" b="1" dirty="0"/>
              <a:t>                                         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320"/>
            <a:ext cx="8172400" cy="1143000"/>
          </a:xfrm>
        </p:spPr>
        <p:txBody>
          <a:bodyPr>
            <a:normAutofit fontScale="90000"/>
          </a:bodyPr>
          <a:lstStyle/>
          <a:p>
            <a:r>
              <a:rPr lang="en-US" sz="4400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Planetary Motion: </a:t>
            </a:r>
            <a:br>
              <a:rPr lang="en-US" sz="4400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Example of Small-Data Analysis </a:t>
            </a:r>
            <a:br>
              <a:rPr lang="en-US" sz="4400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b="1" dirty="0"/>
              <a:t>Double success </a:t>
            </a:r>
            <a:r>
              <a:rPr lang="en-US" sz="4400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1</a:t>
            </a:r>
            <a:endParaRPr lang="en-US" dirty="0"/>
          </a:p>
        </p:txBody>
      </p:sp>
      <p:pic>
        <p:nvPicPr>
          <p:cNvPr id="4" name="Рисунок 3" descr="http://www.hellenicaworld.com/Greece/ImagesGR/PtolemyOrbit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4536504" cy="42484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724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8172400" cy="1143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Example of Small-Data Analysis</a:t>
            </a:r>
            <a:br>
              <a:rPr lang="en-US" sz="4400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b="1" dirty="0"/>
              <a:t>Double success </a:t>
            </a:r>
            <a:r>
              <a:rPr lang="en-US" sz="4400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600" y="1340768"/>
            <a:ext cx="8172400" cy="5400600"/>
          </a:xfrm>
        </p:spPr>
        <p:txBody>
          <a:bodyPr>
            <a:normAutofit/>
          </a:bodyPr>
          <a:lstStyle/>
          <a:p>
            <a:r>
              <a:rPr lang="en-US" b="1" dirty="0"/>
              <a:t>                                                                                                                    The History of Laws for planetary motion</a:t>
            </a:r>
            <a:endParaRPr lang="ru-RU" dirty="0"/>
          </a:p>
          <a:p>
            <a:endParaRPr lang="en-US" b="1" dirty="0"/>
          </a:p>
          <a:p>
            <a:r>
              <a:rPr lang="en-US" b="1" dirty="0"/>
              <a:t>                                     </a:t>
            </a:r>
            <a:r>
              <a:rPr lang="en-US" sz="3600" b="1" dirty="0"/>
              <a:t>Copernicus</a:t>
            </a:r>
            <a:r>
              <a:rPr lang="en-US" b="1" dirty="0"/>
              <a:t> </a:t>
            </a:r>
          </a:p>
          <a:p>
            <a:r>
              <a:rPr lang="en-US" b="1" dirty="0"/>
              <a:t>                                        (c. 1540):                  </a:t>
            </a:r>
          </a:p>
          <a:p>
            <a:r>
              <a:rPr lang="en-US" b="1" dirty="0"/>
              <a:t>                                     Planets circle Sun</a:t>
            </a:r>
          </a:p>
          <a:p>
            <a:endParaRPr lang="en-US" b="1" dirty="0"/>
          </a:p>
          <a:p>
            <a:r>
              <a:rPr lang="en-US" b="1" dirty="0"/>
              <a:t>                                  Does not match data well                            </a:t>
            </a:r>
          </a:p>
          <a:p>
            <a:r>
              <a:rPr lang="en-US" b="1" dirty="0"/>
              <a:t>                                  either</a:t>
            </a:r>
            <a:endParaRPr lang="ru-RU" dirty="0"/>
          </a:p>
          <a:p>
            <a:r>
              <a:rPr lang="en-US" b="1" dirty="0"/>
              <a:t>                                         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5" name="Рисунок 4" descr="http://www.conservapedia.com/images/thumb/0/0e/Copernicus_system.gif/300px-Copernicus_system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2761"/>
            <a:ext cx="4644008" cy="38164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816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320"/>
            <a:ext cx="8172400" cy="1143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Example of Small-Data Analysis </a:t>
            </a:r>
            <a:br>
              <a:rPr lang="en-US" sz="4400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b="1" dirty="0"/>
              <a:t>Double success </a:t>
            </a:r>
            <a:r>
              <a:rPr lang="en-US" sz="4400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568" y="1340768"/>
            <a:ext cx="8460432" cy="54006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 0</a:t>
            </a:r>
            <a:r>
              <a:rPr lang="en-US" b="1" baseline="30000" dirty="0"/>
              <a:t>th</a:t>
            </a:r>
            <a:r>
              <a:rPr lang="en-US" b="1" dirty="0"/>
              <a:t> Law:  All planets move in the same plane                                                                                                                   </a:t>
            </a:r>
          </a:p>
          <a:p>
            <a:pPr marL="82296" indent="0">
              <a:buNone/>
            </a:pPr>
            <a:r>
              <a:rPr lang="en-US" sz="3200" b="1" dirty="0"/>
              <a:t> Laws for planetary motion:  J. Kepler (c. 1605):  </a:t>
            </a:r>
          </a:p>
          <a:p>
            <a:r>
              <a:rPr lang="en-US" b="1" dirty="0"/>
              <a:t> 1</a:t>
            </a:r>
            <a:r>
              <a:rPr lang="en-US" b="1" baseline="30000" dirty="0"/>
              <a:t>st</a:t>
            </a:r>
            <a:r>
              <a:rPr lang="en-US" b="1" dirty="0"/>
              <a:t> Law: Planets revolve Sun in ellipses (ovals)</a:t>
            </a:r>
          </a:p>
          <a:p>
            <a:r>
              <a:rPr lang="en-US" b="1" dirty="0"/>
              <a:t> 2</a:t>
            </a:r>
            <a:r>
              <a:rPr lang="en-US" b="1" baseline="30000" dirty="0"/>
              <a:t>d</a:t>
            </a:r>
            <a:r>
              <a:rPr lang="en-US" b="1" dirty="0"/>
              <a:t> Law: Speed changes – the further away from Sun, the slower (equal sectors in time unit)</a:t>
            </a:r>
            <a:endParaRPr lang="ru-RU" dirty="0"/>
          </a:p>
          <a:p>
            <a:r>
              <a:rPr lang="en-US" b="1" dirty="0"/>
              <a:t>                                   </a:t>
            </a:r>
          </a:p>
          <a:p>
            <a:endParaRPr lang="en-US" b="1" dirty="0"/>
          </a:p>
          <a:p>
            <a:r>
              <a:rPr lang="en-US" b="1" dirty="0"/>
              <a:t>                                  Does                                      either</a:t>
            </a:r>
            <a:endParaRPr lang="ru-RU" dirty="0"/>
          </a:p>
          <a:p>
            <a:r>
              <a:rPr lang="en-US" b="1" dirty="0"/>
              <a:t>                                         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6" name="Рисунок 5" descr="http://www.skooolnigeria.com/studyuploadedimages/planetsNoPluto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77815"/>
            <a:ext cx="5711825" cy="28867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747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320"/>
            <a:ext cx="8172400" cy="1143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Example of Small-Data Analysis </a:t>
            </a:r>
            <a:br>
              <a:rPr lang="en-US" sz="4400" dirty="0"/>
            </a:br>
            <a:r>
              <a:rPr lang="en-US" b="1" dirty="0"/>
              <a:t>Double success </a:t>
            </a:r>
            <a:r>
              <a:rPr lang="en-US" sz="4400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600" y="1340768"/>
            <a:ext cx="8172400" cy="54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b="1" dirty="0"/>
              <a:t>                                                                                                                                                    </a:t>
            </a:r>
          </a:p>
          <a:p>
            <a:endParaRPr lang="en-US" b="1" dirty="0"/>
          </a:p>
          <a:p>
            <a:pPr marL="82296" indent="0">
              <a:buNone/>
            </a:pPr>
            <a:r>
              <a:rPr lang="en-US" b="1" dirty="0"/>
              <a:t>                                                                           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59657"/>
              </p:ext>
            </p:extLst>
          </p:nvPr>
        </p:nvGraphicFramePr>
        <p:xfrm>
          <a:off x="179512" y="1678892"/>
          <a:ext cx="4104455" cy="495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465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75"/>
                        </a:spcBef>
                        <a:spcAft>
                          <a:spcPts val="750"/>
                        </a:spcAft>
                      </a:pPr>
                      <a:r>
                        <a:rPr lang="en-US" sz="1600" dirty="0">
                          <a:effectLst/>
                        </a:rPr>
                        <a:t>     </a:t>
                      </a:r>
                      <a:r>
                        <a:rPr lang="ru-RU" sz="1600" dirty="0" err="1">
                          <a:effectLst/>
                          <a:cs typeface="Aharoni" panose="02010803020104030203" pitchFamily="2" charset="-79"/>
                        </a:rPr>
                        <a:t>Planet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Aharoni" panose="02010803020104030203" pitchFamily="2" charset="-79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75"/>
                        </a:spcBef>
                        <a:spcAft>
                          <a:spcPts val="750"/>
                        </a:spcAft>
                      </a:pPr>
                      <a:r>
                        <a:rPr lang="en-US" sz="1600" dirty="0">
                          <a:effectLst/>
                          <a:cs typeface="Aharoni" panose="02010803020104030203" pitchFamily="2" charset="-79"/>
                        </a:rPr>
                        <a:t>   </a:t>
                      </a:r>
                      <a:r>
                        <a:rPr lang="ru-RU" sz="1600" dirty="0" err="1">
                          <a:effectLst/>
                          <a:cs typeface="Aharoni" panose="02010803020104030203" pitchFamily="2" charset="-79"/>
                        </a:rPr>
                        <a:t>Period</a:t>
                      </a:r>
                      <a:endParaRPr lang="ru-RU" sz="1100" dirty="0">
                        <a:effectLst/>
                        <a:cs typeface="Aharoni" panose="02010803020104030203" pitchFamily="2" charset="-79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Bef>
                          <a:spcPts val="675"/>
                        </a:spcBef>
                        <a:spcAft>
                          <a:spcPts val="750"/>
                        </a:spcAft>
                      </a:pPr>
                      <a:r>
                        <a:rPr lang="ru-RU" sz="1600" dirty="0">
                          <a:effectLst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n-US" sz="1600" dirty="0">
                          <a:effectLst/>
                          <a:cs typeface="Aharoni" panose="02010803020104030203" pitchFamily="2" charset="-79"/>
                        </a:rPr>
                        <a:t>   </a:t>
                      </a:r>
                      <a:r>
                        <a:rPr lang="ru-RU" sz="1600" dirty="0">
                          <a:effectLst/>
                          <a:cs typeface="Aharoni" panose="02010803020104030203" pitchFamily="2" charset="-79"/>
                        </a:rPr>
                        <a:t>(y</a:t>
                      </a:r>
                      <a:r>
                        <a:rPr lang="en-US" sz="1600" dirty="0" err="1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ea</a:t>
                      </a:r>
                      <a:r>
                        <a:rPr lang="ru-RU" sz="1600" dirty="0">
                          <a:effectLst/>
                          <a:cs typeface="Aharoni" panose="02010803020104030203" pitchFamily="2" charset="-79"/>
                        </a:rPr>
                        <a:t>r)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Aharoni" panose="02010803020104030203" pitchFamily="2" charset="-79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4130" indent="-24130" algn="l">
                        <a:lnSpc>
                          <a:spcPct val="115000"/>
                        </a:lnSpc>
                        <a:spcBef>
                          <a:spcPts val="675"/>
                        </a:spcBef>
                        <a:spcAft>
                          <a:spcPts val="75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Distance (average,    relative to that of Earth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984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675"/>
                        </a:spcAft>
                      </a:pPr>
                      <a:r>
                        <a:rPr lang="en-US" sz="2000" dirty="0">
                          <a:effectLst/>
                        </a:rPr>
                        <a:t>  </a:t>
                      </a:r>
                      <a:r>
                        <a:rPr lang="ru-RU" sz="2000" dirty="0" err="1">
                          <a:effectLst/>
                        </a:rPr>
                        <a:t>Mercury</a:t>
                      </a:r>
                      <a:endParaRPr lang="ru-RU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675"/>
                        </a:spcAft>
                      </a:pPr>
                      <a:r>
                        <a:rPr lang="en-US" sz="2000" dirty="0">
                          <a:effectLst/>
                        </a:rPr>
                        <a:t>  </a:t>
                      </a:r>
                      <a:r>
                        <a:rPr lang="ru-RU" sz="2000" dirty="0" err="1">
                          <a:effectLst/>
                        </a:rPr>
                        <a:t>Venus</a:t>
                      </a:r>
                      <a:endParaRPr lang="ru-RU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675"/>
                        </a:spcAft>
                      </a:pPr>
                      <a:r>
                        <a:rPr lang="en-US" sz="2000" dirty="0">
                          <a:effectLst/>
                        </a:rPr>
                        <a:t>  Earth</a:t>
                      </a:r>
                      <a:endParaRPr lang="ru-RU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675"/>
                        </a:spcAft>
                      </a:pPr>
                      <a:r>
                        <a:rPr lang="en-US" sz="2000" dirty="0">
                          <a:effectLst/>
                        </a:rPr>
                        <a:t>  Mars</a:t>
                      </a:r>
                      <a:endParaRPr lang="ru-RU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675"/>
                        </a:spcAft>
                      </a:pPr>
                      <a:r>
                        <a:rPr lang="en-US" sz="2000" dirty="0">
                          <a:effectLst/>
                        </a:rPr>
                        <a:t>  Jupiter</a:t>
                      </a:r>
                      <a:endParaRPr lang="ru-RU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675"/>
                        </a:spcAft>
                      </a:pPr>
                      <a:r>
                        <a:rPr lang="en-US" sz="2000" dirty="0">
                          <a:effectLst/>
                        </a:rPr>
                        <a:t>  Saturn</a:t>
                      </a:r>
                      <a:endParaRPr lang="ru-RU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675"/>
                        </a:spcAft>
                      </a:pPr>
                      <a:r>
                        <a:rPr lang="en-US" sz="2000" dirty="0">
                          <a:effectLst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  <a:effectLst/>
                        </a:rPr>
                        <a:t>Uranus</a:t>
                      </a:r>
                      <a:endParaRPr lang="ru-RU" sz="1100" dirty="0">
                        <a:solidFill>
                          <a:srgbClr val="0070C0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675"/>
                        </a:spcAft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effectLst/>
                        </a:rPr>
                        <a:t>  Neptune</a:t>
                      </a:r>
                      <a:endParaRPr lang="ru-RU" sz="1100" dirty="0">
                        <a:solidFill>
                          <a:srgbClr val="0070C0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675"/>
                        </a:spcAft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effectLst/>
                        </a:rPr>
                        <a:t>  </a:t>
                      </a:r>
                      <a:r>
                        <a:rPr lang="ru-RU" sz="2000" dirty="0" err="1">
                          <a:solidFill>
                            <a:srgbClr val="0070C0"/>
                          </a:solidFill>
                          <a:effectLst/>
                        </a:rPr>
                        <a:t>Pluto</a:t>
                      </a:r>
                      <a:endParaRPr lang="ru-RU" sz="1100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675"/>
                        </a:spcAft>
                      </a:pPr>
                      <a:r>
                        <a:rPr lang="ru-RU" sz="2000" dirty="0">
                          <a:effectLst/>
                        </a:rPr>
                        <a:t>0.241</a:t>
                      </a:r>
                      <a:endParaRPr lang="ru-RU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675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r>
                        <a:rPr lang="ru-RU" sz="2000" dirty="0">
                          <a:effectLst/>
                        </a:rPr>
                        <a:t>.615</a:t>
                      </a:r>
                      <a:endParaRPr lang="ru-RU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675"/>
                        </a:spcAft>
                      </a:pPr>
                      <a:r>
                        <a:rPr lang="ru-RU" sz="2000" dirty="0">
                          <a:effectLst/>
                        </a:rPr>
                        <a:t>1.00</a:t>
                      </a:r>
                      <a:endParaRPr lang="ru-RU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675"/>
                        </a:spcAft>
                      </a:pPr>
                      <a:r>
                        <a:rPr lang="ru-RU" sz="2000" dirty="0">
                          <a:effectLst/>
                        </a:rPr>
                        <a:t>1.88</a:t>
                      </a:r>
                      <a:endParaRPr lang="ru-RU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675"/>
                        </a:spcAft>
                      </a:pPr>
                      <a:r>
                        <a:rPr lang="ru-RU" sz="2000" dirty="0">
                          <a:effectLst/>
                        </a:rPr>
                        <a:t>11.8</a:t>
                      </a:r>
                      <a:endParaRPr lang="ru-RU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675"/>
                        </a:spcAft>
                      </a:pPr>
                      <a:r>
                        <a:rPr lang="ru-RU" sz="2000" dirty="0">
                          <a:effectLst/>
                        </a:rPr>
                        <a:t>29.5</a:t>
                      </a:r>
                      <a:endParaRPr lang="ru-RU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675"/>
                        </a:spcAft>
                      </a:pPr>
                      <a:r>
                        <a:rPr lang="ru-RU" sz="2000" dirty="0">
                          <a:effectLst/>
                        </a:rPr>
                        <a:t>84.0</a:t>
                      </a:r>
                      <a:endParaRPr lang="ru-RU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675"/>
                        </a:spcAft>
                      </a:pPr>
                      <a:r>
                        <a:rPr lang="ru-RU" sz="2000" dirty="0">
                          <a:effectLst/>
                        </a:rPr>
                        <a:t>165</a:t>
                      </a:r>
                      <a:endParaRPr lang="ru-RU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675"/>
                        </a:spcAft>
                      </a:pPr>
                      <a:r>
                        <a:rPr lang="ru-RU" sz="2000" dirty="0">
                          <a:effectLst/>
                        </a:rPr>
                        <a:t>248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675"/>
                        </a:spcAft>
                      </a:pPr>
                      <a:r>
                        <a:rPr lang="ru-RU" sz="2000" dirty="0">
                          <a:effectLst/>
                        </a:rPr>
                        <a:t>0.39</a:t>
                      </a:r>
                      <a:endParaRPr lang="ru-RU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675"/>
                        </a:spcAft>
                      </a:pPr>
                      <a:r>
                        <a:rPr lang="ru-RU" sz="2000" dirty="0">
                          <a:effectLst/>
                        </a:rPr>
                        <a:t>0.72</a:t>
                      </a:r>
                      <a:endParaRPr lang="ru-RU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675"/>
                        </a:spcAft>
                      </a:pPr>
                      <a:r>
                        <a:rPr lang="ru-RU" sz="2000" dirty="0">
                          <a:effectLst/>
                        </a:rPr>
                        <a:t>1.00</a:t>
                      </a:r>
                      <a:endParaRPr lang="ru-RU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675"/>
                        </a:spcAft>
                      </a:pPr>
                      <a:r>
                        <a:rPr lang="ru-RU" sz="2000" dirty="0">
                          <a:effectLst/>
                        </a:rPr>
                        <a:t>1.52</a:t>
                      </a:r>
                      <a:endParaRPr lang="ru-RU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675"/>
                        </a:spcAft>
                      </a:pPr>
                      <a:r>
                        <a:rPr lang="ru-RU" sz="2000" dirty="0">
                          <a:effectLst/>
                        </a:rPr>
                        <a:t>5.20</a:t>
                      </a:r>
                      <a:endParaRPr lang="ru-RU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675"/>
                        </a:spcAft>
                      </a:pPr>
                      <a:r>
                        <a:rPr lang="ru-RU" sz="2000" dirty="0">
                          <a:effectLst/>
                        </a:rPr>
                        <a:t>9.54</a:t>
                      </a:r>
                      <a:endParaRPr lang="ru-RU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675"/>
                        </a:spcAft>
                      </a:pPr>
                      <a:r>
                        <a:rPr lang="ru-RU" sz="2000" dirty="0">
                          <a:effectLst/>
                        </a:rPr>
                        <a:t>19.18</a:t>
                      </a:r>
                      <a:endParaRPr lang="ru-RU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675"/>
                        </a:spcAft>
                      </a:pPr>
                      <a:r>
                        <a:rPr lang="ru-RU" sz="2000" dirty="0">
                          <a:effectLst/>
                        </a:rPr>
                        <a:t>30.06</a:t>
                      </a:r>
                      <a:endParaRPr lang="ru-RU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675"/>
                        </a:spcAft>
                      </a:pPr>
                      <a:r>
                        <a:rPr lang="ru-RU" sz="2000" dirty="0">
                          <a:effectLst/>
                        </a:rPr>
                        <a:t>39.44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88024" y="2369131"/>
            <a:ext cx="36004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en-US" altLang="ru-RU" sz="36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</a:t>
            </a:r>
            <a:r>
              <a:rPr kumimoji="0" lang="en-US" altLang="ru-RU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Law: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Is there any relation between speed/period and distance?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62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320"/>
            <a:ext cx="8172400" cy="1143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Example of Small Data Analysis </a:t>
            </a:r>
            <a:br>
              <a:rPr lang="en-US" sz="4400" dirty="0"/>
            </a:br>
            <a:r>
              <a:rPr lang="en-US" b="1" dirty="0"/>
              <a:t>Double success </a:t>
            </a:r>
            <a:r>
              <a:rPr lang="en-US" dirty="0"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600" y="1340768"/>
            <a:ext cx="8172400" cy="54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b="1" dirty="0"/>
              <a:t>                                                                                                                                                    </a:t>
            </a:r>
          </a:p>
          <a:p>
            <a:endParaRPr lang="en-US" b="1" dirty="0"/>
          </a:p>
          <a:p>
            <a:pPr marL="82296" indent="0">
              <a:buNone/>
            </a:pPr>
            <a:r>
              <a:rPr lang="en-US" b="1" dirty="0"/>
              <a:t>                                                                           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76056" y="1783848"/>
            <a:ext cx="36004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en-US" altLang="ru-RU" sz="36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</a:t>
            </a:r>
            <a:r>
              <a:rPr kumimoji="0" lang="en-US" altLang="ru-RU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altLang="ru-RU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Kepler’s</a:t>
            </a:r>
            <a:r>
              <a:rPr kumimoji="0" lang="en-US" altLang="ru-RU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Law: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hangingPunct="0"/>
            <a:r>
              <a:rPr kumimoji="0" lang="en-US" altLang="ru-RU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Is there any relation between speed/period and distance?</a:t>
            </a:r>
            <a:r>
              <a:rPr lang="en-US" sz="3600" b="1" dirty="0"/>
              <a:t> </a:t>
            </a:r>
          </a:p>
          <a:p>
            <a:pPr eaLnBrk="0" hangingPunct="0"/>
            <a:r>
              <a:rPr lang="en-US" sz="3600" b="1" dirty="0">
                <a:solidFill>
                  <a:srgbClr val="FF0000"/>
                </a:solidFill>
              </a:rPr>
              <a:t>Fit no line…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7"/>
            <a:ext cx="4788024" cy="3960441"/>
          </a:xfrm>
          <a:prstGeom prst="rect">
            <a:avLst/>
          </a:prstGeom>
        </p:spPr>
      </p:pic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91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320"/>
            <a:ext cx="8172400" cy="1143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Example of Small Data Analysis </a:t>
            </a:r>
            <a:br>
              <a:rPr lang="en-US" sz="4400" dirty="0"/>
            </a:br>
            <a:r>
              <a:rPr lang="en-US" b="1" dirty="0"/>
              <a:t>Double success </a:t>
            </a:r>
            <a:r>
              <a:rPr lang="en-US" dirty="0"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600" y="1340768"/>
            <a:ext cx="8172400" cy="54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b="1" dirty="0"/>
              <a:t>                                                                                                                                                    </a:t>
            </a:r>
          </a:p>
          <a:p>
            <a:endParaRPr lang="en-US" b="1" dirty="0"/>
          </a:p>
          <a:p>
            <a:pPr marL="82296" indent="0">
              <a:buNone/>
            </a:pPr>
            <a:r>
              <a:rPr lang="en-US" b="1" dirty="0"/>
              <a:t>                                                                           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4355976" y="2015521"/>
                <a:ext cx="4788024" cy="36599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180975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36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3</a:t>
                </a:r>
                <a:r>
                  <a:rPr kumimoji="0" lang="en-US" altLang="ru-RU" sz="3600" b="1" i="0" u="none" strike="noStrike" cap="none" normalizeH="0" baseline="3000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d</a:t>
                </a:r>
                <a:r>
                  <a:rPr kumimoji="0" lang="en-US" altLang="ru-RU" sz="36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</a:t>
                </a:r>
                <a:r>
                  <a:rPr kumimoji="0" lang="en-US" altLang="ru-RU" sz="3600" b="1" i="0" u="none" strike="noStrike" cap="none" normalizeH="0" baseline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Kepler’s</a:t>
                </a:r>
                <a:r>
                  <a:rPr kumimoji="0" lang="en-US" altLang="ru-RU" sz="36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Law</a:t>
                </a:r>
                <a:r>
                  <a:rPr kumimoji="0" lang="en-US" altLang="ru-RU" sz="28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</a:t>
                </a:r>
                <a:r>
                  <a:rPr kumimoji="0" lang="en-US" altLang="ru-RU" sz="24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(1619): </a:t>
                </a:r>
                <a:endParaRPr kumimoji="0" lang="ru-RU" altLang="ru-RU" sz="2400" b="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</a:endParaRPr>
              </a:p>
              <a:p>
                <a:pPr eaLnBrk="0" hangingPunct="0"/>
                <a:r>
                  <a:rPr kumimoji="0" lang="en-US" altLang="ru-RU" sz="3600" b="1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[J. Napier invented logarithm (1614)]</a:t>
                </a:r>
                <a:r>
                  <a:rPr kumimoji="0" lang="en-US" altLang="ru-RU" sz="3600" b="1" i="0" u="none" strike="noStrike" cap="none" normalizeH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</a:t>
                </a:r>
              </a:p>
              <a:p>
                <a:pPr eaLnBrk="0" hangingPunct="0"/>
                <a:r>
                  <a:rPr lang="en-US" sz="3600" b="1" dirty="0"/>
                  <a:t>Log(P)=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sz="3600" b="1" i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3600" b="1" dirty="0"/>
                  <a:t> Log(D)</a:t>
                </a:r>
              </a:p>
              <a:p>
                <a:pPr eaLnBrk="0" hangingPunct="0"/>
                <a:r>
                  <a:rPr kumimoji="0" lang="en-US" altLang="ru-RU" sz="3600" b="1" i="0" u="none" strike="noStrike" cap="none" normalizeH="0" baseline="0" dirty="0">
                    <a:ln>
                      <a:noFill/>
                    </a:ln>
                    <a:effectLst/>
                  </a:rPr>
                  <a:t>          </a:t>
                </a:r>
              </a:p>
              <a:p>
                <a:pPr eaLnBrk="0" hangingPunct="0"/>
                <a:r>
                  <a:rPr lang="en-US" altLang="ru-RU" sz="3600" b="1" dirty="0"/>
                  <a:t>          </a:t>
                </a:r>
                <a:r>
                  <a:rPr kumimoji="0" lang="en-US" altLang="ru-RU" sz="36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</a:rPr>
                  <a:t>P</a:t>
                </a:r>
                <a:r>
                  <a:rPr kumimoji="0" lang="en-US" altLang="ru-RU" sz="3600" b="1" i="0" u="none" strike="noStrike" cap="none" normalizeH="0" baseline="30000" dirty="0">
                    <a:ln>
                      <a:noFill/>
                    </a:ln>
                    <a:solidFill>
                      <a:srgbClr val="0070C0"/>
                    </a:solidFill>
                    <a:effectLst/>
                  </a:rPr>
                  <a:t>2</a:t>
                </a:r>
                <a:r>
                  <a:rPr kumimoji="0" lang="en-US" altLang="ru-RU" sz="36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</a:rPr>
                  <a:t>=D</a:t>
                </a:r>
                <a:r>
                  <a:rPr kumimoji="0" lang="en-US" altLang="ru-RU" sz="3600" b="1" i="0" u="none" strike="noStrike" cap="none" normalizeH="0" baseline="30000" dirty="0">
                    <a:ln>
                      <a:noFill/>
                    </a:ln>
                    <a:solidFill>
                      <a:srgbClr val="0070C0"/>
                    </a:solidFill>
                    <a:effectLst/>
                  </a:rPr>
                  <a:t>3</a:t>
                </a:r>
                <a:endParaRPr kumimoji="0" lang="ru-RU" altLang="ru-RU" sz="3600" b="0" i="0" u="none" strike="noStrike" cap="none" normalizeH="0" baseline="30000" dirty="0">
                  <a:ln>
                    <a:noFill/>
                  </a:ln>
                  <a:solidFill>
                    <a:srgbClr val="0070C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5976" y="2015521"/>
                <a:ext cx="4788024" cy="3659913"/>
              </a:xfrm>
              <a:prstGeom prst="rect">
                <a:avLst/>
              </a:prstGeom>
              <a:blipFill rotWithShape="1">
                <a:blip r:embed="rId3"/>
                <a:stretch>
                  <a:fillRect l="-3949" t="-2000" b="-6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3" y="1556792"/>
            <a:ext cx="4324763" cy="4320480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154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-230765"/>
            <a:ext cx="8172400" cy="1143000"/>
          </a:xfrm>
        </p:spPr>
        <p:txBody>
          <a:bodyPr>
            <a:normAutofit/>
          </a:bodyPr>
          <a:lstStyle/>
          <a:p>
            <a:r>
              <a:rPr lang="en-US" b="1" dirty="0"/>
              <a:t>Double success </a:t>
            </a:r>
            <a:r>
              <a:rPr lang="en-US" dirty="0"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600" y="1340768"/>
            <a:ext cx="8172400" cy="54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b="1" dirty="0"/>
              <a:t>                                                                                                                                                    </a:t>
            </a:r>
          </a:p>
          <a:p>
            <a:endParaRPr lang="en-US" b="1" dirty="0"/>
          </a:p>
          <a:p>
            <a:pPr marL="82296" indent="0">
              <a:buNone/>
            </a:pPr>
            <a:r>
              <a:rPr lang="en-US" b="1" dirty="0"/>
              <a:t>                                                                           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560" y="3500427"/>
            <a:ext cx="8388424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kumimoji="0" lang="en-US" altLang="ru-RU" sz="3600" b="1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Three  </a:t>
            </a:r>
            <a:r>
              <a:rPr kumimoji="0" lang="en-US" altLang="ru-RU" sz="3600" b="1" i="0" u="none" strike="noStrike" cap="none" normalizeH="0" baseline="0" dirty="0" err="1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Kepler’s</a:t>
            </a:r>
            <a:r>
              <a:rPr kumimoji="0" lang="en-US" altLang="ru-RU" sz="3600" b="1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Laws</a:t>
            </a:r>
            <a:r>
              <a:rPr lang="en-US" altLang="ru-RU" sz="36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: What is so grand?</a:t>
            </a:r>
            <a:r>
              <a:rPr kumimoji="0" lang="en-US" altLang="ru-RU" sz="3600" b="1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endParaRPr lang="en-US" sz="2400" b="1" dirty="0">
              <a:latin typeface="Calibri" pitchFamily="34" charset="0"/>
              <a:cs typeface="Times New Roman" pitchFamily="18" charset="0"/>
            </a:endParaRPr>
          </a:p>
          <a:p>
            <a:r>
              <a:rPr lang="en-US" sz="2400" b="1" dirty="0"/>
              <a:t>Substantiated theoretically by</a:t>
            </a:r>
            <a:endParaRPr lang="ru-RU" sz="2400" dirty="0"/>
          </a:p>
          <a:p>
            <a:r>
              <a:rPr lang="en-US" sz="2400" b="1" dirty="0"/>
              <a:t>R. Hooke (1635-1703) and I. Newton (1642-1727)  </a:t>
            </a:r>
            <a:endParaRPr lang="ru-RU" sz="2400" dirty="0"/>
          </a:p>
          <a:p>
            <a:r>
              <a:rPr lang="en-US" sz="2400" b="1" dirty="0"/>
              <a:t>UNIVERSAL GRAVITATION LAW </a:t>
            </a:r>
            <a:endParaRPr lang="ru-RU" sz="2400" dirty="0"/>
          </a:p>
          <a:p>
            <a:endParaRPr lang="en-US" sz="2400" b="1" dirty="0"/>
          </a:p>
          <a:p>
            <a:r>
              <a:rPr lang="en-US" sz="2400" b="1" dirty="0"/>
              <a:t>Mathematical equation, cornerstone of the science</a:t>
            </a:r>
            <a:endParaRPr lang="ru-RU" sz="2400" dirty="0"/>
          </a:p>
          <a:p>
            <a:pPr marL="0" marR="0" lvl="0" indent="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6" name="Рисунок 5" descr="Diagram of two masses attracting one anothe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60648"/>
            <a:ext cx="5256584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623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201A5-AD19-491C-A9B0-C7D0A9DA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8826184" cy="8640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Core Data Analysis</a:t>
            </a:r>
            <a:r>
              <a:rPr lang="en-US" dirty="0"/>
              <a:t>:   2 tasks x 2 forms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5F58EB-5F90-41E2-A184-117339841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052736"/>
            <a:ext cx="8208912" cy="5195664"/>
          </a:xfrm>
        </p:spPr>
        <p:txBody>
          <a:bodyPr>
            <a:normAutofit fontScale="77500" lnSpcReduction="20000"/>
          </a:bodyPr>
          <a:lstStyle/>
          <a:p>
            <a:pPr hangingPunct="0"/>
            <a:r>
              <a:rPr lang="en-US" b="1" dirty="0"/>
              <a:t> </a:t>
            </a:r>
            <a:endParaRPr lang="ru-RU" dirty="0"/>
          </a:p>
          <a:p>
            <a:pPr hangingPunct="0"/>
            <a:r>
              <a:rPr lang="en-US" sz="3300" b="1" dirty="0"/>
              <a:t>                                   Quantitative       		</a:t>
            </a:r>
          </a:p>
          <a:p>
            <a:pPr marL="82296" indent="0" hangingPunct="0">
              <a:buNone/>
            </a:pPr>
            <a:r>
              <a:rPr lang="en-US" sz="3300" b="1" dirty="0"/>
              <a:t>                              </a:t>
            </a:r>
            <a:r>
              <a:rPr lang="en-US" sz="3300" b="1" dirty="0">
                <a:solidFill>
                  <a:schemeClr val="accent1">
                    <a:lumMod val="75000"/>
                  </a:schemeClr>
                </a:solidFill>
              </a:rPr>
              <a:t>Principal component analysis</a:t>
            </a:r>
            <a:endParaRPr lang="ru-RU" sz="3300" dirty="0">
              <a:solidFill>
                <a:schemeClr val="accent1">
                  <a:lumMod val="75000"/>
                </a:schemeClr>
              </a:solidFill>
            </a:endParaRPr>
          </a:p>
          <a:p>
            <a:pPr hangingPunct="0"/>
            <a:r>
              <a:rPr lang="en-US" sz="3300" b="1" dirty="0">
                <a:solidFill>
                  <a:srgbClr val="C00000"/>
                </a:solidFill>
              </a:rPr>
              <a:t>Summarization</a:t>
            </a:r>
            <a:endParaRPr lang="ru-RU" sz="3300" dirty="0">
              <a:solidFill>
                <a:srgbClr val="C00000"/>
              </a:solidFill>
            </a:endParaRPr>
          </a:p>
          <a:p>
            <a:pPr hangingPunct="0"/>
            <a:r>
              <a:rPr lang="en-US" sz="3300" b="1" dirty="0"/>
              <a:t>		                    Categorical		 </a:t>
            </a:r>
          </a:p>
          <a:p>
            <a:pPr marL="82296" indent="0" hangingPunct="0">
              <a:buNone/>
            </a:pPr>
            <a:r>
              <a:rPr lang="en-US" sz="3300" b="1" dirty="0"/>
              <a:t>             TODAY     </a:t>
            </a:r>
            <a:r>
              <a:rPr lang="en-US" sz="3300" b="1" dirty="0">
                <a:solidFill>
                  <a:schemeClr val="accent1">
                    <a:lumMod val="75000"/>
                  </a:schemeClr>
                </a:solidFill>
              </a:rPr>
              <a:t>Cluster analysis</a:t>
            </a:r>
            <a:endParaRPr lang="ru-RU" sz="3300" dirty="0">
              <a:solidFill>
                <a:schemeClr val="accent1">
                  <a:lumMod val="75000"/>
                </a:schemeClr>
              </a:solidFill>
            </a:endParaRPr>
          </a:p>
          <a:p>
            <a:pPr hangingPunct="0"/>
            <a:r>
              <a:rPr lang="en-US" sz="3300" b="1" dirty="0"/>
              <a:t> </a:t>
            </a:r>
            <a:endParaRPr lang="ru-RU" sz="3300" dirty="0"/>
          </a:p>
          <a:p>
            <a:pPr hangingPunct="0"/>
            <a:r>
              <a:rPr lang="en-US" sz="3300" b="1" dirty="0"/>
              <a:t>		                    Quantitative		                              </a:t>
            </a:r>
          </a:p>
          <a:p>
            <a:pPr marL="82296" indent="0" hangingPunct="0">
              <a:buNone/>
            </a:pPr>
            <a:r>
              <a:rPr lang="en-US" sz="3300" b="1" dirty="0"/>
              <a:t>                               </a:t>
            </a:r>
            <a:r>
              <a:rPr lang="en-US" sz="3300" b="1" dirty="0">
                <a:solidFill>
                  <a:schemeClr val="accent1">
                    <a:lumMod val="75000"/>
                  </a:schemeClr>
                </a:solidFill>
              </a:rPr>
              <a:t>Regression analysis</a:t>
            </a:r>
            <a:endParaRPr lang="ru-RU" sz="3300" dirty="0">
              <a:solidFill>
                <a:schemeClr val="accent1">
                  <a:lumMod val="75000"/>
                </a:schemeClr>
              </a:solidFill>
            </a:endParaRPr>
          </a:p>
          <a:p>
            <a:pPr hangingPunct="0"/>
            <a:r>
              <a:rPr lang="en-US" sz="3300" b="1" dirty="0">
                <a:solidFill>
                  <a:srgbClr val="C00000"/>
                </a:solidFill>
              </a:rPr>
              <a:t>Correlation</a:t>
            </a:r>
            <a:endParaRPr lang="ru-RU" sz="3300" dirty="0">
              <a:solidFill>
                <a:srgbClr val="C00000"/>
              </a:solidFill>
            </a:endParaRPr>
          </a:p>
          <a:p>
            <a:pPr hangingPunct="0"/>
            <a:r>
              <a:rPr lang="en-US" sz="3300" b="1" dirty="0"/>
              <a:t>		                     Categorical		  </a:t>
            </a:r>
          </a:p>
          <a:p>
            <a:pPr hangingPunct="0"/>
            <a:r>
              <a:rPr lang="en-US" sz="3300" b="1" dirty="0"/>
              <a:t>                            </a:t>
            </a:r>
            <a:r>
              <a:rPr lang="en-US" sz="3300" b="1" dirty="0">
                <a:solidFill>
                  <a:schemeClr val="accent1">
                    <a:lumMod val="75000"/>
                  </a:schemeClr>
                </a:solidFill>
              </a:rPr>
              <a:t>Decision tree</a:t>
            </a:r>
            <a:endParaRPr lang="ru-RU" sz="3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0227D1-4349-4DF8-834E-630562A1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A83D46-5257-4535-8D5A-FC3DB49D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23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603520"/>
              </p:ext>
            </p:extLst>
          </p:nvPr>
        </p:nvGraphicFramePr>
        <p:xfrm>
          <a:off x="179388" y="160338"/>
          <a:ext cx="6911975" cy="672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Document" r:id="rId4" imgW="6002173" imgH="5803691" progId="Word.Document.8">
                  <p:embed/>
                </p:oleObj>
              </mc:Choice>
              <mc:Fallback>
                <p:oleObj name="Document" r:id="rId4" imgW="6002173" imgH="58036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60338"/>
                        <a:ext cx="6911975" cy="672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7" descr="Core Concepts in Data Analysis : Summari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871098"/>
            <a:ext cx="2376265" cy="3601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550570" y="4079875"/>
            <a:ext cx="1404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/>
              <a:t>Published 2011</a:t>
            </a:r>
            <a:endParaRPr lang="ru-RU" altLang="ru-RU" sz="1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1569029" cy="233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80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503BE-B2D0-45FD-B7CE-D91F454E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EC83A-9855-42F3-ABE3-C273530F1F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  <a:p>
            <a:r>
              <a:rPr lang="en-US" dirty="0"/>
              <a:t>Signal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Sequence</a:t>
            </a:r>
          </a:p>
          <a:p>
            <a:r>
              <a:rPr lang="en-US" dirty="0"/>
              <a:t>Map</a:t>
            </a:r>
          </a:p>
          <a:p>
            <a:r>
              <a:rPr lang="en-US" dirty="0"/>
              <a:t>Image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…….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E8F34B-0CE5-4217-960D-34C22CED78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class concentrates on </a:t>
            </a:r>
            <a:r>
              <a:rPr lang="en-US" sz="4400" dirty="0"/>
              <a:t>data table</a:t>
            </a:r>
            <a:r>
              <a:rPr lang="en-US" sz="3600" dirty="0"/>
              <a:t>s as</a:t>
            </a:r>
          </a:p>
          <a:p>
            <a:r>
              <a:rPr lang="en-US" sz="3600" dirty="0"/>
              <a:t>generic,  simplest, and best explored object</a:t>
            </a:r>
            <a:endParaRPr lang="ru-RU" sz="360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02D6AE-6F59-40EF-A38E-836EC93C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9A0E90-95D4-4672-9D7E-9A64EFEE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005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-10822"/>
            <a:ext cx="7962088" cy="620688"/>
          </a:xfrm>
        </p:spPr>
        <p:txBody>
          <a:bodyPr>
            <a:normAutofit/>
          </a:bodyPr>
          <a:lstStyle/>
          <a:p>
            <a:r>
              <a:rPr lang="en-GB" altLang="ru-RU" sz="3200" dirty="0"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Anderson–Fisher </a:t>
            </a:r>
            <a:r>
              <a:rPr lang="en-US" sz="3200" dirty="0"/>
              <a:t>Iris Dataset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87727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en-US" b="1" dirty="0"/>
          </a:p>
          <a:p>
            <a:pPr lvl="1"/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26423" y="616826"/>
            <a:ext cx="6801959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Iris flower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142911" y="2945166"/>
            <a:ext cx="6018193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altLang="ru-RU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150</a:t>
            </a:r>
            <a:r>
              <a:rPr lang="en-GB" altLang="ru-RU" sz="2000" dirty="0"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4 data of three taxa: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                                       </a:t>
            </a:r>
            <a:r>
              <a:rPr lang="ru-RU" altLang="ru-RU" sz="2000" dirty="0"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	</a:t>
            </a:r>
            <a:r>
              <a:rPr lang="en-US" altLang="ru-RU" sz="2000" dirty="0"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Taxon</a:t>
            </a:r>
            <a:endParaRPr lang="en-GB" altLang="ru-RU" sz="2000" dirty="0">
              <a:latin typeface="Arial" pitchFamily="34" charset="0"/>
              <a:ea typeface="Times New Roman" pitchFamily="18" charset="0"/>
              <a:cs typeface="Arial" pitchFamily="34" charset="0"/>
              <a:sym typeface="Symbol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altLang="ru-RU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            1-50      </a:t>
            </a:r>
            <a:r>
              <a:rPr lang="ru-RU" altLang="ru-RU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       </a:t>
            </a:r>
            <a:r>
              <a:rPr lang="en-US" altLang="ru-RU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	 </a:t>
            </a:r>
            <a:r>
              <a:rPr lang="en-GB" sz="2400" i="1" dirty="0">
                <a:solidFill>
                  <a:srgbClr val="002060"/>
                </a:solidFill>
              </a:rPr>
              <a:t>Iris </a:t>
            </a:r>
            <a:r>
              <a:rPr lang="en-GB" sz="2400" i="1" dirty="0" err="1">
                <a:solidFill>
                  <a:srgbClr val="002060"/>
                </a:solidFill>
              </a:rPr>
              <a:t>setosa</a:t>
            </a:r>
            <a:r>
              <a:rPr lang="en-GB" sz="2400" dirty="0">
                <a:solidFill>
                  <a:srgbClr val="002060"/>
                </a:solidFill>
              </a:rPr>
              <a:t> (diploid)</a:t>
            </a:r>
            <a:endParaRPr lang="en-GB" altLang="ru-RU" sz="2400" dirty="0">
              <a:solidFill>
                <a:srgbClr val="002060"/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altLang="ru-RU" sz="24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  <a:sym typeface="Symbol"/>
              </a:rPr>
              <a:t>            51-100  </a:t>
            </a:r>
            <a:r>
              <a:rPr kumimoji="0" lang="ru-RU" altLang="ru-RU" sz="24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  <a:sym typeface="Symbol"/>
              </a:rPr>
              <a:t>       </a:t>
            </a:r>
            <a:r>
              <a:rPr kumimoji="0" lang="en-US" altLang="ru-RU" sz="24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kumimoji="0" lang="en-GB" altLang="ru-RU" sz="24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GB" sz="2400" i="1" dirty="0">
                <a:solidFill>
                  <a:srgbClr val="002060"/>
                </a:solidFill>
              </a:rPr>
              <a:t>Iris </a:t>
            </a:r>
            <a:r>
              <a:rPr lang="en-GB" sz="2400" i="1" dirty="0" err="1">
                <a:solidFill>
                  <a:srgbClr val="002060"/>
                </a:solidFill>
              </a:rPr>
              <a:t>versicolor</a:t>
            </a:r>
            <a:r>
              <a:rPr lang="en-GB" sz="2400" dirty="0">
                <a:solidFill>
                  <a:srgbClr val="002060"/>
                </a:solidFill>
              </a:rPr>
              <a:t> (</a:t>
            </a:r>
            <a:r>
              <a:rPr lang="en-GB" sz="2400" dirty="0" err="1">
                <a:solidFill>
                  <a:srgbClr val="002060"/>
                </a:solidFill>
              </a:rPr>
              <a:t>tetraploid</a:t>
            </a:r>
            <a:r>
              <a:rPr lang="en-GB" sz="2400" dirty="0">
                <a:solidFill>
                  <a:srgbClr val="002060"/>
                </a:solidFill>
              </a:rPr>
              <a:t>) </a:t>
            </a:r>
            <a:endParaRPr kumimoji="0" lang="en-GB" altLang="ru-RU" sz="2400" b="0" i="0" u="none" strike="noStrike" cap="none" normalizeH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  <a:sym typeface="Symbol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altLang="ru-RU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          101-150   </a:t>
            </a:r>
            <a:r>
              <a:rPr lang="ru-RU" altLang="ru-RU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       </a:t>
            </a:r>
            <a:r>
              <a:rPr lang="en-GB" sz="2400" i="1" dirty="0">
                <a:solidFill>
                  <a:srgbClr val="002060"/>
                </a:solidFill>
              </a:rPr>
              <a:t>Iris </a:t>
            </a:r>
            <a:r>
              <a:rPr lang="en-GB" sz="2400" i="1" dirty="0" err="1">
                <a:solidFill>
                  <a:srgbClr val="002060"/>
                </a:solidFill>
              </a:rPr>
              <a:t>virginica</a:t>
            </a:r>
            <a:r>
              <a:rPr lang="en-GB" sz="2400" dirty="0">
                <a:solidFill>
                  <a:srgbClr val="002060"/>
                </a:solidFill>
              </a:rPr>
              <a:t> (</a:t>
            </a:r>
            <a:r>
              <a:rPr lang="en-GB" sz="2400" dirty="0" err="1">
                <a:solidFill>
                  <a:srgbClr val="002060"/>
                </a:solidFill>
              </a:rPr>
              <a:t>hexaploid</a:t>
            </a:r>
            <a:r>
              <a:rPr lang="en-GB" sz="2400" dirty="0">
                <a:solidFill>
                  <a:srgbClr val="002060"/>
                </a:solidFill>
              </a:rPr>
              <a:t>)</a:t>
            </a:r>
            <a:endParaRPr lang="en-GB" altLang="ru-RU" sz="2400" dirty="0">
              <a:solidFill>
                <a:srgbClr val="002060"/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/>
              </a:rPr>
              <a:t>Features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altLang="ru-RU" sz="2000" dirty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en-GB" alt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W1	 Sepal length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  <a:sym typeface="Symbol"/>
              </a:rPr>
              <a:t>	W2	</a:t>
            </a:r>
            <a:r>
              <a:rPr lang="en-GB" alt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 Sepal width</a:t>
            </a:r>
            <a:endParaRPr kumimoji="0" lang="en-GB" altLang="ru-RU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  <a:sym typeface="Symbol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alt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	W3	 Petal length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  <a:sym typeface="Symbol"/>
              </a:rPr>
              <a:t>	W4</a:t>
            </a:r>
            <a:r>
              <a:rPr lang="en-GB" alt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 	 Petal width</a:t>
            </a:r>
            <a:endParaRPr kumimoji="0" lang="en-GB" altLang="ru-RU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  <a:sym typeface="Symbol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5" name="Picture 1" descr="240px-Mountain_iris"/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20" y="994777"/>
            <a:ext cx="3451463" cy="373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1331640" y="1351940"/>
            <a:ext cx="7056621" cy="1453671"/>
            <a:chOff x="-209" y="1375"/>
            <a:chExt cx="11115" cy="1530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5567" y="1375"/>
              <a:ext cx="5339" cy="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ru-RU" sz="32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Sepal </a:t>
              </a:r>
              <a:r>
                <a:rPr kumimoji="0" lang="en-GB" altLang="ru-RU" sz="20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/</a:t>
              </a:r>
              <a:r>
                <a:rPr kumimoji="0" lang="ru-RU" altLang="ru-RU" sz="20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Чашелистик</a:t>
              </a:r>
              <a:endParaRPr kumimoji="0" lang="en-GB" altLang="ru-RU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ru-RU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Petal </a:t>
              </a:r>
              <a:r>
                <a:rPr kumimoji="0" lang="en-GB" altLang="ru-RU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/</a:t>
              </a:r>
              <a:r>
                <a:rPr kumimoji="0" lang="ru-RU" altLang="ru-RU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Лепесток</a:t>
              </a:r>
              <a:endPara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H="1" flipV="1">
              <a:off x="-209" y="2302"/>
              <a:ext cx="5625" cy="25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Line 5"/>
            <p:cNvSpPr>
              <a:spLocks noChangeShapeType="1"/>
            </p:cNvSpPr>
            <p:nvPr/>
          </p:nvSpPr>
          <p:spPr bwMode="auto">
            <a:xfrm flipH="1" flipV="1">
              <a:off x="1383" y="1744"/>
              <a:ext cx="4163" cy="1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 flipH="1">
              <a:off x="1610" y="1970"/>
              <a:ext cx="3906" cy="81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Line 3"/>
            <p:cNvSpPr>
              <a:spLocks noChangeShapeType="1"/>
            </p:cNvSpPr>
            <p:nvPr/>
          </p:nvSpPr>
          <p:spPr bwMode="auto">
            <a:xfrm flipH="1" flipV="1">
              <a:off x="-209" y="1940"/>
              <a:ext cx="5625" cy="6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784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7975" y="160338"/>
            <a:ext cx="8625713" cy="168448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    Three Iris taxa: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Setosa</a:t>
            </a:r>
            <a:r>
              <a:rPr lang="en-US" dirty="0"/>
              <a:t>           </a:t>
            </a:r>
            <a:r>
              <a:rPr lang="en-US" dirty="0" err="1"/>
              <a:t>Virginica</a:t>
            </a:r>
            <a:r>
              <a:rPr lang="en-US" dirty="0"/>
              <a:t>         Versicolor</a:t>
            </a:r>
            <a:endParaRPr lang="ru-RU" dirty="0"/>
          </a:p>
        </p:txBody>
      </p:sp>
      <p:sp>
        <p:nvSpPr>
          <p:cNvPr id="6" name="AutoShape 2" descr="Картинки по запросу iris setosa versicolor virgin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2" y="2403375"/>
            <a:ext cx="9113042" cy="2819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621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394136" cy="816880"/>
          </a:xfrm>
        </p:spPr>
        <p:txBody>
          <a:bodyPr>
            <a:normAutofit/>
          </a:bodyPr>
          <a:lstStyle/>
          <a:p>
            <a:r>
              <a:rPr lang="en-US" sz="3200" dirty="0"/>
              <a:t>Week1. Data case : Iris, most popular dataset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662992"/>
            <a:ext cx="9036496" cy="619500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en-US" b="1" dirty="0"/>
          </a:p>
          <a:p>
            <a:pPr lvl="1"/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84679"/>
              </p:ext>
            </p:extLst>
          </p:nvPr>
        </p:nvGraphicFramePr>
        <p:xfrm>
          <a:off x="899592" y="908720"/>
          <a:ext cx="7992888" cy="4680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8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8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8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8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502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#</a:t>
                      </a:r>
                      <a:endParaRPr lang="ru-RU" sz="1800" dirty="0"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Iris </a:t>
                      </a:r>
                      <a:r>
                        <a:rPr lang="en-GB" sz="2400" dirty="0" err="1">
                          <a:effectLst/>
                        </a:rPr>
                        <a:t>setosa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Iris versicolor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Iris </a:t>
                      </a:r>
                      <a:r>
                        <a:rPr lang="en-GB" sz="2400" dirty="0" err="1">
                          <a:effectLst/>
                        </a:rPr>
                        <a:t>virginica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58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w1 w2  w3 w4</a:t>
                      </a:r>
                      <a:endParaRPr lang="ru-RU" sz="1800" dirty="0"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w1 w2  w3  w4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w1 w2 w3  w4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4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3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4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6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8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9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…</a:t>
                      </a:r>
                      <a:r>
                        <a:rPr lang="en-GB" sz="1800" baseline="0" dirty="0">
                          <a:effectLst/>
                        </a:rPr>
                        <a:t>                        </a:t>
                      </a:r>
                      <a:r>
                        <a:rPr lang="en-GB" sz="1800" dirty="0">
                          <a:effectLst/>
                        </a:rPr>
                        <a:t>50 </a:t>
                      </a:r>
                      <a:endParaRPr lang="ru-RU" sz="1800" dirty="0"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5.1 3.5 1.4  0.3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4.4 3.2 1.3  0.2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4.4 3.0 1.3  0.2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5.0 3.5 1.6  0.6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5.1 3.8 1.6  0.2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4.9 3.1 1.5  0.2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5.0 3.2 1.2  0.2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4.6 3.2 1.4  0.2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5.0 3.3 1.4  0.2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                                 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5.1 3.5 1.4  0.2 </a:t>
                      </a:r>
                      <a:endParaRPr lang="ru-RU" sz="1800" dirty="0"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6.4 3.2 4.5  1.5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5.5 2.4 3.8  1.1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5.7 2.9 4.2  1.3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5.7 3.0 4.2  1.2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5.6 2.9 3.6  1.3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7.0 3.2 4.7  1.4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6.8 2.8 4.8  1.4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6.1 2.8 4.7  1.2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4.9 2.4 3.3  1.0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Gill Sans MT (Основной текст)"/>
                          <a:ea typeface="Times New Roman"/>
                          <a:cs typeface="Times New Roman"/>
                        </a:rPr>
                        <a:t>6.0 </a:t>
                      </a:r>
                      <a:r>
                        <a:rPr lang="en-GB" sz="1800" baseline="0" dirty="0">
                          <a:effectLst/>
                          <a:latin typeface="Gill Sans MT (Основной текст)"/>
                          <a:ea typeface="Times New Roman"/>
                          <a:cs typeface="Times New Roman"/>
                        </a:rPr>
                        <a:t>2.2 4.0  1.0</a:t>
                      </a:r>
                      <a:endParaRPr lang="ru-RU" sz="1800" dirty="0">
                        <a:effectLst/>
                        <a:latin typeface="Gill Sans MT (Основной текст)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6.3 3.3 6.0  2.5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6.7 3.3 5.7  2.1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7.2 3.6 6.1  2.5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7.7 3.8 6.7  2.2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7.2 3.0 5.8  1.6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7.4 2.8 6.1  1.9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7.6 3.0 6.6  2.1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7.7 2.8 6.7  2.0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6.2 3.4 5.4  2.3 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6.5 3.2 5.1  2.0 </a:t>
                      </a:r>
                      <a:endParaRPr lang="ru-RU" sz="1800" dirty="0"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5536" y="5886027"/>
            <a:ext cx="8748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type of analysis to do?</a:t>
            </a:r>
            <a:endParaRPr lang="ru-RU" sz="2800" b="1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523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962088" cy="620688"/>
          </a:xfrm>
        </p:spPr>
        <p:txBody>
          <a:bodyPr>
            <a:normAutofit/>
          </a:bodyPr>
          <a:lstStyle/>
          <a:p>
            <a:r>
              <a:rPr lang="en-US" sz="3200" dirty="0"/>
              <a:t>Iris data analysis subjects (1I):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87727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en-US" b="1" dirty="0"/>
          </a:p>
          <a:p>
            <a:pPr lvl="1"/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26423" y="662992"/>
            <a:ext cx="6801959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Iris 2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81202"/>
              </p:ext>
            </p:extLst>
          </p:nvPr>
        </p:nvGraphicFramePr>
        <p:xfrm>
          <a:off x="1835696" y="970769"/>
          <a:ext cx="5544616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6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106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#</a:t>
                      </a:r>
                      <a:endParaRPr lang="ru-RU" sz="1000" dirty="0"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 Iris setosa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II Iris versicolor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III Iris virginica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8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w1  w2  w3  w4</a:t>
                      </a:r>
                      <a:endParaRPr lang="ru-RU" sz="1000"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w1  w2  w3  w4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w1  w2  w3  w4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84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1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2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3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4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6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7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8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9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50 </a:t>
                      </a:r>
                      <a:endParaRPr lang="ru-RU" sz="1000" dirty="0"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5.1 3.5 1.4  0.3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4.4 3.2 1.3  0.2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4.4 3.0 1.3  0.2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5.0 3.5 1.6  0.6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5.1 3.8 1.6  0.2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4.9 3.1 1.5  0.2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5.0 3.2 1.2  0.2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4.6 3.2 1.4  0.2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5.0 3.3 1.4  0.2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5.1 3.5 1.4  0.2 </a:t>
                      </a:r>
                      <a:endParaRPr lang="ru-RU" sz="1000" dirty="0"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6.4 3.2 4.5  1.5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5.5 2.4 3.8  1.1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5.7 2.9 4.2  1.3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5.7 3.0 4.2  1.2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5.6 2.9 3.6  1.3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7.0 3.2 4.7  1.4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6.8 2.8 4.8  1.4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6.1 2.8 4.7  1.2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4.9 2.4 3.3  1.0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Gill Sans MT (Основной текст)"/>
                          <a:ea typeface="Times New Roman"/>
                          <a:cs typeface="Times New Roman"/>
                        </a:rPr>
                        <a:t>6.0 </a:t>
                      </a:r>
                      <a:r>
                        <a:rPr lang="en-GB" sz="1000" baseline="0" dirty="0">
                          <a:effectLst/>
                          <a:latin typeface="Gill Sans MT (Основной текст)"/>
                          <a:ea typeface="Times New Roman"/>
                          <a:cs typeface="Times New Roman"/>
                        </a:rPr>
                        <a:t>2.2 4.0  1.0</a:t>
                      </a:r>
                      <a:endParaRPr lang="ru-RU" sz="1000" dirty="0">
                        <a:effectLst/>
                        <a:latin typeface="Gill Sans MT (Основной текст)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6.3 3.3 6.0  2.5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6.7 3.3 5.7  2.1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7.2 3.6 6.1  2.5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7.7 3.8 6.7  2.2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7.2 3.0 5.8  1.6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7.4 2.8 6.1  1.9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7.6 3.0 6.6  2.1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7.7 2.8 6.7  2.0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6.2 3.4 5.4  2.3 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6.5 3.2 5.1  2.0 </a:t>
                      </a:r>
                      <a:endParaRPr lang="ru-RU" sz="1000" dirty="0"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520" y="3142231"/>
            <a:ext cx="8964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600" dirty="0"/>
              <a:t>-   </a:t>
            </a:r>
            <a:r>
              <a:rPr lang="en-GB" sz="3600" b="1" dirty="0"/>
              <a:t>Visualise</a:t>
            </a:r>
            <a:r>
              <a:rPr lang="en-GB" sz="3600" dirty="0"/>
              <a:t> data: map </a:t>
            </a:r>
            <a:r>
              <a:rPr lang="en-GB" sz="3600" b="1" dirty="0"/>
              <a:t>similar</a:t>
            </a:r>
            <a:r>
              <a:rPr lang="en-GB" sz="3600" dirty="0"/>
              <a:t> specimens at points </a:t>
            </a:r>
            <a:r>
              <a:rPr lang="en-GB" sz="3600" b="1" dirty="0"/>
              <a:t>near</a:t>
            </a:r>
            <a:r>
              <a:rPr lang="en-GB" sz="3600" dirty="0"/>
              <a:t> </a:t>
            </a:r>
            <a:r>
              <a:rPr lang="en-US" sz="3600" dirty="0"/>
              <a:t>each other;  </a:t>
            </a:r>
            <a:r>
              <a:rPr lang="en-US" sz="3600" b="1" dirty="0"/>
              <a:t>dissimilar</a:t>
            </a:r>
            <a:r>
              <a:rPr lang="en-US" sz="3600" dirty="0"/>
              <a:t> specimens, at </a:t>
            </a:r>
            <a:r>
              <a:rPr lang="en-US" sz="3600" b="1" dirty="0"/>
              <a:t>far away </a:t>
            </a:r>
            <a:r>
              <a:rPr lang="en-US" sz="3600" dirty="0"/>
              <a:t>points</a:t>
            </a:r>
            <a:endParaRPr lang="ru-RU" sz="3600" dirty="0"/>
          </a:p>
          <a:p>
            <a:pPr lvl="0"/>
            <a:r>
              <a:rPr lang="en-GB" sz="3600" dirty="0"/>
              <a:t>-   Build a </a:t>
            </a:r>
            <a:r>
              <a:rPr lang="en-GB" sz="3600" b="1" dirty="0"/>
              <a:t>predictor of sepal sizes</a:t>
            </a:r>
            <a:r>
              <a:rPr lang="en-GB" sz="3600" dirty="0"/>
              <a:t> from the petal sizes (say, to lessen the burden of measurement)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356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962088" cy="620688"/>
          </a:xfrm>
        </p:spPr>
        <p:txBody>
          <a:bodyPr>
            <a:normAutofit/>
          </a:bodyPr>
          <a:lstStyle/>
          <a:p>
            <a:r>
              <a:rPr lang="en-US" sz="3200"/>
              <a:t>Iris </a:t>
            </a:r>
            <a:r>
              <a:rPr lang="en-US" sz="3200" dirty="0"/>
              <a:t>data analysis subjects (1):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87727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en-US" b="1" dirty="0"/>
          </a:p>
          <a:p>
            <a:pPr lvl="1"/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26423" y="662992"/>
            <a:ext cx="6801959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Iris 2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1835696" y="970769"/>
          <a:ext cx="5544616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6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106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#</a:t>
                      </a:r>
                      <a:endParaRPr lang="ru-RU" sz="1000" dirty="0"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 Iris setosa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II Iris versicolor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III Iris virginica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8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w1  w2  w3  w4</a:t>
                      </a:r>
                      <a:endParaRPr lang="ru-RU" sz="1000"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w1  w2  w3  w4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w1  w2  w3  w4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84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1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2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3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4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6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7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8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9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50 </a:t>
                      </a:r>
                      <a:endParaRPr lang="ru-RU" sz="1000" dirty="0"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5.1 3.5 1.4  0.3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4.4 3.2 1.3  0.2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4.4 3.0 1.3  0.2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5.0 3.5 1.6  0.6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5.1 3.8 1.6  0.2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4.9 3.1 1.5  0.2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5.0 3.2 1.2  0.2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4.6 3.2 1.4  0.2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5.0 3.3 1.4  0.2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5.1 3.5 1.4  0.2 </a:t>
                      </a:r>
                      <a:endParaRPr lang="ru-RU" sz="1000" dirty="0"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6.4 3.2 4.5  1.5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5.5 2.4 3.8  1.1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5.7 2.9 4.2  1.3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5.7 3.0 4.2  1.2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5.6 2.9 3.6  1.3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7.0 3.2 4.7  1.4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6.8 2.8 4.8  1.4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6.1 2.8 4.7  1.2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4.9 2.4 3.3  1.0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Gill Sans MT (Основной текст)"/>
                          <a:ea typeface="Times New Roman"/>
                          <a:cs typeface="Times New Roman"/>
                        </a:rPr>
                        <a:t>6.0 </a:t>
                      </a:r>
                      <a:r>
                        <a:rPr lang="en-GB" sz="1000" baseline="0" dirty="0">
                          <a:effectLst/>
                          <a:latin typeface="Gill Sans MT (Основной текст)"/>
                          <a:ea typeface="Times New Roman"/>
                          <a:cs typeface="Times New Roman"/>
                        </a:rPr>
                        <a:t>2.2 4.0  1.0</a:t>
                      </a:r>
                      <a:endParaRPr lang="ru-RU" sz="1000" dirty="0">
                        <a:effectLst/>
                        <a:latin typeface="Gill Sans MT (Основной текст)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6.3 3.3 6.0  2.5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6.7 3.3 5.7  2.1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7.2 3.6 6.1  2.5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7.7 3.8 6.7  2.2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7.2 3.0 5.8  1.6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7.4 2.8 6.1  1.9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7.6 3.0 6.6  2.1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7.7 2.8 6.7  2.0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6.2 3.4 5.4  2.3 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6.5 3.2 5.1  2.0 </a:t>
                      </a:r>
                      <a:endParaRPr lang="ru-RU" sz="1000" dirty="0"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3168" y="3024909"/>
            <a:ext cx="87541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400" dirty="0"/>
              <a:t>-   </a:t>
            </a:r>
            <a:r>
              <a:rPr lang="en-GB" sz="3600" dirty="0"/>
              <a:t>Build a </a:t>
            </a:r>
            <a:r>
              <a:rPr lang="en-GB" sz="3600" b="1" dirty="0"/>
              <a:t>predictor of taxa</a:t>
            </a:r>
            <a:r>
              <a:rPr lang="en-GB" sz="3600" dirty="0"/>
              <a:t> (classifier) based on the petal/sepal sizes </a:t>
            </a:r>
          </a:p>
          <a:p>
            <a:pPr marL="342900" lvl="0" indent="-342900">
              <a:buFontTx/>
              <a:buChar char="-"/>
            </a:pPr>
            <a:r>
              <a:rPr lang="en-GB" sz="3600" dirty="0">
                <a:solidFill>
                  <a:srgbClr val="002060"/>
                </a:solidFill>
              </a:rPr>
              <a:t>Check how much features W1—W4 are relevant (for example, by making </a:t>
            </a:r>
            <a:r>
              <a:rPr lang="en-GB" sz="3600" b="1" dirty="0">
                <a:solidFill>
                  <a:srgbClr val="002060"/>
                </a:solidFill>
              </a:rPr>
              <a:t>clusters </a:t>
            </a:r>
            <a:r>
              <a:rPr lang="en-GB" sz="3600" dirty="0">
                <a:solidFill>
                  <a:srgbClr val="002060"/>
                </a:solidFill>
              </a:rPr>
              <a:t>and comparing them to the taxa)</a:t>
            </a:r>
            <a:endParaRPr lang="ru-RU" sz="3600" dirty="0">
              <a:solidFill>
                <a:srgbClr val="002060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826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Iris dataset structure: 2D visualized with MATLAB</a:t>
            </a:r>
            <a:endParaRPr lang="ru-RU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508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          *                                =                                            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816767"/>
            <a:ext cx="9144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   Left: </a:t>
            </a:r>
            <a:r>
              <a:rPr lang="en-US" sz="2800" b="1" dirty="0"/>
              <a:t>      &gt;&gt;subplot(1,2,1); plot(z1, z2, ‘k.’);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Right:     </a:t>
            </a:r>
            <a:r>
              <a:rPr lang="en-US" sz="2800" b="1" dirty="0"/>
              <a:t>&gt;&gt;</a:t>
            </a:r>
            <a:r>
              <a:rPr lang="pl-PL" sz="2800" b="1" dirty="0"/>
              <a:t>subplot(1,2,2);</a:t>
            </a:r>
            <a:endParaRPr lang="en-US" sz="2800" b="1" dirty="0"/>
          </a:p>
          <a:p>
            <a:r>
              <a:rPr lang="en-US" sz="2800" b="1" dirty="0"/>
              <a:t>&gt;&gt;</a:t>
            </a:r>
            <a:r>
              <a:rPr lang="pl-PL" sz="2800" b="1" dirty="0"/>
              <a:t>plot(z1(1:50),z2(1:50),'g+',z1(51:100),z2(51:100),'ro',z1(101:150),z2(101:150),'bd');</a:t>
            </a:r>
            <a:endParaRPr lang="en-US" sz="2800" b="1" dirty="0"/>
          </a:p>
          <a:p>
            <a:endParaRPr lang="en-US" sz="2600" b="1" dirty="0"/>
          </a:p>
          <a:p>
            <a:endParaRPr lang="en-US" sz="2600" b="1" dirty="0"/>
          </a:p>
          <a:p>
            <a:endParaRPr lang="en-US" sz="2600" b="1" dirty="0"/>
          </a:p>
          <a:p>
            <a:endParaRPr lang="en-US" sz="2600" b="1" dirty="0"/>
          </a:p>
          <a:p>
            <a:endParaRPr lang="en-US" sz="2600" b="1" dirty="0"/>
          </a:p>
          <a:p>
            <a:endParaRPr lang="en-US" sz="2600" b="1" dirty="0"/>
          </a:p>
          <a:p>
            <a:endParaRPr lang="en-US" sz="2600" b="1" dirty="0"/>
          </a:p>
          <a:p>
            <a:endParaRPr lang="en-US" sz="2600" b="1" dirty="0"/>
          </a:p>
          <a:p>
            <a:endParaRPr lang="en-US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81" y="2643386"/>
            <a:ext cx="8424936" cy="4170995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050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3407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</a:t>
            </a:r>
            <a:b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What is clustering: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76869"/>
            <a:ext cx="645352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 dirty="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5940152" y="1424577"/>
            <a:ext cx="2592288" cy="1944216"/>
            <a:chOff x="8015" y="4201"/>
            <a:chExt cx="2826" cy="2032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9145" y="5004"/>
              <a:ext cx="580" cy="711"/>
              <a:chOff x="3043" y="6481"/>
              <a:chExt cx="415" cy="517"/>
            </a:xfrm>
          </p:grpSpPr>
          <p:sp>
            <p:nvSpPr>
              <p:cNvPr id="23" name="Oval 5"/>
              <p:cNvSpPr>
                <a:spLocks noChangeArrowheads="1"/>
              </p:cNvSpPr>
              <p:nvPr/>
            </p:nvSpPr>
            <p:spPr bwMode="auto">
              <a:xfrm>
                <a:off x="3169" y="6917"/>
                <a:ext cx="82" cy="81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4" name="Oval 6"/>
              <p:cNvSpPr>
                <a:spLocks noChangeArrowheads="1"/>
              </p:cNvSpPr>
              <p:nvPr/>
            </p:nvSpPr>
            <p:spPr bwMode="auto">
              <a:xfrm>
                <a:off x="3169" y="6670"/>
                <a:ext cx="81" cy="82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auto">
              <a:xfrm>
                <a:off x="3287" y="6728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auto">
              <a:xfrm>
                <a:off x="3206" y="6481"/>
                <a:ext cx="81" cy="82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auto">
              <a:xfrm>
                <a:off x="3377" y="6656"/>
                <a:ext cx="81" cy="81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auto">
              <a:xfrm>
                <a:off x="3043" y="6646"/>
                <a:ext cx="83" cy="81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8806" y="4552"/>
              <a:ext cx="567" cy="454"/>
              <a:chOff x="4218" y="6999"/>
              <a:chExt cx="405" cy="329"/>
            </a:xfrm>
          </p:grpSpPr>
          <p:sp>
            <p:nvSpPr>
              <p:cNvPr id="18" name="Oval 12"/>
              <p:cNvSpPr>
                <a:spLocks noChangeArrowheads="1"/>
              </p:cNvSpPr>
              <p:nvPr/>
            </p:nvSpPr>
            <p:spPr bwMode="auto">
              <a:xfrm>
                <a:off x="4380" y="7246"/>
                <a:ext cx="81" cy="82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9" name="Oval 13"/>
              <p:cNvSpPr>
                <a:spLocks noChangeArrowheads="1"/>
              </p:cNvSpPr>
              <p:nvPr/>
            </p:nvSpPr>
            <p:spPr bwMode="auto">
              <a:xfrm>
                <a:off x="4380" y="7081"/>
                <a:ext cx="81" cy="82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0" name="Oval 14"/>
              <p:cNvSpPr>
                <a:spLocks noChangeArrowheads="1"/>
              </p:cNvSpPr>
              <p:nvPr/>
            </p:nvSpPr>
            <p:spPr bwMode="auto">
              <a:xfrm>
                <a:off x="4218" y="6999"/>
                <a:ext cx="82" cy="81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4218" y="7163"/>
                <a:ext cx="83" cy="82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2" name="Oval 16"/>
              <p:cNvSpPr>
                <a:spLocks noChangeArrowheads="1"/>
              </p:cNvSpPr>
              <p:nvPr/>
            </p:nvSpPr>
            <p:spPr bwMode="auto">
              <a:xfrm>
                <a:off x="4541" y="7163"/>
                <a:ext cx="82" cy="82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9" name="Group 17"/>
            <p:cNvGrpSpPr>
              <a:grpSpLocks/>
            </p:cNvGrpSpPr>
            <p:nvPr/>
          </p:nvGrpSpPr>
          <p:grpSpPr bwMode="auto">
            <a:xfrm>
              <a:off x="9032" y="4666"/>
              <a:ext cx="564" cy="451"/>
              <a:chOff x="3896" y="6095"/>
              <a:chExt cx="404" cy="328"/>
            </a:xfrm>
          </p:grpSpPr>
          <p:sp>
            <p:nvSpPr>
              <p:cNvPr id="13" name="Oval 18"/>
              <p:cNvSpPr>
                <a:spLocks noChangeArrowheads="1"/>
              </p:cNvSpPr>
              <p:nvPr/>
            </p:nvSpPr>
            <p:spPr bwMode="auto">
              <a:xfrm>
                <a:off x="4057" y="6095"/>
                <a:ext cx="82" cy="81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" name="Oval 19"/>
              <p:cNvSpPr>
                <a:spLocks noChangeArrowheads="1"/>
              </p:cNvSpPr>
              <p:nvPr/>
            </p:nvSpPr>
            <p:spPr bwMode="auto">
              <a:xfrm>
                <a:off x="3896" y="6259"/>
                <a:ext cx="81" cy="8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" name="Oval 20"/>
              <p:cNvSpPr>
                <a:spLocks noChangeArrowheads="1"/>
              </p:cNvSpPr>
              <p:nvPr/>
            </p:nvSpPr>
            <p:spPr bwMode="auto">
              <a:xfrm>
                <a:off x="4218" y="6259"/>
                <a:ext cx="82" cy="8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" name="Oval 21"/>
              <p:cNvSpPr>
                <a:spLocks noChangeArrowheads="1"/>
              </p:cNvSpPr>
              <p:nvPr/>
            </p:nvSpPr>
            <p:spPr bwMode="auto">
              <a:xfrm>
                <a:off x="4057" y="6342"/>
                <a:ext cx="81" cy="81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7" name="Oval 22"/>
              <p:cNvSpPr>
                <a:spLocks noChangeArrowheads="1"/>
              </p:cNvSpPr>
              <p:nvPr/>
            </p:nvSpPr>
            <p:spPr bwMode="auto">
              <a:xfrm>
                <a:off x="3976" y="6095"/>
                <a:ext cx="81" cy="8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8015" y="4201"/>
              <a:ext cx="2826" cy="2032"/>
              <a:chOff x="3250" y="6095"/>
              <a:chExt cx="2018" cy="1479"/>
            </a:xfrm>
          </p:grpSpPr>
          <p:sp>
            <p:nvSpPr>
              <p:cNvPr id="11" name="Line 24"/>
              <p:cNvSpPr>
                <a:spLocks noChangeShapeType="1"/>
              </p:cNvSpPr>
              <p:nvPr/>
            </p:nvSpPr>
            <p:spPr bwMode="auto">
              <a:xfrm flipV="1">
                <a:off x="3734" y="6095"/>
                <a:ext cx="0" cy="14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" name="Line 25"/>
              <p:cNvSpPr>
                <a:spLocks noChangeShapeType="1"/>
              </p:cNvSpPr>
              <p:nvPr/>
            </p:nvSpPr>
            <p:spPr bwMode="auto">
              <a:xfrm flipV="1">
                <a:off x="3250" y="6835"/>
                <a:ext cx="20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-2" y="3140968"/>
            <a:ext cx="10630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Cluster: a cohesive subset of entities</a:t>
            </a:r>
            <a:r>
              <a:rPr lang="en-US" sz="2800" dirty="0"/>
              <a:t>: </a:t>
            </a:r>
          </a:p>
          <a:p>
            <a:r>
              <a:rPr lang="en-US" sz="2800" dirty="0"/>
              <a:t>within-cluster similarities &gt; those outside of the cluster. </a:t>
            </a:r>
          </a:p>
          <a:p>
            <a:endParaRPr lang="en-US" sz="2800" dirty="0"/>
          </a:p>
          <a:p>
            <a:r>
              <a:rPr lang="en-US" sz="2800" b="1" dirty="0"/>
              <a:t>Clustering</a:t>
            </a:r>
            <a:r>
              <a:rPr lang="en-US" sz="2800" dirty="0"/>
              <a:t> is a set of methods for </a:t>
            </a:r>
            <a:r>
              <a:rPr lang="en-US" sz="2800" b="1" dirty="0"/>
              <a:t>finding clusters </a:t>
            </a:r>
            <a:r>
              <a:rPr lang="en-US" sz="2800" dirty="0"/>
              <a:t>and </a:t>
            </a:r>
          </a:p>
          <a:p>
            <a:r>
              <a:rPr lang="en-US" sz="2800" dirty="0"/>
              <a:t>cluster structures in data.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002060"/>
                </a:solidFill>
              </a:rPr>
              <a:t>DA clustering</a:t>
            </a:r>
            <a:r>
              <a:rPr lang="en-US" sz="2800" dirty="0">
                <a:solidFill>
                  <a:srgbClr val="002060"/>
                </a:solidFill>
              </a:rPr>
              <a:t>:  also </a:t>
            </a:r>
            <a:r>
              <a:rPr lang="en-US" sz="2800" b="1" dirty="0">
                <a:solidFill>
                  <a:srgbClr val="002060"/>
                </a:solidFill>
              </a:rPr>
              <a:t>describing clusters</a:t>
            </a:r>
            <a:r>
              <a:rPr lang="en-US" sz="2800" dirty="0">
                <a:solidFill>
                  <a:srgbClr val="002060"/>
                </a:solidFill>
              </a:rPr>
              <a:t>; yellow cluster </a:t>
            </a:r>
          </a:p>
          <a:p>
            <a:r>
              <a:rPr lang="en-US" sz="2800" dirty="0">
                <a:solidFill>
                  <a:srgbClr val="002060"/>
                </a:solidFill>
              </a:rPr>
              <a:t>on the left:    </a:t>
            </a:r>
            <a:r>
              <a:rPr lang="en-US" sz="2800" b="1" dirty="0">
                <a:solidFill>
                  <a:srgbClr val="002060"/>
                </a:solidFill>
              </a:rPr>
              <a:t>a1</a:t>
            </a:r>
            <a:r>
              <a:rPr lang="en-US" sz="2800" b="1" dirty="0">
                <a:solidFill>
                  <a:srgbClr val="002060"/>
                </a:solidFill>
                <a:sym typeface="Symbol"/>
              </a:rPr>
              <a:t> x a2 &amp; </a:t>
            </a:r>
            <a:r>
              <a:rPr lang="en-US" sz="2800" b="1" dirty="0">
                <a:solidFill>
                  <a:srgbClr val="002060"/>
                </a:solidFill>
              </a:rPr>
              <a:t>b1</a:t>
            </a:r>
            <a:r>
              <a:rPr lang="en-US" sz="2800" b="1" dirty="0">
                <a:solidFill>
                  <a:srgbClr val="002060"/>
                </a:solidFill>
                <a:sym typeface="Symbol"/>
              </a:rPr>
              <a:t> y b2</a:t>
            </a:r>
            <a:endParaRPr lang="en-US" sz="2800" b="1" dirty="0">
              <a:solidFill>
                <a:srgbClr val="002060"/>
              </a:solidFill>
            </a:endParaRPr>
          </a:p>
          <a:p>
            <a:endParaRPr lang="en-US" sz="2800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347864" y="1498028"/>
            <a:ext cx="305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                                  No</a:t>
            </a:r>
            <a:endParaRPr lang="ru-RU" b="1" dirty="0"/>
          </a:p>
        </p:txBody>
      </p:sp>
      <p:sp>
        <p:nvSpPr>
          <p:cNvPr id="30" name="Номер слайда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465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3407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</a:t>
            </a:r>
            <a:b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What is clustering, 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28</a:t>
            </a:fld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908720"/>
            <a:ext cx="6073900" cy="230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-180528" y="2564904"/>
            <a:ext cx="106309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           </a:t>
            </a:r>
            <a:r>
              <a:rPr lang="en-US" sz="3600" b="1" dirty="0">
                <a:solidFill>
                  <a:schemeClr val="tx2"/>
                </a:solidFill>
              </a:rPr>
              <a:t>Different perspectives at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Machine learning: </a:t>
            </a:r>
            <a:r>
              <a:rPr lang="en-US" sz="2400" b="1" dirty="0"/>
              <a:t>Unsupervised pattern learning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Data Analysis:</a:t>
            </a:r>
            <a:r>
              <a:rPr lang="en-US" sz="2800" b="1" dirty="0"/>
              <a:t>  </a:t>
            </a:r>
            <a:r>
              <a:rPr lang="en-US" sz="2400" b="1" dirty="0"/>
              <a:t>Finding cluster structures in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Core Data Analysis:  </a:t>
            </a:r>
            <a:r>
              <a:rPr lang="en-US" sz="2400" b="1" dirty="0"/>
              <a:t>Hidden nominal factor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Knowledge Discovery: </a:t>
            </a:r>
            <a:r>
              <a:rPr lang="en-US" sz="2400" b="1" dirty="0"/>
              <a:t>Classification building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640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886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</a:t>
            </a:r>
            <a:b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What is clustering, 3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29</a:t>
            </a:fld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308" y="980728"/>
            <a:ext cx="9144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Data Analysis:</a:t>
            </a:r>
            <a:r>
              <a:rPr lang="en-US" sz="2800" b="1" dirty="0"/>
              <a:t> </a:t>
            </a:r>
            <a:r>
              <a:rPr lang="en-US" sz="2400" b="1" dirty="0"/>
              <a:t>Finding and describing cluster structures in data.      </a:t>
            </a:r>
            <a:r>
              <a:rPr lang="en-US" sz="2400" b="1" dirty="0">
                <a:solidFill>
                  <a:srgbClr val="C00000"/>
                </a:solidFill>
              </a:rPr>
              <a:t>Main cluster structures: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7030A0"/>
                </a:solidFill>
              </a:rPr>
              <a:t>Individual cluster: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detecting a community in a network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determining a subset of proteins similar to a query protein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subset of documents with a common theme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7030A0"/>
                </a:solidFill>
              </a:rPr>
              <a:t>Cluster partition: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division of population over different life styles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grouping of territories in economic regions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partitioning of an image in homogeneous segments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7030A0"/>
                </a:solidFill>
              </a:rPr>
              <a:t>Cluster hierarchy: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taxonomy of living organisms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classification of computer science subjects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ontology of concepts in a domain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66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200"/>
            <a:ext cx="9252520" cy="1408584"/>
          </a:xfrm>
        </p:spPr>
        <p:txBody>
          <a:bodyPr>
            <a:normAutofit fontScale="90000"/>
          </a:bodyPr>
          <a:lstStyle/>
          <a:p>
            <a:br>
              <a:rPr lang="ru-RU" sz="4000" dirty="0"/>
            </a:br>
            <a:r>
              <a:rPr lang="en-US" sz="4000" dirty="0"/>
              <a:t>First Part: B. Mirkin “Introductory Data Analysis”, in Russian, 2014/5/6/7/8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39752" y="1124744"/>
            <a:ext cx="6731096" cy="573325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  Fifty</a:t>
            </a:r>
            <a:r>
              <a:rPr lang="ru-RU" b="1" dirty="0"/>
              <a:t> </a:t>
            </a:r>
            <a:r>
              <a:rPr lang="en-US" b="1" dirty="0"/>
              <a:t>jokes on the subject like:</a:t>
            </a:r>
          </a:p>
          <a:p>
            <a:r>
              <a:rPr lang="en-US" b="1" dirty="0"/>
              <a:t>100% of the Russians answered “Yes” to the question “Are you internet user?”.  A result of a recent survey of internet users. </a:t>
            </a:r>
          </a:p>
          <a:p>
            <a:r>
              <a:rPr lang="en-US" sz="3900" b="1" dirty="0"/>
              <a:t>Radio:</a:t>
            </a:r>
            <a:r>
              <a:rPr lang="en-US" b="1" dirty="0"/>
              <a:t>  “It is 2pm in Moscow, 3 pm in Samara, 5pm in </a:t>
            </a:r>
            <a:r>
              <a:rPr lang="en-US" b="1" dirty="0" err="1"/>
              <a:t>Novosi-birsk</a:t>
            </a:r>
            <a:r>
              <a:rPr lang="en-US" b="1" dirty="0"/>
              <a:t>, 8pm in Irkutsk, 11pm in Khabarovsk, and Mid-night in P-on-Kamchatka.”</a:t>
            </a:r>
          </a:p>
          <a:p>
            <a:pPr marL="82296" indent="0">
              <a:buNone/>
            </a:pPr>
            <a:r>
              <a:rPr lang="en-US" b="1" dirty="0"/>
              <a:t>   </a:t>
            </a:r>
            <a:r>
              <a:rPr lang="en-US" sz="3900" b="1" dirty="0"/>
              <a:t>Listener: </a:t>
            </a:r>
            <a:r>
              <a:rPr lang="en-US" b="1" dirty="0"/>
              <a:t>“What a mess in the  </a:t>
            </a:r>
          </a:p>
          <a:p>
            <a:pPr marL="82296" indent="0">
              <a:buNone/>
            </a:pPr>
            <a:r>
              <a:rPr lang="en-US" b="1" dirty="0"/>
              <a:t>   country!”</a:t>
            </a:r>
            <a:endParaRPr lang="ru-RU" dirty="0"/>
          </a:p>
          <a:p>
            <a:pPr lvl="1"/>
            <a:endParaRPr lang="ru-RU" dirty="0"/>
          </a:p>
        </p:txBody>
      </p:sp>
      <p:pic>
        <p:nvPicPr>
          <p:cNvPr id="2052" name="Picture 4" descr="http://www.hse.ru/pubs/share/book/cover/thumb/131681895x1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8" y="2306960"/>
            <a:ext cx="2168906" cy="328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030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886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</a:t>
            </a:r>
            <a:b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What is clustering, 4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30</a:t>
            </a:fld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308" y="980728"/>
            <a:ext cx="9144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Knowledge Discovery: </a:t>
            </a:r>
            <a:r>
              <a:rPr lang="en-US" sz="2800" b="1" dirty="0"/>
              <a:t>Classification building.</a:t>
            </a:r>
            <a:endParaRPr lang="en-US" sz="2800" dirty="0"/>
          </a:p>
          <a:p>
            <a:r>
              <a:rPr lang="en-US" sz="2400" b="1" dirty="0"/>
              <a:t> </a:t>
            </a:r>
          </a:p>
          <a:p>
            <a:r>
              <a:rPr lang="en-US" sz="3200" b="1" dirty="0">
                <a:solidFill>
                  <a:srgbClr val="C00000"/>
                </a:solidFill>
              </a:rPr>
              <a:t>Three main goals of a classification: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2"/>
                </a:solidFill>
              </a:rPr>
              <a:t>Shape and keep knowledge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2"/>
                </a:solidFill>
              </a:rPr>
              <a:t>Analyze the structure of phenomena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2"/>
                </a:solidFill>
              </a:rPr>
              <a:t>Relate different aspects of phenomena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Three goals example of Cluster partition: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division of population over different life styles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Knowledge of life styles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Distribution of population over life styles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Relation between life style, work, family, climate, etc.</a:t>
            </a:r>
          </a:p>
        </p:txBody>
      </p:sp>
    </p:spTree>
    <p:extLst>
      <p:ext uri="{BB962C8B-B14F-4D97-AF65-F5344CB8AC3E}">
        <p14:creationId xmlns:p14="http://schemas.microsoft.com/office/powerpoint/2010/main" val="1162451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328592"/>
          </a:xfrm>
        </p:spPr>
        <p:txBody>
          <a:bodyPr>
            <a:noAutofit/>
          </a:bodyPr>
          <a:lstStyle/>
          <a:p>
            <a:r>
              <a:rPr lang="en-US" sz="3600" dirty="0"/>
              <a:t>In XVII century the great </a:t>
            </a:r>
            <a:r>
              <a:rPr lang="en-US" sz="3600" b="1" dirty="0"/>
              <a:t>Aristotle </a:t>
            </a:r>
            <a:r>
              <a:rPr lang="en-US" sz="3600" dirty="0"/>
              <a:t>and his views were thrown out of the emerging science as something of </a:t>
            </a:r>
            <a:r>
              <a:rPr lang="en-US" sz="3600" b="1" dirty="0"/>
              <a:t>speculation</a:t>
            </a:r>
            <a:r>
              <a:rPr lang="en-US" sz="3600" dirty="0"/>
              <a:t>;</a:t>
            </a:r>
          </a:p>
          <a:p>
            <a:r>
              <a:rPr lang="en-US" sz="3600" dirty="0"/>
              <a:t>So was the </a:t>
            </a:r>
            <a:r>
              <a:rPr lang="en-US" sz="3600" b="1" dirty="0"/>
              <a:t>classification</a:t>
            </a:r>
            <a:r>
              <a:rPr lang="en-US" sz="3600" dirty="0"/>
              <a:t>, as something of a speculation;</a:t>
            </a:r>
          </a:p>
          <a:p>
            <a:r>
              <a:rPr lang="en-US" sz="3600" dirty="0"/>
              <a:t>So far, any classification, even if successful, </a:t>
            </a:r>
            <a:r>
              <a:rPr lang="en-US" sz="3600" b="1" dirty="0"/>
              <a:t>is not science            </a:t>
            </a:r>
          </a:p>
          <a:p>
            <a:r>
              <a:rPr lang="en-US" sz="3600" dirty="0"/>
              <a:t>          (e.g. </a:t>
            </a:r>
            <a:r>
              <a:rPr lang="en-US" sz="3600" dirty="0" err="1"/>
              <a:t>Woese</a:t>
            </a:r>
            <a:r>
              <a:rPr lang="en-US" sz="3600" dirty="0"/>
              <a:t> or Mendeleev cases)</a:t>
            </a:r>
            <a:endParaRPr lang="ru-RU" sz="3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EDF-7543-4974-BD90-558EF90FEC2A}" type="slidenum">
              <a:rPr lang="ru-RU" smtClean="0"/>
              <a:t>31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026" y="0"/>
            <a:ext cx="9073008" cy="112474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  <a:latin typeface="Algerian" panose="04020705040A02060702" pitchFamily="82" charset="0"/>
              </a:rPr>
              <a:t>Classification is no science </a:t>
            </a:r>
            <a:r>
              <a:rPr lang="en-US" sz="4400" dirty="0">
                <a:solidFill>
                  <a:srgbClr val="C00000"/>
                </a:solidFill>
                <a:latin typeface="Algerian" panose="04020705040A02060702" pitchFamily="82" charset="0"/>
              </a:rPr>
              <a:t>SO FAR</a:t>
            </a:r>
            <a:endParaRPr lang="ru-RU" sz="4400" dirty="0">
              <a:solidFill>
                <a:srgbClr val="C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CODA MSc 2018 Boris Mirkin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23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9001000" cy="3024336"/>
          </a:xfrm>
        </p:spPr>
        <p:txBody>
          <a:bodyPr>
            <a:normAutofit/>
          </a:bodyPr>
          <a:lstStyle/>
          <a:p>
            <a:r>
              <a:rPr lang="en-US" sz="4800" b="1" dirty="0"/>
              <a:t>Three examples of </a:t>
            </a:r>
            <a:br>
              <a:rPr lang="en-US" sz="4800" b="1" dirty="0"/>
            </a:br>
            <a:r>
              <a:rPr lang="en-US" sz="4800" b="1" dirty="0"/>
              <a:t>great classifications and their roles in the progress of humankind:</a:t>
            </a:r>
            <a:endParaRPr lang="ru-RU" sz="4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3501008"/>
            <a:ext cx="7406640" cy="1752600"/>
          </a:xfrm>
        </p:spPr>
        <p:txBody>
          <a:bodyPr>
            <a:noAutofit/>
          </a:bodyPr>
          <a:lstStyle/>
          <a:p>
            <a:pPr marL="484632" indent="-457200">
              <a:buFontTx/>
              <a:buChar char="-"/>
            </a:pPr>
            <a:r>
              <a:rPr lang="en-US" sz="4400" dirty="0"/>
              <a:t>Tree of Life</a:t>
            </a:r>
          </a:p>
          <a:p>
            <a:pPr marL="484632" indent="-457200">
              <a:buFontTx/>
              <a:buChar char="-"/>
            </a:pPr>
            <a:r>
              <a:rPr lang="en-US" sz="4400" dirty="0"/>
              <a:t>Mendeleev’s Periodic Chart</a:t>
            </a:r>
          </a:p>
          <a:p>
            <a:pPr marL="484632" indent="-457200">
              <a:buFontTx/>
              <a:buChar char="-"/>
            </a:pPr>
            <a:r>
              <a:rPr lang="en-US" sz="4400" dirty="0"/>
              <a:t>Superposition in Geology</a:t>
            </a:r>
          </a:p>
          <a:p>
            <a:pPr marL="484632" indent="-457200">
              <a:buFontTx/>
              <a:buChar char="-"/>
            </a:pPr>
            <a:r>
              <a:rPr lang="en-US" sz="3600" dirty="0">
                <a:solidFill>
                  <a:srgbClr val="C00000"/>
                </a:solidFill>
              </a:rPr>
              <a:t>[Try to take a look at Social Classes (by yourself)]</a:t>
            </a:r>
            <a:endParaRPr lang="ru-RU" sz="3600" dirty="0">
              <a:solidFill>
                <a:srgbClr val="C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992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-108520" y="1484784"/>
            <a:ext cx="3995936" cy="5184576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- Carl  Linnaeus</a:t>
            </a:r>
            <a:r>
              <a:rPr lang="ru-RU" b="1" dirty="0">
                <a:solidFill>
                  <a:schemeClr val="accent6"/>
                </a:solidFill>
              </a:rPr>
              <a:t> (1707-78</a:t>
            </a:r>
            <a:r>
              <a:rPr lang="ru-RU" b="1" dirty="0"/>
              <a:t>) </a:t>
            </a:r>
            <a:r>
              <a:rPr lang="en-US" b="1" dirty="0"/>
              <a:t> A lucky taxonomy</a:t>
            </a:r>
            <a:r>
              <a:rPr lang="ru-RU" b="1" dirty="0"/>
              <a:t> </a:t>
            </a:r>
            <a:r>
              <a:rPr lang="en-US" b="1" dirty="0"/>
              <a:t>(over reproductive organs)</a:t>
            </a:r>
            <a:endParaRPr lang="ru-RU" b="1" dirty="0"/>
          </a:p>
          <a:p>
            <a:pPr marL="109728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- Charles Darwin </a:t>
            </a:r>
            <a:r>
              <a:rPr lang="ru-RU" b="1" dirty="0">
                <a:solidFill>
                  <a:schemeClr val="accent6"/>
                </a:solidFill>
              </a:rPr>
              <a:t>(1809-82)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endParaRPr lang="ru-RU" b="1" dirty="0">
              <a:solidFill>
                <a:schemeClr val="accent6"/>
              </a:solidFill>
            </a:endParaRPr>
          </a:p>
          <a:p>
            <a:pPr marL="109728" indent="0">
              <a:buNone/>
            </a:pPr>
            <a:r>
              <a:rPr lang="en-US" b="1" dirty="0"/>
              <a:t>Interpretation of the tree as a model of evolution  and survival of the fittest</a:t>
            </a:r>
          </a:p>
          <a:p>
            <a:pPr marL="109728" indent="0">
              <a:buNone/>
            </a:pPr>
            <a:r>
              <a:rPr lang="en-US" b="1" dirty="0"/>
              <a:t>       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(Cladistics)</a:t>
            </a:r>
            <a:endParaRPr lang="ru-RU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EDF-7543-4974-BD90-558EF90FEC2A}" type="slidenum">
              <a:rPr lang="ru-RU" smtClean="0"/>
              <a:t>33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301006"/>
          </a:xfrm>
        </p:spPr>
        <p:txBody>
          <a:bodyPr>
            <a:normAutofit fontScale="90000"/>
          </a:bodyPr>
          <a:lstStyle/>
          <a:p>
            <a:br>
              <a:rPr lang="ru-RU" sz="4400" dirty="0"/>
            </a:br>
            <a:r>
              <a:rPr lang="en-US" sz="4400" dirty="0"/>
              <a:t>Classification of life</a:t>
            </a:r>
            <a:r>
              <a:rPr lang="ru-RU" sz="4400" dirty="0"/>
              <a:t> (</a:t>
            </a:r>
            <a:r>
              <a:rPr lang="en-US" sz="4400" dirty="0">
                <a:solidFill>
                  <a:schemeClr val="accent6"/>
                </a:solidFill>
                <a:cs typeface="Aharoni" panose="02010803020104030203" pitchFamily="2" charset="-79"/>
              </a:rPr>
              <a:t>Structure</a:t>
            </a:r>
            <a:r>
              <a:rPr lang="ru-RU" sz="4400" dirty="0">
                <a:solidFill>
                  <a:schemeClr val="accent6"/>
                </a:solidFill>
                <a:cs typeface="Aharoni" panose="02010803020104030203" pitchFamily="2" charset="-79"/>
              </a:rPr>
              <a:t> – </a:t>
            </a:r>
            <a:r>
              <a:rPr lang="en-US" sz="4400" dirty="0">
                <a:solidFill>
                  <a:schemeClr val="accent6"/>
                </a:solidFill>
                <a:cs typeface="Aharoni" panose="02010803020104030203" pitchFamily="2" charset="-79"/>
              </a:rPr>
              <a:t>History</a:t>
            </a:r>
            <a:r>
              <a:rPr lang="ru-RU" sz="4400" dirty="0"/>
              <a:t>)</a:t>
            </a:r>
            <a:br>
              <a:rPr lang="ru-RU" sz="4400" dirty="0"/>
            </a:br>
            <a:endParaRPr lang="ru-RU" dirty="0"/>
          </a:p>
        </p:txBody>
      </p:sp>
      <p:pic>
        <p:nvPicPr>
          <p:cNvPr id="4098" name="Picture 2" descr="Картинки по запросу биологическая таксономия дерев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7" y="1297926"/>
            <a:ext cx="5252539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CODA MSc 2018 Boris Mirkin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4390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EDF-7543-4974-BD90-558EF90FEC2A}" type="slidenum">
              <a:rPr lang="ru-RU" smtClean="0"/>
              <a:t>34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-108520" y="0"/>
            <a:ext cx="9145016" cy="620688"/>
          </a:xfrm>
        </p:spPr>
        <p:txBody>
          <a:bodyPr>
            <a:noAutofit/>
          </a:bodyPr>
          <a:lstStyle/>
          <a:p>
            <a:r>
              <a:rPr lang="en-US" sz="3600" dirty="0"/>
              <a:t> Mendeleev’s Periodic Table</a:t>
            </a:r>
            <a:endParaRPr lang="ru-RU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620689"/>
            <a:ext cx="5580112" cy="407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74" y="764704"/>
            <a:ext cx="656782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Double classification of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chemical elements</a:t>
            </a:r>
            <a:r>
              <a:rPr lang="ru-RU" sz="2400" dirty="0"/>
              <a:t>: </a:t>
            </a:r>
          </a:p>
          <a:p>
            <a:r>
              <a:rPr lang="en-US" sz="2400" dirty="0"/>
              <a:t>Rows (Periods) and</a:t>
            </a:r>
            <a:endParaRPr lang="ru-RU" sz="2400" dirty="0"/>
          </a:p>
          <a:p>
            <a:r>
              <a:rPr lang="en-US" sz="2400" dirty="0"/>
              <a:t>Columns (Groups)</a:t>
            </a:r>
            <a:endParaRPr lang="ru-RU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Foundation of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Physics and Chemistry</a:t>
            </a:r>
            <a:endParaRPr lang="ru-RU" sz="2400" b="1" dirty="0">
              <a:solidFill>
                <a:srgbClr val="0070C0"/>
              </a:solidFill>
            </a:endParaRPr>
          </a:p>
          <a:p>
            <a:endParaRPr lang="ru-RU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Position in Table</a:t>
            </a:r>
            <a:r>
              <a:rPr lang="ru-RU" sz="2400" b="1" dirty="0">
                <a:solidFill>
                  <a:srgbClr val="0070C0"/>
                </a:solidFill>
              </a:rPr>
              <a:t> </a:t>
            </a:r>
            <a:endParaRPr lang="ru-RU" sz="2400" b="1" dirty="0">
              <a:solidFill>
                <a:srgbClr val="0070C0"/>
              </a:solidFill>
              <a:sym typeface="Symbol"/>
            </a:endParaRPr>
          </a:p>
          <a:p>
            <a:r>
              <a:rPr lang="en-US" sz="2400" b="1" dirty="0">
                <a:solidFill>
                  <a:srgbClr val="0070C0"/>
                </a:solidFill>
                <a:sym typeface="Symbol"/>
              </a:rPr>
              <a:t>Physics and Chemical</a:t>
            </a:r>
          </a:p>
          <a:p>
            <a:r>
              <a:rPr lang="en-US" sz="2400" b="1" dirty="0">
                <a:solidFill>
                  <a:srgbClr val="0070C0"/>
                </a:solidFill>
                <a:sym typeface="Symbol"/>
              </a:rPr>
              <a:t>properties</a:t>
            </a:r>
            <a:endParaRPr lang="ru-RU" sz="2400" b="1" dirty="0">
              <a:solidFill>
                <a:srgbClr val="0070C0"/>
              </a:solidFill>
              <a:sym typeface="Symbol"/>
            </a:endParaRPr>
          </a:p>
          <a:p>
            <a:endParaRPr lang="ru-RU" sz="2400" dirty="0">
              <a:sym typeface="Symbol"/>
            </a:endParaRPr>
          </a:p>
          <a:p>
            <a:r>
              <a:rPr lang="en-US" sz="2400" b="1" dirty="0">
                <a:sym typeface="Symbol"/>
              </a:rPr>
              <a:t>Modeling structure of atom  and  molecule</a:t>
            </a:r>
            <a:endParaRPr lang="ru-RU" dirty="0"/>
          </a:p>
        </p:txBody>
      </p:sp>
      <p:sp>
        <p:nvSpPr>
          <p:cNvPr id="7" name="Стрелка вправо с вырезом 6"/>
          <p:cNvSpPr/>
          <p:nvPr/>
        </p:nvSpPr>
        <p:spPr>
          <a:xfrm>
            <a:off x="2771800" y="3350027"/>
            <a:ext cx="696811" cy="360040"/>
          </a:xfrm>
          <a:prstGeom prst="notchedRightArrow">
            <a:avLst>
              <a:gd name="adj1" fmla="val 50000"/>
              <a:gd name="adj2" fmla="val 461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CODA MSc 2018 Boris Mirkin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8535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652119" y="1178150"/>
            <a:ext cx="3491881" cy="528492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Earth</a:t>
            </a:r>
            <a:r>
              <a:rPr lang="ru-RU" b="1" dirty="0"/>
              <a:t> </a:t>
            </a:r>
            <a:r>
              <a:rPr lang="en-US" b="1" dirty="0"/>
              <a:t>surface (strata)</a:t>
            </a:r>
            <a:r>
              <a:rPr lang="ru-RU" b="1" dirty="0"/>
              <a:t>)</a:t>
            </a:r>
          </a:p>
          <a:p>
            <a:r>
              <a:rPr lang="en-US" b="1" dirty="0">
                <a:solidFill>
                  <a:schemeClr val="accent6"/>
                </a:solidFill>
              </a:rPr>
              <a:t>Superposition: </a:t>
            </a:r>
          </a:p>
          <a:p>
            <a:pPr marL="109728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the deeper </a:t>
            </a:r>
          </a:p>
          <a:p>
            <a:pPr marL="109728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a stratum, the </a:t>
            </a:r>
          </a:p>
          <a:p>
            <a:pPr marL="109728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earlier its </a:t>
            </a:r>
          </a:p>
          <a:p>
            <a:pPr marL="109728" indent="0">
              <a:buNone/>
            </a:pPr>
            <a:r>
              <a:rPr lang="en-US" b="1" dirty="0"/>
              <a:t>generating </a:t>
            </a:r>
          </a:p>
          <a:p>
            <a:pPr marL="109728" indent="0">
              <a:buNone/>
            </a:pPr>
            <a:r>
              <a:rPr lang="en-US" b="1" dirty="0"/>
              <a:t>  process</a:t>
            </a:r>
            <a:endParaRPr lang="ru-RU" b="1" dirty="0"/>
          </a:p>
          <a:p>
            <a:r>
              <a:rPr lang="en-US" b="1" dirty="0">
                <a:solidFill>
                  <a:schemeClr val="accent6"/>
                </a:solidFill>
              </a:rPr>
              <a:t>Correlation:</a:t>
            </a:r>
            <a:r>
              <a:rPr lang="ru-RU" b="1" dirty="0">
                <a:solidFill>
                  <a:schemeClr val="accent6"/>
                </a:solidFill>
              </a:rPr>
              <a:t> </a:t>
            </a:r>
            <a:endParaRPr lang="en-US" b="1" dirty="0">
              <a:solidFill>
                <a:schemeClr val="accent6"/>
              </a:solidFill>
            </a:endParaRPr>
          </a:p>
          <a:p>
            <a:pPr marL="109728" indent="0">
              <a:buNone/>
            </a:pPr>
            <a:r>
              <a:rPr lang="en-US" b="1" dirty="0"/>
              <a:t>Similarity in </a:t>
            </a:r>
          </a:p>
          <a:p>
            <a:pPr marL="109728" indent="0">
              <a:buNone/>
            </a:pPr>
            <a:r>
              <a:rPr lang="en-US" b="1" dirty="0"/>
              <a:t>geologic </a:t>
            </a:r>
          </a:p>
          <a:p>
            <a:pPr marL="109728" indent="0">
              <a:buNone/>
            </a:pPr>
            <a:r>
              <a:rPr lang="en-US" b="1" dirty="0"/>
              <a:t>profiles means </a:t>
            </a:r>
          </a:p>
          <a:p>
            <a:pPr marL="109728" indent="0">
              <a:buNone/>
            </a:pPr>
            <a:r>
              <a:rPr lang="en-US" b="1" dirty="0"/>
              <a:t>similarity in dates</a:t>
            </a:r>
            <a:endParaRPr lang="ru-RU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EDF-7543-4974-BD90-558EF90FEC2A}" type="slidenum">
              <a:rPr lang="ru-RU" smtClean="0"/>
              <a:t>35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1420442"/>
          </a:xfrm>
        </p:spPr>
        <p:txBody>
          <a:bodyPr>
            <a:normAutofit fontScale="90000"/>
          </a:bodyPr>
          <a:lstStyle/>
          <a:p>
            <a:br>
              <a:rPr lang="ru-RU" sz="4400" dirty="0"/>
            </a:br>
            <a:r>
              <a:rPr lang="en-US" sz="4400" dirty="0"/>
              <a:t>Geology</a:t>
            </a:r>
            <a:r>
              <a:rPr lang="ru-RU" sz="4400" dirty="0"/>
              <a:t>: </a:t>
            </a:r>
            <a:r>
              <a:rPr lang="en-US" sz="4400" dirty="0"/>
              <a:t>Superposition [structure]</a:t>
            </a:r>
            <a:r>
              <a:rPr lang="ru-RU" sz="4400" dirty="0"/>
              <a:t> </a:t>
            </a:r>
            <a:r>
              <a:rPr lang="en-US" sz="4400"/>
              <a:t>&amp;   Correlation</a:t>
            </a:r>
            <a:r>
              <a:rPr lang="ru-RU" sz="4400" dirty="0"/>
              <a:t> </a:t>
            </a:r>
            <a:r>
              <a:rPr lang="en-US" sz="4400" dirty="0"/>
              <a:t>[history]</a:t>
            </a:r>
            <a:br>
              <a:rPr lang="ru-RU" sz="4400" dirty="0"/>
            </a:br>
            <a:endParaRPr lang="ru-RU" dirty="0"/>
          </a:p>
        </p:txBody>
      </p:sp>
      <p:sp>
        <p:nvSpPr>
          <p:cNvPr id="5" name="Стрелка вправо с вырезом 4"/>
          <p:cNvSpPr/>
          <p:nvPr/>
        </p:nvSpPr>
        <p:spPr>
          <a:xfrm>
            <a:off x="0" y="817789"/>
            <a:ext cx="576064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 descr="Картинки по запросу Brazil Africa Geology cor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4174"/>
            <a:ext cx="5868144" cy="485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CODA MSc 2018 Boris Mirkin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691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531928" cy="2299016"/>
          </a:xfrm>
        </p:spPr>
        <p:txBody>
          <a:bodyPr>
            <a:normAutofit/>
          </a:bodyPr>
          <a:lstStyle/>
          <a:p>
            <a:r>
              <a:rPr lang="en-US" dirty="0"/>
              <a:t>Method</a:t>
            </a:r>
          </a:p>
          <a:p>
            <a:r>
              <a:rPr lang="en-US" dirty="0"/>
              <a:t>Issues</a:t>
            </a:r>
          </a:p>
          <a:p>
            <a:r>
              <a:rPr lang="en-US" dirty="0"/>
              <a:t>Theoretical development</a:t>
            </a:r>
          </a:p>
          <a:p>
            <a:r>
              <a:rPr lang="en-US" dirty="0"/>
              <a:t>Partial solutions to the issues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073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8860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K-Means, 1</a:t>
            </a:r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K-Means iterations illustrated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308" y="123722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Cluster </a:t>
            </a:r>
            <a:r>
              <a:rPr lang="en-US" sz="3200" b="1" i="1" dirty="0">
                <a:solidFill>
                  <a:schemeClr val="tx2"/>
                </a:solidFill>
              </a:rPr>
              <a:t>k</a:t>
            </a:r>
            <a:r>
              <a:rPr lang="en-US" sz="3200" b="1" dirty="0">
                <a:solidFill>
                  <a:schemeClr val="tx2"/>
                </a:solidFill>
              </a:rPr>
              <a:t>:   center </a:t>
            </a:r>
            <a:r>
              <a:rPr lang="en-US" sz="3200" b="1" i="1" dirty="0" err="1">
                <a:solidFill>
                  <a:schemeClr val="tx2"/>
                </a:solidFill>
              </a:rPr>
              <a:t>c</a:t>
            </a:r>
            <a:r>
              <a:rPr lang="en-US" sz="3200" b="1" i="1" baseline="-25000" dirty="0" err="1">
                <a:solidFill>
                  <a:schemeClr val="tx2"/>
                </a:solidFill>
              </a:rPr>
              <a:t>k</a:t>
            </a:r>
            <a:r>
              <a:rPr lang="en-US" sz="3200" b="1" dirty="0">
                <a:solidFill>
                  <a:schemeClr val="tx2"/>
                </a:solidFill>
              </a:rPr>
              <a:t> and set </a:t>
            </a:r>
            <a:r>
              <a:rPr lang="en-US" sz="3200" b="1" i="1" dirty="0">
                <a:solidFill>
                  <a:schemeClr val="tx2"/>
                </a:solidFill>
              </a:rPr>
              <a:t>S</a:t>
            </a:r>
            <a:r>
              <a:rPr lang="en-US" sz="3200" b="1" i="1" baseline="-25000" dirty="0">
                <a:solidFill>
                  <a:schemeClr val="tx2"/>
                </a:solidFill>
              </a:rPr>
              <a:t>k</a:t>
            </a:r>
            <a:r>
              <a:rPr lang="en-US" sz="3200" b="1" dirty="0">
                <a:solidFill>
                  <a:schemeClr val="tx2"/>
                </a:solidFill>
              </a:rPr>
              <a:t> (</a:t>
            </a:r>
            <a:r>
              <a:rPr lang="en-US" sz="3200" b="1" i="1" dirty="0">
                <a:solidFill>
                  <a:schemeClr val="tx2"/>
                </a:solidFill>
              </a:rPr>
              <a:t>k=1,…, K</a:t>
            </a:r>
            <a:r>
              <a:rPr lang="en-US" sz="3200" b="1" dirty="0">
                <a:solidFill>
                  <a:schemeClr val="tx2"/>
                </a:solidFill>
              </a:rPr>
              <a:t>)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" name="Text Box 120"/>
          <p:cNvSpPr txBox="1">
            <a:spLocks noChangeArrowheads="1"/>
          </p:cNvSpPr>
          <p:nvPr/>
        </p:nvSpPr>
        <p:spPr bwMode="auto">
          <a:xfrm>
            <a:off x="1109242" y="3734994"/>
            <a:ext cx="7855246" cy="142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1508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u-RU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         (a) Initialize           (b) Assign entities to nearest</a:t>
            </a:r>
          </a:p>
          <a:p>
            <a:pPr marL="0" marR="0" lvl="0" indent="1508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ru-RU" sz="2400" b="1" dirty="0">
                <a:solidFill>
                  <a:schemeClr val="tx2"/>
                </a:solidFill>
                <a:latin typeface="Times"/>
                <a:cs typeface="Times New Roman" pitchFamily="18" charset="0"/>
              </a:rPr>
              <a:t>                                                                                 center</a:t>
            </a:r>
            <a:endParaRPr kumimoji="0" lang="en-GB" altLang="ru-RU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5081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</a:t>
            </a:r>
            <a:endParaRPr kumimoji="0" lang="en-GB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5081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             </a:t>
            </a:r>
          </a:p>
          <a:p>
            <a:pPr marL="0" marR="0" lvl="0" indent="15081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ru-RU" sz="2400" b="1" dirty="0">
              <a:latin typeface="Times"/>
              <a:ea typeface="Times New Roman" pitchFamily="18" charset="0"/>
              <a:cs typeface="Times New Roman" pitchFamily="18" charset="0"/>
            </a:endParaRPr>
          </a:p>
          <a:p>
            <a:pPr marL="0" marR="0" lvl="0" indent="150813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     </a:t>
            </a:r>
            <a:r>
              <a:rPr kumimoji="0" lang="en-GB" altLang="ru-RU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150813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ru-RU" sz="2400" b="1" dirty="0">
                <a:solidFill>
                  <a:schemeClr val="tx2"/>
                </a:solidFill>
                <a:latin typeface="Times"/>
                <a:ea typeface="Times New Roman" pitchFamily="18" charset="0"/>
                <a:cs typeface="Times New Roman" pitchFamily="18" charset="0"/>
              </a:rPr>
              <a:t>              </a:t>
            </a:r>
            <a:r>
              <a:rPr kumimoji="0" lang="en-GB" altLang="ru-RU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(c) Cluster update                      (d) Center update</a:t>
            </a:r>
            <a:endParaRPr kumimoji="0" lang="en-GB" altLang="ru-RU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755576" y="2116712"/>
            <a:ext cx="2592287" cy="1858909"/>
            <a:chOff x="1704" y="7997"/>
            <a:chExt cx="2196" cy="1406"/>
          </a:xfrm>
        </p:grpSpPr>
        <p:grpSp>
          <p:nvGrpSpPr>
            <p:cNvPr id="7" name="Group 95"/>
            <p:cNvGrpSpPr>
              <a:grpSpLocks/>
            </p:cNvGrpSpPr>
            <p:nvPr/>
          </p:nvGrpSpPr>
          <p:grpSpPr bwMode="auto">
            <a:xfrm>
              <a:off x="1704" y="7997"/>
              <a:ext cx="2196" cy="1406"/>
              <a:chOff x="1704" y="7997"/>
              <a:chExt cx="2196" cy="1406"/>
            </a:xfrm>
          </p:grpSpPr>
          <p:grpSp>
            <p:nvGrpSpPr>
              <p:cNvPr id="9" name="Group 99"/>
              <p:cNvGrpSpPr>
                <a:grpSpLocks/>
              </p:cNvGrpSpPr>
              <p:nvPr/>
            </p:nvGrpSpPr>
            <p:grpSpPr bwMode="auto">
              <a:xfrm>
                <a:off x="1704" y="7997"/>
                <a:ext cx="2196" cy="1406"/>
                <a:chOff x="1704" y="7997"/>
                <a:chExt cx="2196" cy="1406"/>
              </a:xfrm>
            </p:grpSpPr>
            <p:grpSp>
              <p:nvGrpSpPr>
                <p:cNvPr id="13" name="Group 114"/>
                <p:cNvGrpSpPr>
                  <a:grpSpLocks/>
                </p:cNvGrpSpPr>
                <p:nvPr/>
              </p:nvGrpSpPr>
              <p:grpSpPr bwMode="auto">
                <a:xfrm>
                  <a:off x="2459" y="8898"/>
                  <a:ext cx="685" cy="265"/>
                  <a:chOff x="2459" y="8898"/>
                  <a:chExt cx="685" cy="265"/>
                </a:xfrm>
              </p:grpSpPr>
              <p:sp>
                <p:nvSpPr>
                  <p:cNvPr id="28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3067" y="9083"/>
                    <a:ext cx="77" cy="79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0" name="Oval 118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9083"/>
                    <a:ext cx="76" cy="8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1" name="Oval 117"/>
                  <p:cNvSpPr>
                    <a:spLocks noChangeArrowheads="1"/>
                  </p:cNvSpPr>
                  <p:nvPr/>
                </p:nvSpPr>
                <p:spPr bwMode="auto">
                  <a:xfrm>
                    <a:off x="2612" y="8898"/>
                    <a:ext cx="76" cy="8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2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2772" y="9069"/>
                    <a:ext cx="76" cy="79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3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2459" y="9059"/>
                    <a:ext cx="78" cy="79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4" name="Group 108"/>
                <p:cNvGrpSpPr>
                  <a:grpSpLocks/>
                </p:cNvGrpSpPr>
                <p:nvPr/>
              </p:nvGrpSpPr>
              <p:grpSpPr bwMode="auto">
                <a:xfrm>
                  <a:off x="1852" y="8267"/>
                  <a:ext cx="379" cy="293"/>
                  <a:chOff x="4218" y="6999"/>
                  <a:chExt cx="405" cy="329"/>
                </a:xfrm>
              </p:grpSpPr>
              <p:sp>
                <p:nvSpPr>
                  <p:cNvPr id="23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4380" y="7246"/>
                    <a:ext cx="81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4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4380" y="7081"/>
                    <a:ext cx="81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5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4218" y="6999"/>
                    <a:ext cx="82" cy="8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6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4218" y="7163"/>
                    <a:ext cx="83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7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4541" y="7163"/>
                    <a:ext cx="82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5" name="Group 102"/>
                <p:cNvGrpSpPr>
                  <a:grpSpLocks/>
                </p:cNvGrpSpPr>
                <p:nvPr/>
              </p:nvGrpSpPr>
              <p:grpSpPr bwMode="auto">
                <a:xfrm>
                  <a:off x="2653" y="8190"/>
                  <a:ext cx="378" cy="313"/>
                  <a:chOff x="3896" y="6095"/>
                  <a:chExt cx="404" cy="328"/>
                </a:xfrm>
              </p:grpSpPr>
              <p:sp>
                <p:nvSpPr>
                  <p:cNvPr id="18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4057" y="6095"/>
                    <a:ext cx="82" cy="8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9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3896" y="6259"/>
                    <a:ext cx="81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0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4218" y="6259"/>
                    <a:ext cx="82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1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4057" y="6342"/>
                    <a:ext cx="81" cy="8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2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6095"/>
                    <a:ext cx="81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6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2231" y="7997"/>
                  <a:ext cx="0" cy="140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7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1704" y="8700"/>
                  <a:ext cx="21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10" name="AutoShape 98"/>
              <p:cNvSpPr>
                <a:spLocks noChangeArrowheads="1"/>
              </p:cNvSpPr>
              <p:nvPr/>
            </p:nvSpPr>
            <p:spPr bwMode="auto">
              <a:xfrm flipH="1">
                <a:off x="1852" y="8768"/>
                <a:ext cx="152" cy="105"/>
              </a:xfrm>
              <a:prstGeom prst="star5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AutoShape 97"/>
              <p:cNvSpPr>
                <a:spLocks noChangeArrowheads="1"/>
              </p:cNvSpPr>
              <p:nvPr/>
            </p:nvSpPr>
            <p:spPr bwMode="auto">
              <a:xfrm flipH="1">
                <a:off x="2802" y="8873"/>
                <a:ext cx="152" cy="105"/>
              </a:xfrm>
              <a:prstGeom prst="star5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" name="AutoShape 96"/>
              <p:cNvSpPr>
                <a:spLocks noChangeArrowheads="1"/>
              </p:cNvSpPr>
              <p:nvPr/>
            </p:nvSpPr>
            <p:spPr bwMode="auto">
              <a:xfrm flipH="1">
                <a:off x="3221" y="8413"/>
                <a:ext cx="152" cy="105"/>
              </a:xfrm>
              <a:prstGeom prst="star5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8" name="Oval 94"/>
            <p:cNvSpPr>
              <a:spLocks noChangeArrowheads="1"/>
            </p:cNvSpPr>
            <p:nvPr/>
          </p:nvSpPr>
          <p:spPr bwMode="auto">
            <a:xfrm>
              <a:off x="2502" y="9221"/>
              <a:ext cx="75" cy="7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4" name="Group 62"/>
          <p:cNvGrpSpPr>
            <a:grpSpLocks/>
          </p:cNvGrpSpPr>
          <p:nvPr/>
        </p:nvGrpSpPr>
        <p:grpSpPr bwMode="auto">
          <a:xfrm>
            <a:off x="5004048" y="2132856"/>
            <a:ext cx="2304256" cy="1727071"/>
            <a:chOff x="7504" y="10108"/>
            <a:chExt cx="2196" cy="1406"/>
          </a:xfrm>
        </p:grpSpPr>
        <p:grpSp>
          <p:nvGrpSpPr>
            <p:cNvPr id="35" name="Group 66"/>
            <p:cNvGrpSpPr>
              <a:grpSpLocks/>
            </p:cNvGrpSpPr>
            <p:nvPr/>
          </p:nvGrpSpPr>
          <p:grpSpPr bwMode="auto">
            <a:xfrm>
              <a:off x="7504" y="10108"/>
              <a:ext cx="2196" cy="1406"/>
              <a:chOff x="7504" y="10108"/>
              <a:chExt cx="2196" cy="1406"/>
            </a:xfrm>
          </p:grpSpPr>
          <p:sp>
            <p:nvSpPr>
              <p:cNvPr id="39" name="Oval 92"/>
              <p:cNvSpPr>
                <a:spLocks noChangeArrowheads="1"/>
              </p:cNvSpPr>
              <p:nvPr/>
            </p:nvSpPr>
            <p:spPr bwMode="auto">
              <a:xfrm>
                <a:off x="8302" y="11356"/>
                <a:ext cx="75" cy="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40" name="Group 67"/>
              <p:cNvGrpSpPr>
                <a:grpSpLocks/>
              </p:cNvGrpSpPr>
              <p:nvPr/>
            </p:nvGrpSpPr>
            <p:grpSpPr bwMode="auto">
              <a:xfrm>
                <a:off x="7504" y="10108"/>
                <a:ext cx="2196" cy="1406"/>
                <a:chOff x="1704" y="7997"/>
                <a:chExt cx="2196" cy="1406"/>
              </a:xfrm>
            </p:grpSpPr>
            <p:grpSp>
              <p:nvGrpSpPr>
                <p:cNvPr id="41" name="Group 71"/>
                <p:cNvGrpSpPr>
                  <a:grpSpLocks/>
                </p:cNvGrpSpPr>
                <p:nvPr/>
              </p:nvGrpSpPr>
              <p:grpSpPr bwMode="auto">
                <a:xfrm>
                  <a:off x="1704" y="7997"/>
                  <a:ext cx="2196" cy="1406"/>
                  <a:chOff x="1704" y="7997"/>
                  <a:chExt cx="2196" cy="1406"/>
                </a:xfrm>
              </p:grpSpPr>
              <p:grpSp>
                <p:nvGrpSpPr>
                  <p:cNvPr id="45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2459" y="8898"/>
                    <a:ext cx="685" cy="265"/>
                    <a:chOff x="2459" y="8898"/>
                    <a:chExt cx="685" cy="265"/>
                  </a:xfrm>
                </p:grpSpPr>
                <p:sp>
                  <p:nvSpPr>
                    <p:cNvPr id="60" name="Oval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67" y="9083"/>
                      <a:ext cx="77" cy="7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1" name="Oval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7" y="9083"/>
                      <a:ext cx="76" cy="8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2" name="Oval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12" y="8898"/>
                      <a:ext cx="76" cy="8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3" name="Oval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2" y="9069"/>
                      <a:ext cx="76" cy="7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4" name="Oval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9" y="9059"/>
                      <a:ext cx="78" cy="7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46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1852" y="8267"/>
                    <a:ext cx="379" cy="293"/>
                    <a:chOff x="4218" y="6999"/>
                    <a:chExt cx="405" cy="329"/>
                  </a:xfrm>
                </p:grpSpPr>
                <p:sp>
                  <p:nvSpPr>
                    <p:cNvPr id="55" name="Oval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0" y="7246"/>
                      <a:ext cx="81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6" name="Oval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0" y="7081"/>
                      <a:ext cx="81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7" name="Oval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8" y="6999"/>
                      <a:ext cx="82" cy="8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8" name="Oval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8" y="7163"/>
                      <a:ext cx="83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9" name="Oval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1" y="7163"/>
                      <a:ext cx="82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4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2653" y="8190"/>
                    <a:ext cx="378" cy="313"/>
                    <a:chOff x="3896" y="6095"/>
                    <a:chExt cx="404" cy="328"/>
                  </a:xfrm>
                </p:grpSpPr>
                <p:sp>
                  <p:nvSpPr>
                    <p:cNvPr id="50" name="Oval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7" y="6095"/>
                      <a:ext cx="82" cy="8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1" name="Oval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96" y="6259"/>
                      <a:ext cx="81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2" name="Oval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8" y="6259"/>
                      <a:ext cx="82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3" name="Oval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7" y="6342"/>
                      <a:ext cx="81" cy="8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4" name="Oval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76" y="6095"/>
                      <a:ext cx="81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48" name="Line 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31" y="7997"/>
                    <a:ext cx="0" cy="140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9" name="Line 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04" y="8700"/>
                    <a:ext cx="2196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42" name="AutoShape 70"/>
                <p:cNvSpPr>
                  <a:spLocks noChangeArrowheads="1"/>
                </p:cNvSpPr>
                <p:nvPr/>
              </p:nvSpPr>
              <p:spPr bwMode="auto">
                <a:xfrm flipH="1">
                  <a:off x="1852" y="8768"/>
                  <a:ext cx="152" cy="105"/>
                </a:xfrm>
                <a:prstGeom prst="star5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3" name="AutoShape 69"/>
                <p:cNvSpPr>
                  <a:spLocks noChangeArrowheads="1"/>
                </p:cNvSpPr>
                <p:nvPr/>
              </p:nvSpPr>
              <p:spPr bwMode="auto">
                <a:xfrm flipH="1">
                  <a:off x="2802" y="8873"/>
                  <a:ext cx="152" cy="105"/>
                </a:xfrm>
                <a:prstGeom prst="star5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4" name="AutoShape 68"/>
                <p:cNvSpPr>
                  <a:spLocks noChangeArrowheads="1"/>
                </p:cNvSpPr>
                <p:nvPr/>
              </p:nvSpPr>
              <p:spPr bwMode="auto">
                <a:xfrm flipH="1">
                  <a:off x="3221" y="8413"/>
                  <a:ext cx="152" cy="105"/>
                </a:xfrm>
                <a:prstGeom prst="star5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36" name="Line 65"/>
            <p:cNvSpPr>
              <a:spLocks noChangeShapeType="1"/>
            </p:cNvSpPr>
            <p:nvPr/>
          </p:nvSpPr>
          <p:spPr bwMode="auto">
            <a:xfrm flipH="1" flipV="1">
              <a:off x="8679" y="11009"/>
              <a:ext cx="188" cy="18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Line 64"/>
            <p:cNvSpPr>
              <a:spLocks noChangeShapeType="1"/>
            </p:cNvSpPr>
            <p:nvPr/>
          </p:nvSpPr>
          <p:spPr bwMode="auto">
            <a:xfrm flipV="1">
              <a:off x="8867" y="10564"/>
              <a:ext cx="229" cy="6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Line 63"/>
            <p:cNvSpPr>
              <a:spLocks noChangeShapeType="1"/>
            </p:cNvSpPr>
            <p:nvPr/>
          </p:nvSpPr>
          <p:spPr bwMode="auto">
            <a:xfrm>
              <a:off x="7729" y="10984"/>
              <a:ext cx="1215" cy="26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65" name="Group 32"/>
          <p:cNvGrpSpPr>
            <a:grpSpLocks/>
          </p:cNvGrpSpPr>
          <p:nvPr/>
        </p:nvGrpSpPr>
        <p:grpSpPr bwMode="auto">
          <a:xfrm>
            <a:off x="5084450" y="4242431"/>
            <a:ext cx="2367870" cy="1767920"/>
            <a:chOff x="6838" y="10310"/>
            <a:chExt cx="2196" cy="1418"/>
          </a:xfrm>
        </p:grpSpPr>
        <p:grpSp>
          <p:nvGrpSpPr>
            <p:cNvPr id="66" name="Group 36"/>
            <p:cNvGrpSpPr>
              <a:grpSpLocks/>
            </p:cNvGrpSpPr>
            <p:nvPr/>
          </p:nvGrpSpPr>
          <p:grpSpPr bwMode="auto">
            <a:xfrm>
              <a:off x="6838" y="10310"/>
              <a:ext cx="2196" cy="1406"/>
              <a:chOff x="6838" y="10310"/>
              <a:chExt cx="2196" cy="1406"/>
            </a:xfrm>
          </p:grpSpPr>
          <p:sp>
            <p:nvSpPr>
              <p:cNvPr id="70" name="Oval 61"/>
              <p:cNvSpPr>
                <a:spLocks noChangeArrowheads="1"/>
              </p:cNvSpPr>
              <p:nvPr/>
            </p:nvSpPr>
            <p:spPr bwMode="auto">
              <a:xfrm>
                <a:off x="7636" y="11558"/>
                <a:ext cx="75" cy="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71" name="Group 40"/>
              <p:cNvGrpSpPr>
                <a:grpSpLocks/>
              </p:cNvGrpSpPr>
              <p:nvPr/>
            </p:nvGrpSpPr>
            <p:grpSpPr bwMode="auto">
              <a:xfrm>
                <a:off x="6838" y="10310"/>
                <a:ext cx="2196" cy="1406"/>
                <a:chOff x="1704" y="7997"/>
                <a:chExt cx="2196" cy="1406"/>
              </a:xfrm>
            </p:grpSpPr>
            <p:grpSp>
              <p:nvGrpSpPr>
                <p:cNvPr id="75" name="Group 55"/>
                <p:cNvGrpSpPr>
                  <a:grpSpLocks/>
                </p:cNvGrpSpPr>
                <p:nvPr/>
              </p:nvGrpSpPr>
              <p:grpSpPr bwMode="auto">
                <a:xfrm>
                  <a:off x="2459" y="8898"/>
                  <a:ext cx="685" cy="265"/>
                  <a:chOff x="2459" y="8898"/>
                  <a:chExt cx="685" cy="265"/>
                </a:xfrm>
              </p:grpSpPr>
              <p:sp>
                <p:nvSpPr>
                  <p:cNvPr id="90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3067" y="9083"/>
                    <a:ext cx="77" cy="79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91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9083"/>
                    <a:ext cx="76" cy="8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92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2612" y="8898"/>
                    <a:ext cx="76" cy="8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93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2772" y="9069"/>
                    <a:ext cx="76" cy="79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94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2459" y="9059"/>
                    <a:ext cx="78" cy="79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76" name="Group 49"/>
                <p:cNvGrpSpPr>
                  <a:grpSpLocks/>
                </p:cNvGrpSpPr>
                <p:nvPr/>
              </p:nvGrpSpPr>
              <p:grpSpPr bwMode="auto">
                <a:xfrm>
                  <a:off x="1852" y="8267"/>
                  <a:ext cx="379" cy="293"/>
                  <a:chOff x="4218" y="6999"/>
                  <a:chExt cx="405" cy="329"/>
                </a:xfrm>
              </p:grpSpPr>
              <p:sp>
                <p:nvSpPr>
                  <p:cNvPr id="85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4380" y="7246"/>
                    <a:ext cx="81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6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4380" y="7081"/>
                    <a:ext cx="81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7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4218" y="6999"/>
                    <a:ext cx="82" cy="8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8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218" y="7163"/>
                    <a:ext cx="83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9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4541" y="7163"/>
                    <a:ext cx="82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77" name="Group 43"/>
                <p:cNvGrpSpPr>
                  <a:grpSpLocks/>
                </p:cNvGrpSpPr>
                <p:nvPr/>
              </p:nvGrpSpPr>
              <p:grpSpPr bwMode="auto">
                <a:xfrm>
                  <a:off x="2653" y="8190"/>
                  <a:ext cx="378" cy="313"/>
                  <a:chOff x="3896" y="6095"/>
                  <a:chExt cx="404" cy="328"/>
                </a:xfrm>
              </p:grpSpPr>
              <p:sp>
                <p:nvSpPr>
                  <p:cNvPr id="80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057" y="6095"/>
                    <a:ext cx="82" cy="8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1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3896" y="6259"/>
                    <a:ext cx="81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2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4218" y="6259"/>
                    <a:ext cx="82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3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4057" y="6342"/>
                    <a:ext cx="81" cy="8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4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6095"/>
                    <a:ext cx="81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78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231" y="7997"/>
                  <a:ext cx="0" cy="140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79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1704" y="8700"/>
                  <a:ext cx="21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72" name="AutoShape 39"/>
              <p:cNvSpPr>
                <a:spLocks noChangeArrowheads="1"/>
              </p:cNvSpPr>
              <p:nvPr/>
            </p:nvSpPr>
            <p:spPr bwMode="auto">
              <a:xfrm flipH="1">
                <a:off x="7061" y="10652"/>
                <a:ext cx="152" cy="105"/>
              </a:xfrm>
              <a:prstGeom prst="star5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3" name="AutoShape 38"/>
              <p:cNvSpPr>
                <a:spLocks noChangeArrowheads="1"/>
              </p:cNvSpPr>
              <p:nvPr/>
            </p:nvSpPr>
            <p:spPr bwMode="auto">
              <a:xfrm flipH="1">
                <a:off x="7746" y="11346"/>
                <a:ext cx="152" cy="105"/>
              </a:xfrm>
              <a:prstGeom prst="star5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4" name="AutoShape 37"/>
              <p:cNvSpPr>
                <a:spLocks noChangeArrowheads="1"/>
              </p:cNvSpPr>
              <p:nvPr/>
            </p:nvSpPr>
            <p:spPr bwMode="auto">
              <a:xfrm flipH="1">
                <a:off x="7863" y="10652"/>
                <a:ext cx="152" cy="105"/>
              </a:xfrm>
              <a:prstGeom prst="star5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67" name="Oval 35"/>
            <p:cNvSpPr>
              <a:spLocks noChangeArrowheads="1"/>
            </p:cNvSpPr>
            <p:nvPr/>
          </p:nvSpPr>
          <p:spPr bwMode="auto">
            <a:xfrm>
              <a:off x="7365" y="11198"/>
              <a:ext cx="990" cy="53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8" name="Oval 34"/>
            <p:cNvSpPr>
              <a:spLocks noChangeArrowheads="1"/>
            </p:cNvSpPr>
            <p:nvPr/>
          </p:nvSpPr>
          <p:spPr bwMode="auto">
            <a:xfrm>
              <a:off x="6838" y="10524"/>
              <a:ext cx="675" cy="4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9" name="Oval 33"/>
            <p:cNvSpPr>
              <a:spLocks noChangeArrowheads="1"/>
            </p:cNvSpPr>
            <p:nvPr/>
          </p:nvSpPr>
          <p:spPr bwMode="auto">
            <a:xfrm>
              <a:off x="7751" y="10495"/>
              <a:ext cx="414" cy="406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95" name="Group 1"/>
          <p:cNvGrpSpPr>
            <a:grpSpLocks/>
          </p:cNvGrpSpPr>
          <p:nvPr/>
        </p:nvGrpSpPr>
        <p:grpSpPr bwMode="auto">
          <a:xfrm>
            <a:off x="814146" y="4297077"/>
            <a:ext cx="2441119" cy="1872208"/>
            <a:chOff x="1704" y="10495"/>
            <a:chExt cx="2196" cy="1406"/>
          </a:xfrm>
        </p:grpSpPr>
        <p:grpSp>
          <p:nvGrpSpPr>
            <p:cNvPr id="96" name="Group 5"/>
            <p:cNvGrpSpPr>
              <a:grpSpLocks/>
            </p:cNvGrpSpPr>
            <p:nvPr/>
          </p:nvGrpSpPr>
          <p:grpSpPr bwMode="auto">
            <a:xfrm>
              <a:off x="1704" y="10495"/>
              <a:ext cx="2196" cy="1406"/>
              <a:chOff x="1704" y="7997"/>
              <a:chExt cx="2196" cy="1406"/>
            </a:xfrm>
          </p:grpSpPr>
          <p:grpSp>
            <p:nvGrpSpPr>
              <p:cNvPr id="100" name="Group 7"/>
              <p:cNvGrpSpPr>
                <a:grpSpLocks/>
              </p:cNvGrpSpPr>
              <p:nvPr/>
            </p:nvGrpSpPr>
            <p:grpSpPr bwMode="auto">
              <a:xfrm>
                <a:off x="1704" y="7997"/>
                <a:ext cx="2196" cy="1406"/>
                <a:chOff x="1704" y="7997"/>
                <a:chExt cx="2196" cy="1406"/>
              </a:xfrm>
            </p:grpSpPr>
            <p:grpSp>
              <p:nvGrpSpPr>
                <p:cNvPr id="102" name="Group 11"/>
                <p:cNvGrpSpPr>
                  <a:grpSpLocks/>
                </p:cNvGrpSpPr>
                <p:nvPr/>
              </p:nvGrpSpPr>
              <p:grpSpPr bwMode="auto">
                <a:xfrm>
                  <a:off x="1704" y="7997"/>
                  <a:ext cx="2196" cy="1406"/>
                  <a:chOff x="1704" y="7997"/>
                  <a:chExt cx="2196" cy="1406"/>
                </a:xfrm>
              </p:grpSpPr>
              <p:grpSp>
                <p:nvGrpSpPr>
                  <p:cNvPr id="106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2459" y="8898"/>
                    <a:ext cx="685" cy="265"/>
                    <a:chOff x="2459" y="8898"/>
                    <a:chExt cx="685" cy="265"/>
                  </a:xfrm>
                </p:grpSpPr>
                <p:sp>
                  <p:nvSpPr>
                    <p:cNvPr id="121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67" y="9083"/>
                      <a:ext cx="77" cy="7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2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7" y="9083"/>
                      <a:ext cx="76" cy="8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3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12" y="8898"/>
                      <a:ext cx="76" cy="8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4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2" y="9069"/>
                      <a:ext cx="76" cy="7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5" name="Oval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9" y="9059"/>
                      <a:ext cx="78" cy="7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07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1852" y="8267"/>
                    <a:ext cx="379" cy="293"/>
                    <a:chOff x="4218" y="6999"/>
                    <a:chExt cx="405" cy="329"/>
                  </a:xfrm>
                </p:grpSpPr>
                <p:sp>
                  <p:nvSpPr>
                    <p:cNvPr id="116" name="Oval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0" y="7246"/>
                      <a:ext cx="81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7" name="Oval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0" y="7081"/>
                      <a:ext cx="81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8" name="Oval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8" y="6999"/>
                      <a:ext cx="82" cy="8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9" name="Oval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8" y="7163"/>
                      <a:ext cx="83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0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1" y="7163"/>
                      <a:ext cx="82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08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2653" y="8190"/>
                    <a:ext cx="378" cy="313"/>
                    <a:chOff x="3896" y="6095"/>
                    <a:chExt cx="404" cy="328"/>
                  </a:xfrm>
                </p:grpSpPr>
                <p:sp>
                  <p:nvSpPr>
                    <p:cNvPr id="111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7" y="6095"/>
                      <a:ext cx="82" cy="8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2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96" y="6259"/>
                      <a:ext cx="81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3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8" y="6259"/>
                      <a:ext cx="82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4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7" y="6342"/>
                      <a:ext cx="81" cy="8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5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76" y="6095"/>
                      <a:ext cx="81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109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31" y="7997"/>
                    <a:ext cx="0" cy="140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0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04" y="8700"/>
                    <a:ext cx="2196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03" name="AutoShape 10"/>
                <p:cNvSpPr>
                  <a:spLocks noChangeArrowheads="1"/>
                </p:cNvSpPr>
                <p:nvPr/>
              </p:nvSpPr>
              <p:spPr bwMode="auto">
                <a:xfrm flipH="1">
                  <a:off x="1852" y="8768"/>
                  <a:ext cx="152" cy="105"/>
                </a:xfrm>
                <a:prstGeom prst="star5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4" name="AutoShape 9"/>
                <p:cNvSpPr>
                  <a:spLocks noChangeArrowheads="1"/>
                </p:cNvSpPr>
                <p:nvPr/>
              </p:nvSpPr>
              <p:spPr bwMode="auto">
                <a:xfrm flipH="1">
                  <a:off x="2802" y="8873"/>
                  <a:ext cx="152" cy="105"/>
                </a:xfrm>
                <a:prstGeom prst="star5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5" name="AutoShape 8"/>
                <p:cNvSpPr>
                  <a:spLocks noChangeArrowheads="1"/>
                </p:cNvSpPr>
                <p:nvPr/>
              </p:nvSpPr>
              <p:spPr bwMode="auto">
                <a:xfrm flipH="1">
                  <a:off x="3221" y="8413"/>
                  <a:ext cx="152" cy="105"/>
                </a:xfrm>
                <a:prstGeom prst="star5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101" name="Oval 6"/>
              <p:cNvSpPr>
                <a:spLocks noChangeArrowheads="1"/>
              </p:cNvSpPr>
              <p:nvPr/>
            </p:nvSpPr>
            <p:spPr bwMode="auto">
              <a:xfrm>
                <a:off x="2502" y="9221"/>
                <a:ext cx="75" cy="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97" name="Oval 4"/>
            <p:cNvSpPr>
              <a:spLocks noChangeArrowheads="1"/>
            </p:cNvSpPr>
            <p:nvPr/>
          </p:nvSpPr>
          <p:spPr bwMode="auto">
            <a:xfrm>
              <a:off x="2231" y="11371"/>
              <a:ext cx="990" cy="53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8" name="Oval 3"/>
            <p:cNvSpPr>
              <a:spLocks noChangeArrowheads="1"/>
            </p:cNvSpPr>
            <p:nvPr/>
          </p:nvSpPr>
          <p:spPr bwMode="auto">
            <a:xfrm>
              <a:off x="2653" y="10652"/>
              <a:ext cx="414" cy="406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9" name="Oval 2"/>
            <p:cNvSpPr>
              <a:spLocks noChangeArrowheads="1"/>
            </p:cNvSpPr>
            <p:nvPr/>
          </p:nvSpPr>
          <p:spPr bwMode="auto">
            <a:xfrm>
              <a:off x="1704" y="10726"/>
              <a:ext cx="675" cy="4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Номер слайда 1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7082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8860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K-Means, 2</a:t>
            </a:r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K-Means iterations formulated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308" y="1237228"/>
            <a:ext cx="9144000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Cluster </a:t>
            </a:r>
            <a:r>
              <a:rPr lang="en-US" sz="3200" b="1" i="1" dirty="0">
                <a:solidFill>
                  <a:schemeClr val="tx2"/>
                </a:solidFill>
              </a:rPr>
              <a:t>k</a:t>
            </a:r>
            <a:r>
              <a:rPr lang="en-US" sz="3200" b="1" dirty="0">
                <a:solidFill>
                  <a:schemeClr val="tx2"/>
                </a:solidFill>
              </a:rPr>
              <a:t>:   center </a:t>
            </a:r>
            <a:r>
              <a:rPr lang="en-US" sz="3200" b="1" i="1" dirty="0" err="1">
                <a:solidFill>
                  <a:schemeClr val="tx2"/>
                </a:solidFill>
              </a:rPr>
              <a:t>c</a:t>
            </a:r>
            <a:r>
              <a:rPr lang="en-US" sz="3200" b="1" i="1" baseline="-25000" dirty="0" err="1">
                <a:solidFill>
                  <a:schemeClr val="tx2"/>
                </a:solidFill>
              </a:rPr>
              <a:t>k</a:t>
            </a:r>
            <a:r>
              <a:rPr lang="en-US" sz="3200" b="1" dirty="0">
                <a:solidFill>
                  <a:schemeClr val="tx2"/>
                </a:solidFill>
              </a:rPr>
              <a:t> and set </a:t>
            </a:r>
            <a:r>
              <a:rPr lang="en-US" sz="3200" b="1" i="1" dirty="0">
                <a:solidFill>
                  <a:schemeClr val="tx2"/>
                </a:solidFill>
              </a:rPr>
              <a:t>S</a:t>
            </a:r>
            <a:r>
              <a:rPr lang="en-US" sz="3200" b="1" i="1" baseline="-25000" dirty="0">
                <a:solidFill>
                  <a:schemeClr val="tx2"/>
                </a:solidFill>
              </a:rPr>
              <a:t>k</a:t>
            </a:r>
            <a:r>
              <a:rPr lang="en-US" sz="3200" b="1" dirty="0">
                <a:solidFill>
                  <a:schemeClr val="tx2"/>
                </a:solidFill>
              </a:rPr>
              <a:t> (</a:t>
            </a:r>
            <a:r>
              <a:rPr lang="en-US" sz="3200" b="1" i="1" dirty="0">
                <a:solidFill>
                  <a:schemeClr val="tx2"/>
                </a:solidFill>
              </a:rPr>
              <a:t>k=1,…, K</a:t>
            </a:r>
            <a:r>
              <a:rPr lang="en-US" sz="3200" b="1" dirty="0">
                <a:solidFill>
                  <a:schemeClr val="tx2"/>
                </a:solidFill>
              </a:rPr>
              <a:t>)</a:t>
            </a: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tx2"/>
                </a:solidFill>
              </a:rPr>
              <a:t>K-Means method:</a:t>
            </a: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dirty="0"/>
              <a:t>0. Specify </a:t>
            </a:r>
            <a:r>
              <a:rPr lang="en-US" sz="3200" b="1" i="1" dirty="0"/>
              <a:t>K</a:t>
            </a:r>
            <a:r>
              <a:rPr lang="en-US" sz="3200" b="1" dirty="0"/>
              <a:t>, number of clusters, and initial centers </a:t>
            </a:r>
            <a:r>
              <a:rPr lang="en-US" sz="3200" b="1" i="1" dirty="0" err="1"/>
              <a:t>c</a:t>
            </a:r>
            <a:r>
              <a:rPr lang="en-US" sz="3200" b="1" i="1" baseline="-25000" dirty="0" err="1"/>
              <a:t>k</a:t>
            </a:r>
            <a:r>
              <a:rPr lang="en-US" sz="3200" b="1" dirty="0"/>
              <a:t> (</a:t>
            </a:r>
            <a:r>
              <a:rPr lang="en-US" sz="3200" b="1" i="1" dirty="0"/>
              <a:t>k=1,…, K</a:t>
            </a:r>
            <a:r>
              <a:rPr lang="en-US" sz="3200" b="1" dirty="0"/>
              <a:t>)</a:t>
            </a:r>
          </a:p>
          <a:p>
            <a:pPr marL="514350" indent="-514350">
              <a:buAutoNum type="arabicPeriod"/>
            </a:pPr>
            <a:r>
              <a:rPr lang="en-US" sz="3200" b="1" dirty="0"/>
              <a:t>Update sets </a:t>
            </a:r>
            <a:r>
              <a:rPr lang="en-US" sz="3200" b="1" i="1" dirty="0"/>
              <a:t>S</a:t>
            </a:r>
            <a:r>
              <a:rPr lang="en-US" sz="3200" b="1" i="1" baseline="-25000" dirty="0"/>
              <a:t>k</a:t>
            </a:r>
            <a:r>
              <a:rPr lang="en-US" sz="3200" b="1" dirty="0"/>
              <a:t> (</a:t>
            </a:r>
            <a:r>
              <a:rPr lang="en-US" sz="3200" b="1" i="1" dirty="0"/>
              <a:t>k=1,…, K</a:t>
            </a:r>
            <a:r>
              <a:rPr lang="en-US" sz="3200" b="1" dirty="0"/>
              <a:t>) using </a:t>
            </a:r>
            <a:r>
              <a:rPr lang="en-US" sz="3200" b="1" dirty="0">
                <a:solidFill>
                  <a:schemeClr val="tx2"/>
                </a:solidFill>
              </a:rPr>
              <a:t>Minimum distance rule</a:t>
            </a:r>
          </a:p>
          <a:p>
            <a:pPr marL="514350" indent="-514350">
              <a:buAutoNum type="arabicPeriod"/>
            </a:pPr>
            <a:r>
              <a:rPr lang="en-US" sz="3200" b="1" dirty="0"/>
              <a:t>Update centers </a:t>
            </a:r>
            <a:r>
              <a:rPr lang="en-US" sz="3200" b="1" i="1" dirty="0" err="1"/>
              <a:t>c</a:t>
            </a:r>
            <a:r>
              <a:rPr lang="en-US" sz="3200" b="1" i="1" baseline="-25000" dirty="0" err="1"/>
              <a:t>k</a:t>
            </a:r>
            <a:r>
              <a:rPr lang="en-US" sz="3200" b="1" dirty="0"/>
              <a:t> (</a:t>
            </a:r>
            <a:r>
              <a:rPr lang="en-US" sz="3200" b="1" i="1" dirty="0"/>
              <a:t>k=1,…, K</a:t>
            </a:r>
            <a:r>
              <a:rPr lang="en-US" sz="3200" b="1" dirty="0"/>
              <a:t>) as </a:t>
            </a:r>
            <a:r>
              <a:rPr lang="en-US" sz="3200" b="1" dirty="0">
                <a:solidFill>
                  <a:schemeClr val="accent1"/>
                </a:solidFill>
              </a:rPr>
              <a:t>means </a:t>
            </a:r>
            <a:r>
              <a:rPr lang="en-US" sz="3200" b="1" dirty="0"/>
              <a:t>of </a:t>
            </a:r>
            <a:r>
              <a:rPr lang="en-US" sz="3200" b="1" i="1" dirty="0"/>
              <a:t>S</a:t>
            </a:r>
            <a:r>
              <a:rPr lang="en-US" sz="3200" b="1" i="1" baseline="-25000" dirty="0"/>
              <a:t>k</a:t>
            </a:r>
            <a:endParaRPr lang="en-US" sz="3200" b="1" dirty="0"/>
          </a:p>
          <a:p>
            <a:pPr marL="514350" indent="-514350">
              <a:buAutoNum type="arabicPeriod"/>
            </a:pPr>
            <a:r>
              <a:rPr lang="en-US" sz="3200" b="1" dirty="0"/>
              <a:t>If new centers coincide with the previous ones, stop. Else go to 1.</a:t>
            </a: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683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8860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K-Means, 3</a:t>
            </a:r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Explanation of the mean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308" y="1237228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Let S be in R</a:t>
            </a:r>
            <a:r>
              <a:rPr lang="en-US" sz="3200" b="1" baseline="30000" dirty="0">
                <a:solidFill>
                  <a:srgbClr val="7030A0"/>
                </a:solidFill>
              </a:rPr>
              <a:t>4 </a:t>
            </a:r>
            <a:r>
              <a:rPr lang="en-US" sz="3200" b="1" dirty="0">
                <a:solidFill>
                  <a:srgbClr val="7030A0"/>
                </a:solidFill>
              </a:rPr>
              <a:t>and consist of 3 objects</a:t>
            </a: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tx2"/>
                </a:solidFill>
              </a:rPr>
              <a:t>		     	i1 =  </a:t>
            </a:r>
            <a:r>
              <a:rPr lang="en-US" sz="3200" b="1" dirty="0">
                <a:solidFill>
                  <a:srgbClr val="7030A0"/>
                </a:solidFill>
              </a:rPr>
              <a:t>(2,     1,     2,     0)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     			i2 =  </a:t>
            </a:r>
            <a:r>
              <a:rPr lang="en-US" sz="3200" b="1" dirty="0">
                <a:solidFill>
                  <a:srgbClr val="7030A0"/>
                </a:solidFill>
              </a:rPr>
              <a:t>(1,     2,     0,     1)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     			i3 =  </a:t>
            </a:r>
            <a:r>
              <a:rPr lang="en-US" sz="3200" b="1" dirty="0">
                <a:solidFill>
                  <a:srgbClr val="7030A0"/>
                </a:solidFill>
              </a:rPr>
              <a:t>(3,     0,     1,     5)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                                       ----------------------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Mean:                       </a:t>
            </a:r>
            <a:r>
              <a:rPr lang="en-US" sz="3200" b="1" dirty="0">
                <a:solidFill>
                  <a:schemeClr val="tx2"/>
                </a:solidFill>
              </a:rPr>
              <a:t>6/3   3/3  3/3  6/3        Sum/</a:t>
            </a:r>
            <a:r>
              <a:rPr lang="en-US" sz="3200" b="1" dirty="0" err="1">
                <a:solidFill>
                  <a:schemeClr val="tx2"/>
                </a:solidFill>
              </a:rPr>
              <a:t>Nk</a:t>
            </a:r>
            <a:r>
              <a:rPr lang="en-US" sz="3200" b="1" dirty="0">
                <a:solidFill>
                  <a:srgbClr val="7030A0"/>
                </a:solidFill>
              </a:rPr>
              <a:t>                   (2,     1,     1,     2)</a:t>
            </a: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82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25252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Administration</a:t>
            </a:r>
            <a:r>
              <a:rPr lang="ru-RU" b="1" dirty="0"/>
              <a:t>: </a:t>
            </a:r>
            <a:r>
              <a:rPr lang="en-US" dirty="0"/>
              <a:t>Lectures and Labs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692696"/>
            <a:ext cx="8250120" cy="6165304"/>
          </a:xfrm>
        </p:spPr>
        <p:txBody>
          <a:bodyPr>
            <a:normAutofit/>
          </a:bodyPr>
          <a:lstStyle/>
          <a:p>
            <a:r>
              <a:rPr lang="en-US" dirty="0"/>
              <a:t>Two modules (all of the Fall 2018)</a:t>
            </a:r>
            <a:endParaRPr lang="ru-RU" dirty="0"/>
          </a:p>
          <a:p>
            <a:r>
              <a:rPr lang="en-US" dirty="0"/>
              <a:t>In-class Exam Paper (EP)</a:t>
            </a:r>
            <a:r>
              <a:rPr lang="ru-RU" dirty="0"/>
              <a:t> </a:t>
            </a:r>
            <a:r>
              <a:rPr lang="en-US" dirty="0"/>
              <a:t>in the end of December</a:t>
            </a:r>
            <a:endParaRPr lang="ru-RU" dirty="0"/>
          </a:p>
          <a:p>
            <a:r>
              <a:rPr lang="en-US" dirty="0"/>
              <a:t>Individual home-work (HW):  </a:t>
            </a:r>
            <a:r>
              <a:rPr lang="en-US" b="1" dirty="0"/>
              <a:t>A report </a:t>
            </a:r>
            <a:r>
              <a:rPr lang="en-US" dirty="0"/>
              <a:t>over</a:t>
            </a:r>
            <a:endParaRPr lang="ru-RU" dirty="0"/>
          </a:p>
          <a:p>
            <a:pPr lvl="2"/>
            <a:r>
              <a:rPr lang="en-US" sz="2800" dirty="0"/>
              <a:t>A dataset of at least 100 objects and 7 features taken from Internet or any other way (source must be indicated)- must be approved by me.  </a:t>
            </a:r>
            <a:r>
              <a:rPr lang="en-US" sz="3200" dirty="0"/>
              <a:t>May be a </a:t>
            </a:r>
            <a:r>
              <a:rPr lang="en-US" sz="3200" b="1" dirty="0"/>
              <a:t>team</a:t>
            </a:r>
            <a:r>
              <a:rPr lang="en-US" sz="3200" dirty="0"/>
              <a:t>, up to </a:t>
            </a:r>
            <a:r>
              <a:rPr lang="en-US" sz="3200" b="1" dirty="0"/>
              <a:t>3 individuals</a:t>
            </a:r>
            <a:r>
              <a:rPr lang="en-US" sz="3200" dirty="0"/>
              <a:t>.</a:t>
            </a:r>
            <a:endParaRPr lang="ru-RU" sz="3200" dirty="0"/>
          </a:p>
          <a:p>
            <a:pPr lvl="2"/>
            <a:r>
              <a:rPr lang="en-US" sz="2800" dirty="0"/>
              <a:t>6-8 Home assignments based on lectures including code (</a:t>
            </a:r>
            <a:r>
              <a:rPr lang="en-US" sz="2800" b="1" dirty="0"/>
              <a:t>any language</a:t>
            </a:r>
            <a:r>
              <a:rPr lang="ru-RU" sz="2800" b="1" dirty="0"/>
              <a:t>, </a:t>
            </a:r>
            <a:r>
              <a:rPr lang="en-US" sz="2800" b="1" dirty="0"/>
              <a:t>including libraries</a:t>
            </a:r>
            <a:r>
              <a:rPr lang="ru-RU" sz="2800" dirty="0"/>
              <a:t>), </a:t>
            </a:r>
            <a:r>
              <a:rPr lang="en-US" sz="2800" dirty="0"/>
              <a:t>application of a method and comments/interpretation of the result(s).</a:t>
            </a:r>
            <a:endParaRPr lang="ru-RU" sz="2800" dirty="0"/>
          </a:p>
          <a:p>
            <a:pPr lvl="1"/>
            <a:endParaRPr lang="ru-RU" sz="3200" b="1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378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"/>
            <a:ext cx="8964488" cy="90872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K-Means, 4</a:t>
            </a:r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Explanation of the distance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308" y="980728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Euclidean squared </a:t>
            </a:r>
            <a:r>
              <a:rPr lang="en-US" sz="4400" b="1" dirty="0">
                <a:solidFill>
                  <a:schemeClr val="tx2"/>
                </a:solidFill>
              </a:rPr>
              <a:t>distance</a:t>
            </a:r>
            <a:r>
              <a:rPr lang="en-US" sz="3200" b="1" dirty="0">
                <a:solidFill>
                  <a:schemeClr val="tx2"/>
                </a:solidFill>
              </a:rPr>
              <a:t>: 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dot product of the difference by itself </a:t>
            </a: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tx2"/>
                </a:solidFill>
              </a:rPr>
              <a:t>                    </a:t>
            </a:r>
            <a:r>
              <a:rPr lang="en-US" sz="4000" b="1" i="1" dirty="0">
                <a:solidFill>
                  <a:schemeClr val="tx2"/>
                </a:solidFill>
              </a:rPr>
              <a:t>d(</a:t>
            </a:r>
            <a:r>
              <a:rPr lang="en-US" sz="4000" b="1" i="1" dirty="0" err="1">
                <a:solidFill>
                  <a:schemeClr val="tx2"/>
                </a:solidFill>
              </a:rPr>
              <a:t>i</a:t>
            </a:r>
            <a:r>
              <a:rPr lang="en-US" sz="4000" b="1" i="1" dirty="0">
                <a:solidFill>
                  <a:schemeClr val="tx2"/>
                </a:solidFill>
              </a:rPr>
              <a:t>, </a:t>
            </a:r>
            <a:r>
              <a:rPr lang="en-US" sz="4000" b="1" i="1" dirty="0" err="1">
                <a:solidFill>
                  <a:schemeClr val="tx2"/>
                </a:solidFill>
              </a:rPr>
              <a:t>c</a:t>
            </a:r>
            <a:r>
              <a:rPr lang="en-US" sz="4000" b="1" i="1" baseline="-25000" dirty="0" err="1">
                <a:solidFill>
                  <a:schemeClr val="tx2"/>
                </a:solidFill>
              </a:rPr>
              <a:t>k</a:t>
            </a:r>
            <a:r>
              <a:rPr lang="en-US" sz="4000" b="1" i="1" dirty="0">
                <a:solidFill>
                  <a:schemeClr val="tx2"/>
                </a:solidFill>
              </a:rPr>
              <a:t>)=&lt;</a:t>
            </a:r>
            <a:r>
              <a:rPr lang="en-US" sz="4000" b="1" i="1" dirty="0" err="1">
                <a:solidFill>
                  <a:schemeClr val="tx2"/>
                </a:solidFill>
              </a:rPr>
              <a:t>i-c</a:t>
            </a:r>
            <a:r>
              <a:rPr lang="en-US" sz="4000" b="1" i="1" baseline="-25000" dirty="0" err="1">
                <a:solidFill>
                  <a:schemeClr val="tx2"/>
                </a:solidFill>
              </a:rPr>
              <a:t>k</a:t>
            </a:r>
            <a:r>
              <a:rPr lang="en-US" sz="4000" b="1" i="1" dirty="0" err="1">
                <a:solidFill>
                  <a:schemeClr val="tx2"/>
                </a:solidFill>
              </a:rPr>
              <a:t>,i-c</a:t>
            </a:r>
            <a:r>
              <a:rPr lang="en-US" sz="4000" b="1" i="1" baseline="-25000" dirty="0" err="1">
                <a:solidFill>
                  <a:schemeClr val="tx2"/>
                </a:solidFill>
              </a:rPr>
              <a:t>k</a:t>
            </a:r>
            <a:r>
              <a:rPr lang="en-US" sz="4000" b="1" i="1" dirty="0">
                <a:solidFill>
                  <a:schemeClr val="tx2"/>
                </a:solidFill>
              </a:rPr>
              <a:t> &gt;</a:t>
            </a: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tx2"/>
                </a:solidFill>
              </a:rPr>
              <a:t>		object     	</a:t>
            </a:r>
            <a:r>
              <a:rPr lang="en-US" sz="3200" b="1" i="1" dirty="0" err="1">
                <a:solidFill>
                  <a:schemeClr val="tx2"/>
                </a:solidFill>
              </a:rPr>
              <a:t>i</a:t>
            </a:r>
            <a:r>
              <a:rPr lang="en-US" sz="3200" b="1" dirty="0">
                <a:solidFill>
                  <a:schemeClr val="tx2"/>
                </a:solidFill>
              </a:rPr>
              <a:t> =   </a:t>
            </a:r>
            <a:r>
              <a:rPr lang="en-US" sz="3200" b="1" dirty="0">
                <a:solidFill>
                  <a:srgbClr val="7030A0"/>
                </a:solidFill>
              </a:rPr>
              <a:t>(2,     1,     2,     0)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     		center     </a:t>
            </a:r>
            <a:r>
              <a:rPr lang="en-US" sz="3200" b="1" i="1" dirty="0" err="1">
                <a:solidFill>
                  <a:schemeClr val="tx2"/>
                </a:solidFill>
              </a:rPr>
              <a:t>c</a:t>
            </a:r>
            <a:r>
              <a:rPr lang="en-US" sz="3200" b="1" i="1" baseline="-25000" dirty="0" err="1">
                <a:solidFill>
                  <a:schemeClr val="tx2"/>
                </a:solidFill>
              </a:rPr>
              <a:t>k</a:t>
            </a:r>
            <a:r>
              <a:rPr lang="en-US" sz="3200" b="1" dirty="0">
                <a:solidFill>
                  <a:schemeClr val="tx2"/>
                </a:solidFill>
              </a:rPr>
              <a:t> =  </a:t>
            </a:r>
            <a:r>
              <a:rPr lang="en-US" sz="3200" b="1" dirty="0">
                <a:solidFill>
                  <a:srgbClr val="7030A0"/>
                </a:solidFill>
              </a:rPr>
              <a:t>(1,     2,     0,     1)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     		</a:t>
            </a:r>
            <a:r>
              <a:rPr lang="en-US" sz="3200" b="1" i="1" dirty="0" err="1">
                <a:solidFill>
                  <a:schemeClr val="tx2"/>
                </a:solidFill>
              </a:rPr>
              <a:t>i</a:t>
            </a:r>
            <a:r>
              <a:rPr lang="en-US" sz="3200" b="1" dirty="0">
                <a:solidFill>
                  <a:schemeClr val="tx2"/>
                </a:solidFill>
              </a:rPr>
              <a:t>-</a:t>
            </a:r>
            <a:r>
              <a:rPr lang="en-US" sz="3200" b="1" i="1" dirty="0">
                <a:solidFill>
                  <a:schemeClr val="tx2"/>
                </a:solidFill>
              </a:rPr>
              <a:t> </a:t>
            </a:r>
            <a:r>
              <a:rPr lang="en-US" sz="3200" b="1" i="1" dirty="0" err="1">
                <a:solidFill>
                  <a:schemeClr val="tx2"/>
                </a:solidFill>
              </a:rPr>
              <a:t>c</a:t>
            </a:r>
            <a:r>
              <a:rPr lang="en-US" sz="3200" b="1" i="1" baseline="-25000" dirty="0" err="1">
                <a:solidFill>
                  <a:schemeClr val="tx2"/>
                </a:solidFill>
              </a:rPr>
              <a:t>k</a:t>
            </a:r>
            <a:r>
              <a:rPr lang="en-US" sz="3200" b="1" dirty="0">
                <a:solidFill>
                  <a:schemeClr val="tx2"/>
                </a:solidFill>
              </a:rPr>
              <a:t>=</a:t>
            </a:r>
            <a:r>
              <a:rPr lang="en-US" sz="3200" b="1" dirty="0">
                <a:solidFill>
                  <a:srgbClr val="7030A0"/>
                </a:solidFill>
              </a:rPr>
              <a:t>(2-1, 1-2, 2- 0, 0-1)=(1, -1, 2, -1)</a:t>
            </a:r>
          </a:p>
          <a:p>
            <a:endParaRPr lang="en-US" sz="3200" b="1" dirty="0">
              <a:solidFill>
                <a:srgbClr val="7030A0"/>
              </a:solidFill>
            </a:endParaRPr>
          </a:p>
          <a:p>
            <a:r>
              <a:rPr lang="en-US" sz="3200" b="1" dirty="0">
                <a:solidFill>
                  <a:srgbClr val="7030A0"/>
                </a:solidFill>
              </a:rPr>
              <a:t>Distance:   </a:t>
            </a:r>
            <a:r>
              <a:rPr lang="en-US" sz="3200" b="1" dirty="0">
                <a:solidFill>
                  <a:schemeClr val="tx2"/>
                </a:solidFill>
              </a:rPr>
              <a:t>d(</a:t>
            </a:r>
            <a:r>
              <a:rPr lang="en-US" sz="3200" b="1" i="1" dirty="0" err="1">
                <a:solidFill>
                  <a:schemeClr val="tx2"/>
                </a:solidFill>
              </a:rPr>
              <a:t>i</a:t>
            </a:r>
            <a:r>
              <a:rPr lang="en-US" sz="3200" b="1" dirty="0" err="1">
                <a:solidFill>
                  <a:schemeClr val="tx2"/>
                </a:solidFill>
              </a:rPr>
              <a:t>,</a:t>
            </a:r>
            <a:r>
              <a:rPr lang="en-US" sz="3200" b="1" i="1" dirty="0" err="1">
                <a:solidFill>
                  <a:schemeClr val="tx2"/>
                </a:solidFill>
              </a:rPr>
              <a:t>c</a:t>
            </a:r>
            <a:r>
              <a:rPr lang="en-US" sz="3200" b="1" i="1" baseline="-25000" dirty="0" err="1">
                <a:solidFill>
                  <a:schemeClr val="tx2"/>
                </a:solidFill>
              </a:rPr>
              <a:t>k</a:t>
            </a:r>
            <a:r>
              <a:rPr lang="en-US" sz="3200" b="1" dirty="0">
                <a:solidFill>
                  <a:schemeClr val="tx2"/>
                </a:solidFill>
              </a:rPr>
              <a:t>)</a:t>
            </a:r>
            <a:r>
              <a:rPr lang="en-US" sz="3200" b="1" dirty="0">
                <a:solidFill>
                  <a:srgbClr val="7030A0"/>
                </a:solidFill>
              </a:rPr>
              <a:t> =(1)</a:t>
            </a:r>
            <a:r>
              <a:rPr lang="en-US" sz="3200" b="1" baseline="30000" dirty="0">
                <a:solidFill>
                  <a:srgbClr val="7030A0"/>
                </a:solidFill>
              </a:rPr>
              <a:t>2</a:t>
            </a:r>
            <a:r>
              <a:rPr lang="en-US" sz="3200" b="1" dirty="0">
                <a:solidFill>
                  <a:srgbClr val="7030A0"/>
                </a:solidFill>
              </a:rPr>
              <a:t>+(-1)</a:t>
            </a:r>
            <a:r>
              <a:rPr lang="en-US" sz="3200" b="1" baseline="30000" dirty="0">
                <a:solidFill>
                  <a:srgbClr val="7030A0"/>
                </a:solidFill>
              </a:rPr>
              <a:t>2</a:t>
            </a:r>
            <a:r>
              <a:rPr lang="en-US" sz="3200" b="1" dirty="0">
                <a:solidFill>
                  <a:srgbClr val="7030A0"/>
                </a:solidFill>
              </a:rPr>
              <a:t>+(2)</a:t>
            </a:r>
            <a:r>
              <a:rPr lang="en-US" sz="3200" b="1" baseline="30000" dirty="0">
                <a:solidFill>
                  <a:srgbClr val="7030A0"/>
                </a:solidFill>
              </a:rPr>
              <a:t>2</a:t>
            </a:r>
            <a:r>
              <a:rPr lang="en-US" sz="3200" b="1" dirty="0">
                <a:solidFill>
                  <a:srgbClr val="7030A0"/>
                </a:solidFill>
              </a:rPr>
              <a:t>+(-1)</a:t>
            </a:r>
            <a:r>
              <a:rPr lang="en-US" sz="3200" b="1" baseline="30000" dirty="0">
                <a:solidFill>
                  <a:srgbClr val="7030A0"/>
                </a:solidFill>
              </a:rPr>
              <a:t>2</a:t>
            </a:r>
            <a:r>
              <a:rPr lang="en-US" sz="3200" b="1" dirty="0">
                <a:solidFill>
                  <a:srgbClr val="7030A0"/>
                </a:solidFill>
              </a:rPr>
              <a:t> = 7</a:t>
            </a: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695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3"/>
            <a:ext cx="8964488" cy="936104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K-Means, 5</a:t>
            </a:r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</a:t>
            </a:r>
            <a:r>
              <a:rPr lang="en-US" sz="3600" b="1" dirty="0"/>
              <a:t>Applying K-Means method to Iris dataset</a:t>
            </a:r>
            <a:br>
              <a:rPr lang="en-US" sz="3600" b="1" dirty="0"/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308" y="1237228"/>
            <a:ext cx="9144000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Step </a:t>
            </a:r>
            <a:r>
              <a:rPr lang="en-US" sz="4000" b="1" dirty="0">
                <a:solidFill>
                  <a:schemeClr val="accent1"/>
                </a:solidFill>
                <a:sym typeface="Symbol"/>
              </a:rPr>
              <a:t></a:t>
            </a:r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1</a:t>
            </a:r>
            <a:r>
              <a:rPr lang="en-US" sz="4000" b="1" dirty="0">
                <a:solidFill>
                  <a:schemeClr val="accent1"/>
                </a:solidFill>
              </a:rPr>
              <a:t>. Preprocessing (options):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rgbClr val="0070C0"/>
                </a:solidFill>
              </a:rPr>
              <a:t>A</a:t>
            </a:r>
            <a:r>
              <a:rPr lang="en-US" sz="2800" b="1" dirty="0"/>
              <a:t>. No pre-processing </a:t>
            </a:r>
            <a:r>
              <a:rPr lang="en-US" sz="2800" b="1" dirty="0">
                <a:solidFill>
                  <a:schemeClr val="tx2"/>
                </a:solidFill>
              </a:rPr>
              <a:t>(All measurements relate to elements of the same flower and use the same unit)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   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B.</a:t>
            </a:r>
            <a:r>
              <a:rPr lang="en-US" sz="2800" b="1" dirty="0"/>
              <a:t> Z-scoring: Each feature centered by its mean and normalized by its standard deviation </a:t>
            </a:r>
            <a:r>
              <a:rPr lang="en-US" sz="2800" b="1" dirty="0">
                <a:solidFill>
                  <a:schemeClr val="tx2"/>
                </a:solidFill>
              </a:rPr>
              <a:t>(Everybody does so)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  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C.</a:t>
            </a:r>
            <a:r>
              <a:rPr lang="en-US" sz="2800" b="1" dirty="0"/>
              <a:t> Each feature centered by its mean and normalized by its range </a:t>
            </a:r>
            <a:r>
              <a:rPr lang="en-US" sz="2800" b="1" dirty="0">
                <a:solidFill>
                  <a:schemeClr val="tx2"/>
                </a:solidFill>
              </a:rPr>
              <a:t>(Dividing by range is better than by the standard deviation, Mirkin 2011 – see next slide)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tx2"/>
                </a:solidFill>
              </a:rPr>
              <a:t>		     	</a:t>
            </a:r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724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036496" cy="14261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 , 6</a:t>
            </a:r>
            <a:b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/>
              <a:t>Why dividing by range can be better than dividing by </a:t>
            </a:r>
            <a:r>
              <a:rPr lang="en-US" b="1" dirty="0" err="1"/>
              <a:t>std</a:t>
            </a:r>
            <a:r>
              <a:rPr lang="en-US" b="1" dirty="0"/>
              <a:t> for clustering</a:t>
            </a:r>
            <a:endParaRPr lang="ru-RU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7937526" cy="175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520" y="4352545"/>
                <a:ext cx="8424936" cy="1250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4000" i="1" smtClean="0">
                              <a:latin typeface="Cambria Math" panose="02040503050406030204" pitchFamily="18" charset="0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a:rPr lang="ru-RU" sz="4000" i="1">
                              <a:latin typeface="Cambria Math"/>
                              <a:ea typeface="Cambria Math"/>
                              <a:sym typeface="Symbol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  <a:sym typeface="Symbol"/>
                            </a:rPr>
                            <m:t>𝑏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  <a:sym typeface="Symbol"/>
                        </a:rPr>
                        <m:t>&gt; &gt; </m:t>
                      </m:r>
                      <m:sSub>
                        <m:sSubPr>
                          <m:ctrlPr>
                            <a:rPr lang="ru-RU" sz="4000" i="1" smtClean="0">
                              <a:latin typeface="Cambria Math" panose="02040503050406030204" pitchFamily="18" charset="0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a:rPr lang="ru-RU" sz="4000" i="1">
                              <a:latin typeface="Cambria Math"/>
                              <a:ea typeface="Cambria Math"/>
                              <a:sym typeface="Symbol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  <a:sym typeface="Symbol"/>
                            </a:rPr>
                            <m:t>𝑎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  <a:sym typeface="Symbol"/>
                        </a:rPr>
                        <m:t>               </m:t>
                      </m:r>
                      <m:f>
                        <m:fPr>
                          <m:ctrlPr>
                            <a:rPr lang="ru-RU" sz="4000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/>
                              <a:sym typeface="Symbol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/>
                              <a:sym typeface="Symbol"/>
                            </a:rPr>
                            <m:t>−</m:t>
                          </m:r>
                          <m:r>
                            <a:rPr lang="en-US" sz="4000" b="0" i="1" smtClean="0">
                              <a:latin typeface="Cambria Math"/>
                              <a:sym typeface="Symbol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ru-RU" sz="4000" i="1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ru-RU" sz="4000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en-US" sz="4000" b="0" i="1" smtClean="0">
                          <a:latin typeface="Cambria Math"/>
                          <a:sym typeface="Symbol"/>
                        </a:rPr>
                        <m:t>&lt; &lt;</m:t>
                      </m:r>
                      <m:f>
                        <m:fPr>
                          <m:ctrlPr>
                            <a:rPr lang="ru-RU" sz="4000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/>
                              <a:sym typeface="Symbol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/>
                              <a:sym typeface="Symbol"/>
                            </a:rPr>
                            <m:t>−</m:t>
                          </m:r>
                          <m:r>
                            <a:rPr lang="en-US" sz="4000" b="0" i="1" smtClean="0">
                              <a:latin typeface="Cambria Math"/>
                              <a:sym typeface="Symbol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ru-RU" sz="4000" i="1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ru-RU" sz="4000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4000" baseline="-25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52545"/>
                <a:ext cx="8424936" cy="12506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Стрелка вправо 8"/>
          <p:cNvSpPr/>
          <p:nvPr/>
        </p:nvSpPr>
        <p:spPr>
          <a:xfrm>
            <a:off x="3419872" y="4769988"/>
            <a:ext cx="978408" cy="342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07504" y="5603208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Counter-intuitive: (b) divides dataset, (a) not</a:t>
            </a:r>
            <a:endParaRPr lang="ru-RU" sz="36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7980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8860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K-Means,7</a:t>
            </a:r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Preprocessing options at Iris dataset             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308" y="1237228"/>
            <a:ext cx="91440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  0.  Specify K=3 and specimens 1, 51, 101 as initial centers (because of preliminary knowledge). Then run iterations of K-Means: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	</a:t>
            </a:r>
            <a:r>
              <a:rPr lang="en-US" sz="3200" b="1" dirty="0"/>
              <a:t>A.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2400" b="1" dirty="0"/>
              <a:t>(No preprocessing)</a:t>
            </a:r>
            <a:r>
              <a:rPr lang="en-US" sz="3200" b="1" dirty="0">
                <a:solidFill>
                  <a:schemeClr val="tx2"/>
                </a:solidFill>
              </a:rPr>
              <a:t> Converged in  4 iterations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 	</a:t>
            </a:r>
            <a:r>
              <a:rPr lang="en-US" sz="3200" b="1" dirty="0"/>
              <a:t>B.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2400" b="1" dirty="0"/>
              <a:t>(Z scoring)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/>
                </a:solidFill>
              </a:rPr>
              <a:t>Converged in  7 iterations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	</a:t>
            </a:r>
            <a:r>
              <a:rPr lang="en-US" sz="3200" b="1" dirty="0"/>
              <a:t>C.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2400" b="1" dirty="0"/>
              <a:t>(Normalizing by range)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/>
                </a:solidFill>
              </a:rPr>
              <a:t>Converged in  5 iterations</a:t>
            </a:r>
          </a:p>
          <a:p>
            <a:endParaRPr lang="en-US" sz="3200" b="1" dirty="0">
              <a:solidFill>
                <a:srgbClr val="7030A0"/>
              </a:solidFill>
            </a:endParaRP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tx2"/>
                </a:solidFill>
              </a:rPr>
              <a:t>		     	</a:t>
            </a:r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1271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8860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K-Means, 8</a:t>
            </a:r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Confusion regarding Ground Truth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308" y="1237228"/>
            <a:ext cx="9144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Partition of Iris dataset using K-Means method: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    Ground Truth:  Taxa   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r>
              <a:rPr lang="en-US" sz="3200" b="1" dirty="0">
                <a:solidFill>
                  <a:srgbClr val="7030A0"/>
                </a:solidFill>
              </a:rPr>
              <a:t>   T2   T3 Total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    	</a:t>
            </a:r>
            <a:r>
              <a:rPr lang="en-US" sz="3200" b="1" dirty="0"/>
              <a:t>A.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2400" b="1" dirty="0"/>
              <a:t>(No preprocessing) 	</a:t>
            </a:r>
            <a:r>
              <a:rPr lang="en-US" sz="2800" b="1" dirty="0">
                <a:solidFill>
                  <a:schemeClr val="tx2"/>
                </a:solidFill>
              </a:rPr>
              <a:t>50     0       0    50	</a:t>
            </a: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Cl1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      16 errors                       </a:t>
            </a:r>
            <a:r>
              <a:rPr lang="en-US" sz="2800" b="1" dirty="0">
                <a:solidFill>
                  <a:schemeClr val="tx2"/>
                </a:solidFill>
              </a:rPr>
              <a:t>	  0    48    </a:t>
            </a:r>
            <a:r>
              <a:rPr lang="en-US" sz="2800" b="1" dirty="0">
                <a:solidFill>
                  <a:srgbClr val="C00000"/>
                </a:solidFill>
              </a:rPr>
              <a:t>14</a:t>
            </a:r>
            <a:r>
              <a:rPr lang="en-US" sz="2800" b="1" dirty="0">
                <a:solidFill>
                  <a:schemeClr val="tx2"/>
                </a:solidFill>
              </a:rPr>
              <a:t>    62	</a:t>
            </a:r>
            <a:r>
              <a:rPr lang="en-US" sz="2800" b="1" dirty="0">
                <a:solidFill>
                  <a:srgbClr val="7030A0"/>
                </a:solidFill>
              </a:rPr>
              <a:t>Cl2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                                             	  0      </a:t>
            </a:r>
            <a:r>
              <a:rPr lang="en-US" sz="2800" b="1" dirty="0">
                <a:solidFill>
                  <a:srgbClr val="C00000"/>
                </a:solidFill>
              </a:rPr>
              <a:t>2</a:t>
            </a:r>
            <a:r>
              <a:rPr lang="en-US" sz="2800" b="1" dirty="0">
                <a:solidFill>
                  <a:schemeClr val="tx2"/>
                </a:solidFill>
              </a:rPr>
              <a:t>    36    38	</a:t>
            </a:r>
            <a:r>
              <a:rPr lang="en-US" sz="2800" b="1" dirty="0">
                <a:solidFill>
                  <a:srgbClr val="7030A0"/>
                </a:solidFill>
              </a:rPr>
              <a:t>Cl3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 	</a:t>
            </a:r>
            <a:r>
              <a:rPr lang="en-US" sz="3200" b="1" dirty="0"/>
              <a:t>B.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2400" b="1" dirty="0"/>
              <a:t>(Z scoring)</a:t>
            </a:r>
            <a:r>
              <a:rPr lang="en-US" sz="3200" b="1" dirty="0"/>
              <a:t>   </a:t>
            </a:r>
            <a:r>
              <a:rPr lang="en-US" sz="3200" b="1" dirty="0">
                <a:solidFill>
                  <a:schemeClr val="tx2"/>
                </a:solidFill>
              </a:rPr>
              <a:t>         	</a:t>
            </a:r>
            <a:r>
              <a:rPr lang="en-US" sz="2800" b="1" dirty="0">
                <a:solidFill>
                  <a:schemeClr val="tx2"/>
                </a:solidFill>
              </a:rPr>
              <a:t>50      0     0     50	</a:t>
            </a: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Cl1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      28 errors                       </a:t>
            </a:r>
            <a:r>
              <a:rPr lang="en-US" sz="2800" b="1" dirty="0">
                <a:solidFill>
                  <a:schemeClr val="tx2"/>
                </a:solidFill>
              </a:rPr>
              <a:t>	  0    39    </a:t>
            </a:r>
            <a:r>
              <a:rPr lang="en-US" sz="2800" b="1" dirty="0">
                <a:solidFill>
                  <a:srgbClr val="C00000"/>
                </a:solidFill>
              </a:rPr>
              <a:t>17</a:t>
            </a:r>
            <a:r>
              <a:rPr lang="en-US" sz="2800" b="1" dirty="0">
                <a:solidFill>
                  <a:schemeClr val="tx2"/>
                </a:solidFill>
              </a:rPr>
              <a:t>    56	</a:t>
            </a:r>
            <a:r>
              <a:rPr lang="en-US" sz="2800" b="1" dirty="0">
                <a:solidFill>
                  <a:srgbClr val="7030A0"/>
                </a:solidFill>
              </a:rPr>
              <a:t>Cl2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                                             	  0    </a:t>
            </a:r>
            <a:r>
              <a:rPr lang="en-US" sz="2800" b="1" dirty="0">
                <a:solidFill>
                  <a:srgbClr val="C00000"/>
                </a:solidFill>
              </a:rPr>
              <a:t>11</a:t>
            </a:r>
            <a:r>
              <a:rPr lang="en-US" sz="2800" b="1" dirty="0">
                <a:solidFill>
                  <a:schemeClr val="tx2"/>
                </a:solidFill>
              </a:rPr>
              <a:t>    33    44	</a:t>
            </a:r>
            <a:r>
              <a:rPr lang="en-US" sz="2800" b="1" dirty="0">
                <a:solidFill>
                  <a:srgbClr val="7030A0"/>
                </a:solidFill>
              </a:rPr>
              <a:t>Cl3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	</a:t>
            </a:r>
            <a:r>
              <a:rPr lang="en-US" sz="3200" b="1" dirty="0"/>
              <a:t>C.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2400" b="1" dirty="0"/>
              <a:t>(Norm. by range)</a:t>
            </a:r>
            <a:r>
              <a:rPr lang="en-US" sz="3200" b="1" dirty="0"/>
              <a:t> </a:t>
            </a:r>
            <a:r>
              <a:rPr lang="en-US" sz="2800" b="1" dirty="0">
                <a:solidFill>
                  <a:schemeClr val="tx2"/>
                </a:solidFill>
              </a:rPr>
              <a:t>   	50      0      0    50	</a:t>
            </a: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Cl1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       </a:t>
            </a:r>
            <a:r>
              <a:rPr lang="en-US" sz="2800" b="1" dirty="0">
                <a:solidFill>
                  <a:srgbClr val="C00000"/>
                </a:solidFill>
              </a:rPr>
              <a:t>17 errors</a:t>
            </a:r>
            <a:r>
              <a:rPr lang="en-US" sz="2800" b="1" dirty="0">
                <a:solidFill>
                  <a:schemeClr val="tx2"/>
                </a:solidFill>
              </a:rPr>
              <a:t>			  0    47   </a:t>
            </a:r>
            <a:r>
              <a:rPr lang="en-US" sz="2800" b="1" dirty="0">
                <a:solidFill>
                  <a:srgbClr val="C00000"/>
                </a:solidFill>
              </a:rPr>
              <a:t> 14   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61</a:t>
            </a:r>
            <a:r>
              <a:rPr lang="en-US" sz="2800" b="1" dirty="0">
                <a:solidFill>
                  <a:schemeClr val="tx2"/>
                </a:solidFill>
              </a:rPr>
              <a:t>	</a:t>
            </a:r>
            <a:r>
              <a:rPr lang="en-US" sz="2800" b="1" dirty="0">
                <a:solidFill>
                  <a:srgbClr val="7030A0"/>
                </a:solidFill>
              </a:rPr>
              <a:t>Cl2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     					  0      </a:t>
            </a:r>
            <a:r>
              <a:rPr lang="en-US" sz="2800" b="1" dirty="0">
                <a:solidFill>
                  <a:srgbClr val="C00000"/>
                </a:solidFill>
              </a:rPr>
              <a:t>3 </a:t>
            </a:r>
            <a:r>
              <a:rPr lang="en-US" sz="2800" b="1" dirty="0">
                <a:solidFill>
                  <a:schemeClr val="tx2"/>
                </a:solidFill>
              </a:rPr>
              <a:t>   36    39	</a:t>
            </a:r>
            <a:r>
              <a:rPr lang="en-US" sz="2800" b="1" dirty="0">
                <a:solidFill>
                  <a:srgbClr val="7030A0"/>
                </a:solidFill>
              </a:rPr>
              <a:t>Cl3</a:t>
            </a: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tx2"/>
                </a:solidFill>
              </a:rPr>
              <a:t>		     	</a:t>
            </a:r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193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"/>
            <a:ext cx="8964488" cy="980728"/>
          </a:xfrm>
        </p:spPr>
        <p:txBody>
          <a:bodyPr>
            <a:normAutofit fontScale="90000"/>
          </a:bodyPr>
          <a:lstStyle/>
          <a:p>
            <a:r>
              <a:rPr lang="en-US" sz="4400" b="1" kern="1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K-Means, 9 </a:t>
            </a:r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 interpretation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980728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Center </a:t>
            </a:r>
            <a:r>
              <a:rPr lang="en-US" sz="3200" b="1" i="1" dirty="0" err="1">
                <a:solidFill>
                  <a:schemeClr val="tx2"/>
                </a:solidFill>
              </a:rPr>
              <a:t>c</a:t>
            </a:r>
            <a:r>
              <a:rPr lang="en-US" sz="3200" b="1" i="1" baseline="-25000" dirty="0" err="1">
                <a:solidFill>
                  <a:schemeClr val="tx2"/>
                </a:solidFill>
              </a:rPr>
              <a:t>k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for Interpretation </a:t>
            </a:r>
            <a:r>
              <a:rPr lang="en-US" sz="2800" b="1" dirty="0">
                <a:solidFill>
                  <a:schemeClr val="tx2"/>
                </a:solidFill>
              </a:rPr>
              <a:t>of cluster </a:t>
            </a:r>
            <a:r>
              <a:rPr lang="en-US" sz="2800" b="1" i="1" dirty="0" err="1">
                <a:solidFill>
                  <a:schemeClr val="tx2"/>
                </a:solidFill>
              </a:rPr>
              <a:t>S</a:t>
            </a:r>
            <a:r>
              <a:rPr lang="en-US" sz="2800" b="1" i="1" baseline="-25000" dirty="0" err="1">
                <a:solidFill>
                  <a:schemeClr val="tx2"/>
                </a:solidFill>
              </a:rPr>
              <a:t>k</a:t>
            </a:r>
            <a:r>
              <a:rPr lang="en-US" sz="2800" b="1" i="1" dirty="0">
                <a:solidFill>
                  <a:schemeClr val="tx2"/>
                </a:solidFill>
              </a:rPr>
              <a:t>: </a:t>
            </a:r>
          </a:p>
          <a:p>
            <a:r>
              <a:rPr lang="en-US" sz="3200" b="1" dirty="0"/>
              <a:t>Iris taxon </a:t>
            </a:r>
            <a:r>
              <a:rPr lang="en-US" sz="2800" b="1" dirty="0"/>
              <a:t>T1: 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3200" b="1" dirty="0">
                <a:solidFill>
                  <a:schemeClr val="tx2"/>
                </a:solidFill>
              </a:rPr>
              <a:t>Specimens number 1, 2, …, 50</a:t>
            </a:r>
          </a:p>
          <a:p>
            <a:r>
              <a:rPr lang="en-US" sz="3200" b="1" dirty="0"/>
              <a:t>Taxon T1 Interpretation</a:t>
            </a:r>
            <a:r>
              <a:rPr lang="en-US" sz="2400" b="1" dirty="0"/>
              <a:t>:     </a:t>
            </a:r>
            <a:r>
              <a:rPr lang="en-US" sz="2400" b="1" dirty="0">
                <a:solidFill>
                  <a:srgbClr val="0070C0"/>
                </a:solidFill>
              </a:rPr>
              <a:t>SMALL PETAL</a:t>
            </a:r>
            <a:endParaRPr lang="en-US" sz="2800" b="1" dirty="0">
              <a:solidFill>
                <a:srgbClr val="0070C0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93379"/>
              </p:ext>
            </p:extLst>
          </p:nvPr>
        </p:nvGraphicFramePr>
        <p:xfrm>
          <a:off x="0" y="2780929"/>
          <a:ext cx="9036496" cy="3338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0280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SLength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SWidth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PLength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PWidth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651">
                <a:tc>
                  <a:txBody>
                    <a:bodyPr/>
                    <a:lstStyle/>
                    <a:p>
                      <a:r>
                        <a:rPr lang="en-US" sz="2800" b="1" dirty="0"/>
                        <a:t>Center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5.006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3.428 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1.462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0.246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280">
                <a:tc>
                  <a:txBody>
                    <a:bodyPr/>
                    <a:lstStyle/>
                    <a:p>
                      <a:r>
                        <a:rPr lang="en-US" sz="2800" b="1" dirty="0"/>
                        <a:t>Grand mean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5.843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3.057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3.758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1.199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938">
                <a:tc>
                  <a:txBody>
                    <a:bodyPr/>
                    <a:lstStyle/>
                    <a:p>
                      <a:r>
                        <a:rPr lang="en-US" sz="2800" b="1" dirty="0"/>
                        <a:t>Difference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0.837</a:t>
                      </a:r>
                      <a:endParaRPr lang="ru-RU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0.371</a:t>
                      </a:r>
                      <a:endParaRPr lang="ru-RU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2.296</a:t>
                      </a:r>
                      <a:endParaRPr lang="ru-RU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0.953</a:t>
                      </a:r>
                      <a:endParaRPr lang="ru-RU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38">
                <a:tc>
                  <a:txBody>
                    <a:bodyPr/>
                    <a:lstStyle/>
                    <a:p>
                      <a:r>
                        <a:rPr lang="en-US" sz="2800" b="1" dirty="0"/>
                        <a:t>Difference, %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14.3</a:t>
                      </a:r>
                      <a:endParaRPr lang="ru-RU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+12.1</a:t>
                      </a:r>
                      <a:endParaRPr lang="ru-RU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3200" b="1" dirty="0">
                          <a:solidFill>
                            <a:srgbClr val="C00000"/>
                          </a:solidFill>
                        </a:rPr>
                        <a:t>61.1</a:t>
                      </a:r>
                      <a:endParaRPr lang="ru-RU" sz="3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3200" b="1" dirty="0">
                          <a:solidFill>
                            <a:srgbClr val="C00000"/>
                          </a:solidFill>
                        </a:rPr>
                        <a:t>79.5</a:t>
                      </a:r>
                      <a:endParaRPr lang="ru-RU" sz="3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1720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8860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K-Means, 10</a:t>
            </a:r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</a:t>
            </a:r>
            <a:r>
              <a:rPr lang="en-US" sz="3600" b="1" dirty="0"/>
              <a:t>Advantages</a:t>
            </a: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308" y="1237228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tx2"/>
                </a:solidFill>
              </a:rPr>
              <a:t>K-Means computations model typology making (who knows: what is typology?)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6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tx2"/>
                </a:solidFill>
              </a:rPr>
              <a:t>Computation is intuitive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6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tx2"/>
                </a:solidFill>
              </a:rPr>
              <a:t>Computation is fast and requires no additional memory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6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tx2"/>
                </a:solidFill>
              </a:rPr>
              <a:t>Computation is easy to parallelize (big data)</a:t>
            </a:r>
          </a:p>
        </p:txBody>
      </p:sp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035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31754"/>
            <a:ext cx="8964488" cy="1188601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K-Means, 11</a:t>
            </a:r>
            <a:b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     </a:t>
            </a:r>
            <a:r>
              <a:rPr lang="en-US" sz="4000" b="1" dirty="0"/>
              <a:t>Issues of K-Means</a:t>
            </a:r>
            <a:br>
              <a:rPr lang="en-US" sz="3600" b="1" dirty="0"/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308" y="1237228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tx2"/>
                </a:solidFill>
              </a:rPr>
              <a:t>Would the K-Means computations ever stop?</a:t>
            </a:r>
          </a:p>
          <a:p>
            <a:endParaRPr lang="en-US" sz="36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tx2"/>
                </a:solidFill>
              </a:rPr>
              <a:t>Results depend of the initialization (see next slide): How should one initialize?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6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tx2"/>
                </a:solidFill>
              </a:rPr>
              <a:t>Choosing the number of clusters K?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   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    To address, let us do a bit of theory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2704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88601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K-Means, 12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solidFill>
                  <a:schemeClr val="tx2"/>
                </a:solidFill>
              </a:rPr>
              <a:t>Results heavily depend of the initialization</a:t>
            </a: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 dirty="0"/>
          </a:p>
        </p:txBody>
      </p:sp>
      <p:sp>
        <p:nvSpPr>
          <p:cNvPr id="3" name="Text Box 120"/>
          <p:cNvSpPr txBox="1">
            <a:spLocks noChangeArrowheads="1"/>
          </p:cNvSpPr>
          <p:nvPr/>
        </p:nvSpPr>
        <p:spPr bwMode="auto">
          <a:xfrm>
            <a:off x="3236419" y="1196752"/>
            <a:ext cx="5907581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1508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400" b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mbria Math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4168" y="1196753"/>
            <a:ext cx="305983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Two clearly visible</a:t>
            </a:r>
          </a:p>
          <a:p>
            <a:r>
              <a:rPr lang="en-US" sz="2800" b="1" dirty="0"/>
              <a:t>clusters case.</a:t>
            </a:r>
          </a:p>
          <a:p>
            <a:endParaRPr lang="en-US" sz="2400" b="1" dirty="0"/>
          </a:p>
          <a:p>
            <a:r>
              <a:rPr lang="en-US" sz="2800" b="1" dirty="0">
                <a:solidFill>
                  <a:schemeClr val="tx2"/>
                </a:solidFill>
              </a:rPr>
              <a:t>Top: </a:t>
            </a:r>
          </a:p>
          <a:p>
            <a:r>
              <a:rPr lang="en-US" sz="2400" b="1" dirty="0"/>
              <a:t>Reasonable location </a:t>
            </a:r>
          </a:p>
          <a:p>
            <a:r>
              <a:rPr lang="en-US" sz="2400" b="1" dirty="0"/>
              <a:t>of initial centroids</a:t>
            </a:r>
          </a:p>
          <a:p>
            <a:endParaRPr lang="en-US" sz="2400" b="1" dirty="0"/>
          </a:p>
          <a:p>
            <a:r>
              <a:rPr lang="en-US" sz="2800" b="1" dirty="0">
                <a:solidFill>
                  <a:schemeClr val="tx2"/>
                </a:solidFill>
              </a:rPr>
              <a:t>Bottom</a:t>
            </a:r>
            <a:r>
              <a:rPr lang="en-US" sz="2800" b="1" dirty="0"/>
              <a:t>: </a:t>
            </a:r>
          </a:p>
          <a:p>
            <a:r>
              <a:rPr lang="en-US" sz="2400" b="1" dirty="0"/>
              <a:t>Asymmetric initial centers lead to wrong clustering results</a:t>
            </a:r>
            <a:endParaRPr lang="ru-RU" sz="2400" b="1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758938" y="1231168"/>
            <a:ext cx="8388424" cy="5259760"/>
            <a:chOff x="755576" y="1215653"/>
            <a:chExt cx="8388424" cy="5259760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215653"/>
              <a:ext cx="8388424" cy="5259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Прямая соединительная линия 8"/>
            <p:cNvCxnSpPr/>
            <p:nvPr/>
          </p:nvCxnSpPr>
          <p:spPr>
            <a:xfrm flipH="1">
              <a:off x="1616310" y="2915389"/>
              <a:ext cx="792088" cy="866561"/>
            </a:xfrm>
            <a:prstGeom prst="lin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H="1">
              <a:off x="1297089" y="4853645"/>
              <a:ext cx="1330696" cy="322308"/>
            </a:xfrm>
            <a:prstGeom prst="lin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H="1">
              <a:off x="3416510" y="2915389"/>
              <a:ext cx="864096" cy="720080"/>
            </a:xfrm>
            <a:prstGeom prst="lin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48</a:t>
            </a:fld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611560" y="3861048"/>
            <a:ext cx="5256584" cy="21095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4508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8860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K-Means, 13</a:t>
            </a:r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solidFill>
                  <a:srgbClr val="C00000"/>
                </a:solidFill>
              </a:rPr>
              <a:t>K-Means criterion: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20"/>
              <p:cNvSpPr txBox="1">
                <a:spLocks noChangeArrowheads="1"/>
              </p:cNvSpPr>
              <p:nvPr/>
            </p:nvSpPr>
            <p:spPr bwMode="auto">
              <a:xfrm>
                <a:off x="3236419" y="1196752"/>
                <a:ext cx="5907581" cy="5328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800" b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Find partition </a:t>
                </a:r>
                <a:r>
                  <a:rPr kumimoji="0" lang="en-US" altLang="ru-RU" sz="2800" b="1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S</a:t>
                </a:r>
                <a:r>
                  <a:rPr kumimoji="0" lang="en-US" altLang="ru-RU" sz="2800" b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and centers </a:t>
                </a:r>
                <a:r>
                  <a:rPr kumimoji="0" lang="en-US" altLang="ru-RU" sz="2800" b="1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c </a:t>
                </a:r>
                <a:r>
                  <a:rPr kumimoji="0" lang="en-US" altLang="ru-RU" sz="2800" b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 to minimize: </a:t>
                </a:r>
                <a:endParaRPr kumimoji="0" lang="en-US" altLang="ru-RU" sz="2400" b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ambria Math"/>
                  <a:ea typeface="Times New Roman" pitchFamily="18" charset="0"/>
                  <a:cs typeface="Times New Roman" pitchFamily="18" charset="0"/>
                </a:endParaRP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ru-RU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𝑫</m:t>
                      </m:r>
                      <m:d>
                        <m:dPr>
                          <m:ctrlP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𝑺</m:t>
                          </m:r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𝒄</m:t>
                          </m:r>
                        </m:e>
                      </m:d>
                      <m:r>
                        <a:rPr kumimoji="0" lang="en-US" altLang="ru-RU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𝒌</m:t>
                          </m:r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𝑲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US" altLang="ru-RU" sz="2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en-US" altLang="ru-RU" sz="2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cs typeface="Times New Roman" pitchFamily="18" charset="0"/>
                                </a:rPr>
                                <m:t>𝒊</m:t>
                              </m:r>
                              <m:r>
                                <a:rPr kumimoji="0" lang="en-US" altLang="ru-RU" sz="2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0" lang="en-US" altLang="ru-RU" sz="2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cs typeface="Times New Roman" pitchFamily="18" charset="0"/>
                                </a:rPr>
                                <m:t>𝒅</m:t>
                              </m:r>
                              <m:d>
                                <m:dPr>
                                  <m:ctrlP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cs typeface="Times New Roman" pitchFamily="18" charset="0"/>
                                    </a:rPr>
                                    <m:t>𝒊</m:t>
                                  </m:r>
                                  <m: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cs typeface="Times New Roman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altLang="ru-RU" sz="2800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ru-RU" sz="2800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kumimoji="0" lang="en-US" altLang="ru-RU" sz="2800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0" lang="en-US" altLang="ru-RU" sz="28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"/>
                  <a:cs typeface="Times New Roman" pitchFamily="18" charset="0"/>
                </a:endParaRP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GB" altLang="ru-RU" sz="2400" b="1" dirty="0">
                  <a:solidFill>
                    <a:schemeClr val="tx2"/>
                  </a:solidFill>
                  <a:latin typeface="Times"/>
                  <a:ea typeface="Times New Roman" pitchFamily="18" charset="0"/>
                  <a:cs typeface="Times New Roman" pitchFamily="18" charset="0"/>
                </a:endParaRP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altLang="ru-RU" sz="2400" b="1" dirty="0"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Criterion: </a:t>
                </a:r>
                <a:r>
                  <a:rPr lang="en-GB" altLang="ru-RU" sz="24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Sum of distances between entities and centers of their clusters</a:t>
                </a: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altLang="ru-RU" sz="2400" b="1" dirty="0"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Distance d(.,.) (squared Euclidean):</a:t>
                </a: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ea typeface="Times New Roman" pitchFamily="18" charset="0"/>
                    <a:cs typeface="Times New Roman" pitchFamily="18" charset="0"/>
                  </a:rPr>
                  <a:t>         X= [  1,      2,         -2]</a:t>
                </a: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altLang="ru-RU" sz="2400" b="1" dirty="0">
                    <a:solidFill>
                      <a:schemeClr val="tx2"/>
                    </a:solidFill>
                    <a:latin typeface="Times"/>
                    <a:ea typeface="Times New Roman" pitchFamily="18" charset="0"/>
                    <a:cs typeface="Times New Roman" pitchFamily="18" charset="0"/>
                  </a:rPr>
                  <a:t>         Y= [  1,     -1,         -1]</a:t>
                </a: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ea typeface="Times New Roman" pitchFamily="18" charset="0"/>
                    <a:cs typeface="Times New Roman" pitchFamily="18" charset="0"/>
                  </a:rPr>
                  <a:t>                  </a:t>
                </a: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altLang="ru-RU" sz="2400" b="1" dirty="0">
                    <a:solidFill>
                      <a:schemeClr val="tx2"/>
                    </a:solidFill>
                    <a:latin typeface="Times"/>
                    <a:cs typeface="Times New Roman" pitchFamily="18" charset="0"/>
                  </a:rPr>
                  <a:t>     X-Y=[1-1, 2-(-1),  -2-(-1)]=[0, 3, -1]</a:t>
                </a:r>
              </a:p>
              <a:p>
                <a:pPr lvl="0" indent="15081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cs typeface="Times New Roman" pitchFamily="18" charset="0"/>
                  </a:rPr>
                  <a:t>d(X,Y)=&lt;X - Y, X - Y&gt;=0</a:t>
                </a:r>
                <a:r>
                  <a:rPr kumimoji="0" lang="en-GB" altLang="ru-RU" sz="2400" b="1" i="0" u="none" strike="noStrike" cap="none" normalizeH="0" baseline="30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cs typeface="Times New Roman" pitchFamily="18" charset="0"/>
                  </a:rPr>
                  <a:t>2</a:t>
                </a: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cs typeface="Times New Roman" pitchFamily="18" charset="0"/>
                  </a:rPr>
                  <a:t>+3</a:t>
                </a:r>
                <a:r>
                  <a:rPr kumimoji="0" lang="en-GB" altLang="ru-RU" sz="2400" b="1" i="0" u="none" strike="noStrike" cap="none" normalizeH="0" baseline="30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cs typeface="Times New Roman" pitchFamily="18" charset="0"/>
                  </a:rPr>
                  <a:t>2</a:t>
                </a: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cs typeface="Times New Roman" pitchFamily="18" charset="0"/>
                  </a:rPr>
                  <a:t>+(-1)</a:t>
                </a:r>
                <a:r>
                  <a:rPr kumimoji="0" lang="en-GB" altLang="ru-RU" sz="2400" b="1" i="0" u="none" strike="noStrike" cap="none" normalizeH="0" baseline="30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cs typeface="Times New Roman" pitchFamily="18" charset="0"/>
                  </a:rPr>
                  <a:t>2 </a:t>
                </a: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cs typeface="Times New Roman" pitchFamily="18" charset="0"/>
                  </a:rPr>
                  <a:t>= 10</a:t>
                </a:r>
                <a:endParaRPr kumimoji="0" lang="en-GB" altLang="ru-RU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 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6419" y="1196752"/>
                <a:ext cx="5907581" cy="5328592"/>
              </a:xfrm>
              <a:prstGeom prst="rect">
                <a:avLst/>
              </a:prstGeom>
              <a:blipFill rotWithShape="1">
                <a:blip r:embed="rId3"/>
                <a:stretch>
                  <a:fillRect l="-2167" t="-11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1"/>
          <p:cNvGrpSpPr>
            <a:grpSpLocks noChangeAspect="1"/>
          </p:cNvGrpSpPr>
          <p:nvPr/>
        </p:nvGrpSpPr>
        <p:grpSpPr bwMode="auto">
          <a:xfrm>
            <a:off x="220978" y="1412776"/>
            <a:ext cx="3943566" cy="3312368"/>
            <a:chOff x="3328" y="6468"/>
            <a:chExt cx="3072" cy="2172"/>
          </a:xfrm>
        </p:grpSpPr>
        <p:sp>
          <p:nvSpPr>
            <p:cNvPr id="8" name="AutoShape 26"/>
            <p:cNvSpPr>
              <a:spLocks noChangeAspect="1" noChangeArrowheads="1" noTextEdit="1"/>
            </p:cNvSpPr>
            <p:nvPr/>
          </p:nvSpPr>
          <p:spPr bwMode="auto">
            <a:xfrm>
              <a:off x="3328" y="6468"/>
              <a:ext cx="3072" cy="2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4177" y="6711"/>
              <a:ext cx="320" cy="405"/>
              <a:chOff x="4177" y="6711"/>
              <a:chExt cx="320" cy="405"/>
            </a:xfrm>
          </p:grpSpPr>
          <p:sp>
            <p:nvSpPr>
              <p:cNvPr id="30" name="Oval 25"/>
              <p:cNvSpPr>
                <a:spLocks noChangeArrowheads="1"/>
              </p:cNvSpPr>
              <p:nvPr/>
            </p:nvSpPr>
            <p:spPr bwMode="auto">
              <a:xfrm>
                <a:off x="4417" y="6792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" name="Oval 24"/>
              <p:cNvSpPr>
                <a:spLocks noChangeArrowheads="1"/>
              </p:cNvSpPr>
              <p:nvPr/>
            </p:nvSpPr>
            <p:spPr bwMode="auto">
              <a:xfrm>
                <a:off x="4417" y="7035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6" name="Oval 23"/>
              <p:cNvSpPr>
                <a:spLocks noChangeArrowheads="1"/>
              </p:cNvSpPr>
              <p:nvPr/>
            </p:nvSpPr>
            <p:spPr bwMode="auto">
              <a:xfrm>
                <a:off x="4177" y="6711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7" name="AutoShape 22"/>
              <p:cNvSpPr>
                <a:spLocks noChangeArrowheads="1"/>
              </p:cNvSpPr>
              <p:nvPr/>
            </p:nvSpPr>
            <p:spPr bwMode="auto">
              <a:xfrm>
                <a:off x="4286" y="6792"/>
                <a:ext cx="160" cy="184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3562" y="7755"/>
              <a:ext cx="240" cy="552"/>
              <a:chOff x="2897" y="7927"/>
              <a:chExt cx="240" cy="552"/>
            </a:xfrm>
          </p:grpSpPr>
          <p:sp>
            <p:nvSpPr>
              <p:cNvPr id="26" name="Oval 20"/>
              <p:cNvSpPr>
                <a:spLocks noChangeArrowheads="1"/>
              </p:cNvSpPr>
              <p:nvPr/>
            </p:nvSpPr>
            <p:spPr bwMode="auto">
              <a:xfrm>
                <a:off x="2897" y="7927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" name="Oval 19"/>
              <p:cNvSpPr>
                <a:spLocks noChangeArrowheads="1"/>
              </p:cNvSpPr>
              <p:nvPr/>
            </p:nvSpPr>
            <p:spPr bwMode="auto">
              <a:xfrm>
                <a:off x="3057" y="8398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" name="AutoShape 18"/>
              <p:cNvSpPr>
                <a:spLocks noChangeArrowheads="1"/>
              </p:cNvSpPr>
              <p:nvPr/>
            </p:nvSpPr>
            <p:spPr bwMode="auto">
              <a:xfrm>
                <a:off x="2934" y="8113"/>
                <a:ext cx="160" cy="180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5025" y="7463"/>
              <a:ext cx="880" cy="648"/>
              <a:chOff x="4657" y="8008"/>
              <a:chExt cx="880" cy="648"/>
            </a:xfrm>
          </p:grpSpPr>
          <p:sp>
            <p:nvSpPr>
              <p:cNvPr id="21" name="Oval 16"/>
              <p:cNvSpPr>
                <a:spLocks noChangeArrowheads="1"/>
              </p:cNvSpPr>
              <p:nvPr/>
            </p:nvSpPr>
            <p:spPr bwMode="auto">
              <a:xfrm>
                <a:off x="5457" y="8008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2" name="Oval 15"/>
              <p:cNvSpPr>
                <a:spLocks noChangeArrowheads="1"/>
              </p:cNvSpPr>
              <p:nvPr/>
            </p:nvSpPr>
            <p:spPr bwMode="auto">
              <a:xfrm>
                <a:off x="5137" y="8413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" name="Oval 14"/>
              <p:cNvSpPr>
                <a:spLocks noChangeArrowheads="1"/>
              </p:cNvSpPr>
              <p:nvPr/>
            </p:nvSpPr>
            <p:spPr bwMode="auto">
              <a:xfrm>
                <a:off x="4737" y="8575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4" name="Oval 13"/>
              <p:cNvSpPr>
                <a:spLocks noChangeArrowheads="1"/>
              </p:cNvSpPr>
              <p:nvPr/>
            </p:nvSpPr>
            <p:spPr bwMode="auto">
              <a:xfrm>
                <a:off x="4657" y="8089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5" name="AutoShape 12"/>
              <p:cNvSpPr>
                <a:spLocks noChangeArrowheads="1"/>
              </p:cNvSpPr>
              <p:nvPr/>
            </p:nvSpPr>
            <p:spPr bwMode="auto">
              <a:xfrm>
                <a:off x="5018" y="8178"/>
                <a:ext cx="160" cy="184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591" y="7830"/>
              <a:ext cx="71" cy="15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662" y="8030"/>
              <a:ext cx="97" cy="1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H="1" flipV="1">
              <a:off x="5078" y="7589"/>
              <a:ext cx="352" cy="1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5149" y="7719"/>
              <a:ext cx="317" cy="32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 flipV="1">
              <a:off x="5488" y="7491"/>
              <a:ext cx="378" cy="2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 flipH="1" flipV="1">
              <a:off x="5470" y="7745"/>
              <a:ext cx="76" cy="1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Line 4"/>
            <p:cNvSpPr>
              <a:spLocks noChangeShapeType="1"/>
            </p:cNvSpPr>
            <p:nvPr/>
          </p:nvSpPr>
          <p:spPr bwMode="auto">
            <a:xfrm>
              <a:off x="4204" y="6774"/>
              <a:ext cx="144" cy="12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Line 3"/>
            <p:cNvSpPr>
              <a:spLocks noChangeShapeType="1"/>
            </p:cNvSpPr>
            <p:nvPr/>
          </p:nvSpPr>
          <p:spPr bwMode="auto">
            <a:xfrm>
              <a:off x="4364" y="6918"/>
              <a:ext cx="82" cy="11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Line 2"/>
            <p:cNvSpPr>
              <a:spLocks noChangeShapeType="1"/>
            </p:cNvSpPr>
            <p:nvPr/>
          </p:nvSpPr>
          <p:spPr bwMode="auto">
            <a:xfrm flipH="1">
              <a:off x="4364" y="6792"/>
              <a:ext cx="82" cy="9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51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Plan of the class (bird’s eye view)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980728"/>
            <a:ext cx="7890080" cy="56166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Partition</a:t>
            </a:r>
          </a:p>
          <a:p>
            <a:pPr lvl="1"/>
            <a:r>
              <a:rPr lang="en-US" dirty="0"/>
              <a:t>Hierarchies (if time permits)</a:t>
            </a:r>
          </a:p>
          <a:p>
            <a:pPr lvl="1"/>
            <a:r>
              <a:rPr lang="en-US" dirty="0"/>
              <a:t>Methods for interpretation and data analytics</a:t>
            </a:r>
          </a:p>
          <a:p>
            <a:pPr lvl="1"/>
            <a:r>
              <a:rPr lang="en-US" dirty="0"/>
              <a:t>Similarity data clustering</a:t>
            </a:r>
          </a:p>
          <a:p>
            <a:pPr lvl="1"/>
            <a:r>
              <a:rPr lang="en-US" dirty="0"/>
              <a:t>Consensus clustering</a:t>
            </a:r>
            <a:r>
              <a:rPr lang="ru-RU" dirty="0"/>
              <a:t> (</a:t>
            </a:r>
            <a:r>
              <a:rPr lang="en-US" dirty="0"/>
              <a:t>if time permits)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SVD and Principal Component Analysis</a:t>
            </a:r>
          </a:p>
          <a:p>
            <a:pPr lvl="1"/>
            <a:r>
              <a:rPr lang="en-US" dirty="0"/>
              <a:t>Hidden factor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r>
              <a:rPr lang="en-US" dirty="0"/>
              <a:t>Latent Semantic Indexing (if time permits)</a:t>
            </a:r>
          </a:p>
          <a:p>
            <a:r>
              <a:rPr lang="en-US" dirty="0"/>
              <a:t>Regression, Decision Tree, Naive Bayes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5958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0"/>
            <a:ext cx="9252520" cy="1188601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K-Means, 14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tx2"/>
                </a:solidFill>
              </a:rPr>
              <a:t>K-Means computation converges</a:t>
            </a: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20"/>
              <p:cNvSpPr txBox="1">
                <a:spLocks noChangeArrowheads="1"/>
              </p:cNvSpPr>
              <p:nvPr/>
            </p:nvSpPr>
            <p:spPr bwMode="auto">
              <a:xfrm>
                <a:off x="3236419" y="1196752"/>
                <a:ext cx="5907581" cy="5328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3200" b="1" dirty="0">
                    <a:solidFill>
                      <a:schemeClr val="accent1"/>
                    </a:solidFill>
                  </a:rPr>
                  <a:t>alternatingly:</a:t>
                </a: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𝑫</m:t>
                      </m:r>
                      <m:d>
                        <m:dPr>
                          <m:ctrlP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𝑺</m:t>
                          </m:r>
                          <m: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𝒄</m:t>
                          </m:r>
                        </m:e>
                      </m:d>
                      <m:r>
                        <a:rPr kumimoji="0" lang="en-US" alt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𝒌</m:t>
                          </m:r>
                          <m: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𝑲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US" altLang="ru-RU" sz="24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en-US" altLang="ru-RU" sz="24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cs typeface="Times New Roman" pitchFamily="18" charset="0"/>
                                </a:rPr>
                                <m:t>𝒊</m:t>
                              </m:r>
                              <m:r>
                                <a:rPr kumimoji="0" lang="en-US" altLang="ru-RU" sz="24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0" lang="en-US" altLang="ru-RU" sz="24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ru-RU" sz="24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kumimoji="0" lang="en-US" altLang="ru-RU" sz="24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0" lang="en-US" altLang="ru-RU" sz="24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cs typeface="Times New Roman" pitchFamily="18" charset="0"/>
                                </a:rPr>
                                <m:t>𝒅</m:t>
                              </m:r>
                              <m:d>
                                <m:dPr>
                                  <m:ctrlPr>
                                    <a:rPr kumimoji="0" lang="en-US" altLang="ru-RU" sz="24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ru-RU" sz="24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cs typeface="Times New Roman" pitchFamily="18" charset="0"/>
                                    </a:rPr>
                                    <m:t>𝒊</m:t>
                                  </m:r>
                                  <m:r>
                                    <a:rPr kumimoji="0" lang="en-US" altLang="ru-RU" sz="24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cs typeface="Times New Roman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altLang="ru-RU" sz="2400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ru-RU" sz="2400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kumimoji="0" lang="en-US" altLang="ru-RU" sz="2400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0" lang="en-US" altLang="ru-RU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"/>
                  <a:cs typeface="Times New Roman" pitchFamily="18" charset="0"/>
                </a:endParaRPr>
              </a:p>
              <a:p>
                <a:pPr lvl="0" indent="15081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ru-RU" sz="2400" b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over </a:t>
                </a:r>
                <a:r>
                  <a:rPr kumimoji="0" lang="en-US" altLang="ru-RU" sz="2400" b="1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S</a:t>
                </a:r>
                <a:r>
                  <a:rPr kumimoji="0" lang="en-US" altLang="ru-RU" sz="2400" b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and </a:t>
                </a:r>
                <a:r>
                  <a:rPr kumimoji="0" lang="en-US" altLang="ru-RU" sz="2400" b="1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c.</a:t>
                </a:r>
                <a:endParaRPr lang="en-GB" altLang="ru-RU" sz="2400" b="1" dirty="0">
                  <a:solidFill>
                    <a:schemeClr val="tx2"/>
                  </a:solidFill>
                  <a:latin typeface="Times"/>
                  <a:ea typeface="Times New Roman" pitchFamily="18" charset="0"/>
                  <a:cs typeface="Times New Roman" pitchFamily="18" charset="0"/>
                </a:endParaRP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altLang="ru-RU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"/>
                  <a:ea typeface="Times New Roman" pitchFamily="18" charset="0"/>
                  <a:cs typeface="Times New Roman" pitchFamily="18" charset="0"/>
                </a:endParaRP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altLang="ru-RU" sz="2400" b="1" dirty="0"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Distance (Squared Euclidean):</a:t>
                </a: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ru-RU" sz="28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        X= [  1,      2,         -2]</a:t>
                </a: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altLang="ru-RU" sz="28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         Y= [  1,    -1,         -1]</a:t>
                </a:r>
                <a:r>
                  <a:rPr kumimoji="0" lang="en-GB" altLang="ru-RU" sz="28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                 </a:t>
                </a: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altLang="ru-RU" sz="28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X-Y=  [   0,     3,         -1]</a:t>
                </a:r>
              </a:p>
              <a:p>
                <a:pPr lvl="0" indent="150813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0" lang="en-GB" altLang="ru-RU" sz="28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cs typeface="Times New Roman" pitchFamily="18" charset="0"/>
                </a:endParaRPr>
              </a:p>
              <a:p>
                <a:pPr lvl="0" indent="15081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cs typeface="Times New Roman" pitchFamily="18" charset="0"/>
                  </a:rPr>
                  <a:t>d(X,Y)=&lt;X - Y, X - Y&gt;=0</a:t>
                </a:r>
                <a:r>
                  <a:rPr kumimoji="0" lang="en-GB" altLang="ru-RU" sz="2400" b="1" i="0" u="none" strike="noStrike" cap="none" normalizeH="0" baseline="30000" dirty="0">
                    <a:ln>
                      <a:noFill/>
                    </a:ln>
                    <a:solidFill>
                      <a:schemeClr val="tx2"/>
                    </a:solidFill>
                    <a:effectLst/>
                    <a:cs typeface="Times New Roman" pitchFamily="18" charset="0"/>
                  </a:rPr>
                  <a:t>2</a:t>
                </a: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cs typeface="Times New Roman" pitchFamily="18" charset="0"/>
                  </a:rPr>
                  <a:t>+3</a:t>
                </a:r>
                <a:r>
                  <a:rPr kumimoji="0" lang="en-GB" altLang="ru-RU" sz="2400" b="1" i="0" u="none" strike="noStrike" cap="none" normalizeH="0" baseline="30000" dirty="0">
                    <a:ln>
                      <a:noFill/>
                    </a:ln>
                    <a:solidFill>
                      <a:schemeClr val="tx2"/>
                    </a:solidFill>
                    <a:effectLst/>
                    <a:cs typeface="Times New Roman" pitchFamily="18" charset="0"/>
                  </a:rPr>
                  <a:t>2</a:t>
                </a: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cs typeface="Times New Roman" pitchFamily="18" charset="0"/>
                  </a:rPr>
                  <a:t>+(-1)</a:t>
                </a:r>
                <a:r>
                  <a:rPr kumimoji="0" lang="en-GB" altLang="ru-RU" sz="2400" b="1" i="0" u="none" strike="noStrike" cap="none" normalizeH="0" baseline="30000" dirty="0">
                    <a:ln>
                      <a:noFill/>
                    </a:ln>
                    <a:solidFill>
                      <a:schemeClr val="tx2"/>
                    </a:solidFill>
                    <a:effectLst/>
                    <a:cs typeface="Times New Roman" pitchFamily="18" charset="0"/>
                  </a:rPr>
                  <a:t>2 </a:t>
                </a: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cs typeface="Times New Roman" pitchFamily="18" charset="0"/>
                  </a:rPr>
                  <a:t>= 10</a:t>
                </a:r>
                <a:endParaRPr kumimoji="0" lang="en-GB" altLang="ru-RU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 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6419" y="1196752"/>
                <a:ext cx="5907581" cy="5328592"/>
              </a:xfrm>
              <a:prstGeom prst="rect">
                <a:avLst/>
              </a:prstGeom>
              <a:blipFill rotWithShape="1">
                <a:blip r:embed="rId3"/>
                <a:stretch>
                  <a:fillRect l="-2683" t="-14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1252786"/>
            <a:ext cx="34198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Minimize </a:t>
            </a:r>
            <a:r>
              <a:rPr lang="en-US" sz="3200" b="1" i="1" dirty="0">
                <a:solidFill>
                  <a:srgbClr val="FF0000"/>
                </a:solidFill>
              </a:rPr>
              <a:t>D(</a:t>
            </a:r>
            <a:r>
              <a:rPr lang="en-US" sz="3200" b="1" i="1" dirty="0" err="1">
                <a:solidFill>
                  <a:srgbClr val="FF0000"/>
                </a:solidFill>
              </a:rPr>
              <a:t>S,c</a:t>
            </a:r>
            <a:r>
              <a:rPr lang="en-US" sz="3200" b="1" i="1" dirty="0">
                <a:solidFill>
                  <a:srgbClr val="FF0000"/>
                </a:solidFill>
              </a:rPr>
              <a:t>)</a:t>
            </a:r>
          </a:p>
          <a:p>
            <a:endParaRPr lang="en-US" sz="2800" dirty="0"/>
          </a:p>
          <a:p>
            <a:r>
              <a:rPr lang="en-US" sz="2800" b="1" dirty="0" err="1"/>
              <a:t>Min</a:t>
            </a:r>
            <a:r>
              <a:rPr lang="en-US" sz="2800" b="1" baseline="-25000" dirty="0" err="1"/>
              <a:t>S</a:t>
            </a:r>
            <a:r>
              <a:rPr lang="en-US" sz="2800" b="1" baseline="-25000" dirty="0"/>
              <a:t> </a:t>
            </a:r>
            <a:r>
              <a:rPr lang="en-US" sz="2800" b="1" i="1" dirty="0"/>
              <a:t>D(S, c)</a:t>
            </a:r>
            <a:r>
              <a:rPr lang="en-US" sz="2800" b="1" dirty="0"/>
              <a:t>:</a:t>
            </a:r>
          </a:p>
          <a:p>
            <a:r>
              <a:rPr lang="en-US" sz="2800" dirty="0"/>
              <a:t>- Clusters update</a:t>
            </a:r>
          </a:p>
          <a:p>
            <a:r>
              <a:rPr lang="en-US" sz="2800" b="1" dirty="0" err="1"/>
              <a:t>Min</a:t>
            </a:r>
            <a:r>
              <a:rPr lang="en-US" sz="2800" b="1" baseline="-25000" dirty="0" err="1"/>
              <a:t>c</a:t>
            </a:r>
            <a:r>
              <a:rPr lang="en-US" sz="2800" b="1" dirty="0"/>
              <a:t> </a:t>
            </a:r>
            <a:r>
              <a:rPr lang="en-US" sz="2800" b="1" i="1" dirty="0"/>
              <a:t>D(S, c)</a:t>
            </a:r>
            <a:r>
              <a:rPr lang="en-US" sz="2800" b="1" dirty="0"/>
              <a:t>:</a:t>
            </a:r>
          </a:p>
          <a:p>
            <a:r>
              <a:rPr lang="en-US" sz="2800" dirty="0"/>
              <a:t>- Centers update</a:t>
            </a:r>
          </a:p>
          <a:p>
            <a:endParaRPr lang="en-US" sz="2800" i="1" dirty="0"/>
          </a:p>
          <a:p>
            <a:r>
              <a:rPr lang="en-US" sz="3200" i="1" dirty="0"/>
              <a:t>D(</a:t>
            </a:r>
            <a:r>
              <a:rPr lang="en-US" sz="3200" i="1" dirty="0" err="1"/>
              <a:t>S,c</a:t>
            </a:r>
            <a:r>
              <a:rPr lang="en-US" sz="3200" i="1" dirty="0"/>
              <a:t>)</a:t>
            </a:r>
            <a:r>
              <a:rPr lang="en-US" sz="3200" dirty="0"/>
              <a:t> decreases at each step:</a:t>
            </a:r>
          </a:p>
          <a:p>
            <a:r>
              <a:rPr lang="en-US" sz="3600" b="1" dirty="0">
                <a:solidFill>
                  <a:schemeClr val="tx2"/>
                </a:solidFill>
              </a:rPr>
              <a:t>Convergence – </a:t>
            </a:r>
            <a:r>
              <a:rPr lang="en-US" sz="3600" b="1" dirty="0">
                <a:solidFill>
                  <a:srgbClr val="C00000"/>
                </a:solidFill>
              </a:rPr>
              <a:t>why? (QUIZ)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6513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/>
          <a:p>
            <a:r>
              <a:rPr lang="en-US" dirty="0"/>
              <a:t>       Pythagorean  decomposition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784976" cy="566124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K-Means criterion: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i="1" dirty="0"/>
              <a:t>                  </a:t>
            </a:r>
            <a:r>
              <a:rPr lang="en-US" sz="3200" b="1" i="1" dirty="0"/>
              <a:t>T  =  F(</a:t>
            </a:r>
            <a:r>
              <a:rPr lang="en-US" sz="3200" b="1" i="1" dirty="0" err="1"/>
              <a:t>S,c</a:t>
            </a:r>
            <a:r>
              <a:rPr lang="en-US" sz="3200" b="1" i="1" dirty="0"/>
              <a:t>) + D(</a:t>
            </a:r>
            <a:r>
              <a:rPr lang="en-US" sz="3200" b="1" i="1" dirty="0" err="1"/>
              <a:t>S,c</a:t>
            </a:r>
            <a:r>
              <a:rPr lang="en-US" sz="3200" b="1" i="1" dirty="0"/>
              <a:t>) </a:t>
            </a:r>
            <a:r>
              <a:rPr lang="en-US" sz="3200" i="1" dirty="0"/>
              <a:t>      </a:t>
            </a:r>
          </a:p>
          <a:p>
            <a:endParaRPr lang="en-US" sz="3200" i="1" dirty="0">
              <a:solidFill>
                <a:srgbClr val="7030A0"/>
              </a:solidFill>
            </a:endParaRPr>
          </a:p>
          <a:p>
            <a:r>
              <a:rPr lang="en-US" sz="3200" i="1" dirty="0" err="1">
                <a:solidFill>
                  <a:srgbClr val="7030A0"/>
                </a:solidFill>
              </a:rPr>
              <a:t>Data_Scatter</a:t>
            </a:r>
            <a:r>
              <a:rPr lang="en-US" sz="3200" i="1" dirty="0">
                <a:solidFill>
                  <a:srgbClr val="7030A0"/>
                </a:solidFill>
              </a:rPr>
              <a:t> = “Explained </a:t>
            </a:r>
            <a:r>
              <a:rPr lang="en-US" sz="3200" i="1" dirty="0" err="1">
                <a:solidFill>
                  <a:srgbClr val="7030A0"/>
                </a:solidFill>
              </a:rPr>
              <a:t>Part”+”Unexplained</a:t>
            </a:r>
            <a:r>
              <a:rPr lang="en-US" sz="3200" i="1" dirty="0">
                <a:solidFill>
                  <a:srgbClr val="7030A0"/>
                </a:solidFill>
              </a:rPr>
              <a:t> Part”</a:t>
            </a:r>
          </a:p>
          <a:p>
            <a:endParaRPr lang="ru-RU" sz="3200" i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336862"/>
              </p:ext>
            </p:extLst>
          </p:nvPr>
        </p:nvGraphicFramePr>
        <p:xfrm>
          <a:off x="1347788" y="1700213"/>
          <a:ext cx="52387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Формула" r:id="rId3" imgW="2057400" imgH="457200" progId="Equation.3">
                  <p:embed/>
                </p:oleObj>
              </mc:Choice>
              <mc:Fallback>
                <p:oleObj name="Формула" r:id="rId3" imgW="2057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7788" y="1700213"/>
                        <a:ext cx="5238750" cy="116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702649"/>
              </p:ext>
            </p:extLst>
          </p:nvPr>
        </p:nvGraphicFramePr>
        <p:xfrm>
          <a:off x="611560" y="2780928"/>
          <a:ext cx="515302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Формула" r:id="rId5" imgW="2145960" imgH="457200" progId="Equation.3">
                  <p:embed/>
                </p:oleObj>
              </mc:Choice>
              <mc:Fallback>
                <p:oleObj name="Формула" r:id="rId5" imgW="21459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2780928"/>
                        <a:ext cx="5153025" cy="1096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277703"/>
              </p:ext>
            </p:extLst>
          </p:nvPr>
        </p:nvGraphicFramePr>
        <p:xfrm>
          <a:off x="627680" y="3645024"/>
          <a:ext cx="669766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Формула" r:id="rId7" imgW="2692080" imgH="431640" progId="Equation.3">
                  <p:embed/>
                </p:oleObj>
              </mc:Choice>
              <mc:Fallback>
                <p:oleObj name="Формула" r:id="rId7" imgW="269208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7680" y="3645024"/>
                        <a:ext cx="6697663" cy="1074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Стрелка вниз 8"/>
          <p:cNvSpPr/>
          <p:nvPr/>
        </p:nvSpPr>
        <p:spPr>
          <a:xfrm rot="18224005">
            <a:off x="1841836" y="4589193"/>
            <a:ext cx="340616" cy="889582"/>
          </a:xfrm>
          <a:prstGeom prst="down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3635896" y="4432121"/>
            <a:ext cx="340616" cy="601863"/>
          </a:xfrm>
          <a:prstGeom prst="down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7784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64488" cy="97234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Complementary clustering criterion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20"/>
              <p:cNvSpPr txBox="1">
                <a:spLocks noChangeArrowheads="1"/>
              </p:cNvSpPr>
              <p:nvPr/>
            </p:nvSpPr>
            <p:spPr bwMode="auto">
              <a:xfrm>
                <a:off x="0" y="1271213"/>
                <a:ext cx="4446239" cy="5112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800" b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K-Means minimizes:</a:t>
                </a:r>
                <a:endParaRPr kumimoji="0" lang="en-US" altLang="ru-RU" sz="2400" b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ambria Math"/>
                  <a:ea typeface="Times New Roman" pitchFamily="18" charset="0"/>
                  <a:cs typeface="Times New Roman" pitchFamily="18" charset="0"/>
                </a:endParaRP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ru-RU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𝑫</m:t>
                      </m:r>
                      <m:d>
                        <m:dPr>
                          <m:ctrlP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𝑺</m:t>
                          </m:r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𝒄</m:t>
                          </m:r>
                        </m:e>
                      </m:d>
                      <m:r>
                        <a:rPr kumimoji="0" lang="en-US" altLang="ru-RU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𝒌</m:t>
                          </m:r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𝑲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US" altLang="ru-RU" sz="2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en-US" altLang="ru-RU" sz="2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cs typeface="Times New Roman" pitchFamily="18" charset="0"/>
                                </a:rPr>
                                <m:t>𝒊</m:t>
                              </m:r>
                              <m:r>
                                <a:rPr kumimoji="0" lang="en-US" altLang="ru-RU" sz="2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0" lang="en-US" altLang="ru-RU" sz="2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cs typeface="Times New Roman" pitchFamily="18" charset="0"/>
                                </a:rPr>
                                <m:t>𝒅</m:t>
                              </m:r>
                              <m:d>
                                <m:dPr>
                                  <m:ctrlP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cs typeface="Times New Roman" pitchFamily="18" charset="0"/>
                                    </a:rPr>
                                    <m:t>𝒊</m:t>
                                  </m:r>
                                  <m: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cs typeface="Times New Roman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altLang="ru-RU" sz="2800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ru-RU" sz="2800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kumimoji="0" lang="en-US" altLang="ru-RU" sz="2800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0" lang="en-US" altLang="ru-RU" sz="28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"/>
                  <a:cs typeface="Times New Roman" pitchFamily="18" charset="0"/>
                </a:endParaRPr>
              </a:p>
              <a:p>
                <a:pPr lvl="0" indent="15081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ru-RU" sz="2400" b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      over </a:t>
                </a:r>
                <a:r>
                  <a:rPr kumimoji="0" lang="en-US" altLang="ru-RU" sz="2400" b="1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S</a:t>
                </a:r>
                <a:r>
                  <a:rPr kumimoji="0" lang="en-US" altLang="ru-RU" sz="2400" b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and </a:t>
                </a:r>
                <a:r>
                  <a:rPr kumimoji="0" lang="en-US" altLang="ru-RU" sz="2400" b="1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c.</a:t>
                </a:r>
              </a:p>
              <a:p>
                <a:pPr lvl="0" indent="15081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ru-RU" sz="2400" b="1" dirty="0">
                  <a:solidFill>
                    <a:schemeClr val="tx2"/>
                  </a:solidFill>
                  <a:latin typeface="Arial" panose="020B0604020202020204" pitchFamily="34" charset="0"/>
                  <a:ea typeface="Times New Roman" pitchFamily="18" charset="0"/>
                  <a:cs typeface="Arial" panose="020B0604020202020204" pitchFamily="34" charset="0"/>
                </a:endParaRPr>
              </a:p>
              <a:p>
                <a:pPr lvl="0" indent="15081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800" b="1" dirty="0">
                    <a:solidFill>
                      <a:srgbClr val="C00000"/>
                    </a:solidFill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Data scatter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0" lang="en-US" altLang="ru-RU" sz="3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a:rPr kumimoji="0" lang="en-US" altLang="ru-RU" sz="3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  <m:r>
                          <a:rPr kumimoji="0" lang="en-US" altLang="ru-RU" sz="3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kumimoji="0" lang="en-US" altLang="ru-RU" sz="3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𝒗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0" lang="en-US" altLang="ru-RU" sz="3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ru-RU" sz="3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kumimoji="0" lang="en-US" altLang="ru-RU" sz="3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𝒊𝒗</m:t>
                            </m:r>
                          </m:sub>
                        </m:sSub>
                        <m:r>
                          <a:rPr kumimoji="0" lang="en-US" altLang="ru-RU" sz="3600" b="1" i="1" u="none" strike="noStrike" cap="none" normalizeH="0" baseline="3000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e>
                    </m:nary>
                  </m:oMath>
                </a14:m>
                <a:r>
                  <a:rPr kumimoji="0" lang="en-US" altLang="ru-RU" sz="2800" b="1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=</a:t>
                </a:r>
              </a:p>
              <a:p>
                <a:pPr lvl="0" indent="15081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800" b="1" i="1" dirty="0">
                    <a:solidFill>
                      <a:srgbClr val="C00000"/>
                    </a:solidFill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 = D(</a:t>
                </a:r>
                <a:r>
                  <a:rPr lang="en-US" altLang="ru-RU" sz="2800" b="1" i="1" dirty="0" err="1">
                    <a:solidFill>
                      <a:srgbClr val="C00000"/>
                    </a:solidFill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S,c</a:t>
                </a:r>
                <a:r>
                  <a:rPr lang="en-US" altLang="ru-RU" sz="2800" b="1" i="1" dirty="0">
                    <a:solidFill>
                      <a:srgbClr val="C00000"/>
                    </a:solidFill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) + F(</a:t>
                </a:r>
                <a:r>
                  <a:rPr lang="en-US" altLang="ru-RU" sz="2800" b="1" i="1" dirty="0" err="1">
                    <a:solidFill>
                      <a:srgbClr val="C00000"/>
                    </a:solidFill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S,c</a:t>
                </a:r>
                <a:r>
                  <a:rPr lang="en-US" altLang="ru-RU" sz="2800" b="1" i="1" dirty="0">
                    <a:solidFill>
                      <a:srgbClr val="C00000"/>
                    </a:solidFill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)</a:t>
                </a:r>
                <a:endParaRPr kumimoji="0" lang="en-US" altLang="ru-RU" sz="2800" b="1" i="1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anose="020B0604020202020204" pitchFamily="34" charset="0"/>
                  <a:ea typeface="Times New Roman" pitchFamily="18" charset="0"/>
                  <a:cs typeface="Arial" panose="020B0604020202020204" pitchFamily="34" charset="0"/>
                </a:endParaRPr>
              </a:p>
              <a:p>
                <a:pPr lvl="0" indent="15081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ru-RU" sz="2800" b="1" dirty="0">
                  <a:latin typeface="Arial" panose="020B0604020202020204" pitchFamily="34" charset="0"/>
                  <a:ea typeface="Times New Roman" pitchFamily="18" charset="0"/>
                  <a:cs typeface="Arial" panose="020B0604020202020204" pitchFamily="34" charset="0"/>
                </a:endParaRPr>
              </a:p>
              <a:p>
                <a:pPr lvl="0" indent="15081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800" b="1" dirty="0"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Data scatter is </a:t>
                </a:r>
                <a:r>
                  <a:rPr lang="en-US" altLang="ru-RU" sz="3200" b="1" dirty="0"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constant</a:t>
                </a:r>
                <a:r>
                  <a:rPr lang="en-US" altLang="ru-RU" sz="2800" b="1" dirty="0"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while partitioning </a:t>
                </a:r>
                <a:endParaRPr lang="en-US" altLang="ru-RU" sz="2800" b="1" i="1" dirty="0">
                  <a:latin typeface="Arial" panose="020B0604020202020204" pitchFamily="34" charset="0"/>
                  <a:ea typeface="Times New Roman" pitchFamily="18" charset="0"/>
                  <a:cs typeface="Arial" panose="020B0604020202020204" pitchFamily="34" charset="0"/>
                </a:endParaRPr>
              </a:p>
              <a:p>
                <a:pPr lvl="0" indent="15081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altLang="ru-RU" sz="2400" b="1" dirty="0">
                  <a:solidFill>
                    <a:schemeClr val="tx2"/>
                  </a:solidFill>
                  <a:latin typeface="Times"/>
                  <a:ea typeface="Times New Roman" pitchFamily="18" charset="0"/>
                  <a:cs typeface="Times New Roman" pitchFamily="18" charset="0"/>
                </a:endParaRP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altLang="ru-RU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"/>
                  <a:ea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Text 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271213"/>
                <a:ext cx="4446239" cy="5112568"/>
              </a:xfrm>
              <a:prstGeom prst="rect">
                <a:avLst/>
              </a:prstGeom>
              <a:blipFill rotWithShape="1">
                <a:blip r:embed="rId3"/>
                <a:stretch>
                  <a:fillRect l="-3429" t="-1193" r="-1097" b="-69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-252536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446240" y="1271213"/>
                <a:ext cx="4716016" cy="5769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Complementary criterion:</a:t>
                </a:r>
              </a:p>
              <a:p>
                <a:endParaRPr lang="en-US" sz="2800" b="1" dirty="0"/>
              </a:p>
              <a:p>
                <a:r>
                  <a:rPr lang="en-US" sz="2800" b="1" dirty="0"/>
                  <a:t>Maximize </a:t>
                </a:r>
              </a:p>
              <a:p>
                <a14:m>
                  <m:oMath xmlns:m="http://schemas.openxmlformats.org/officeDocument/2006/math">
                    <m:r>
                      <a:rPr kumimoji="0" lang="en-US" alt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𝑭</m:t>
                    </m:r>
                    <m:d>
                      <m:dPr>
                        <m:ctrl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𝑺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𝒄</m:t>
                        </m:r>
                      </m:e>
                    </m:d>
                    <m:r>
                      <a:rPr kumimoji="0" lang="en-US" alt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𝒌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sub>
                      <m:sup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𝑲</m:t>
                        </m:r>
                      </m:sup>
                      <m:e>
                        <m:sSub>
                          <m:sSubPr>
                            <m:ctrlP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800" b="1" dirty="0"/>
                  <a:t> </a:t>
                </a:r>
              </a:p>
              <a:p>
                <a:endParaRPr lang="en-US" sz="2800" b="1" dirty="0"/>
              </a:p>
              <a:p>
                <a:r>
                  <a:rPr lang="en-US" sz="2800" b="1" i="1" dirty="0" err="1"/>
                  <a:t>N</a:t>
                </a:r>
                <a:r>
                  <a:rPr lang="en-US" sz="2800" b="1" i="1" baseline="-25000" dirty="0" err="1"/>
                  <a:t>k</a:t>
                </a:r>
                <a:r>
                  <a:rPr lang="en-US" sz="2800" b="1" dirty="0"/>
                  <a:t> is the number of entities in </a:t>
                </a:r>
                <a:r>
                  <a:rPr lang="en-US" sz="2800" b="1" i="1" dirty="0"/>
                  <a:t>S</a:t>
                </a:r>
                <a:r>
                  <a:rPr lang="en-US" sz="2800" b="1" i="1" baseline="-25000" dirty="0"/>
                  <a:t>k</a:t>
                </a:r>
              </a:p>
              <a:p>
                <a:endParaRPr lang="en-US" sz="2800" b="1" i="1" baseline="-25000" dirty="0"/>
              </a:p>
              <a:p>
                <a:r>
                  <a:rPr lang="en-US" sz="3200" b="1" i="1" dirty="0"/>
                  <a:t>&lt;</a:t>
                </a:r>
                <a:r>
                  <a:rPr lang="en-US" sz="3200" b="1" i="1" dirty="0" err="1"/>
                  <a:t>c</a:t>
                </a:r>
                <a:r>
                  <a:rPr lang="en-US" sz="3200" b="1" i="1" baseline="-25000" dirty="0" err="1"/>
                  <a:t>k</a:t>
                </a:r>
                <a:r>
                  <a:rPr lang="en-US" sz="3200" b="1" i="1" dirty="0"/>
                  <a:t>, </a:t>
                </a:r>
                <a:r>
                  <a:rPr lang="en-US" sz="3200" b="1" i="1" dirty="0" err="1"/>
                  <a:t>c</a:t>
                </a:r>
                <a:r>
                  <a:rPr lang="en-US" sz="3200" b="1" i="1" baseline="-25000" dirty="0" err="1"/>
                  <a:t>k</a:t>
                </a:r>
                <a:r>
                  <a:rPr lang="en-US" sz="3200" b="1" i="1" dirty="0"/>
                  <a:t>&gt;  -  </a:t>
                </a:r>
                <a:r>
                  <a:rPr lang="en-US" sz="3200" b="1" i="1" dirty="0">
                    <a:solidFill>
                      <a:srgbClr val="7030A0"/>
                    </a:solidFill>
                  </a:rPr>
                  <a:t>Euclidean squared distance between 0 and </a:t>
                </a:r>
                <a:r>
                  <a:rPr lang="en-US" sz="3200" b="1" i="1" dirty="0" err="1">
                    <a:solidFill>
                      <a:srgbClr val="7030A0"/>
                    </a:solidFill>
                  </a:rPr>
                  <a:t>c</a:t>
                </a:r>
                <a:r>
                  <a:rPr lang="en-US" sz="3200" b="1" i="1" baseline="-25000" dirty="0" err="1">
                    <a:solidFill>
                      <a:srgbClr val="7030A0"/>
                    </a:solidFill>
                  </a:rPr>
                  <a:t>k</a:t>
                </a:r>
                <a:endParaRPr lang="en-US" sz="3200" b="1" i="1" dirty="0">
                  <a:solidFill>
                    <a:srgbClr val="7030A0"/>
                  </a:solidFill>
                </a:endParaRP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40" y="1271213"/>
                <a:ext cx="4716016" cy="5769208"/>
              </a:xfrm>
              <a:prstGeom prst="rect">
                <a:avLst/>
              </a:prstGeom>
              <a:blipFill rotWithShape="1">
                <a:blip r:embed="rId4"/>
                <a:stretch>
                  <a:fillRect l="-3230" t="-1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2525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36" y="116632"/>
            <a:ext cx="9144000" cy="706268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K-Means </a:t>
            </a:r>
            <a:r>
              <a:rPr lang="en-US" sz="3600" b="1" dirty="0">
                <a:solidFill>
                  <a:schemeClr val="tx2"/>
                </a:solidFill>
              </a:rPr>
              <a:t>complementary criterion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2136439" y="4696915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2267744" y="6124276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3396828" y="5321771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3275856" y="5567536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4757936" y="5343128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4910336" y="5495528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3086323" y="5363057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7" name="Группа 76"/>
          <p:cNvGrpSpPr/>
          <p:nvPr/>
        </p:nvGrpSpPr>
        <p:grpSpPr>
          <a:xfrm>
            <a:off x="2768947" y="5725442"/>
            <a:ext cx="1803053" cy="470842"/>
            <a:chOff x="2768947" y="5725442"/>
            <a:chExt cx="1803053" cy="470842"/>
          </a:xfrm>
        </p:grpSpPr>
        <p:sp>
          <p:nvSpPr>
            <p:cNvPr id="11" name="Овал 10"/>
            <p:cNvSpPr/>
            <p:nvPr/>
          </p:nvSpPr>
          <p:spPr>
            <a:xfrm>
              <a:off x="3422550" y="5877792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2912963" y="5949179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4139952" y="5949800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3608288" y="6052268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2768947" y="5725442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4427984" y="5877792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3571527" y="5730166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8" name="Группа 77"/>
          <p:cNvGrpSpPr/>
          <p:nvPr/>
        </p:nvGrpSpPr>
        <p:grpSpPr>
          <a:xfrm>
            <a:off x="2489870" y="4661520"/>
            <a:ext cx="2107282" cy="710530"/>
            <a:chOff x="2489870" y="4661520"/>
            <a:chExt cx="2107282" cy="710530"/>
          </a:xfrm>
        </p:grpSpPr>
        <p:sp>
          <p:nvSpPr>
            <p:cNvPr id="17" name="Овал 16"/>
            <p:cNvSpPr/>
            <p:nvPr/>
          </p:nvSpPr>
          <p:spPr>
            <a:xfrm>
              <a:off x="2987824" y="5182517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3422550" y="4661520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2489870" y="5228034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2843808" y="4833329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306539" y="4977345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/>
            <p:cNvSpPr/>
            <p:nvPr/>
          </p:nvSpPr>
          <p:spPr>
            <a:xfrm>
              <a:off x="4453136" y="5038328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3" name="Овал 12"/>
          <p:cNvSpPr/>
          <p:nvPr/>
        </p:nvSpPr>
        <p:spPr>
          <a:xfrm>
            <a:off x="1447626" y="4293096"/>
            <a:ext cx="914400" cy="914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Прямая со стрелкой 64"/>
          <p:cNvCxnSpPr>
            <a:stCxn id="33" idx="2"/>
            <a:endCxn id="56" idx="2"/>
          </p:cNvCxnSpPr>
          <p:nvPr/>
        </p:nvCxnSpPr>
        <p:spPr>
          <a:xfrm flipV="1">
            <a:off x="3275856" y="5567536"/>
            <a:ext cx="1634480" cy="72008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Группа 75"/>
          <p:cNvGrpSpPr/>
          <p:nvPr/>
        </p:nvGrpSpPr>
        <p:grpSpPr>
          <a:xfrm>
            <a:off x="0" y="1271213"/>
            <a:ext cx="9144000" cy="5258855"/>
            <a:chOff x="0" y="1271213"/>
            <a:chExt cx="9144000" cy="5258855"/>
          </a:xfrm>
        </p:grpSpPr>
        <p:cxnSp>
          <p:nvCxnSpPr>
            <p:cNvPr id="8" name="Прямая со стрелкой 7"/>
            <p:cNvCxnSpPr/>
            <p:nvPr/>
          </p:nvCxnSpPr>
          <p:spPr>
            <a:xfrm flipV="1">
              <a:off x="3275856" y="3501008"/>
              <a:ext cx="0" cy="2952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1691680" y="5601791"/>
              <a:ext cx="5400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Группа 73"/>
            <p:cNvGrpSpPr/>
            <p:nvPr/>
          </p:nvGrpSpPr>
          <p:grpSpPr>
            <a:xfrm>
              <a:off x="1547664" y="4511790"/>
              <a:ext cx="463114" cy="465555"/>
              <a:chOff x="1547664" y="4511790"/>
              <a:chExt cx="463114" cy="465555"/>
            </a:xfrm>
          </p:grpSpPr>
          <p:sp>
            <p:nvSpPr>
              <p:cNvPr id="21" name="Овал 20"/>
              <p:cNvSpPr/>
              <p:nvPr/>
            </p:nvSpPr>
            <p:spPr>
              <a:xfrm>
                <a:off x="1866762" y="451179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Овал 34"/>
              <p:cNvSpPr/>
              <p:nvPr/>
            </p:nvSpPr>
            <p:spPr>
              <a:xfrm>
                <a:off x="1547664" y="4677122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Овал 35"/>
              <p:cNvSpPr/>
              <p:nvPr/>
            </p:nvSpPr>
            <p:spPr>
              <a:xfrm>
                <a:off x="1607691" y="48333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Овал 36"/>
              <p:cNvSpPr/>
              <p:nvPr/>
            </p:nvSpPr>
            <p:spPr>
              <a:xfrm>
                <a:off x="1781051" y="4725144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1" name="Овал 60"/>
            <p:cNvSpPr/>
            <p:nvPr/>
          </p:nvSpPr>
          <p:spPr>
            <a:xfrm>
              <a:off x="1866762" y="5949800"/>
              <a:ext cx="767123" cy="58026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73" name="Группа 72"/>
            <p:cNvGrpSpPr/>
            <p:nvPr/>
          </p:nvGrpSpPr>
          <p:grpSpPr>
            <a:xfrm>
              <a:off x="3752304" y="4556149"/>
              <a:ext cx="1519920" cy="1373012"/>
              <a:chOff x="3752304" y="4556149"/>
              <a:chExt cx="1519920" cy="1373012"/>
            </a:xfrm>
          </p:grpSpPr>
          <p:sp>
            <p:nvSpPr>
              <p:cNvPr id="48" name="Овал 47"/>
              <p:cNvSpPr/>
              <p:nvPr/>
            </p:nvSpPr>
            <p:spPr>
              <a:xfrm>
                <a:off x="4006428" y="4715222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Овал 48"/>
              <p:cNvSpPr/>
              <p:nvPr/>
            </p:nvSpPr>
            <p:spPr>
              <a:xfrm>
                <a:off x="3995936" y="4581128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0" name="Овал 49"/>
              <p:cNvSpPr/>
              <p:nvPr/>
            </p:nvSpPr>
            <p:spPr>
              <a:xfrm>
                <a:off x="4148336" y="4733528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3" name="Овал 52"/>
              <p:cNvSpPr/>
              <p:nvPr/>
            </p:nvSpPr>
            <p:spPr>
              <a:xfrm>
                <a:off x="3851920" y="4653136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0" name="Овал 59"/>
              <p:cNvSpPr/>
              <p:nvPr/>
            </p:nvSpPr>
            <p:spPr>
              <a:xfrm>
                <a:off x="3752304" y="4556149"/>
                <a:ext cx="700832" cy="421196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72" name="Группа 71"/>
              <p:cNvGrpSpPr/>
              <p:nvPr/>
            </p:nvGrpSpPr>
            <p:grpSpPr>
              <a:xfrm>
                <a:off x="4692464" y="5208016"/>
                <a:ext cx="579760" cy="721145"/>
                <a:chOff x="4692464" y="5208016"/>
                <a:chExt cx="579760" cy="721145"/>
              </a:xfrm>
            </p:grpSpPr>
            <p:sp>
              <p:nvSpPr>
                <p:cNvPr id="28" name="Овал 27"/>
                <p:cNvSpPr/>
                <p:nvPr/>
              </p:nvSpPr>
              <p:spPr>
                <a:xfrm>
                  <a:off x="4933776" y="5343128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8" name="Овал 37"/>
                <p:cNvSpPr/>
                <p:nvPr/>
              </p:nvSpPr>
              <p:spPr>
                <a:xfrm>
                  <a:off x="4910336" y="5706963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" name="Овал 41"/>
                <p:cNvSpPr/>
                <p:nvPr/>
              </p:nvSpPr>
              <p:spPr>
                <a:xfrm>
                  <a:off x="5062736" y="5647928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5" name="Овал 54"/>
                <p:cNvSpPr/>
                <p:nvPr/>
              </p:nvSpPr>
              <p:spPr>
                <a:xfrm>
                  <a:off x="4757936" y="5343128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" name="Овал 55"/>
                <p:cNvSpPr/>
                <p:nvPr/>
              </p:nvSpPr>
              <p:spPr>
                <a:xfrm>
                  <a:off x="4910336" y="5495528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2" name="Овал 61"/>
                <p:cNvSpPr/>
                <p:nvPr/>
              </p:nvSpPr>
              <p:spPr>
                <a:xfrm>
                  <a:off x="4692464" y="5208016"/>
                  <a:ext cx="579760" cy="721145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cxnSp>
          <p:nvCxnSpPr>
            <p:cNvPr id="15" name="Прямая со стрелкой 14"/>
            <p:cNvCxnSpPr>
              <a:stCxn id="33" idx="1"/>
              <a:endCxn id="48" idx="2"/>
            </p:cNvCxnSpPr>
            <p:nvPr/>
          </p:nvCxnSpPr>
          <p:spPr>
            <a:xfrm flipV="1">
              <a:off x="3296947" y="4787230"/>
              <a:ext cx="709481" cy="801397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>
              <a:stCxn id="33" idx="1"/>
              <a:endCxn id="37" idx="7"/>
            </p:cNvCxnSpPr>
            <p:nvPr/>
          </p:nvCxnSpPr>
          <p:spPr>
            <a:xfrm flipH="1" flipV="1">
              <a:off x="1903976" y="4746235"/>
              <a:ext cx="1392971" cy="842392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Группа 74"/>
            <p:cNvGrpSpPr/>
            <p:nvPr/>
          </p:nvGrpSpPr>
          <p:grpSpPr>
            <a:xfrm>
              <a:off x="0" y="1271213"/>
              <a:ext cx="9144000" cy="5180932"/>
              <a:chOff x="0" y="1271213"/>
              <a:chExt cx="9144000" cy="51809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0" y="1271213"/>
                    <a:ext cx="9144000" cy="32504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b="1" dirty="0"/>
                      <a:t>Maximize  </a:t>
                    </a:r>
                    <a14:m>
                      <m:oMath xmlns:m="http://schemas.openxmlformats.org/officeDocument/2006/math">
                        <m:r>
                          <a:rPr kumimoji="0" lang="en-US" altLang="ru-RU" sz="32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   </m:t>
                        </m:r>
                        <m:r>
                          <a:rPr kumimoji="0" lang="en-US" altLang="ru-RU" sz="32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kumimoji="0" lang="en-US" altLang="ru-RU" sz="3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ru-RU" sz="3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Times New Roman" pitchFamily="18" charset="0"/>
                                <a:cs typeface="Times New Roman" pitchFamily="18" charset="0"/>
                              </a:rPr>
                              <m:t>𝑺</m:t>
                            </m:r>
                            <m:r>
                              <a:rPr kumimoji="0" lang="en-US" altLang="ru-RU" sz="3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Times New Roman" pitchFamily="18" charset="0"/>
                                <a:cs typeface="Times New Roman" pitchFamily="18" charset="0"/>
                              </a:rPr>
                              <m:t>,</m:t>
                            </m:r>
                            <m:r>
                              <a:rPr kumimoji="0" lang="en-US" altLang="ru-RU" sz="3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Times New Roman" pitchFamily="18" charset="0"/>
                                <a:cs typeface="Times New Roman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kumimoji="0" lang="en-US" altLang="ru-RU" sz="32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kumimoji="0" lang="en-US" altLang="ru-RU" sz="3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US" altLang="ru-RU" sz="3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𝒌</m:t>
                            </m:r>
                            <m:r>
                              <a:rPr kumimoji="0" lang="en-US" altLang="ru-RU" sz="3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r>
                              <a:rPr kumimoji="0" lang="en-US" altLang="ru-RU" sz="3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en-US" altLang="ru-RU" sz="3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𝑲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/>
                                    <a:cs typeface="Times New Roman" pitchFamily="18" charset="0"/>
                                  </a:rPr>
                                  <m:t>#</m:t>
                                </m:r>
                                <m: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/>
                                    <a:cs typeface="Times New Roman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/>
                                    <a:cs typeface="Times New Roman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kumimoji="0" lang="en-US" altLang="ru-RU" sz="3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/>
                                    <a:cs typeface="Times New Roman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/>
                                    <a:cs typeface="Times New Roman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kumimoji="0" lang="en-US" altLang="ru-RU" sz="3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/>
                                    <a:cs typeface="Times New Roman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/>
                                    <a:cs typeface="Times New Roman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kumimoji="0" lang="en-US" altLang="ru-RU" sz="3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&gt;</m:t>
                            </m:r>
                          </m:e>
                        </m:nary>
                      </m:oMath>
                    </a14:m>
                    <a:endParaRPr lang="en-US" sz="3200" b="1" i="1" dirty="0">
                      <a:solidFill>
                        <a:srgbClr val="7030A0"/>
                      </a:solidFill>
                    </a:endParaRPr>
                  </a:p>
                  <a:p>
                    <a:endParaRPr lang="en-US" sz="2800" b="1" i="1" baseline="-25000" dirty="0"/>
                  </a:p>
                  <a:p>
                    <a:r>
                      <a:rPr lang="en-US" sz="3200" b="1" dirty="0"/>
                      <a:t>Pre-center data:    </a:t>
                    </a:r>
                    <a:r>
                      <a:rPr lang="en-US" sz="4000" b="1" dirty="0">
                        <a:solidFill>
                          <a:srgbClr val="7030A0"/>
                        </a:solidFill>
                      </a:rPr>
                      <a:t>0</a:t>
                    </a:r>
                    <a:r>
                      <a:rPr lang="en-US" sz="3200" b="1" dirty="0">
                        <a:solidFill>
                          <a:srgbClr val="7030A0"/>
                        </a:solidFill>
                      </a:rPr>
                      <a:t> is </a:t>
                    </a:r>
                    <a:r>
                      <a:rPr lang="en-US" sz="4000" b="1" dirty="0">
                        <a:solidFill>
                          <a:srgbClr val="7030A0"/>
                        </a:solidFill>
                      </a:rPr>
                      <a:t>grand mean</a:t>
                    </a:r>
                  </a:p>
                  <a:p>
                    <a:r>
                      <a:rPr lang="en-US" sz="3200" b="1" i="1" dirty="0"/>
                      <a:t>&lt;</a:t>
                    </a:r>
                    <a:r>
                      <a:rPr lang="en-US" sz="3200" b="1" i="1" dirty="0" err="1"/>
                      <a:t>c</a:t>
                    </a:r>
                    <a:r>
                      <a:rPr lang="en-US" sz="3200" b="1" i="1" baseline="-25000" dirty="0" err="1"/>
                      <a:t>k</a:t>
                    </a:r>
                    <a:r>
                      <a:rPr lang="en-US" sz="3200" b="1" i="1" dirty="0"/>
                      <a:t>, </a:t>
                    </a:r>
                    <a:r>
                      <a:rPr lang="en-US" sz="3200" b="1" i="1" dirty="0" err="1"/>
                      <a:t>c</a:t>
                    </a:r>
                    <a:r>
                      <a:rPr lang="en-US" sz="3200" b="1" i="1" baseline="-25000" dirty="0" err="1"/>
                      <a:t>k</a:t>
                    </a:r>
                    <a:r>
                      <a:rPr lang="en-US" sz="3200" b="1" i="1" dirty="0"/>
                      <a:t>&gt; </a:t>
                    </a:r>
                    <a:r>
                      <a:rPr lang="en-US" sz="2800" b="1" i="1" dirty="0"/>
                      <a:t>- </a:t>
                    </a:r>
                    <a:r>
                      <a:rPr lang="en-US" sz="3200" b="1" i="1" dirty="0">
                        <a:solidFill>
                          <a:srgbClr val="7030A0"/>
                        </a:solidFill>
                      </a:rPr>
                      <a:t>Euclidean squared distance </a:t>
                    </a:r>
                    <a:r>
                      <a:rPr lang="en-US" sz="3600" b="1" i="1" dirty="0"/>
                      <a:t>0 to </a:t>
                    </a:r>
                    <a:r>
                      <a:rPr lang="en-US" sz="3600" b="1" i="1" dirty="0" err="1"/>
                      <a:t>c</a:t>
                    </a:r>
                    <a:r>
                      <a:rPr lang="en-US" sz="3600" b="1" i="1" baseline="-25000" dirty="0" err="1"/>
                      <a:t>k</a:t>
                    </a:r>
                    <a:r>
                      <a:rPr lang="en-US" sz="3200" b="1" i="1" baseline="-25000" dirty="0">
                        <a:solidFill>
                          <a:srgbClr val="7030A0"/>
                        </a:solidFill>
                      </a:rPr>
                      <a:t>            </a:t>
                    </a:r>
                    <a:r>
                      <a:rPr lang="en-US" sz="3200" b="1" dirty="0">
                        <a:solidFill>
                          <a:schemeClr val="tx2"/>
                        </a:solidFill>
                      </a:rPr>
                      <a:t>Look for </a:t>
                    </a:r>
                    <a:r>
                      <a:rPr lang="en-US" sz="4400" b="1" dirty="0">
                        <a:solidFill>
                          <a:srgbClr val="7030A0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rPr>
                      <a:t>anomalous &amp; populated </a:t>
                    </a:r>
                    <a:r>
                      <a:rPr lang="en-US" sz="3200" b="1" dirty="0">
                        <a:solidFill>
                          <a:schemeClr val="tx2"/>
                        </a:solidFill>
                      </a:rPr>
                      <a:t>clusters!!!</a:t>
                    </a:r>
                    <a:r>
                      <a:rPr lang="en-US" sz="3200" b="1" dirty="0">
                        <a:solidFill>
                          <a:srgbClr val="C00000"/>
                        </a:solidFill>
                      </a:rPr>
                      <a:t>       </a:t>
                    </a:r>
                    <a:r>
                      <a:rPr lang="en-US" sz="3200" b="1" dirty="0">
                        <a:latin typeface="Bradley Hand ITC" panose="03070402050302030203" pitchFamily="66" charset="0"/>
                      </a:rPr>
                      <a:t>Further away from the origin ! </a:t>
                    </a: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1271213"/>
                    <a:ext cx="9144000" cy="325044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667" b="-5816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Овал 23"/>
              <p:cNvSpPr/>
              <p:nvPr/>
            </p:nvSpPr>
            <p:spPr>
              <a:xfrm>
                <a:off x="1979712" y="6165304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Овал 43"/>
              <p:cNvSpPr/>
              <p:nvPr/>
            </p:nvSpPr>
            <p:spPr>
              <a:xfrm>
                <a:off x="2051720" y="6021808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4" name="Овал 53"/>
              <p:cNvSpPr/>
              <p:nvPr/>
            </p:nvSpPr>
            <p:spPr>
              <a:xfrm>
                <a:off x="2195736" y="63081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Овал 56"/>
              <p:cNvSpPr/>
              <p:nvPr/>
            </p:nvSpPr>
            <p:spPr>
              <a:xfrm>
                <a:off x="2411760" y="6165824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71" name="Прямая со стрелкой 70"/>
              <p:cNvCxnSpPr>
                <a:stCxn id="33" idx="2"/>
                <a:endCxn id="26" idx="3"/>
              </p:cNvCxnSpPr>
              <p:nvPr/>
            </p:nvCxnSpPr>
            <p:spPr>
              <a:xfrm flipH="1">
                <a:off x="2288835" y="5639544"/>
                <a:ext cx="987021" cy="60765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04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116042"/>
          </a:xfrm>
        </p:spPr>
        <p:txBody>
          <a:bodyPr>
            <a:normAutofit fontScale="90000"/>
          </a:bodyPr>
          <a:lstStyle/>
          <a:p>
            <a:r>
              <a:rPr lang="en-US" dirty="0"/>
              <a:t>Determining the Number of clusters: Two ways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12776"/>
            <a:ext cx="8856027" cy="5256584"/>
          </a:xfrm>
        </p:spPr>
        <p:txBody>
          <a:bodyPr>
            <a:noAutofit/>
          </a:bodyPr>
          <a:lstStyle/>
          <a:p>
            <a:r>
              <a:rPr lang="en-US" sz="3200" dirty="0"/>
              <a:t>A)   </a:t>
            </a:r>
            <a:r>
              <a:rPr lang="en-US" sz="3200" dirty="0">
                <a:solidFill>
                  <a:srgbClr val="7030A0"/>
                </a:solidFill>
              </a:rPr>
              <a:t>Extract clusters one-by-one</a:t>
            </a:r>
            <a:r>
              <a:rPr lang="en-US" sz="3200" dirty="0"/>
              <a:t>: find an anomalous cluster, then remove it; etc.</a:t>
            </a:r>
          </a:p>
          <a:p>
            <a:pPr marL="457200" indent="-457200">
              <a:buAutoNum type="arabicParenR"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B)   </a:t>
            </a:r>
            <a:r>
              <a:rPr lang="en-US" sz="3200" dirty="0">
                <a:solidFill>
                  <a:srgbClr val="7030A0"/>
                </a:solidFill>
              </a:rPr>
              <a:t>Determine centers/objects</a:t>
            </a:r>
            <a:r>
              <a:rPr lang="en-US" sz="3200" dirty="0"/>
              <a:t>, both most distant and representative, </a:t>
            </a:r>
            <a:r>
              <a:rPr lang="en-US" sz="3200" dirty="0">
                <a:solidFill>
                  <a:srgbClr val="7030A0"/>
                </a:solidFill>
              </a:rPr>
              <a:t>in parallel</a:t>
            </a:r>
            <a:r>
              <a:rPr lang="en-US" sz="3200" dirty="0"/>
              <a:t>; then k-means</a:t>
            </a:r>
          </a:p>
          <a:p>
            <a:pPr marL="82296" indent="0">
              <a:buNone/>
            </a:pPr>
            <a:r>
              <a:rPr lang="en-US" dirty="0"/>
              <a:t>(a subject of current investigation)</a:t>
            </a:r>
            <a:endParaRPr lang="ru-RU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 dirty="0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2552982" y="2511801"/>
            <a:ext cx="4104456" cy="2160240"/>
            <a:chOff x="0" y="0"/>
            <a:chExt cx="3441065" cy="1971675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0" y="0"/>
              <a:ext cx="3441065" cy="1971675"/>
              <a:chOff x="0" y="0"/>
              <a:chExt cx="3441065" cy="1971675"/>
            </a:xfrm>
          </p:grpSpPr>
          <p:grpSp>
            <p:nvGrpSpPr>
              <p:cNvPr id="11" name="Группа 10"/>
              <p:cNvGrpSpPr/>
              <p:nvPr/>
            </p:nvGrpSpPr>
            <p:grpSpPr>
              <a:xfrm>
                <a:off x="152400" y="0"/>
                <a:ext cx="3288665" cy="1971675"/>
                <a:chOff x="0" y="0"/>
                <a:chExt cx="5544616" cy="3029060"/>
              </a:xfrm>
            </p:grpSpPr>
            <p:cxnSp>
              <p:nvCxnSpPr>
                <p:cNvPr id="14" name="Прямая со стрелкой 13"/>
                <p:cNvCxnSpPr/>
                <p:nvPr/>
              </p:nvCxnSpPr>
              <p:spPr>
                <a:xfrm flipV="1">
                  <a:off x="1728192" y="0"/>
                  <a:ext cx="0" cy="295232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Прямая со стрелкой 14"/>
                <p:cNvCxnSpPr/>
                <p:nvPr/>
              </p:nvCxnSpPr>
              <p:spPr>
                <a:xfrm>
                  <a:off x="144016" y="2100783"/>
                  <a:ext cx="54006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Группа 15"/>
                <p:cNvGrpSpPr/>
                <p:nvPr/>
              </p:nvGrpSpPr>
              <p:grpSpPr>
                <a:xfrm>
                  <a:off x="0" y="1142206"/>
                  <a:ext cx="720080" cy="334131"/>
                  <a:chOff x="0" y="1142206"/>
                  <a:chExt cx="720080" cy="334131"/>
                </a:xfrm>
              </p:grpSpPr>
              <p:sp>
                <p:nvSpPr>
                  <p:cNvPr id="39" name="Овал 38"/>
                  <p:cNvSpPr/>
                  <p:nvPr/>
                </p:nvSpPr>
                <p:spPr>
                  <a:xfrm>
                    <a:off x="576064" y="1142206"/>
                    <a:ext cx="144016" cy="14401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40" name="Овал 39"/>
                  <p:cNvSpPr/>
                  <p:nvPr/>
                </p:nvSpPr>
                <p:spPr>
                  <a:xfrm>
                    <a:off x="0" y="1176114"/>
                    <a:ext cx="144016" cy="14401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41" name="Овал 40"/>
                  <p:cNvSpPr/>
                  <p:nvPr/>
                </p:nvSpPr>
                <p:spPr>
                  <a:xfrm>
                    <a:off x="60027" y="1332321"/>
                    <a:ext cx="144016" cy="14401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42" name="Овал 41"/>
                  <p:cNvSpPr/>
                  <p:nvPr/>
                </p:nvSpPr>
                <p:spPr>
                  <a:xfrm>
                    <a:off x="233387" y="1224136"/>
                    <a:ext cx="144016" cy="14401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ru-RU"/>
                  </a:p>
                </p:txBody>
              </p:sp>
            </p:grpSp>
            <p:sp>
              <p:nvSpPr>
                <p:cNvPr id="17" name="Овал 16"/>
                <p:cNvSpPr/>
                <p:nvPr/>
              </p:nvSpPr>
              <p:spPr>
                <a:xfrm>
                  <a:off x="319098" y="2448792"/>
                  <a:ext cx="767123" cy="580268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ru-RU"/>
                </a:p>
              </p:txBody>
            </p:sp>
            <p:grpSp>
              <p:nvGrpSpPr>
                <p:cNvPr id="18" name="Группа 17"/>
                <p:cNvGrpSpPr/>
                <p:nvPr/>
              </p:nvGrpSpPr>
              <p:grpSpPr>
                <a:xfrm>
                  <a:off x="2204640" y="987738"/>
                  <a:ext cx="1721768" cy="1440415"/>
                  <a:chOff x="2204640" y="987738"/>
                  <a:chExt cx="1721768" cy="1440415"/>
                </a:xfrm>
              </p:grpSpPr>
              <p:sp>
                <p:nvSpPr>
                  <p:cNvPr id="27" name="Овал 26"/>
                  <p:cNvSpPr/>
                  <p:nvPr/>
                </p:nvSpPr>
                <p:spPr>
                  <a:xfrm>
                    <a:off x="2458764" y="1214214"/>
                    <a:ext cx="144016" cy="14401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28" name="Овал 27"/>
                  <p:cNvSpPr/>
                  <p:nvPr/>
                </p:nvSpPr>
                <p:spPr>
                  <a:xfrm>
                    <a:off x="2448272" y="1080120"/>
                    <a:ext cx="144016" cy="14401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29" name="Овал 28"/>
                  <p:cNvSpPr/>
                  <p:nvPr/>
                </p:nvSpPr>
                <p:spPr>
                  <a:xfrm>
                    <a:off x="2600672" y="1232520"/>
                    <a:ext cx="144016" cy="14401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30" name="Овал 29"/>
                  <p:cNvSpPr/>
                  <p:nvPr/>
                </p:nvSpPr>
                <p:spPr>
                  <a:xfrm>
                    <a:off x="2304256" y="1152128"/>
                    <a:ext cx="144016" cy="14401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31" name="Овал 30"/>
                  <p:cNvSpPr/>
                  <p:nvPr/>
                </p:nvSpPr>
                <p:spPr>
                  <a:xfrm>
                    <a:off x="2204640" y="987738"/>
                    <a:ext cx="700832" cy="488601"/>
                  </a:xfrm>
                  <a:prstGeom prst="ellipse">
                    <a:avLst/>
                  </a:prstGeom>
                  <a:no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grpSp>
                <p:nvGrpSpPr>
                  <p:cNvPr id="32" name="Группа 31"/>
                  <p:cNvGrpSpPr/>
                  <p:nvPr/>
                </p:nvGrpSpPr>
                <p:grpSpPr>
                  <a:xfrm>
                    <a:off x="3144800" y="1707008"/>
                    <a:ext cx="781608" cy="721145"/>
                    <a:chOff x="3144800" y="1707008"/>
                    <a:chExt cx="781608" cy="721145"/>
                  </a:xfrm>
                </p:grpSpPr>
                <p:sp>
                  <p:nvSpPr>
                    <p:cNvPr id="33" name="Овал 32"/>
                    <p:cNvSpPr/>
                    <p:nvPr/>
                  </p:nvSpPr>
                  <p:spPr>
                    <a:xfrm>
                      <a:off x="3386112" y="1842120"/>
                      <a:ext cx="144016" cy="1440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4" name="Овал 33"/>
                    <p:cNvSpPr/>
                    <p:nvPr/>
                  </p:nvSpPr>
                  <p:spPr>
                    <a:xfrm>
                      <a:off x="3362672" y="2205955"/>
                      <a:ext cx="144016" cy="1440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5" name="Овал 34"/>
                    <p:cNvSpPr/>
                    <p:nvPr/>
                  </p:nvSpPr>
                  <p:spPr>
                    <a:xfrm>
                      <a:off x="3515072" y="2146920"/>
                      <a:ext cx="144016" cy="1440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6" name="Овал 35"/>
                    <p:cNvSpPr/>
                    <p:nvPr/>
                  </p:nvSpPr>
                  <p:spPr>
                    <a:xfrm>
                      <a:off x="3210272" y="1842120"/>
                      <a:ext cx="144016" cy="1440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" name="Овал 36"/>
                    <p:cNvSpPr/>
                    <p:nvPr/>
                  </p:nvSpPr>
                  <p:spPr>
                    <a:xfrm>
                      <a:off x="3362672" y="1994520"/>
                      <a:ext cx="144016" cy="1440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8" name="Овал 37"/>
                    <p:cNvSpPr/>
                    <p:nvPr/>
                  </p:nvSpPr>
                  <p:spPr>
                    <a:xfrm>
                      <a:off x="3144800" y="1707008"/>
                      <a:ext cx="781608" cy="721145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ru-RU"/>
                    </a:p>
                  </p:txBody>
                </p:sp>
              </p:grpSp>
            </p:grpSp>
            <p:cxnSp>
              <p:nvCxnSpPr>
                <p:cNvPr id="19" name="Прямая со стрелкой 18"/>
                <p:cNvCxnSpPr>
                  <a:endCxn id="27" idx="2"/>
                </p:cNvCxnSpPr>
                <p:nvPr/>
              </p:nvCxnSpPr>
              <p:spPr>
                <a:xfrm flipV="1">
                  <a:off x="1749283" y="1286222"/>
                  <a:ext cx="709481" cy="801397"/>
                </a:xfrm>
                <a:prstGeom prst="straightConnector1">
                  <a:avLst/>
                </a:prstGeom>
                <a:ln w="25400">
                  <a:solidFill>
                    <a:srgbClr val="C00000"/>
                  </a:solidFill>
                  <a:prstDash val="sys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Прямая со стрелкой 19"/>
                <p:cNvCxnSpPr/>
                <p:nvPr/>
              </p:nvCxnSpPr>
              <p:spPr>
                <a:xfrm flipH="1" flipV="1">
                  <a:off x="233387" y="1152128"/>
                  <a:ext cx="1515896" cy="935492"/>
                </a:xfrm>
                <a:prstGeom prst="straightConnector1">
                  <a:avLst/>
                </a:prstGeom>
                <a:ln w="25400">
                  <a:solidFill>
                    <a:srgbClr val="C00000"/>
                  </a:solidFill>
                  <a:prstDash val="sys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Группа 20"/>
                <p:cNvGrpSpPr/>
                <p:nvPr/>
              </p:nvGrpSpPr>
              <p:grpSpPr>
                <a:xfrm>
                  <a:off x="432048" y="2138536"/>
                  <a:ext cx="1296144" cy="812601"/>
                  <a:chOff x="432048" y="2138536"/>
                  <a:chExt cx="1296144" cy="812601"/>
                </a:xfrm>
              </p:grpSpPr>
              <p:sp>
                <p:nvSpPr>
                  <p:cNvPr id="22" name="Овал 21"/>
                  <p:cNvSpPr/>
                  <p:nvPr/>
                </p:nvSpPr>
                <p:spPr>
                  <a:xfrm>
                    <a:off x="432048" y="2664296"/>
                    <a:ext cx="144016" cy="14401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23" name="Овал 22"/>
                  <p:cNvSpPr/>
                  <p:nvPr/>
                </p:nvSpPr>
                <p:spPr>
                  <a:xfrm>
                    <a:off x="504056" y="2520800"/>
                    <a:ext cx="144016" cy="14401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24" name="Овал 23"/>
                  <p:cNvSpPr/>
                  <p:nvPr/>
                </p:nvSpPr>
                <p:spPr>
                  <a:xfrm>
                    <a:off x="648072" y="2807121"/>
                    <a:ext cx="144016" cy="14401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25" name="Овал 24"/>
                  <p:cNvSpPr/>
                  <p:nvPr/>
                </p:nvSpPr>
                <p:spPr>
                  <a:xfrm>
                    <a:off x="864096" y="2664816"/>
                    <a:ext cx="144016" cy="14401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cxnSp>
                <p:nvCxnSpPr>
                  <p:cNvPr id="26" name="Прямая со стрелкой 25"/>
                  <p:cNvCxnSpPr/>
                  <p:nvPr/>
                </p:nvCxnSpPr>
                <p:spPr>
                  <a:xfrm flipH="1">
                    <a:off x="741171" y="2138536"/>
                    <a:ext cx="987021" cy="607657"/>
                  </a:xfrm>
                  <a:prstGeom prst="straightConnector1">
                    <a:avLst/>
                  </a:prstGeom>
                  <a:ln w="25400">
                    <a:solidFill>
                      <a:srgbClr val="C00000"/>
                    </a:solidFill>
                    <a:prstDash val="sys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" name="Овал 11"/>
              <p:cNvSpPr/>
              <p:nvPr/>
            </p:nvSpPr>
            <p:spPr>
              <a:xfrm>
                <a:off x="0" y="504825"/>
                <a:ext cx="633095" cy="54737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296" tIns="41148" rIns="82296" bIns="41148" rtlCol="0" anchor="ctr"/>
              <a:lstStyle/>
              <a:p>
                <a:endParaRPr lang="ru-RU"/>
              </a:p>
            </p:txBody>
          </p:sp>
          <p:cxnSp>
            <p:nvCxnSpPr>
              <p:cNvPr id="13" name="Прямая со стрелкой 12"/>
              <p:cNvCxnSpPr/>
              <p:nvPr/>
            </p:nvCxnSpPr>
            <p:spPr>
              <a:xfrm flipV="1">
                <a:off x="1190625" y="1300162"/>
                <a:ext cx="1041400" cy="5969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Овал 9"/>
            <p:cNvSpPr/>
            <p:nvPr/>
          </p:nvSpPr>
          <p:spPr>
            <a:xfrm>
              <a:off x="185737" y="609600"/>
              <a:ext cx="85090" cy="933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35696" y="30214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959629" y="340192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8202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60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2"/>
                </a:solidFill>
              </a:rPr>
              <a:t>Finding an ANOMALOUS Cluster (Mirkin 1998, </a:t>
            </a:r>
            <a:r>
              <a:rPr lang="en-US" sz="2800" b="1" dirty="0" err="1">
                <a:solidFill>
                  <a:schemeClr val="tx2"/>
                </a:solidFill>
              </a:rPr>
              <a:t>Chiang&amp;Mirkin</a:t>
            </a:r>
            <a:r>
              <a:rPr lang="en-US" sz="2800" b="1" dirty="0">
                <a:solidFill>
                  <a:schemeClr val="tx2"/>
                </a:solidFill>
              </a:rPr>
              <a:t> 2010)</a:t>
            </a: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08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09" name="Picture 1" descr="dim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10" y="2811015"/>
            <a:ext cx="8587180" cy="373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251520" y="1052736"/>
                <a:ext cx="8712968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dirty="0"/>
                  <a:t>Anomalous cluster S with center c: </a:t>
                </a:r>
              </a:p>
              <a:p>
                <a:r>
                  <a:rPr lang="en-US" sz="3200" b="1" dirty="0"/>
                  <a:t>                                 max   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#S</a:t>
                </a:r>
                <a14:m>
                  <m:oMath xmlns:m="http://schemas.openxmlformats.org/officeDocument/2006/math">
                    <m:r>
                      <a:rPr lang="en-US" altLang="ru-RU" sz="3200" b="1" i="1" smtClean="0">
                        <a:solidFill>
                          <a:srgbClr val="7030A0"/>
                        </a:solidFill>
                        <a:latin typeface="Cambria Math"/>
                        <a:cs typeface="Times New Roman" pitchFamily="18" charset="0"/>
                      </a:rPr>
                      <m:t>&lt;</m:t>
                    </m:r>
                    <m:r>
                      <a:rPr lang="en-US" altLang="ru-RU" sz="3200" b="1" i="1" smtClean="0">
                        <a:solidFill>
                          <a:srgbClr val="7030A0"/>
                        </a:solidFill>
                        <a:latin typeface="Cambria Math"/>
                        <a:cs typeface="Times New Roman" pitchFamily="18" charset="0"/>
                      </a:rPr>
                      <m:t>𝒄</m:t>
                    </m:r>
                    <m:r>
                      <a:rPr lang="en-US" altLang="ru-RU" sz="3200" b="1" i="1" smtClean="0">
                        <a:solidFill>
                          <a:srgbClr val="7030A0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altLang="ru-RU" sz="3200" b="1" i="1" smtClean="0">
                        <a:solidFill>
                          <a:srgbClr val="7030A0"/>
                        </a:solidFill>
                        <a:latin typeface="Cambria Math"/>
                        <a:cs typeface="Times New Roman" pitchFamily="18" charset="0"/>
                      </a:rPr>
                      <m:t>𝒄</m:t>
                    </m:r>
                    <m:r>
                      <a:rPr lang="en-US" altLang="ru-RU" sz="3200" b="1" i="1">
                        <a:solidFill>
                          <a:srgbClr val="7030A0"/>
                        </a:solidFill>
                        <a:latin typeface="Cambria Math"/>
                        <a:cs typeface="Times New Roman" pitchFamily="18" charset="0"/>
                      </a:rPr>
                      <m:t>&gt;</m:t>
                    </m:r>
                  </m:oMath>
                </a14:m>
                <a:endParaRPr lang="en-US" sz="3200" b="1" dirty="0">
                  <a:solidFill>
                    <a:srgbClr val="7030A0"/>
                  </a:solidFill>
                </a:endParaRPr>
              </a:p>
              <a:p>
                <a:r>
                  <a:rPr lang="en-US" sz="3200" b="1" dirty="0">
                    <a:solidFill>
                      <a:srgbClr val="7030A0"/>
                    </a:solidFill>
                  </a:rPr>
                  <a:t>0 is Reference point (grand mean). Build Anomalous cluster S with center c</a:t>
                </a: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712968" cy="2062103"/>
              </a:xfrm>
              <a:prstGeom prst="rect">
                <a:avLst/>
              </a:prstGeom>
              <a:blipFill rotWithShape="1">
                <a:blip r:embed="rId4"/>
                <a:stretch>
                  <a:fillRect l="-1748" t="-3846" b="-88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8714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601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Finding an </a:t>
            </a:r>
            <a:r>
              <a:rPr lang="en-US" sz="4000" b="1" dirty="0">
                <a:solidFill>
                  <a:srgbClr val="C00000"/>
                </a:solidFill>
              </a:rPr>
              <a:t>Anomalous cluster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08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1264404"/>
            <a:ext cx="871296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3200" dirty="0"/>
              <a:t>1. </a:t>
            </a:r>
            <a:r>
              <a:rPr lang="en-US" sz="3200" b="1" dirty="0"/>
              <a:t>Initial </a:t>
            </a:r>
            <a:r>
              <a:rPr lang="en-US" sz="3200" dirty="0"/>
              <a:t>center </a:t>
            </a:r>
            <a:r>
              <a:rPr lang="en-US" sz="3200" b="1" i="1" dirty="0"/>
              <a:t>c</a:t>
            </a:r>
            <a:r>
              <a:rPr lang="en-US" sz="3200" dirty="0"/>
              <a:t> is object, farthest away from </a:t>
            </a:r>
            <a:r>
              <a:rPr lang="en-US" sz="3200" b="1" dirty="0"/>
              <a:t>0</a:t>
            </a:r>
            <a:r>
              <a:rPr lang="en-US" sz="3200" dirty="0"/>
              <a:t>.</a:t>
            </a:r>
            <a:endParaRPr lang="ru-RU" sz="3200" dirty="0"/>
          </a:p>
          <a:p>
            <a:pPr hangingPunct="0"/>
            <a:r>
              <a:rPr lang="en-US" sz="3200" dirty="0"/>
              <a:t> </a:t>
            </a:r>
            <a:endParaRPr lang="ru-RU" sz="3200" dirty="0"/>
          </a:p>
          <a:p>
            <a:pPr hangingPunct="0"/>
            <a:r>
              <a:rPr lang="en-US" sz="3200" dirty="0"/>
              <a:t>2. </a:t>
            </a:r>
            <a:r>
              <a:rPr lang="en-US" sz="3200" b="1" dirty="0"/>
              <a:t>Cluster update:</a:t>
            </a:r>
            <a:r>
              <a:rPr lang="en-US" sz="3200" dirty="0"/>
              <a:t> If </a:t>
            </a:r>
            <a:r>
              <a:rPr lang="en-US" sz="3200" b="1" i="1" dirty="0"/>
              <a:t>d(</a:t>
            </a:r>
            <a:r>
              <a:rPr lang="en-US" sz="3200" b="1" i="1" dirty="0" err="1"/>
              <a:t>y</a:t>
            </a:r>
            <a:r>
              <a:rPr lang="en-US" sz="3200" b="1" i="1" baseline="-25000" dirty="0" err="1"/>
              <a:t>i</a:t>
            </a:r>
            <a:r>
              <a:rPr lang="en-US" sz="3200" b="1" i="1" dirty="0" err="1"/>
              <a:t>,c</a:t>
            </a:r>
            <a:r>
              <a:rPr lang="en-US" sz="3200" b="1" i="1" dirty="0"/>
              <a:t>)&lt; d(y</a:t>
            </a:r>
            <a:r>
              <a:rPr lang="en-US" sz="3200" b="1" i="1" baseline="-25000" dirty="0"/>
              <a:t>i</a:t>
            </a:r>
            <a:r>
              <a:rPr lang="en-US" sz="3200" b="1" i="1" dirty="0"/>
              <a:t>,0)</a:t>
            </a:r>
            <a:r>
              <a:rPr lang="en-US" sz="3200" i="1" dirty="0"/>
              <a:t>, a</a:t>
            </a:r>
            <a:r>
              <a:rPr lang="en-US" sz="3200" dirty="0"/>
              <a:t>ssign</a:t>
            </a:r>
            <a:r>
              <a:rPr lang="en-US" sz="3200" i="1" dirty="0"/>
              <a:t> </a:t>
            </a:r>
            <a:r>
              <a:rPr lang="en-US" sz="3200" b="1" i="1" dirty="0" err="1"/>
              <a:t>y</a:t>
            </a:r>
            <a:r>
              <a:rPr lang="en-US" sz="3200" b="1" i="1" baseline="-25000" dirty="0" err="1"/>
              <a:t>i</a:t>
            </a:r>
            <a:r>
              <a:rPr lang="en-US" sz="3200" dirty="0"/>
              <a:t> to </a:t>
            </a:r>
            <a:r>
              <a:rPr lang="en-US" sz="3200" b="1" dirty="0"/>
              <a:t>S</a:t>
            </a:r>
            <a:r>
              <a:rPr lang="en-US" sz="3200" dirty="0"/>
              <a:t>.</a:t>
            </a:r>
            <a:endParaRPr lang="ru-RU" sz="3200" dirty="0"/>
          </a:p>
          <a:p>
            <a:pPr hangingPunct="0"/>
            <a:r>
              <a:rPr lang="en-US" sz="3200" dirty="0"/>
              <a:t> </a:t>
            </a:r>
            <a:endParaRPr lang="ru-RU" sz="3200" dirty="0"/>
          </a:p>
          <a:p>
            <a:pPr hangingPunct="0"/>
            <a:r>
              <a:rPr lang="en-US" sz="3200" dirty="0"/>
              <a:t>3. </a:t>
            </a:r>
            <a:r>
              <a:rPr lang="en-US" sz="3200" b="1" dirty="0"/>
              <a:t>Centroid update:</a:t>
            </a:r>
            <a:r>
              <a:rPr lang="en-US" sz="3200" dirty="0"/>
              <a:t> Within-</a:t>
            </a:r>
            <a:r>
              <a:rPr lang="en-US" sz="3200" b="1" i="1" dirty="0"/>
              <a:t>S</a:t>
            </a:r>
            <a:r>
              <a:rPr lang="en-US" sz="3200" dirty="0"/>
              <a:t> mean </a:t>
            </a:r>
            <a:r>
              <a:rPr lang="en-US" sz="3200" b="1" i="1" dirty="0"/>
              <a:t>c'</a:t>
            </a:r>
            <a:r>
              <a:rPr lang="en-US" sz="3200" dirty="0"/>
              <a:t> if </a:t>
            </a:r>
            <a:r>
              <a:rPr lang="en-US" sz="3200" b="1" i="1" dirty="0"/>
              <a:t>c' </a:t>
            </a:r>
            <a:r>
              <a:rPr lang="en-US" sz="3200" b="1" i="1" dirty="0">
                <a:sym typeface="Symbol"/>
              </a:rPr>
              <a:t> </a:t>
            </a:r>
            <a:r>
              <a:rPr lang="en-US" sz="3200" b="1" i="1" dirty="0"/>
              <a:t>c</a:t>
            </a:r>
            <a:r>
              <a:rPr lang="en-US" sz="3200" dirty="0"/>
              <a:t>. Go to 2 with </a:t>
            </a:r>
            <a:r>
              <a:rPr lang="en-US" sz="3200" b="1" i="1" dirty="0"/>
              <a:t>c</a:t>
            </a:r>
            <a:r>
              <a:rPr lang="en-US" sz="3200" b="1" i="1" dirty="0">
                <a:sym typeface="Symbol"/>
              </a:rPr>
              <a:t></a:t>
            </a:r>
            <a:r>
              <a:rPr lang="en-US" sz="3200" b="1" i="1" dirty="0"/>
              <a:t> c'</a:t>
            </a:r>
            <a:r>
              <a:rPr lang="en-US" sz="3200" dirty="0"/>
              <a:t>. Otherwise, halt.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0697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24744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Anomalous cluster and K-Means</a:t>
            </a:r>
          </a:p>
        </p:txBody>
      </p:sp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08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1264404"/>
            <a:ext cx="91440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3600" b="1" dirty="0">
                <a:solidFill>
                  <a:srgbClr val="7030A0"/>
                </a:solidFill>
              </a:rPr>
              <a:t>Anomalous Cluster is (almost) K-Means </a:t>
            </a:r>
            <a:r>
              <a:rPr lang="en-US" sz="3200" b="1" dirty="0"/>
              <a:t>up to:</a:t>
            </a:r>
            <a:endParaRPr lang="ru-RU" sz="3200" b="1" dirty="0"/>
          </a:p>
          <a:p>
            <a:pPr hangingPunct="0"/>
            <a:r>
              <a:rPr lang="en-US" sz="3200" b="1" dirty="0"/>
              <a:t>         (</a:t>
            </a:r>
            <a:r>
              <a:rPr lang="en-US" sz="3200" b="1" dirty="0" err="1"/>
              <a:t>i</a:t>
            </a:r>
            <a:r>
              <a:rPr lang="en-US" sz="3200" b="1" dirty="0"/>
              <a:t>) the number of clusters K=2: the “anomalous” one and the “main body” of entities around 0;</a:t>
            </a:r>
            <a:endParaRPr lang="ru-RU" sz="3200" b="1" dirty="0"/>
          </a:p>
          <a:p>
            <a:pPr hangingPunct="0"/>
            <a:r>
              <a:rPr lang="en-US" sz="3200" b="1" dirty="0"/>
              <a:t>         (ii) center of the “main body” cluster is forcibly always at 0; </a:t>
            </a:r>
            <a:endParaRPr lang="ru-RU" sz="3200" b="1" dirty="0"/>
          </a:p>
          <a:p>
            <a:pPr hangingPunct="0"/>
            <a:r>
              <a:rPr lang="en-US" sz="3200" b="1" dirty="0"/>
              <a:t>         (iii) natural initialization: c</a:t>
            </a:r>
            <a:r>
              <a:rPr lang="en-US" sz="3200" b="1" baseline="30000" dirty="0"/>
              <a:t>0</a:t>
            </a:r>
            <a:r>
              <a:rPr lang="en-US" sz="3200" b="1" dirty="0"/>
              <a:t> is at  entity which is the farthest away from 0.</a:t>
            </a:r>
            <a:endParaRPr lang="ru-RU" sz="3200" b="1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5081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28010"/>
          </a:xfrm>
        </p:spPr>
        <p:txBody>
          <a:bodyPr/>
          <a:lstStyle/>
          <a:p>
            <a:r>
              <a:rPr lang="en-US" dirty="0" err="1"/>
              <a:t>ik</a:t>
            </a:r>
            <a:r>
              <a:rPr lang="en-US" dirty="0"/>
              <a:t>-means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3528" y="1124744"/>
            <a:ext cx="8820472" cy="561662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Pre-center the data matrix to grand-mean, set threshold for minimal cluster size t ( =1 by default). </a:t>
            </a:r>
          </a:p>
          <a:p>
            <a:pPr marL="514350" indent="-514350">
              <a:buAutoNum type="arabicPeriod"/>
            </a:pPr>
            <a:r>
              <a:rPr lang="en-US" dirty="0"/>
              <a:t>Find Anomalous cluster and store its center and size.</a:t>
            </a:r>
          </a:p>
          <a:p>
            <a:pPr marL="514350" indent="-514350">
              <a:buAutoNum type="arabicPeriod"/>
            </a:pPr>
            <a:r>
              <a:rPr lang="en-US" dirty="0"/>
              <a:t>Remove the Anomalous cluster from data set. Halt if the dataset gets empty, else: go to 2.</a:t>
            </a:r>
          </a:p>
          <a:p>
            <a:pPr marL="514350" indent="-514350">
              <a:buAutoNum type="arabicPeriod"/>
            </a:pPr>
            <a:r>
              <a:rPr lang="en-US" dirty="0"/>
              <a:t>Initialize k-means with centers of those anomalous clusters whose size </a:t>
            </a:r>
            <a:r>
              <a:rPr lang="en-US" dirty="0">
                <a:sym typeface="Symbol"/>
              </a:rPr>
              <a:t> t</a:t>
            </a:r>
          </a:p>
          <a:p>
            <a:pPr marL="514350" indent="-514350">
              <a:buAutoNum type="arabicPeriod"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2"/>
                </a:solidFill>
              </a:rPr>
              <a:t>Extensive experimentation by Chiang and Mirkin (J of Cl, 2010) demonstrated superiority of </a:t>
            </a:r>
            <a:r>
              <a:rPr lang="en-US" sz="3200" b="1" dirty="0" err="1">
                <a:solidFill>
                  <a:schemeClr val="tx2"/>
                </a:solidFill>
              </a:rPr>
              <a:t>iK</a:t>
            </a:r>
            <a:r>
              <a:rPr lang="en-US" sz="3200" b="1" dirty="0">
                <a:solidFill>
                  <a:schemeClr val="tx2"/>
                </a:solidFill>
              </a:rPr>
              <a:t>-Means over competition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366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60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</a:t>
            </a:r>
            <a:b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Anomalous cluster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08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1264404"/>
            <a:ext cx="871296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800" b="1" dirty="0">
                <a:solidFill>
                  <a:schemeClr val="tx2"/>
                </a:solidFill>
              </a:rPr>
              <a:t>Anomalous Cluster applied to Iris dataset just centered (no further normalization)</a:t>
            </a:r>
            <a:r>
              <a:rPr lang="en-US" sz="2800" b="1" dirty="0"/>
              <a:t>:</a:t>
            </a:r>
          </a:p>
          <a:p>
            <a:pPr hangingPunct="0"/>
            <a:r>
              <a:rPr lang="en-US" sz="2800" b="1" dirty="0"/>
              <a:t>Initial center: the furthest away entity 132</a:t>
            </a:r>
          </a:p>
          <a:p>
            <a:pPr hangingPunct="0"/>
            <a:r>
              <a:rPr lang="en-US" sz="2800" b="1" dirty="0"/>
              <a:t>	c0=(</a:t>
            </a:r>
            <a:r>
              <a:rPr lang="ru-RU" sz="2800" b="1" dirty="0"/>
              <a:t>1.8567   -0.4573    3.1420    1.1007</a:t>
            </a:r>
            <a:r>
              <a:rPr lang="en-US" sz="2800" b="1" dirty="0"/>
              <a:t>)</a:t>
            </a:r>
          </a:p>
          <a:p>
            <a:pPr hangingPunct="0"/>
            <a:r>
              <a:rPr lang="en-US" sz="2800" b="1" dirty="0"/>
              <a:t>- 27 entities are closer to c0 than to 0; their center</a:t>
            </a:r>
            <a:endParaRPr lang="ru-RU" sz="2800" b="1" dirty="0"/>
          </a:p>
          <a:p>
            <a:pPr hangingPunct="0"/>
            <a:r>
              <a:rPr lang="en-US" sz="2800" b="1" dirty="0"/>
              <a:t>	c1=(1.1641    0.0390    2.1716    0.9377)</a:t>
            </a:r>
          </a:p>
          <a:p>
            <a:pPr hangingPunct="0"/>
            <a:r>
              <a:rPr lang="en-US" sz="2800" b="1" dirty="0"/>
              <a:t>- 47 entities are closer to c1 than to 0; their center</a:t>
            </a:r>
          </a:p>
          <a:p>
            <a:pPr hangingPunct="0"/>
            <a:r>
              <a:rPr lang="en-US" sz="2800" b="1" dirty="0"/>
              <a:t>	c2=(0.8865   -0.0361    1.8399    0.8156)</a:t>
            </a:r>
            <a:endParaRPr lang="ru-RU" sz="2800" b="1" dirty="0"/>
          </a:p>
          <a:p>
            <a:pPr hangingPunct="0"/>
            <a:r>
              <a:rPr lang="en-US" sz="2800" b="1" dirty="0"/>
              <a:t>- 58 entities are closer to c2 than to 0; their center</a:t>
            </a:r>
          </a:p>
          <a:p>
            <a:pPr hangingPunct="0"/>
            <a:r>
              <a:rPr lang="en-US" sz="2800" b="1" dirty="0"/>
              <a:t>	c3=(0.7618   -0.0729    1.7023    0.7593)</a:t>
            </a:r>
          </a:p>
          <a:p>
            <a:pPr hangingPunct="0"/>
            <a:r>
              <a:rPr lang="en-US" sz="2800" b="1" dirty="0"/>
              <a:t>- 60 entities are closer to c3 than to 0; their center</a:t>
            </a:r>
          </a:p>
          <a:p>
            <a:pPr hangingPunct="0"/>
            <a:r>
              <a:rPr lang="en-US" sz="2800" b="1" dirty="0"/>
              <a:t>	c4=(0.7600   -0.0773    1.6737    0.7407)     </a:t>
            </a:r>
            <a:r>
              <a:rPr lang="en-US" sz="2800" b="1" dirty="0">
                <a:solidFill>
                  <a:schemeClr val="tx2"/>
                </a:solidFill>
              </a:rPr>
              <a:t>convergence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17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9EEB6-E798-47B5-8523-6F970488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Generic Home-Work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9BDAA-D4A8-47D5-92A5-61620AF1F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1340768"/>
            <a:ext cx="7962088" cy="4907632"/>
          </a:xfrm>
        </p:spPr>
        <p:txBody>
          <a:bodyPr>
            <a:normAutofit/>
          </a:bodyPr>
          <a:lstStyle/>
          <a:p>
            <a:r>
              <a:rPr lang="en-US" dirty="0"/>
              <a:t>A1 </a:t>
            </a:r>
            <a:r>
              <a:rPr lang="en-US" b="1" dirty="0"/>
              <a:t>Starting Report: Data Description </a:t>
            </a:r>
            <a:endParaRPr lang="ru-RU" dirty="0"/>
          </a:p>
          <a:p>
            <a:r>
              <a:rPr lang="en-US" dirty="0"/>
              <a:t>A2: </a:t>
            </a:r>
            <a:r>
              <a:rPr lang="en-US" b="1" dirty="0"/>
              <a:t>K-means clustering</a:t>
            </a:r>
            <a:endParaRPr lang="ru-RU" dirty="0"/>
          </a:p>
          <a:p>
            <a:r>
              <a:rPr lang="en-US" dirty="0"/>
              <a:t>A3: </a:t>
            </a:r>
            <a:r>
              <a:rPr lang="en-US" b="1" dirty="0"/>
              <a:t>Cluster Interpretation</a:t>
            </a:r>
            <a:endParaRPr lang="ru-RU" dirty="0"/>
          </a:p>
          <a:p>
            <a:r>
              <a:rPr lang="en-US" dirty="0"/>
              <a:t>A4: </a:t>
            </a:r>
            <a:r>
              <a:rPr lang="en-US" b="1" dirty="0"/>
              <a:t>Contingency Table Analysis</a:t>
            </a:r>
            <a:endParaRPr lang="ru-RU" dirty="0"/>
          </a:p>
          <a:p>
            <a:r>
              <a:rPr lang="en-US" dirty="0"/>
              <a:t>A5 </a:t>
            </a:r>
            <a:r>
              <a:rPr lang="en-US" b="1" dirty="0"/>
              <a:t>PCA: Hidden Factor &amp; Data Visualization</a:t>
            </a:r>
            <a:endParaRPr lang="ru-RU" dirty="0"/>
          </a:p>
          <a:p>
            <a:r>
              <a:rPr lang="en-US" dirty="0"/>
              <a:t>A6: </a:t>
            </a:r>
            <a:r>
              <a:rPr lang="en-US" b="1" dirty="0"/>
              <a:t>2D Regression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32E567-3DCB-4E97-9114-C9539F2D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32462C-7EB0-486B-8F41-3BF5F422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7808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60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</a:t>
            </a:r>
            <a:b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Anomalous cluster iterated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08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1264404"/>
            <a:ext cx="9296400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800" b="1" dirty="0">
                <a:solidFill>
                  <a:schemeClr val="tx2"/>
                </a:solidFill>
              </a:rPr>
              <a:t>Iris dataset just centered (no further normalization) AC  ITERATIVELY to those yet </a:t>
            </a:r>
            <a:r>
              <a:rPr lang="en-US" sz="2800" b="1" dirty="0" err="1">
                <a:solidFill>
                  <a:schemeClr val="tx2"/>
                </a:solidFill>
              </a:rPr>
              <a:t>unclustered</a:t>
            </a:r>
            <a:r>
              <a:rPr lang="en-US" sz="2800" b="1" dirty="0"/>
              <a:t>: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1                                                            </a:t>
            </a:r>
            <a:r>
              <a:rPr lang="en-US" sz="2400" b="1" dirty="0">
                <a:solidFill>
                  <a:srgbClr val="C00000"/>
                </a:solidFill>
              </a:rPr>
              <a:t> What are these?</a:t>
            </a:r>
          </a:p>
          <a:p>
            <a:pPr hangingPunct="0"/>
            <a:r>
              <a:rPr lang="en-US" sz="2400" dirty="0">
                <a:solidFill>
                  <a:schemeClr val="tx2"/>
                </a:solidFill>
              </a:rPr>
              <a:t>60</a:t>
            </a:r>
            <a:r>
              <a:rPr lang="en-US" sz="2400" dirty="0"/>
              <a:t> entities	 </a:t>
            </a:r>
            <a:r>
              <a:rPr lang="en-US" sz="2400" dirty="0">
                <a:solidFill>
                  <a:schemeClr val="tx2"/>
                </a:solidFill>
              </a:rPr>
              <a:t>c=(0.7600   -0.0773    1.6737    0.7407)     </a:t>
            </a:r>
            <a:r>
              <a:rPr lang="en-US" sz="2400" b="1" dirty="0">
                <a:solidFill>
                  <a:srgbClr val="C00000"/>
                </a:solidFill>
              </a:rPr>
              <a:t>34.6%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2</a:t>
            </a:r>
          </a:p>
          <a:p>
            <a:pPr hangingPunct="0"/>
            <a:r>
              <a:rPr lang="en-US" sz="2400" dirty="0">
                <a:solidFill>
                  <a:schemeClr val="tx2"/>
                </a:solidFill>
              </a:rPr>
              <a:t>50 </a:t>
            </a:r>
            <a:r>
              <a:rPr lang="en-US" sz="2400" dirty="0"/>
              <a:t>entities</a:t>
            </a:r>
            <a:r>
              <a:rPr lang="en-US" sz="2400" dirty="0">
                <a:solidFill>
                  <a:schemeClr val="tx2"/>
                </a:solidFill>
              </a:rPr>
              <a:t>     c=(-0.8373    0.3707   -2.2960   -0.9533)    </a:t>
            </a:r>
            <a:r>
              <a:rPr lang="en-US" sz="2400" dirty="0">
                <a:solidFill>
                  <a:srgbClr val="C00000"/>
                </a:solidFill>
              </a:rPr>
              <a:t>   </a:t>
            </a:r>
            <a:r>
              <a:rPr lang="en-US" sz="2400" b="1" dirty="0">
                <a:solidFill>
                  <a:srgbClr val="C00000"/>
                </a:solidFill>
              </a:rPr>
              <a:t>51.5%</a:t>
            </a:r>
          </a:p>
          <a:p>
            <a:pPr hangingPunct="0"/>
            <a:r>
              <a:rPr lang="en-US" sz="2400" dirty="0" err="1">
                <a:solidFill>
                  <a:schemeClr val="tx2"/>
                </a:solidFill>
              </a:rPr>
              <a:t>AnomClus</a:t>
            </a:r>
            <a:r>
              <a:rPr lang="en-US" sz="2400" dirty="0">
                <a:solidFill>
                  <a:schemeClr val="tx2"/>
                </a:solidFill>
              </a:rPr>
              <a:t> 3</a:t>
            </a:r>
          </a:p>
          <a:p>
            <a:pPr hangingPunct="0"/>
            <a:r>
              <a:rPr lang="en-US" sz="2400" dirty="0">
                <a:solidFill>
                  <a:schemeClr val="tx2"/>
                </a:solidFill>
              </a:rPr>
              <a:t>31 entities     c=(-0.1853   -0.4122    0.3872    0.0684)       </a:t>
            </a:r>
            <a:r>
              <a:rPr lang="en-US" sz="2400" b="1" dirty="0">
                <a:solidFill>
                  <a:srgbClr val="C00000"/>
                </a:solidFill>
              </a:rPr>
              <a:t>1.6%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4    {67}    singleton                                        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0.2%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5    5 entities                                                  </a:t>
            </a:r>
            <a:r>
              <a:rPr lang="en-US" sz="2400" b="1" dirty="0">
                <a:solidFill>
                  <a:srgbClr val="C00000"/>
                </a:solidFill>
              </a:rPr>
              <a:t>0.6%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6    {98}	 singleton      			 	</a:t>
            </a:r>
            <a:r>
              <a:rPr lang="en-US" sz="2400" dirty="0">
                <a:solidFill>
                  <a:srgbClr val="C00000"/>
                </a:solidFill>
              </a:rPr>
              <a:t>Less 0.1%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7    {99}	 singleton 				</a:t>
            </a:r>
            <a:r>
              <a:rPr lang="en-US" sz="2400" dirty="0">
                <a:solidFill>
                  <a:srgbClr val="C00000"/>
                </a:solidFill>
              </a:rPr>
              <a:t>Less 0.1%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8    {55}	 singleton 				</a:t>
            </a:r>
            <a:r>
              <a:rPr lang="en-US" sz="2400" dirty="0">
                <a:solidFill>
                  <a:srgbClr val="C00000"/>
                </a:solidFill>
              </a:rPr>
              <a:t>Less 0.1%</a:t>
            </a:r>
          </a:p>
          <a:p>
            <a:pPr hangingPunct="0"/>
            <a:endParaRPr lang="en-US" sz="2800" b="1" dirty="0"/>
          </a:p>
          <a:p>
            <a:pPr hangingPunct="0"/>
            <a:endParaRPr lang="en-US" sz="2800" b="1" dirty="0"/>
          </a:p>
          <a:p>
            <a:pPr hangingPunct="0"/>
            <a:endParaRPr lang="en-US" sz="2800" b="1" dirty="0"/>
          </a:p>
          <a:p>
            <a:pPr hangingPunct="0"/>
            <a:endParaRPr lang="en-US" sz="2800" b="1" dirty="0"/>
          </a:p>
          <a:p>
            <a:pPr hangingPunct="0"/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5775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60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</a:t>
            </a:r>
            <a:b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Iterated </a:t>
            </a: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Anomalous cluster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08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1264404"/>
            <a:ext cx="49320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b="1" dirty="0">
                <a:solidFill>
                  <a:schemeClr val="tx2"/>
                </a:solidFill>
              </a:rPr>
              <a:t>Anomalous Cluster </a:t>
            </a:r>
          </a:p>
          <a:p>
            <a:pPr hangingPunct="0"/>
            <a:r>
              <a:rPr lang="en-US" sz="2400" b="1" dirty="0">
                <a:solidFill>
                  <a:schemeClr val="tx2"/>
                </a:solidFill>
              </a:rPr>
              <a:t>ITERATED </a:t>
            </a:r>
            <a:r>
              <a:rPr lang="en-US" sz="2400" b="1" dirty="0"/>
              <a:t>: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1</a:t>
            </a:r>
          </a:p>
          <a:p>
            <a:pPr hangingPunct="0"/>
            <a:r>
              <a:rPr lang="en-US" sz="2400" dirty="0">
                <a:solidFill>
                  <a:schemeClr val="tx2"/>
                </a:solidFill>
              </a:rPr>
              <a:t>60</a:t>
            </a:r>
            <a:r>
              <a:rPr lang="en-US" sz="2400" dirty="0"/>
              <a:t> entities	</a:t>
            </a:r>
            <a:r>
              <a:rPr lang="en-US" sz="2400" b="1" dirty="0">
                <a:solidFill>
                  <a:schemeClr val="tx2"/>
                </a:solidFill>
              </a:rPr>
              <a:t>34.6%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2</a:t>
            </a:r>
          </a:p>
          <a:p>
            <a:pPr hangingPunct="0"/>
            <a:r>
              <a:rPr lang="en-US" sz="2400" dirty="0">
                <a:solidFill>
                  <a:schemeClr val="tx2"/>
                </a:solidFill>
              </a:rPr>
              <a:t>50 </a:t>
            </a:r>
            <a:r>
              <a:rPr lang="en-US" sz="2400" dirty="0"/>
              <a:t>entities</a:t>
            </a:r>
            <a:r>
              <a:rPr lang="en-US" sz="2400" dirty="0">
                <a:solidFill>
                  <a:schemeClr val="tx2"/>
                </a:solidFill>
              </a:rPr>
              <a:t>       </a:t>
            </a:r>
            <a:r>
              <a:rPr lang="en-US" sz="2400" b="1" dirty="0">
                <a:solidFill>
                  <a:schemeClr val="tx2"/>
                </a:solidFill>
              </a:rPr>
              <a:t>51.5% </a:t>
            </a:r>
            <a:r>
              <a:rPr lang="en-US" sz="2400" b="1" dirty="0">
                <a:solidFill>
                  <a:srgbClr val="C00000"/>
                </a:solidFill>
              </a:rPr>
              <a:t> Because the </a:t>
            </a:r>
            <a:r>
              <a:rPr lang="en-US" sz="2400" dirty="0" err="1">
                <a:solidFill>
                  <a:schemeClr val="tx2"/>
                </a:solidFill>
              </a:rPr>
              <a:t>AnomClus</a:t>
            </a:r>
            <a:r>
              <a:rPr lang="en-US" sz="2400" dirty="0">
                <a:solidFill>
                  <a:schemeClr val="tx2"/>
                </a:solidFill>
              </a:rPr>
              <a:t> 3         </a:t>
            </a:r>
            <a:r>
              <a:rPr lang="en-US" sz="2400" b="1" dirty="0">
                <a:solidFill>
                  <a:srgbClr val="C00000"/>
                </a:solidFill>
              </a:rPr>
              <a:t>algorithm is local</a:t>
            </a:r>
          </a:p>
          <a:p>
            <a:pPr hangingPunct="0"/>
            <a:r>
              <a:rPr lang="en-US" sz="2400" dirty="0">
                <a:solidFill>
                  <a:schemeClr val="tx2"/>
                </a:solidFill>
              </a:rPr>
              <a:t>31 entities         </a:t>
            </a:r>
            <a:r>
              <a:rPr lang="en-US" sz="2400" b="1" dirty="0">
                <a:solidFill>
                  <a:schemeClr val="tx2"/>
                </a:solidFill>
              </a:rPr>
              <a:t>1.6%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4      </a:t>
            </a:r>
            <a:r>
              <a:rPr lang="en-US" sz="2400" b="1" dirty="0"/>
              <a:t>0.2%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5      </a:t>
            </a:r>
            <a:r>
              <a:rPr lang="en-US" sz="2400" b="1" dirty="0"/>
              <a:t>0.6%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6     Less 0.1%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7     Less 0.1%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8     Less 0.1%</a:t>
            </a:r>
            <a:endParaRPr lang="en-US" sz="2400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51920" y="980728"/>
                <a:ext cx="5292080" cy="5606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sz="2800" b="1" dirty="0"/>
                  <a:t>Maximize total contribution to data scatter </a:t>
                </a:r>
              </a:p>
              <a:p>
                <a14:m>
                  <m:oMath xmlns:m="http://schemas.openxmlformats.org/officeDocument/2006/math">
                    <m:r>
                      <a:rPr kumimoji="0" lang="en-US" alt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𝑭</m:t>
                    </m:r>
                    <m:d>
                      <m:dPr>
                        <m:ctrl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𝑺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𝒄</m:t>
                        </m:r>
                      </m:e>
                    </m:d>
                    <m:r>
                      <a:rPr kumimoji="0" lang="en-US" alt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𝒌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sub>
                      <m:sup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𝑲</m:t>
                        </m:r>
                      </m:sup>
                      <m:e>
                        <m:sSub>
                          <m:sSubPr>
                            <m:ctrlP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800" b="1" dirty="0"/>
                  <a:t> </a:t>
                </a:r>
              </a:p>
              <a:p>
                <a:r>
                  <a:rPr lang="en-US" sz="2800" b="1" i="1" dirty="0"/>
                  <a:t>           N</a:t>
                </a:r>
                <a:r>
                  <a:rPr lang="en-US" sz="2800" b="1" i="1" baseline="-25000" dirty="0"/>
                  <a:t>k</a:t>
                </a:r>
                <a:r>
                  <a:rPr lang="en-US" sz="2800" b="1" dirty="0"/>
                  <a:t> =|</a:t>
                </a:r>
                <a:r>
                  <a:rPr lang="en-US" sz="2800" b="1" i="1" dirty="0"/>
                  <a:t> S</a:t>
                </a:r>
                <a:r>
                  <a:rPr lang="en-US" sz="2800" b="1" i="1" baseline="-25000" dirty="0"/>
                  <a:t>k </a:t>
                </a:r>
                <a:r>
                  <a:rPr lang="en-US" sz="2800" b="1" dirty="0"/>
                  <a:t>|</a:t>
                </a:r>
                <a:endParaRPr lang="en-US" sz="2800" b="1" i="1" baseline="-25000" dirty="0"/>
              </a:p>
              <a:p>
                <a:r>
                  <a:rPr lang="en-US" sz="2800" b="1" i="1" dirty="0"/>
                  <a:t>          &lt;</a:t>
                </a:r>
                <a:r>
                  <a:rPr lang="en-US" sz="2800" b="1" i="1" dirty="0" err="1"/>
                  <a:t>c</a:t>
                </a:r>
                <a:r>
                  <a:rPr lang="en-US" sz="2800" b="1" i="1" baseline="-25000" dirty="0" err="1"/>
                  <a:t>k</a:t>
                </a:r>
                <a:r>
                  <a:rPr lang="en-US" sz="2800" b="1" i="1" dirty="0"/>
                  <a:t>, </a:t>
                </a:r>
                <a:r>
                  <a:rPr lang="en-US" sz="2800" b="1" i="1" dirty="0" err="1"/>
                  <a:t>c</a:t>
                </a:r>
                <a:r>
                  <a:rPr lang="en-US" sz="2800" b="1" i="1" baseline="-25000" dirty="0" err="1"/>
                  <a:t>k</a:t>
                </a:r>
                <a:r>
                  <a:rPr lang="en-US" sz="2800" b="1" i="1" dirty="0"/>
                  <a:t>&gt;  - </a:t>
                </a:r>
                <a:r>
                  <a:rPr lang="en-US" sz="2800" b="1" i="1" dirty="0">
                    <a:solidFill>
                      <a:srgbClr val="7030A0"/>
                    </a:solidFill>
                  </a:rPr>
                  <a:t>squared   </a:t>
                </a:r>
              </a:p>
              <a:p>
                <a:r>
                  <a:rPr lang="en-US" sz="2800" b="1" i="1" dirty="0">
                    <a:solidFill>
                      <a:srgbClr val="7030A0"/>
                    </a:solidFill>
                  </a:rPr>
                  <a:t>                          distance            </a:t>
                </a:r>
              </a:p>
              <a:p>
                <a:r>
                  <a:rPr lang="en-US" sz="2800" b="1" i="1" dirty="0">
                    <a:solidFill>
                      <a:srgbClr val="7030A0"/>
                    </a:solidFill>
                  </a:rPr>
                  <a:t>            between 0 , </a:t>
                </a:r>
                <a:r>
                  <a:rPr lang="en-US" sz="2800" b="1" i="1" dirty="0" err="1">
                    <a:solidFill>
                      <a:srgbClr val="7030A0"/>
                    </a:solidFill>
                  </a:rPr>
                  <a:t>c</a:t>
                </a:r>
                <a:r>
                  <a:rPr lang="en-US" sz="2800" b="1" i="1" baseline="-25000" dirty="0" err="1">
                    <a:solidFill>
                      <a:srgbClr val="7030A0"/>
                    </a:solidFill>
                  </a:rPr>
                  <a:t>k</a:t>
                </a:r>
                <a:endParaRPr lang="en-US" sz="2800" b="1" i="1" dirty="0">
                  <a:solidFill>
                    <a:srgbClr val="7030A0"/>
                  </a:solidFill>
                </a:endParaRPr>
              </a:p>
              <a:p>
                <a:endParaRPr lang="en-US" dirty="0"/>
              </a:p>
              <a:p>
                <a:r>
                  <a:rPr lang="en-US" sz="3200" b="1" dirty="0">
                    <a:solidFill>
                      <a:schemeClr val="tx2"/>
                    </a:solidFill>
                  </a:rPr>
                  <a:t>Contribution of a cluster to the data scatter (WHY?)</a:t>
                </a:r>
                <a:endParaRPr lang="en-US" sz="2800" dirty="0"/>
              </a:p>
              <a:p>
                <a:r>
                  <a:rPr kumimoji="0" lang="en-US" altLang="ru-RU" sz="2800" b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cs typeface="Times New Roman" pitchFamily="18" charset="0"/>
                  </a:rPr>
                  <a:t>100*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𝑵</m:t>
                        </m:r>
                      </m:e>
                      <m: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𝒌</m:t>
                        </m:r>
                      </m:sub>
                    </m:sSub>
                    <m:r>
                      <a:rPr kumimoji="0" lang="en-US" alt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mbria Math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𝒄</m:t>
                        </m:r>
                      </m:e>
                      <m: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𝒌</m:t>
                        </m:r>
                      </m:sub>
                    </m:sSub>
                    <m:r>
                      <a:rPr kumimoji="0" lang="en-US" alt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𝒄</m:t>
                        </m:r>
                      </m:e>
                      <m: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𝒌</m:t>
                        </m:r>
                      </m:sub>
                    </m:sSub>
                    <m:r>
                      <a:rPr kumimoji="0" lang="en-US" alt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mbria Math"/>
                        <a:cs typeface="Times New Roman" pitchFamily="18" charset="0"/>
                      </a:rPr>
                      <m:t>&gt;/</m:t>
                    </m:r>
                    <m:nary>
                      <m:naryPr>
                        <m:chr m:val="∑"/>
                        <m:supHide m:val="on"/>
                        <m:ctrl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𝒗𝒌</m:t>
                            </m:r>
                          </m:sub>
                          <m:sup/>
                        </m:sSubSup>
                      </m:e>
                    </m:nary>
                    <m:r>
                      <a:rPr kumimoji="0" lang="en-US" altLang="ru-RU" sz="2800" b="1" i="1" u="none" strike="noStrike" cap="none" normalizeH="0" baseline="30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mbria Math"/>
                        <a:cs typeface="Times New Roman" pitchFamily="18" charset="0"/>
                      </a:rPr>
                      <m:t>𝟐</m:t>
                    </m:r>
                  </m:oMath>
                </a14:m>
                <a:endParaRPr lang="ru-RU" sz="2800" baseline="30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980728"/>
                <a:ext cx="5292080" cy="5606278"/>
              </a:xfrm>
              <a:prstGeom prst="rect">
                <a:avLst/>
              </a:prstGeom>
              <a:blipFill rotWithShape="1">
                <a:blip r:embed="rId3"/>
                <a:stretch>
                  <a:fillRect l="-2995" r="-806" b="-19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7771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60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</a:t>
            </a:r>
            <a:b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Anomalous cluster and </a:t>
            </a:r>
            <a:r>
              <a:rPr lang="en-US" sz="36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iK</a:t>
            </a: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-Means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08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1264404"/>
            <a:ext cx="39959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b="1" dirty="0">
                <a:solidFill>
                  <a:schemeClr val="tx2"/>
                </a:solidFill>
              </a:rPr>
              <a:t>Anomalous Clusters ITERATIVELY </a:t>
            </a:r>
            <a:r>
              <a:rPr lang="en-US" sz="2400" b="1" dirty="0"/>
              <a:t>: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1</a:t>
            </a:r>
          </a:p>
          <a:p>
            <a:pPr hangingPunct="0"/>
            <a:r>
              <a:rPr lang="en-US" sz="2400" dirty="0">
                <a:solidFill>
                  <a:schemeClr val="tx2"/>
                </a:solidFill>
              </a:rPr>
              <a:t>60</a:t>
            </a:r>
            <a:r>
              <a:rPr lang="en-US" sz="2400" dirty="0"/>
              <a:t> entities	</a:t>
            </a:r>
            <a:r>
              <a:rPr lang="en-US" sz="2400" dirty="0">
                <a:solidFill>
                  <a:schemeClr val="tx2"/>
                </a:solidFill>
              </a:rPr>
              <a:t>  </a:t>
            </a:r>
            <a:r>
              <a:rPr lang="en-US" sz="2400" b="1" dirty="0">
                <a:solidFill>
                  <a:schemeClr val="tx2"/>
                </a:solidFill>
              </a:rPr>
              <a:t>34.6%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2</a:t>
            </a:r>
          </a:p>
          <a:p>
            <a:pPr hangingPunct="0"/>
            <a:r>
              <a:rPr lang="en-US" sz="2400" dirty="0">
                <a:solidFill>
                  <a:schemeClr val="tx2"/>
                </a:solidFill>
              </a:rPr>
              <a:t>50 </a:t>
            </a:r>
            <a:r>
              <a:rPr lang="en-US" sz="2400" dirty="0"/>
              <a:t>entities</a:t>
            </a:r>
            <a:r>
              <a:rPr lang="en-US" sz="2400" dirty="0">
                <a:solidFill>
                  <a:schemeClr val="tx2"/>
                </a:solidFill>
              </a:rPr>
              <a:t>          </a:t>
            </a:r>
            <a:r>
              <a:rPr lang="en-US" sz="2400" b="1" dirty="0">
                <a:solidFill>
                  <a:schemeClr val="tx2"/>
                </a:solidFill>
              </a:rPr>
              <a:t>51.5% 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</a:p>
          <a:p>
            <a:pPr hangingPunct="0"/>
            <a:r>
              <a:rPr lang="en-US" sz="2400" dirty="0" err="1">
                <a:solidFill>
                  <a:schemeClr val="tx2"/>
                </a:solidFill>
              </a:rPr>
              <a:t>AnomClus</a:t>
            </a:r>
            <a:r>
              <a:rPr lang="en-US" sz="2400" dirty="0">
                <a:solidFill>
                  <a:schemeClr val="tx2"/>
                </a:solidFill>
              </a:rPr>
              <a:t> 3              </a:t>
            </a:r>
            <a:endParaRPr lang="en-US" sz="2400" b="1" dirty="0">
              <a:solidFill>
                <a:srgbClr val="C00000"/>
              </a:solidFill>
            </a:endParaRPr>
          </a:p>
          <a:p>
            <a:pPr hangingPunct="0"/>
            <a:r>
              <a:rPr lang="en-US" sz="2400" dirty="0">
                <a:solidFill>
                  <a:schemeClr val="tx2"/>
                </a:solidFill>
              </a:rPr>
              <a:t>31 entities         </a:t>
            </a:r>
            <a:r>
              <a:rPr lang="en-US" sz="2400" b="1" dirty="0">
                <a:solidFill>
                  <a:schemeClr val="tx2"/>
                </a:solidFill>
              </a:rPr>
              <a:t>1.6%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4       </a:t>
            </a:r>
            <a:r>
              <a:rPr lang="en-US" sz="2400" b="1" dirty="0"/>
              <a:t>0.2%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5       </a:t>
            </a:r>
            <a:r>
              <a:rPr lang="en-US" sz="2400" b="1" dirty="0"/>
              <a:t>0.6%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6     Less 0.1%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7     Less 0.1%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8     Less 0.1%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1264404"/>
            <a:ext cx="55801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Intelligent K-Means</a:t>
            </a:r>
          </a:p>
          <a:p>
            <a:r>
              <a:rPr lang="en-US" sz="2800" dirty="0"/>
              <a:t>0. Standardize data by centering and, if needed, normalization</a:t>
            </a:r>
          </a:p>
          <a:p>
            <a:pPr marL="342900" indent="-342900">
              <a:buAutoNum type="arabicPeriod"/>
            </a:pPr>
            <a:r>
              <a:rPr lang="en-US" sz="2800" dirty="0"/>
              <a:t>Iteratively find all Anomalous clusters</a:t>
            </a:r>
          </a:p>
          <a:p>
            <a:pPr marL="342900" indent="-342900">
              <a:buAutoNum type="arabicPeriod"/>
            </a:pPr>
            <a:r>
              <a:rPr lang="en-US" sz="2800" dirty="0"/>
              <a:t>Choose the largest K among them or, if K is difficult to specify, apply threshold on the minimum cardinality of a cluster (say N</a:t>
            </a:r>
            <a:r>
              <a:rPr lang="en-US" sz="2800" baseline="-25000" dirty="0"/>
              <a:t>k</a:t>
            </a:r>
            <a:r>
              <a:rPr lang="en-US" sz="2800" dirty="0"/>
              <a:t>&lt;10 for Iris).</a:t>
            </a:r>
          </a:p>
          <a:p>
            <a:pPr marL="342900" indent="-342900">
              <a:buAutoNum type="arabicPeriod"/>
            </a:pPr>
            <a:r>
              <a:rPr lang="en-US" sz="2800" dirty="0"/>
              <a:t>Apply K-Means initialized at chosen Anomalous Cluster centers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2398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0959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 at IRIS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 dirty="0"/>
          </a:p>
        </p:txBody>
      </p:sp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-252536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08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-76200" y="615589"/>
            <a:ext cx="92964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800" b="1" dirty="0">
                <a:solidFill>
                  <a:schemeClr val="tx2"/>
                </a:solidFill>
              </a:rPr>
              <a:t>1. Anomalous Cluster applied to Iris dataset just centered (no further normalization) ITERATIVELY to those unclustered</a:t>
            </a:r>
            <a:r>
              <a:rPr lang="en-US" sz="2800" b="1" dirty="0"/>
              <a:t>: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1</a:t>
            </a:r>
          </a:p>
          <a:p>
            <a:pPr hangingPunct="0"/>
            <a:r>
              <a:rPr lang="en-US" sz="2400" dirty="0">
                <a:solidFill>
                  <a:schemeClr val="tx2"/>
                </a:solidFill>
              </a:rPr>
              <a:t>60</a:t>
            </a:r>
            <a:r>
              <a:rPr lang="en-US" sz="2400" dirty="0"/>
              <a:t> entities     </a:t>
            </a:r>
            <a:r>
              <a:rPr lang="en-US" sz="2400" dirty="0">
                <a:solidFill>
                  <a:schemeClr val="tx2"/>
                </a:solidFill>
              </a:rPr>
              <a:t>c1=(0.7600   -0.0773    1.6737    0.7407)    </a:t>
            </a:r>
            <a:r>
              <a:rPr lang="en-US" sz="2400" b="1" dirty="0">
                <a:solidFill>
                  <a:schemeClr val="tx2"/>
                </a:solidFill>
              </a:rPr>
              <a:t>34.6%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2</a:t>
            </a:r>
          </a:p>
          <a:p>
            <a:pPr hangingPunct="0"/>
            <a:r>
              <a:rPr lang="en-US" sz="2400" dirty="0">
                <a:solidFill>
                  <a:schemeClr val="tx2"/>
                </a:solidFill>
              </a:rPr>
              <a:t>50 </a:t>
            </a:r>
            <a:r>
              <a:rPr lang="en-US" sz="2400" dirty="0"/>
              <a:t>entities</a:t>
            </a:r>
            <a:r>
              <a:rPr lang="en-US" sz="2400" dirty="0">
                <a:solidFill>
                  <a:schemeClr val="tx2"/>
                </a:solidFill>
              </a:rPr>
              <a:t>     c2=(-0.8373    0.3707   -2.2960   -0.9533)   </a:t>
            </a:r>
            <a:r>
              <a:rPr lang="en-US" sz="2400" b="1" dirty="0">
                <a:solidFill>
                  <a:schemeClr val="tx2"/>
                </a:solidFill>
              </a:rPr>
              <a:t>51.5%</a:t>
            </a:r>
          </a:p>
          <a:p>
            <a:pPr hangingPunct="0"/>
            <a:r>
              <a:rPr lang="en-US" sz="2400" dirty="0" err="1">
                <a:solidFill>
                  <a:schemeClr val="tx2"/>
                </a:solidFill>
              </a:rPr>
              <a:t>AnomClus</a:t>
            </a:r>
            <a:r>
              <a:rPr lang="en-US" sz="2400" dirty="0">
                <a:solidFill>
                  <a:schemeClr val="tx2"/>
                </a:solidFill>
              </a:rPr>
              <a:t> 3</a:t>
            </a:r>
          </a:p>
          <a:p>
            <a:pPr hangingPunct="0"/>
            <a:r>
              <a:rPr lang="en-US" sz="2400" dirty="0">
                <a:solidFill>
                  <a:schemeClr val="tx2"/>
                </a:solidFill>
              </a:rPr>
              <a:t>31 entities     c3=(-0.1853   -0.4122    0.3872    0.0684)   </a:t>
            </a:r>
            <a:r>
              <a:rPr lang="en-US" sz="2400" b="1" dirty="0">
                <a:solidFill>
                  <a:schemeClr val="tx2"/>
                </a:solidFill>
              </a:rPr>
              <a:t>1.6%   </a:t>
            </a:r>
            <a:r>
              <a:rPr lang="en-US" sz="2400" b="1" dirty="0"/>
              <a:t>Etc.</a:t>
            </a:r>
          </a:p>
          <a:p>
            <a:pPr hangingPunct="0"/>
            <a:r>
              <a:rPr lang="en-US" sz="2800" b="1" dirty="0"/>
              <a:t>2. Leave those </a:t>
            </a:r>
            <a:r>
              <a:rPr lang="en-US" sz="2800" b="1" i="1" dirty="0"/>
              <a:t>N</a:t>
            </a:r>
            <a:r>
              <a:rPr lang="en-US" sz="2800" b="1" i="1" baseline="-25000" dirty="0"/>
              <a:t>k</a:t>
            </a:r>
            <a:r>
              <a:rPr lang="en-US" sz="2800" b="1" i="1" dirty="0"/>
              <a:t> </a:t>
            </a:r>
            <a:r>
              <a:rPr lang="en-US" sz="2800" b="1" dirty="0"/>
              <a:t>&gt;10: then </a:t>
            </a:r>
            <a:r>
              <a:rPr lang="en-US" sz="2800" b="1" i="1" dirty="0"/>
              <a:t>K</a:t>
            </a:r>
            <a:r>
              <a:rPr lang="en-US" sz="2800" b="1" dirty="0"/>
              <a:t>=3 and initial centers above.</a:t>
            </a:r>
          </a:p>
          <a:p>
            <a:pPr hangingPunct="0"/>
            <a:r>
              <a:rPr lang="en-US" sz="2800" b="1" dirty="0"/>
              <a:t>3. Apply K-Means</a:t>
            </a:r>
            <a:r>
              <a:rPr lang="en-US" sz="2400" b="1" dirty="0"/>
              <a:t>:                Taxa:       T1   T2      T3   Total</a:t>
            </a:r>
          </a:p>
          <a:p>
            <a:pPr hangingPunct="0"/>
            <a:r>
              <a:rPr lang="en-US" sz="2400" b="1" dirty="0"/>
              <a:t>                            			 Cl3     0     47     </a:t>
            </a:r>
            <a:r>
              <a:rPr lang="en-US" sz="2400" b="1" dirty="0">
                <a:solidFill>
                  <a:srgbClr val="C00000"/>
                </a:solidFill>
              </a:rPr>
              <a:t>14     </a:t>
            </a:r>
            <a:r>
              <a:rPr lang="en-US" sz="2400" b="1" dirty="0"/>
              <a:t>61 </a:t>
            </a:r>
          </a:p>
          <a:p>
            <a:pPr hangingPunct="0"/>
            <a:r>
              <a:rPr lang="en-US" sz="2400" b="1" dirty="0"/>
              <a:t>        	 </a:t>
            </a:r>
            <a:r>
              <a:rPr lang="en-US" sz="2400" b="1" dirty="0">
                <a:solidFill>
                  <a:srgbClr val="C00000"/>
                </a:solidFill>
              </a:rPr>
              <a:t>14+3=17 errors</a:t>
            </a:r>
            <a:r>
              <a:rPr lang="en-US" sz="2400" b="1" dirty="0"/>
              <a:t>                  Cl2    50      0       0     50</a:t>
            </a:r>
            <a:endParaRPr lang="en-US" sz="2400" b="1" dirty="0">
              <a:solidFill>
                <a:srgbClr val="C00000"/>
              </a:solidFill>
            </a:endParaRPr>
          </a:p>
          <a:p>
            <a:pPr hangingPunct="0"/>
            <a:r>
              <a:rPr lang="en-US" sz="2400" b="1" dirty="0"/>
              <a:t>			                       Cl1      0      </a:t>
            </a:r>
            <a:r>
              <a:rPr lang="en-US" sz="2400" b="1" dirty="0">
                <a:solidFill>
                  <a:srgbClr val="C00000"/>
                </a:solidFill>
              </a:rPr>
              <a:t>3</a:t>
            </a:r>
            <a:r>
              <a:rPr lang="en-US" sz="2400" b="1" dirty="0"/>
              <a:t>      36    39</a:t>
            </a:r>
          </a:p>
          <a:p>
            <a:pPr hangingPunct="0"/>
            <a:endParaRPr lang="en-US" sz="2800" b="1" dirty="0"/>
          </a:p>
          <a:p>
            <a:pPr hangingPunct="0"/>
            <a:endParaRPr lang="en-US" sz="2800" b="1" dirty="0"/>
          </a:p>
          <a:p>
            <a:pPr hangingPunct="0"/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0367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823" y="11266"/>
            <a:ext cx="8826184" cy="897454"/>
          </a:xfrm>
        </p:spPr>
        <p:txBody>
          <a:bodyPr>
            <a:normAutofit/>
          </a:bodyPr>
          <a:lstStyle/>
          <a:p>
            <a:r>
              <a:rPr lang="en-US" dirty="0"/>
              <a:t>Data analysis versus classical  statistics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207088"/>
              </p:ext>
            </p:extLst>
          </p:nvPr>
        </p:nvGraphicFramePr>
        <p:xfrm>
          <a:off x="19325" y="786764"/>
          <a:ext cx="8934450" cy="5752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8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3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28">
                <a:tc>
                  <a:txBody>
                    <a:bodyPr/>
                    <a:lstStyle/>
                    <a:p>
                      <a:r>
                        <a:rPr lang="en-US" sz="2800" dirty="0"/>
                        <a:t>Area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Data analysis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Classical Statistics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516">
                <a:tc>
                  <a:txBody>
                    <a:bodyPr/>
                    <a:lstStyle/>
                    <a:p>
                      <a:r>
                        <a:rPr lang="en-US" sz="2800" b="1" dirty="0"/>
                        <a:t>Aim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Finding patterns or regularities in data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Estimate/hypothesize about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dirty="0"/>
                        <a:t>parameters of a statistical model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22">
                <a:tc>
                  <a:txBody>
                    <a:bodyPr/>
                    <a:lstStyle/>
                    <a:p>
                      <a:r>
                        <a:rPr lang="en-US" sz="2800" b="1" dirty="0"/>
                        <a:t>Data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Object-to-Feature matrix 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Sample from a probabilistic distribution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22">
                <a:tc>
                  <a:txBody>
                    <a:bodyPr/>
                    <a:lstStyle/>
                    <a:p>
                      <a:r>
                        <a:rPr lang="en-US" sz="2800" b="1" dirty="0"/>
                        <a:t>Problem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Approximate</a:t>
                      </a:r>
                      <a:r>
                        <a:rPr lang="en-US" sz="2800" b="1" baseline="0" dirty="0"/>
                        <a:t> data matrix by “ideal” data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Maximum likelihood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8284">
                <a:tc>
                  <a:txBody>
                    <a:bodyPr/>
                    <a:lstStyle/>
                    <a:p>
                      <a:r>
                        <a:rPr lang="en-US" sz="2800" b="1" dirty="0"/>
                        <a:t>Result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Pattern and quality  of its fit to the data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Parameter estimates, hypotheses tested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r>
                        <a:rPr lang="en-US" sz="2800" b="1" dirty="0"/>
                        <a:t>Findings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Interpretation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Support / Reject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1154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822" y="11266"/>
            <a:ext cx="9111177" cy="897454"/>
          </a:xfrm>
        </p:spPr>
        <p:txBody>
          <a:bodyPr>
            <a:normAutofit/>
          </a:bodyPr>
          <a:lstStyle/>
          <a:p>
            <a:r>
              <a:rPr lang="en-US" dirty="0"/>
              <a:t>Data analysis versus classical statistics, 1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186160"/>
              </p:ext>
            </p:extLst>
          </p:nvPr>
        </p:nvGraphicFramePr>
        <p:xfrm>
          <a:off x="19325" y="786764"/>
          <a:ext cx="893445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8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3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28">
                <a:tc>
                  <a:txBody>
                    <a:bodyPr/>
                    <a:lstStyle/>
                    <a:p>
                      <a:r>
                        <a:rPr lang="en-US" sz="2800" dirty="0"/>
                        <a:t>Area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Data analysis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Classical Statistics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516">
                <a:tc>
                  <a:txBody>
                    <a:bodyPr/>
                    <a:lstStyle/>
                    <a:p>
                      <a:r>
                        <a:rPr lang="en-US" sz="3200" b="1" dirty="0"/>
                        <a:t>Aim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Finding patterns or regularities in data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Estimate/hypothesize about</a:t>
                      </a:r>
                      <a:r>
                        <a:rPr lang="en-US" sz="3200" b="1" baseline="0" dirty="0"/>
                        <a:t> </a:t>
                      </a:r>
                      <a:r>
                        <a:rPr lang="en-US" sz="3200" b="1" dirty="0"/>
                        <a:t>parameters of a statistical model</a:t>
                      </a:r>
                      <a:endParaRPr lang="ru-RU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22">
                <a:tc>
                  <a:txBody>
                    <a:bodyPr/>
                    <a:lstStyle/>
                    <a:p>
                      <a:r>
                        <a:rPr lang="en-US" sz="3200" b="1" dirty="0"/>
                        <a:t>Data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Object-to-Feature matrix 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Sample from a probabilistic distribution</a:t>
                      </a:r>
                      <a:endParaRPr lang="ru-RU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22">
                <a:tc>
                  <a:txBody>
                    <a:bodyPr/>
                    <a:lstStyle/>
                    <a:p>
                      <a:r>
                        <a:rPr lang="en-US" sz="3200" b="1" dirty="0"/>
                        <a:t>Feature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Mapping: Set_Objects </a:t>
                      </a:r>
                      <a:r>
                        <a:rPr lang="en-US" sz="3200" b="1" dirty="0">
                          <a:sym typeface="Symbol"/>
                        </a:rPr>
                        <a:t> Set_Values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Random variable (density function) </a:t>
                      </a:r>
                      <a:endParaRPr lang="ru-RU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9260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823" y="11266"/>
            <a:ext cx="8826184" cy="753438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versus mixture of Gaussians, 2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756799"/>
              </p:ext>
            </p:extLst>
          </p:nvPr>
        </p:nvGraphicFramePr>
        <p:xfrm>
          <a:off x="19325" y="786764"/>
          <a:ext cx="893445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2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3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28">
                <a:tc>
                  <a:txBody>
                    <a:bodyPr/>
                    <a:lstStyle/>
                    <a:p>
                      <a:r>
                        <a:rPr lang="en-US" sz="2800" dirty="0"/>
                        <a:t>Area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Data analysis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Classical Statistics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22">
                <a:tc>
                  <a:txBody>
                    <a:bodyPr/>
                    <a:lstStyle/>
                    <a:p>
                      <a:r>
                        <a:rPr lang="en-US" sz="3200" b="1" dirty="0"/>
                        <a:t>Problem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Approximate</a:t>
                      </a:r>
                      <a:r>
                        <a:rPr lang="en-US" sz="3200" b="1" baseline="0" dirty="0"/>
                        <a:t> data points by centers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Maximum Likelihood</a:t>
                      </a:r>
                      <a:endParaRPr lang="ru-RU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22">
                <a:tc>
                  <a:txBody>
                    <a:bodyPr/>
                    <a:lstStyle/>
                    <a:p>
                      <a:r>
                        <a:rPr lang="en-US" sz="3200" b="1" dirty="0"/>
                        <a:t>Method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K-means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Expectation-Maximization algorithm</a:t>
                      </a:r>
                      <a:endParaRPr lang="ru-RU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284">
                <a:tc>
                  <a:txBody>
                    <a:bodyPr/>
                    <a:lstStyle/>
                    <a:p>
                      <a:r>
                        <a:rPr lang="en-US" sz="3200" b="1" dirty="0"/>
                        <a:t>Result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Clusters and their centers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Estimate of Mixture of Gaussians/Other</a:t>
                      </a:r>
                      <a:endParaRPr lang="ru-RU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r>
                        <a:rPr lang="en-US" sz="3200" b="1" dirty="0"/>
                        <a:t>Findings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Interpretation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Interpretation</a:t>
                      </a:r>
                      <a:endParaRPr lang="ru-RU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8370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74320"/>
            <a:ext cx="8250120" cy="1143000"/>
          </a:xfrm>
        </p:spPr>
        <p:txBody>
          <a:bodyPr>
            <a:noAutofit/>
          </a:bodyPr>
          <a:lstStyle/>
          <a:p>
            <a:r>
              <a:rPr lang="en-US" sz="4000" dirty="0"/>
              <a:t>How to prepare yourself to the next lecture: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552" y="1412776"/>
            <a:ext cx="8496944" cy="4774664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3600" dirty="0"/>
              <a:t>After the lecture, put down </a:t>
            </a:r>
            <a:r>
              <a:rPr lang="en-US" sz="3600" b="1" dirty="0"/>
              <a:t>main concepts </a:t>
            </a:r>
            <a:r>
              <a:rPr lang="en-US" sz="3600" dirty="0"/>
              <a:t>that have been discussed in the lecture and think a few minutes of what do they mean</a:t>
            </a:r>
          </a:p>
          <a:p>
            <a:endParaRPr lang="en-US" sz="3600" dirty="0"/>
          </a:p>
          <a:p>
            <a:r>
              <a:rPr lang="en-US" sz="3600" dirty="0"/>
              <a:t>Just before the next lecture:  Take a few minutes and look through the slides of the previous lecture</a:t>
            </a:r>
            <a:endParaRPr lang="ru-RU" sz="36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484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18072" cy="778416"/>
          </a:xfrm>
        </p:spPr>
        <p:txBody>
          <a:bodyPr>
            <a:normAutofit/>
          </a:bodyPr>
          <a:lstStyle/>
          <a:p>
            <a:r>
              <a:rPr lang="en-US" dirty="0"/>
              <a:t>Home work: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08720"/>
            <a:ext cx="4968552" cy="5949280"/>
          </a:xfrm>
        </p:spPr>
        <p:txBody>
          <a:bodyPr>
            <a:normAutofit/>
          </a:bodyPr>
          <a:lstStyle/>
          <a:p>
            <a:r>
              <a:rPr lang="en-US" b="1" dirty="0"/>
              <a:t>1.</a:t>
            </a:r>
            <a:r>
              <a:rPr lang="en-US" dirty="0"/>
              <a:t> Each to form/join a team of one, two or three; the team </a:t>
            </a:r>
            <a:r>
              <a:rPr lang="en-US" b="1" dirty="0"/>
              <a:t>finds a meaningful dataset </a:t>
            </a:r>
            <a:r>
              <a:rPr lang="en-US" dirty="0"/>
              <a:t>of their liking </a:t>
            </a:r>
            <a:r>
              <a:rPr lang="en-US" b="1" dirty="0"/>
              <a:t>on the internet</a:t>
            </a:r>
            <a:r>
              <a:rPr lang="en-US" dirty="0"/>
              <a:t>: say, by Googling “data analysis dataset”</a:t>
            </a:r>
          </a:p>
          <a:p>
            <a:r>
              <a:rPr lang="en-US" dirty="0"/>
              <a:t>Number of entities </a:t>
            </a:r>
            <a:r>
              <a:rPr lang="en-US" dirty="0">
                <a:sym typeface="Symbol" panose="05050102010706020507" pitchFamily="18" charset="2"/>
              </a:rPr>
              <a:t></a:t>
            </a:r>
            <a:r>
              <a:rPr lang="en-US" dirty="0"/>
              <a:t> 100, of features</a:t>
            </a:r>
            <a:r>
              <a:rPr lang="en-US" dirty="0">
                <a:sym typeface="Symbol" panose="05050102010706020507" pitchFamily="18" charset="2"/>
              </a:rPr>
              <a:t> </a:t>
            </a:r>
            <a:r>
              <a:rPr lang="en-US" dirty="0"/>
              <a:t> 7</a:t>
            </a:r>
          </a:p>
          <a:p>
            <a:r>
              <a:rPr lang="en-US" b="1" dirty="0">
                <a:solidFill>
                  <a:srgbClr val="C00000"/>
                </a:solidFill>
              </a:rPr>
              <a:t>No </a:t>
            </a:r>
            <a:r>
              <a:rPr lang="en-US" b="1" dirty="0" err="1">
                <a:solidFill>
                  <a:srgbClr val="C00000"/>
                </a:solidFill>
              </a:rPr>
              <a:t>missings</a:t>
            </a:r>
            <a:endParaRPr lang="en-US" b="1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</a:rPr>
              <a:t>No </a:t>
            </a:r>
            <a:r>
              <a:rPr lang="en-US" b="1" dirty="0" err="1">
                <a:solidFill>
                  <a:srgbClr val="C00000"/>
                </a:solidFill>
              </a:rPr>
              <a:t>Irivine</a:t>
            </a:r>
            <a:r>
              <a:rPr lang="en-US" b="1" dirty="0">
                <a:solidFill>
                  <a:srgbClr val="C00000"/>
                </a:solidFill>
              </a:rPr>
              <a:t> ML repository</a:t>
            </a:r>
          </a:p>
          <a:p>
            <a:pPr>
              <a:spcBef>
                <a:spcPts val="0"/>
              </a:spcBef>
            </a:pPr>
            <a:r>
              <a:rPr lang="en-US" b="1" dirty="0"/>
              <a:t>The dataset is to be approved by me.</a:t>
            </a:r>
          </a:p>
          <a:p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76056" y="980728"/>
            <a:ext cx="3857632" cy="5206712"/>
          </a:xfrm>
        </p:spPr>
        <p:txBody>
          <a:bodyPr>
            <a:normAutofit/>
          </a:bodyPr>
          <a:lstStyle/>
          <a:p>
            <a:r>
              <a:rPr lang="en-US" b="1" dirty="0"/>
              <a:t>2. Start writing a team’s report file</a:t>
            </a:r>
          </a:p>
          <a:p>
            <a:r>
              <a:rPr lang="en-US" dirty="0"/>
              <a:t>Project title page </a:t>
            </a:r>
          </a:p>
          <a:p>
            <a:r>
              <a:rPr lang="en-US" dirty="0"/>
              <a:t>Section 1.</a:t>
            </a:r>
          </a:p>
          <a:p>
            <a:pPr lvl="1"/>
            <a:r>
              <a:rPr lang="en-US" dirty="0"/>
              <a:t>Explanation of the choice of the dataset</a:t>
            </a:r>
          </a:p>
          <a:p>
            <a:pPr lvl="1"/>
            <a:r>
              <a:rPr lang="en-US" dirty="0"/>
              <a:t>Information of the dataset: features, number of entities, source address, examples of problems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0795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7544" y="908720"/>
            <a:ext cx="8603304" cy="59492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Intro:  administration, etc.</a:t>
            </a:r>
          </a:p>
          <a:p>
            <a:r>
              <a:rPr lang="en-US" dirty="0"/>
              <a:t>Two examples of successful data analysis:</a:t>
            </a:r>
          </a:p>
          <a:p>
            <a:pPr lvl="1"/>
            <a:r>
              <a:rPr lang="en-US" dirty="0"/>
              <a:t>Planets</a:t>
            </a:r>
          </a:p>
          <a:p>
            <a:pPr lvl="1"/>
            <a:r>
              <a:rPr lang="en-US" dirty="0"/>
              <a:t>3d Kepler’s Law</a:t>
            </a:r>
          </a:p>
          <a:p>
            <a:r>
              <a:rPr lang="en-US" dirty="0"/>
              <a:t>Core Data Analysis</a:t>
            </a:r>
          </a:p>
          <a:p>
            <a:r>
              <a:rPr lang="en-US" dirty="0"/>
              <a:t>Iris dataset and some issues to investigate</a:t>
            </a:r>
          </a:p>
          <a:p>
            <a:r>
              <a:rPr lang="en-US" dirty="0"/>
              <a:t>Clustering: different perspectives</a:t>
            </a:r>
          </a:p>
          <a:p>
            <a:r>
              <a:rPr lang="en-US" dirty="0"/>
              <a:t>k-means partitioning method; advantages/drawbacks</a:t>
            </a:r>
          </a:p>
          <a:p>
            <a:r>
              <a:rPr lang="en-US" dirty="0"/>
              <a:t>k-means criterion and its alternating minimization</a:t>
            </a:r>
          </a:p>
          <a:p>
            <a:r>
              <a:rPr lang="en-US" dirty="0"/>
              <a:t>Complementary criterion;  its meaning</a:t>
            </a:r>
          </a:p>
          <a:p>
            <a:r>
              <a:rPr lang="en-US" dirty="0"/>
              <a:t>Anomalous cluster clustering</a:t>
            </a:r>
          </a:p>
          <a:p>
            <a:r>
              <a:rPr lang="en-US" dirty="0"/>
              <a:t>Data analysis versus classical mathematical statistics</a:t>
            </a:r>
          </a:p>
          <a:p>
            <a:r>
              <a:rPr lang="en-US" dirty="0"/>
              <a:t>Home assignment  </a:t>
            </a:r>
          </a:p>
          <a:p>
            <a:r>
              <a:rPr lang="en-US" dirty="0"/>
              <a:t>Advice on getting more from the class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403648" y="0"/>
            <a:ext cx="7498080" cy="850424"/>
          </a:xfrm>
        </p:spPr>
        <p:txBody>
          <a:bodyPr/>
          <a:lstStyle/>
          <a:p>
            <a:r>
              <a:rPr lang="en-US" dirty="0"/>
              <a:t>Review of lecture 1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46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F2F9F-246F-45CB-BDCE-6B61AB60F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070848" cy="1832082"/>
          </a:xfrm>
        </p:spPr>
        <p:txBody>
          <a:bodyPr/>
          <a:lstStyle/>
          <a:p>
            <a:r>
              <a:rPr lang="en-US" dirty="0"/>
              <a:t>Top Data Science methods used 2017 https://www.kdnuggets.com/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788125-A1E5-46FD-8C3D-55AE6D7B9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4077072"/>
            <a:ext cx="8371656" cy="194421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895F29-0E59-47A1-B095-27E5FF26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C392E2-1694-44B8-B9E4-33D7B283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7</a:t>
            </a:fld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67DA4E1-AA5F-426A-8BF8-7BAC5C422027}"/>
              </a:ext>
            </a:extLst>
          </p:cNvPr>
          <p:cNvGrpSpPr/>
          <p:nvPr/>
        </p:nvGrpSpPr>
        <p:grpSpPr>
          <a:xfrm>
            <a:off x="178097" y="1940094"/>
            <a:ext cx="8787805" cy="3672408"/>
            <a:chOff x="178097" y="1940094"/>
            <a:chExt cx="8787805" cy="3672408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AF152289-E6EB-4D00-9407-122455E92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097" y="1940094"/>
              <a:ext cx="8787805" cy="367240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229761-8A0F-4C97-8C76-C97ACE9AAE89}"/>
                </a:ext>
              </a:extLst>
            </p:cNvPr>
            <p:cNvSpPr txBox="1"/>
            <p:nvPr/>
          </p:nvSpPr>
          <p:spPr>
            <a:xfrm>
              <a:off x="827584" y="2542706"/>
              <a:ext cx="432048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>
                  <a:solidFill>
                    <a:srgbClr val="FF0000"/>
                  </a:solidFill>
                </a:rPr>
                <a:t>+</a:t>
              </a:r>
            </a:p>
            <a:p>
              <a:r>
                <a:rPr lang="ru-RU" sz="2400" b="1" dirty="0">
                  <a:solidFill>
                    <a:srgbClr val="FF0000"/>
                  </a:solidFill>
                </a:rPr>
                <a:t>+</a:t>
              </a:r>
            </a:p>
            <a:p>
              <a:r>
                <a:rPr lang="ru-RU" sz="2400" b="1" dirty="0">
                  <a:solidFill>
                    <a:srgbClr val="FF0000"/>
                  </a:solidFill>
                </a:rPr>
                <a:t>+</a:t>
              </a:r>
            </a:p>
            <a:p>
              <a:r>
                <a:rPr lang="ru-RU" sz="2400" b="1" dirty="0">
                  <a:solidFill>
                    <a:srgbClr val="FF0000"/>
                  </a:solidFill>
                </a:rPr>
                <a:t>+</a:t>
              </a:r>
            </a:p>
            <a:p>
              <a:endParaRPr lang="ru-RU" sz="2400" b="1" dirty="0">
                <a:solidFill>
                  <a:srgbClr val="FF0000"/>
                </a:solidFill>
              </a:endParaRPr>
            </a:p>
            <a:p>
              <a:r>
                <a:rPr lang="ru-RU" sz="2400" b="1" dirty="0">
                  <a:solidFill>
                    <a:srgbClr val="FF0000"/>
                  </a:solidFill>
                </a:rPr>
                <a:t>+</a:t>
              </a:r>
            </a:p>
            <a:p>
              <a:endParaRPr lang="ru-RU" sz="2400" b="1" dirty="0">
                <a:solidFill>
                  <a:srgbClr val="FF0000"/>
                </a:solidFill>
              </a:endParaRPr>
            </a:p>
            <a:p>
              <a:r>
                <a:rPr lang="ru-RU" sz="2400" b="1" dirty="0">
                  <a:solidFill>
                    <a:srgbClr val="FF0000"/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19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394136" cy="122899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Analysis versus Machine Learning</a:t>
            </a:r>
            <a:r>
              <a:rPr lang="ru-RU" dirty="0"/>
              <a:t>: </a:t>
            </a:r>
            <a:br>
              <a:rPr lang="ru-RU" dirty="0"/>
            </a:br>
            <a:r>
              <a:rPr lang="ru-RU" dirty="0"/>
              <a:t>                         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Autofit/>
          </a:bodyPr>
          <a:lstStyle/>
          <a:p>
            <a:r>
              <a:rPr lang="en-US" sz="4000" dirty="0"/>
              <a:t>DA</a:t>
            </a:r>
            <a:r>
              <a:rPr lang="ru-RU" sz="4000" dirty="0"/>
              <a:t>: </a:t>
            </a:r>
            <a:r>
              <a:rPr lang="en-US" sz="3600" dirty="0"/>
              <a:t>Using data for enhancing knowledge of the domain</a:t>
            </a:r>
            <a:endParaRPr lang="ru-RU" sz="3600" dirty="0"/>
          </a:p>
          <a:p>
            <a:r>
              <a:rPr lang="en-US" sz="4000" dirty="0"/>
              <a:t>ML: </a:t>
            </a:r>
            <a:r>
              <a:rPr lang="en-US" sz="3600" dirty="0"/>
              <a:t>to equip computers with methods and rules to see the target by using data </a:t>
            </a:r>
          </a:p>
          <a:p>
            <a:endParaRPr lang="en-US" sz="3600" dirty="0"/>
          </a:p>
          <a:p>
            <a:r>
              <a:rPr lang="en-US" sz="3600" b="1" dirty="0"/>
              <a:t>             HUGE OVERLAP</a:t>
            </a:r>
          </a:p>
          <a:p>
            <a:r>
              <a:rPr lang="en-US" sz="3600" dirty="0">
                <a:solidFill>
                  <a:srgbClr val="FF0000"/>
                </a:solidFill>
              </a:rPr>
              <a:t>Example of difference</a:t>
            </a:r>
            <a:r>
              <a:rPr lang="en-US" sz="3600" dirty="0"/>
              <a:t>: </a:t>
            </a:r>
            <a:r>
              <a:rPr lang="en-US" sz="3600" b="1" dirty="0" err="1"/>
              <a:t>Neural-Net</a:t>
            </a:r>
            <a:r>
              <a:rPr lang="en-US" sz="3600" b="1" dirty="0" err="1">
                <a:sym typeface="Symbol" panose="05050102010706020507" pitchFamily="18" charset="2"/>
              </a:rPr>
              <a:t></a:t>
            </a:r>
            <a:r>
              <a:rPr lang="en-US" sz="3600" b="1" dirty="0" err="1"/>
              <a:t>ML</a:t>
            </a:r>
            <a:r>
              <a:rPr lang="en-US" sz="3600" b="1" dirty="0"/>
              <a:t>–DA</a:t>
            </a:r>
          </a:p>
          <a:p>
            <a:pPr lvl="1"/>
            <a:r>
              <a:rPr lang="en-US" sz="3200" b="1" dirty="0"/>
              <a:t>Good</a:t>
            </a:r>
            <a:r>
              <a:rPr lang="en-US" sz="3200" dirty="0"/>
              <a:t> for robot to prevent an explosion</a:t>
            </a:r>
          </a:p>
          <a:p>
            <a:pPr lvl="1"/>
            <a:r>
              <a:rPr lang="en-US" sz="3200" b="1" dirty="0"/>
              <a:t>Bad</a:t>
            </a:r>
            <a:r>
              <a:rPr lang="en-US" sz="3200" dirty="0"/>
              <a:t> for lawyer to build their case</a:t>
            </a:r>
            <a:endParaRPr lang="ru-RU" sz="32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40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E27EF-98B9-43C2-BDA1-C93650D4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Difficulty of this class: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B39554-071B-41D0-874B-173A7FED1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17638"/>
            <a:ext cx="7498080" cy="4830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sz="3600" dirty="0"/>
              <a:t>Subject is yet in the </a:t>
            </a:r>
            <a:r>
              <a:rPr lang="en-US" sz="4000" b="1" dirty="0"/>
              <a:t>making</a:t>
            </a:r>
          </a:p>
          <a:p>
            <a:r>
              <a:rPr lang="en-US" sz="3600" dirty="0"/>
              <a:t> Spoken </a:t>
            </a:r>
            <a:r>
              <a:rPr lang="en-US" sz="3600" b="1" dirty="0"/>
              <a:t>English</a:t>
            </a:r>
          </a:p>
          <a:p>
            <a:r>
              <a:rPr lang="en-US" sz="3600" dirty="0"/>
              <a:t> Full of </a:t>
            </a:r>
            <a:r>
              <a:rPr lang="en-US" sz="4000" b="1" dirty="0"/>
              <a:t>mathematics</a:t>
            </a:r>
            <a:r>
              <a:rPr lang="en-US" sz="3600" dirty="0"/>
              <a:t> and </a:t>
            </a:r>
            <a:r>
              <a:rPr lang="en-US" sz="4000" b="1" dirty="0"/>
              <a:t>computation,</a:t>
            </a:r>
            <a:r>
              <a:rPr lang="en-US" sz="3600" dirty="0"/>
              <a:t> but differs from either</a:t>
            </a:r>
          </a:p>
          <a:p>
            <a:r>
              <a:rPr lang="en-US" sz="3600" dirty="0"/>
              <a:t>Requires from the student not just thinking, but </a:t>
            </a:r>
            <a:r>
              <a:rPr lang="en-US" sz="4400" b="1" dirty="0"/>
              <a:t>decision making</a:t>
            </a:r>
            <a:r>
              <a:rPr lang="en-US" sz="3600" b="1" dirty="0"/>
              <a:t> </a:t>
            </a:r>
            <a:r>
              <a:rPr lang="en-US" sz="3600" dirty="0"/>
              <a:t>too</a:t>
            </a:r>
            <a:endParaRPr lang="ru-RU" sz="36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EB25E3-7E46-45D6-AAB8-ABEEFAD6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MSc 2018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E5597B-1931-4D38-97BB-54445A95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012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8355</TotalTime>
  <Words>4103</Words>
  <Application>Microsoft Office PowerPoint</Application>
  <PresentationFormat>Экран (4:3)</PresentationFormat>
  <Paragraphs>1076</Paragraphs>
  <Slides>69</Slides>
  <Notes>36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69</vt:i4>
      </vt:variant>
    </vt:vector>
  </HeadingPairs>
  <TitlesOfParts>
    <vt:vector size="89" baseType="lpstr">
      <vt:lpstr>Aharoni</vt:lpstr>
      <vt:lpstr>Algerian</vt:lpstr>
      <vt:lpstr>Arial</vt:lpstr>
      <vt:lpstr>Bradley Hand ITC</vt:lpstr>
      <vt:lpstr>Calibri</vt:lpstr>
      <vt:lpstr>Cambria Math</vt:lpstr>
      <vt:lpstr>Corbel</vt:lpstr>
      <vt:lpstr>Courier New</vt:lpstr>
      <vt:lpstr>Gill Sans MT</vt:lpstr>
      <vt:lpstr>Gill Sans MT (Основной текст)</vt:lpstr>
      <vt:lpstr>Symbol</vt:lpstr>
      <vt:lpstr>Times</vt:lpstr>
      <vt:lpstr>Times New Roman</vt:lpstr>
      <vt:lpstr>Verdana</vt:lpstr>
      <vt:lpstr>Wingdings</vt:lpstr>
      <vt:lpstr>Wingdings 2</vt:lpstr>
      <vt:lpstr>Солнцестояние</vt:lpstr>
      <vt:lpstr>Document</vt:lpstr>
      <vt:lpstr>Слайд</vt:lpstr>
      <vt:lpstr>Формула</vt:lpstr>
      <vt:lpstr>  (Current) Data Analysis Methods                                 MSc Program 2018</vt:lpstr>
      <vt:lpstr>Презентация PowerPoint</vt:lpstr>
      <vt:lpstr> First Part: B. Mirkin “Introductory Data Analysis”, in Russian, 2014/5/6/7/8 </vt:lpstr>
      <vt:lpstr>Administration: Lectures and Labs</vt:lpstr>
      <vt:lpstr>Plan of the class (bird’s eye view)</vt:lpstr>
      <vt:lpstr> Generic Home-Work</vt:lpstr>
      <vt:lpstr>Top Data Science methods used 2017 https://www.kdnuggets.com/</vt:lpstr>
      <vt:lpstr>Data Analysis versus Machine Learning:                           </vt:lpstr>
      <vt:lpstr>Difficulty of this class:</vt:lpstr>
      <vt:lpstr>Two examples of successful data analysis</vt:lpstr>
      <vt:lpstr>Planets</vt:lpstr>
      <vt:lpstr>Planetary Motion:  Example of Small-Data Analysis  Double success 1</vt:lpstr>
      <vt:lpstr>Example of Small-Data Analysis Double success 2</vt:lpstr>
      <vt:lpstr>Example of Small-Data Analysis  Double success 3</vt:lpstr>
      <vt:lpstr>Example of Small-Data Analysis  Double success 4</vt:lpstr>
      <vt:lpstr>Example of Small Data Analysis  Double success 5</vt:lpstr>
      <vt:lpstr>Example of Small Data Analysis  Double success 6</vt:lpstr>
      <vt:lpstr>Double success 7</vt:lpstr>
      <vt:lpstr>Core Data Analysis:   2 tasks x 2 forms </vt:lpstr>
      <vt:lpstr>What is data?</vt:lpstr>
      <vt:lpstr>Anderson–Fisher Iris Dataset</vt:lpstr>
      <vt:lpstr>            Three Iris taxa:         Setosa           Virginica         Versicolor</vt:lpstr>
      <vt:lpstr>Week1. Data case : Iris, most popular dataset</vt:lpstr>
      <vt:lpstr>Iris data analysis subjects (1I):</vt:lpstr>
      <vt:lpstr>Iris data analysis subjects (1):</vt:lpstr>
      <vt:lpstr>Iris dataset structure: 2D visualized with MATLAB</vt:lpstr>
      <vt:lpstr>Clustering  What is clustering:</vt:lpstr>
      <vt:lpstr>Clustering What is clustering, 2</vt:lpstr>
      <vt:lpstr>Clustering                What is clustering, 3</vt:lpstr>
      <vt:lpstr>Clustering             What is clustering, 4</vt:lpstr>
      <vt:lpstr>Classification is no science SO FAR</vt:lpstr>
      <vt:lpstr>Three examples of  great classifications and their roles in the progress of humankind:</vt:lpstr>
      <vt:lpstr> Classification of life (Structure – History) </vt:lpstr>
      <vt:lpstr> Mendeleev’s Periodic Table</vt:lpstr>
      <vt:lpstr> Geology: Superposition [structure] &amp;   Correlation [history] </vt:lpstr>
      <vt:lpstr>K-Means clustering</vt:lpstr>
      <vt:lpstr>Clustering with K-Means, 1 K-Means iterations illustrated</vt:lpstr>
      <vt:lpstr>Clustering with K-Means, 2 K-Means iterations formulated</vt:lpstr>
      <vt:lpstr>Clustering with K-Means, 3                 Explanation of the mean</vt:lpstr>
      <vt:lpstr>Clustering with K-Means, 4 Explanation of the distance</vt:lpstr>
      <vt:lpstr> Clustering with K-Means, 5   Applying K-Means method to Iris dataset               </vt:lpstr>
      <vt:lpstr>Clustering with K-Means , 6 Why dividing by range can be better than dividing by std for clustering</vt:lpstr>
      <vt:lpstr>Clustering with K-Means,7   Preprocessing options at Iris dataset              </vt:lpstr>
      <vt:lpstr>Clustering with K-Means, 8        Confusion regarding Ground Truth </vt:lpstr>
      <vt:lpstr> Clustering with K-Means, 9  Cluster interpretation</vt:lpstr>
      <vt:lpstr>Clustering with K-Means, 10                            Advantages               </vt:lpstr>
      <vt:lpstr> Clustering with K-Means, 11                                 Issues of K-Means              </vt:lpstr>
      <vt:lpstr>Clustering with K-Means, 12 Results heavily depend of the initialization</vt:lpstr>
      <vt:lpstr>Clustering with K-Means, 13 K-Means criterion:</vt:lpstr>
      <vt:lpstr>Clustering with K-Means, 14 K-Means computation converges</vt:lpstr>
      <vt:lpstr>       Pythagorean  decomposition </vt:lpstr>
      <vt:lpstr>Complementary clustering criterion</vt:lpstr>
      <vt:lpstr>K-Means complementary criterion</vt:lpstr>
      <vt:lpstr>Determining the Number of clusters: Two ways</vt:lpstr>
      <vt:lpstr>Finding an ANOMALOUS Cluster (Mirkin 1998, Chiang&amp;Mirkin 2010)</vt:lpstr>
      <vt:lpstr>      Finding an Anomalous cluster</vt:lpstr>
      <vt:lpstr>Anomalous cluster and K-Means</vt:lpstr>
      <vt:lpstr>ik-means</vt:lpstr>
      <vt:lpstr>Clustering with K-Means Anomalous cluster</vt:lpstr>
      <vt:lpstr>Clustering with K-Means Anomalous cluster iterated</vt:lpstr>
      <vt:lpstr>Clustering with K-Means Iterated Anomalous cluster</vt:lpstr>
      <vt:lpstr>Clustering with K-Means Anomalous cluster and iK-Means</vt:lpstr>
      <vt:lpstr>Clustering with K-Means at IRIS</vt:lpstr>
      <vt:lpstr>Data analysis versus classical  statistics</vt:lpstr>
      <vt:lpstr>Data analysis versus classical statistics, 1</vt:lpstr>
      <vt:lpstr>k-means versus mixture of Gaussians, 2</vt:lpstr>
      <vt:lpstr>How to prepare yourself to the next lecture:</vt:lpstr>
      <vt:lpstr>Home work:</vt:lpstr>
      <vt:lpstr>Review of lecture 1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Data Analysis</dc:title>
  <dc:creator>Борис</dc:creator>
  <cp:lastModifiedBy>Boris Mirkin</cp:lastModifiedBy>
  <cp:revision>139</cp:revision>
  <dcterms:created xsi:type="dcterms:W3CDTF">2014-09-02T06:53:28Z</dcterms:created>
  <dcterms:modified xsi:type="dcterms:W3CDTF">2018-09-06T11:21:17Z</dcterms:modified>
</cp:coreProperties>
</file>