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53"/>
  </p:notesMasterIdLst>
  <p:sldIdLst>
    <p:sldId id="256" r:id="rId3"/>
    <p:sldId id="280" r:id="rId4"/>
    <p:sldId id="281" r:id="rId5"/>
    <p:sldId id="285" r:id="rId6"/>
    <p:sldId id="284" r:id="rId7"/>
    <p:sldId id="295" r:id="rId8"/>
    <p:sldId id="283" r:id="rId9"/>
    <p:sldId id="286" r:id="rId10"/>
    <p:sldId id="287" r:id="rId11"/>
    <p:sldId id="289" r:id="rId12"/>
    <p:sldId id="290" r:id="rId13"/>
    <p:sldId id="291" r:id="rId14"/>
    <p:sldId id="268" r:id="rId15"/>
    <p:sldId id="269" r:id="rId16"/>
    <p:sldId id="270" r:id="rId17"/>
    <p:sldId id="271" r:id="rId18"/>
    <p:sldId id="279" r:id="rId19"/>
    <p:sldId id="272" r:id="rId20"/>
    <p:sldId id="273" r:id="rId21"/>
    <p:sldId id="274" r:id="rId22"/>
    <p:sldId id="275" r:id="rId23"/>
    <p:sldId id="257" r:id="rId24"/>
    <p:sldId id="278" r:id="rId25"/>
    <p:sldId id="276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294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77" r:id="rId45"/>
    <p:sldId id="307" r:id="rId46"/>
    <p:sldId id="305" r:id="rId47"/>
    <p:sldId id="306" r:id="rId48"/>
    <p:sldId id="293" r:id="rId49"/>
    <p:sldId id="292" r:id="rId50"/>
    <p:sldId id="296" r:id="rId51"/>
    <p:sldId id="297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88" y="-5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166A-CEF5-4C11-98F8-43180488A5A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18E92-8C6D-460C-BFF3-D17F2DDC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4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E95-4095-475D-9633-1A9DF2D391E4}" type="datetime1">
              <a:rPr lang="ru-RU" smtClean="0"/>
              <a:t>27.09.2018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57E2-31E3-4925-8268-E186D66B8DEC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7BDC-ABCD-4B12-8719-ADA44237D775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1E47-5F66-453A-AB7F-8927B7A5F65A}" type="datetime1">
              <a:rPr lang="ru-RU" smtClean="0"/>
              <a:t>27.09.2018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BEBB-4BC1-480A-BC87-82D73F9FE225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9DED-FD02-41D0-BFD2-5F3EB1E874AC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32D5-BC78-4202-858F-7E5F62648FE7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9ED-D258-4BAA-9102-8E9EDDD36D63}" type="datetime1">
              <a:rPr lang="ru-RU" smtClean="0"/>
              <a:t>27.09.2018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8213-C79C-497A-B120-782CEE1E15CB}" type="datetime1">
              <a:rPr lang="ru-RU" smtClean="0"/>
              <a:t>27.09.2018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08FF-CA0F-4EA0-AAA5-18206A66C2EA}" type="datetime1">
              <a:rPr lang="ru-RU" smtClean="0"/>
              <a:t>27.09.2018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1B3C-8FB9-4046-B5AB-FC7BEB18BE6A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0EE-EAFB-4AF4-815D-0E879683128C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2A24-79BA-45E2-BACF-9EE49BE1FE0B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6297-0B69-4E3F-9B50-BDBC2E04E6D0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6E58-D9B9-44A8-A85F-B0CAD4CD2D85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032-47F2-46E0-8E8A-EAAFCFC3900F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E76F-7998-463A-BC88-A96EAA1C0D56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17E7-16A8-469E-BE41-896CEC16BF37}" type="datetime1">
              <a:rPr lang="ru-RU" smtClean="0"/>
              <a:t>27.09.2018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2E5E-40BE-4C0B-919E-44F73CE56B39}" type="datetime1">
              <a:rPr lang="ru-RU" smtClean="0"/>
              <a:t>27.09.2018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D2A1-E653-4845-A0E4-24F0440441F3}" type="datetime1">
              <a:rPr lang="ru-RU" smtClean="0"/>
              <a:t>27.09.2018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71BF-693C-4AEB-BADC-0E4D9900E287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7B1-7F29-4BCB-A713-68E3391E4B0F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FA007FC-7A52-4ACA-9AE2-8FA894071B9C}" type="datetime1">
              <a:rPr lang="ru-RU" smtClean="0"/>
              <a:t>27.09.2018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EA9A0F-95F6-4A67-8CDE-2C1F17726D1F}" type="datetime1">
              <a:rPr lang="ru-RU" smtClean="0"/>
              <a:t>27.09.2018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9036496" cy="2304256"/>
          </a:xfrm>
        </p:spPr>
        <p:txBody>
          <a:bodyPr>
            <a:normAutofit fontScale="90000"/>
          </a:bodyPr>
          <a:lstStyle/>
          <a:p>
            <a:r>
              <a:rPr lang="en-US" dirty="0"/>
              <a:t>201</a:t>
            </a:r>
            <a:r>
              <a:rPr lang="ru-RU" dirty="0"/>
              <a:t>8</a:t>
            </a:r>
            <a:r>
              <a:rPr lang="en-US" dirty="0"/>
              <a:t> DA Lecture 2/3: </a:t>
            </a:r>
            <a:br>
              <a:rPr lang="en-US" dirty="0"/>
            </a:br>
            <a:r>
              <a:rPr lang="en-US" dirty="0"/>
              <a:t>Data pre-processing and Interpretation of clusters by comparing centers with grand means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780928"/>
            <a:ext cx="8747320" cy="381642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                  Contents:</a:t>
            </a:r>
          </a:p>
          <a:p>
            <a:r>
              <a:rPr lang="en-US" sz="3600" dirty="0"/>
              <a:t>Quantification of categories</a:t>
            </a:r>
          </a:p>
          <a:p>
            <a:r>
              <a:rPr lang="en-US" sz="3600" dirty="0"/>
              <a:t>Data standardization</a:t>
            </a:r>
          </a:p>
          <a:p>
            <a:r>
              <a:rPr lang="en-US" sz="3600" dirty="0"/>
              <a:t>What is center:  Minkowski’s family</a:t>
            </a:r>
          </a:p>
          <a:p>
            <a:r>
              <a:rPr lang="en-US" sz="4300" b="1"/>
              <a:t>Interpretation </a:t>
            </a:r>
            <a:r>
              <a:rPr lang="en-US" sz="4300" b="1" dirty="0"/>
              <a:t>of clusters via centers</a:t>
            </a:r>
          </a:p>
          <a:p>
            <a:r>
              <a:rPr lang="en-US" sz="4300" b="1" dirty="0"/>
              <a:t>Validation of center using bootstrap</a:t>
            </a:r>
          </a:p>
          <a:p>
            <a:r>
              <a:rPr lang="en-US" sz="4300" b="1" dirty="0"/>
              <a:t>Comparing centers using bootstrap</a:t>
            </a:r>
            <a:endParaRPr lang="ru-RU" sz="43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3182222"/>
            <a:ext cx="4355976" cy="2592288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endParaRPr lang="en-US" sz="3000" b="1" dirty="0"/>
          </a:p>
          <a:p>
            <a:pPr marL="82296" indent="0">
              <a:buNone/>
            </a:pPr>
            <a:r>
              <a:rPr lang="en-US" sz="11200" b="1" dirty="0"/>
              <a:t>Structure of data at standardization (</a:t>
            </a:r>
            <a:r>
              <a:rPr lang="en-US" sz="11200" b="1" dirty="0" err="1"/>
              <a:t>i</a:t>
            </a:r>
            <a:r>
              <a:rPr lang="en-US" sz="11200" b="1" dirty="0"/>
              <a:t>): centering</a:t>
            </a:r>
          </a:p>
          <a:p>
            <a:pPr marL="82296" indent="0">
              <a:buNone/>
            </a:pPr>
            <a:endParaRPr lang="en-US" sz="11200" b="1" dirty="0"/>
          </a:p>
          <a:p>
            <a:pPr marL="82296" indent="0">
              <a:buNone/>
            </a:pPr>
            <a:r>
              <a:rPr lang="en-US" sz="11200" b="1" dirty="0"/>
              <a:t>Color/shape corresponds </a:t>
            </a:r>
          </a:p>
          <a:p>
            <a:pPr marL="82296" indent="0">
              <a:buNone/>
            </a:pPr>
            <a:r>
              <a:rPr lang="en-US" sz="11200" b="1" dirty="0"/>
              <a:t>to the product (A,B,C)</a:t>
            </a:r>
          </a:p>
          <a:p>
            <a:pPr marL="82296" indent="0">
              <a:buNone/>
            </a:pPr>
            <a:endParaRPr lang="en-US" sz="11200" b="1" dirty="0"/>
          </a:p>
          <a:p>
            <a:pPr marL="82296" indent="0">
              <a:buNone/>
            </a:pPr>
            <a:r>
              <a:rPr lang="en-US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4633168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952" y="5739353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has nothing to do  with product</a:t>
            </a:r>
            <a:endParaRPr lang="ru-RU" sz="2800" dirty="0">
              <a:solidFill>
                <a:srgbClr val="C00000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31006"/>
              </p:ext>
            </p:extLst>
          </p:nvPr>
        </p:nvGraphicFramePr>
        <p:xfrm>
          <a:off x="611560" y="764704"/>
          <a:ext cx="6984775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-3.45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-1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6.95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1.45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   -0.62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-4.05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-6.22   -1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3.25  -11.82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-10.35 -17.22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1.45   -3.92    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4.75   23.8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74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(ii)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01314" y="3552287"/>
            <a:ext cx="3892966" cy="2016224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r>
              <a:rPr lang="en-US" sz="9600" b="1" dirty="0"/>
              <a:t>Structure of data at standardization (ii), centering and normalizing by range</a:t>
            </a:r>
          </a:p>
          <a:p>
            <a:pPr marL="82296" indent="0">
              <a:buNone/>
            </a:pPr>
            <a:r>
              <a:rPr lang="en-US" sz="9600" b="1" dirty="0"/>
              <a:t>Color/shape correspond to the product (A,B,C)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11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201314" y="5568511"/>
            <a:ext cx="3892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somewhat corresponds to product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" y="3501008"/>
            <a:ext cx="5204324" cy="302161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24794"/>
              </p:ext>
            </p:extLst>
          </p:nvPr>
        </p:nvGraphicFramePr>
        <p:xfrm>
          <a:off x="899592" y="836712"/>
          <a:ext cx="7632848" cy="2441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0.23   -0.33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0.40    0.05    0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0.08    0.09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-0.23   -0.15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0.19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-0.4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10    0.33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0.27    0.58    0.67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(iii)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3501008"/>
            <a:ext cx="4248472" cy="2448272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endParaRPr lang="en-US" sz="3000" b="1" dirty="0"/>
          </a:p>
          <a:p>
            <a:pPr marL="82296" indent="0">
              <a:buNone/>
            </a:pPr>
            <a:r>
              <a:rPr lang="en-US" sz="9600" b="1" dirty="0"/>
              <a:t>Structure of data at standardization (iii): (ii)+ further normalizing </a:t>
            </a:r>
          </a:p>
          <a:p>
            <a:pPr marL="82296" indent="0">
              <a:buNone/>
            </a:pPr>
            <a:r>
              <a:rPr lang="en-US" sz="9600" b="1" dirty="0"/>
              <a:t>Sector features by </a:t>
            </a:r>
            <a:r>
              <a:rPr lang="en-US" sz="9600" b="1" dirty="0" err="1"/>
              <a:t>sqrt</a:t>
            </a:r>
            <a:r>
              <a:rPr lang="en-US" sz="9600" b="1" dirty="0"/>
              <a:t>(3)</a:t>
            </a:r>
          </a:p>
          <a:p>
            <a:pPr marL="82296" indent="0">
              <a:buNone/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Color/shape corresponds to the product (A,B,C)</a:t>
            </a:r>
          </a:p>
          <a:p>
            <a:pPr marL="82296" indent="0">
              <a:buNone/>
            </a:pPr>
            <a:endParaRPr lang="en-US" sz="9600" b="1" dirty="0"/>
          </a:p>
          <a:p>
            <a:pPr marL="82296" indent="0">
              <a:buNone/>
            </a:pPr>
            <a:r>
              <a:rPr lang="en-US" sz="9600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12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924844" y="5661248"/>
            <a:ext cx="4267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corresponds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to product </a:t>
            </a:r>
            <a:r>
              <a:rPr lang="en-US" sz="2800" b="1" dirty="0">
                <a:solidFill>
                  <a:schemeClr val="tx2"/>
                </a:solidFill>
              </a:rPr>
              <a:t>quite well !</a:t>
            </a:r>
            <a:endParaRPr lang="ru-RU" sz="2800" b="1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" y="3717032"/>
            <a:ext cx="4888928" cy="2898323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6876"/>
              </p:ext>
            </p:extLst>
          </p:nvPr>
        </p:nvGraphicFramePr>
        <p:xfrm>
          <a:off x="539552" y="878993"/>
          <a:ext cx="7632848" cy="2594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0.23   -0.33   -0.62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0.40    0.05    0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0.08    0.09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-0.23   -0.15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0.19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-0.4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10    0.33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0.43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0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0.27    0.58    0.67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0.43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4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/>
          </a:bodyPr>
          <a:lstStyle/>
          <a:p>
            <a:r>
              <a:rPr lang="en-US" sz="3200" dirty="0"/>
              <a:t>Week2. What is</a:t>
            </a:r>
            <a:r>
              <a:rPr lang="en-US" sz="3200" b="1" dirty="0"/>
              <a:t> center,</a:t>
            </a:r>
            <a:r>
              <a:rPr lang="en-US" sz="3200" dirty="0"/>
              <a:t>1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feature over </a:t>
            </a:r>
            <a:r>
              <a:rPr lang="en-US" i="1" dirty="0"/>
              <a:t>N</a:t>
            </a:r>
            <a:r>
              <a:rPr lang="en-US" dirty="0"/>
              <a:t> entities (transposed)</a:t>
            </a:r>
          </a:p>
          <a:p>
            <a:pPr marL="0" indent="0">
              <a:buNone/>
            </a:pPr>
            <a:r>
              <a:rPr lang="en-US" b="1" dirty="0"/>
              <a:t>x </a:t>
            </a:r>
            <a:r>
              <a:rPr lang="en-US" dirty="0"/>
              <a:t>=   (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, …, x</a:t>
            </a:r>
            <a:r>
              <a:rPr lang="en-US" b="1" baseline="-25000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    Data analysis view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Def.</a:t>
            </a:r>
            <a:r>
              <a:rPr lang="en-US" b="1" dirty="0"/>
              <a:t>            Center of x is a value c satisfying equations</a:t>
            </a:r>
          </a:p>
          <a:p>
            <a:pPr marL="0" indent="0">
              <a:buNone/>
            </a:pPr>
            <a:r>
              <a:rPr lang="en-US" i="1" dirty="0"/>
              <a:t>             </a:t>
            </a:r>
            <a:r>
              <a:rPr lang="ru-RU" i="1" dirty="0"/>
              <a:t>	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i="1" dirty="0"/>
              <a:t> = c + </a:t>
            </a:r>
            <a:r>
              <a:rPr lang="en-US" b="1" i="1" dirty="0" err="1"/>
              <a:t>e</a:t>
            </a:r>
            <a:r>
              <a:rPr lang="en-US" b="1" i="1" baseline="-25000" dirty="0" err="1"/>
              <a:t>i</a:t>
            </a:r>
            <a:r>
              <a:rPr lang="en-US" dirty="0"/>
              <a:t>, for all </a:t>
            </a:r>
            <a:r>
              <a:rPr lang="en-US" i="1" dirty="0" err="1"/>
              <a:t>i</a:t>
            </a:r>
            <a:r>
              <a:rPr lang="en-US" i="1" dirty="0"/>
              <a:t>=1,2,…, N</a:t>
            </a:r>
          </a:p>
          <a:p>
            <a:pPr marL="0" indent="0">
              <a:buNone/>
            </a:pPr>
            <a:r>
              <a:rPr lang="en-US" b="1" i="1" dirty="0"/>
              <a:t>                    at as small residuals </a:t>
            </a:r>
            <a:r>
              <a:rPr lang="en-US" b="1" i="1" dirty="0" err="1"/>
              <a:t>e</a:t>
            </a:r>
            <a:r>
              <a:rPr lang="en-US" b="1" i="1" baseline="-25000" dirty="0" err="1"/>
              <a:t>i</a:t>
            </a:r>
            <a:r>
              <a:rPr lang="en-US" b="1" i="1" baseline="-25000" dirty="0"/>
              <a:t>  </a:t>
            </a:r>
            <a:r>
              <a:rPr lang="en-US" b="1" i="1" dirty="0"/>
              <a:t>as possible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Def.                 </a:t>
            </a:r>
            <a:r>
              <a:rPr lang="en-US" i="1" dirty="0" err="1"/>
              <a:t>L</a:t>
            </a:r>
            <a:r>
              <a:rPr lang="en-US" i="1" baseline="-25000" dirty="0" err="1"/>
              <a:t>p</a:t>
            </a:r>
            <a:r>
              <a:rPr lang="en-US" i="1" dirty="0"/>
              <a:t>=[|e</a:t>
            </a:r>
            <a:r>
              <a:rPr lang="en-US" i="1" baseline="-25000" dirty="0"/>
              <a:t>1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+|e</a:t>
            </a:r>
            <a:r>
              <a:rPr lang="en-US" i="1" baseline="-25000" dirty="0"/>
              <a:t>2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+…+ |</a:t>
            </a:r>
            <a:r>
              <a:rPr lang="en-US" i="1" dirty="0" err="1"/>
              <a:t>e</a:t>
            </a:r>
            <a:r>
              <a:rPr lang="en-US" i="1" baseline="-25000" dirty="0" err="1"/>
              <a:t>N</a:t>
            </a:r>
            <a:r>
              <a:rPr lang="en-US" i="1" dirty="0" err="1"/>
              <a:t>|</a:t>
            </a:r>
            <a:r>
              <a:rPr lang="en-US" i="1" baseline="30000" dirty="0" err="1"/>
              <a:t>p</a:t>
            </a:r>
            <a:r>
              <a:rPr lang="en-US" dirty="0"/>
              <a:t> ]/N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b="1" dirty="0"/>
              <a:t>       </a:t>
            </a:r>
            <a:r>
              <a:rPr lang="en-US" b="1" dirty="0" err="1"/>
              <a:t>Minkowski</a:t>
            </a:r>
            <a:r>
              <a:rPr lang="en-US" b="1" dirty="0"/>
              <a:t> criterion:   min </a:t>
            </a:r>
            <a:r>
              <a:rPr lang="en-US" b="1" i="1" dirty="0" err="1"/>
              <a:t>L</a:t>
            </a:r>
            <a:r>
              <a:rPr lang="en-US" b="1" i="1" baseline="-25000" dirty="0" err="1"/>
              <a:t>p</a:t>
            </a:r>
            <a:endParaRPr lang="en-US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7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/>
          </a:bodyPr>
          <a:lstStyle/>
          <a:p>
            <a:r>
              <a:rPr lang="en-US" sz="3200" dirty="0"/>
              <a:t>Week2. What is</a:t>
            </a:r>
            <a:r>
              <a:rPr lang="en-US" sz="3200" b="1" dirty="0"/>
              <a:t> center, 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Data analysis view: Minkowski p-center (p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 1)</a:t>
            </a:r>
          </a:p>
          <a:p>
            <a:pPr marL="0" indent="0">
              <a:buNone/>
            </a:pPr>
            <a:r>
              <a:rPr lang="en-US" i="1" dirty="0"/>
              <a:t>            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     Minimize </a:t>
            </a:r>
            <a:r>
              <a:rPr lang="en-US" i="1" dirty="0" err="1"/>
              <a:t>L</a:t>
            </a:r>
            <a:r>
              <a:rPr lang="en-US" i="1" baseline="-25000" dirty="0" err="1"/>
              <a:t>p</a:t>
            </a:r>
            <a:r>
              <a:rPr lang="en-US" i="1" dirty="0"/>
              <a:t>=[|c-x</a:t>
            </a:r>
            <a:r>
              <a:rPr lang="en-US" i="1" baseline="-25000" dirty="0"/>
              <a:t>1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+|c-x</a:t>
            </a:r>
            <a:r>
              <a:rPr lang="en-US" i="1" baseline="-25000" dirty="0"/>
              <a:t>2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+…+ |</a:t>
            </a:r>
            <a:r>
              <a:rPr lang="en-US" i="1" dirty="0" err="1"/>
              <a:t>c-x</a:t>
            </a:r>
            <a:r>
              <a:rPr lang="en-US" i="1" baseline="-25000" dirty="0" err="1"/>
              <a:t>N</a:t>
            </a:r>
            <a:r>
              <a:rPr lang="en-US" i="1" dirty="0" err="1"/>
              <a:t>|</a:t>
            </a:r>
            <a:r>
              <a:rPr lang="en-US" i="1" baseline="30000" dirty="0" err="1"/>
              <a:t>p</a:t>
            </a:r>
            <a:r>
              <a:rPr lang="en-US" dirty="0"/>
              <a:t> ]/N </a:t>
            </a:r>
          </a:p>
          <a:p>
            <a:pPr marL="0" indent="0">
              <a:buNone/>
            </a:pPr>
            <a:r>
              <a:rPr lang="en-US" dirty="0"/>
              <a:t>with respect to all possible c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At different p, different solutions!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L</a:t>
            </a:r>
            <a:r>
              <a:rPr lang="en-US" b="1" baseline="-25000" dirty="0" err="1"/>
              <a:t>p</a:t>
            </a:r>
            <a:r>
              <a:rPr lang="en-US" b="1" dirty="0"/>
              <a:t> is a measure of spread of the feature around center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6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/>
          </a:bodyPr>
          <a:lstStyle/>
          <a:p>
            <a:r>
              <a:rPr lang="en-US" sz="3200" dirty="0"/>
              <a:t>Week2. What is</a:t>
            </a:r>
            <a:r>
              <a:rPr lang="en-US" sz="3200" b="1" dirty="0"/>
              <a:t> center, 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Data analysis view: Minkowski p-center (p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 1)</a:t>
            </a:r>
          </a:p>
          <a:p>
            <a:pPr marL="0" indent="0">
              <a:buNone/>
            </a:pPr>
            <a:r>
              <a:rPr lang="en-US" i="1" dirty="0"/>
              <a:t>              Minimize </a:t>
            </a:r>
            <a:r>
              <a:rPr lang="en-US" b="1" i="1" dirty="0" err="1"/>
              <a:t>L</a:t>
            </a:r>
            <a:r>
              <a:rPr lang="en-US" b="1" i="1" baseline="-25000" dirty="0" err="1"/>
              <a:t>p</a:t>
            </a:r>
            <a:r>
              <a:rPr lang="en-US" b="1" i="1" dirty="0"/>
              <a:t>=[|c-x</a:t>
            </a:r>
            <a:r>
              <a:rPr lang="en-US" b="1" i="1" baseline="-25000" dirty="0"/>
              <a:t>1</a:t>
            </a:r>
            <a:r>
              <a:rPr lang="en-US" b="1" i="1" dirty="0"/>
              <a:t>|</a:t>
            </a:r>
            <a:r>
              <a:rPr lang="en-US" b="1" i="1" baseline="30000" dirty="0"/>
              <a:t>p</a:t>
            </a:r>
            <a:r>
              <a:rPr lang="en-US" b="1" i="1" dirty="0"/>
              <a:t>+|c-x</a:t>
            </a:r>
            <a:r>
              <a:rPr lang="en-US" b="1" i="1" baseline="-25000" dirty="0"/>
              <a:t>2</a:t>
            </a:r>
            <a:r>
              <a:rPr lang="en-US" b="1" i="1" dirty="0"/>
              <a:t>|</a:t>
            </a:r>
            <a:r>
              <a:rPr lang="en-US" b="1" i="1" baseline="30000" dirty="0"/>
              <a:t>p</a:t>
            </a:r>
            <a:r>
              <a:rPr lang="en-US" b="1" i="1" dirty="0"/>
              <a:t>+…+ |</a:t>
            </a:r>
            <a:r>
              <a:rPr lang="en-US" b="1" i="1" dirty="0" err="1"/>
              <a:t>c-x</a:t>
            </a:r>
            <a:r>
              <a:rPr lang="en-US" b="1" i="1" baseline="-25000" dirty="0" err="1"/>
              <a:t>N</a:t>
            </a:r>
            <a:r>
              <a:rPr lang="en-US" b="1" i="1" dirty="0" err="1"/>
              <a:t>|</a:t>
            </a:r>
            <a:r>
              <a:rPr lang="en-US" b="1" i="1" baseline="30000" dirty="0" err="1"/>
              <a:t>p</a:t>
            </a:r>
            <a:r>
              <a:rPr lang="en-US" b="1" dirty="0"/>
              <a:t> ]/N </a:t>
            </a:r>
          </a:p>
          <a:p>
            <a:pPr marL="0" indent="0">
              <a:buNone/>
            </a:pPr>
            <a:r>
              <a:rPr lang="en-US" dirty="0"/>
              <a:t>with respect to all possible c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Take p=2. </a:t>
            </a:r>
            <a:r>
              <a:rPr lang="en-US" dirty="0"/>
              <a:t>Then</a:t>
            </a:r>
            <a:r>
              <a:rPr lang="en-US" i="1" dirty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p</a:t>
            </a:r>
            <a:r>
              <a:rPr lang="en-US" dirty="0"/>
              <a:t> is quadratic. First-order minimum condition can be applied, it leads to optimal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                        c=Mean(x)!</a:t>
            </a:r>
          </a:p>
          <a:p>
            <a:pPr marL="0" indent="0">
              <a:buNone/>
            </a:pPr>
            <a:r>
              <a:rPr lang="en-US" b="1" dirty="0"/>
              <a:t>At this c, 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baseline="-25000" dirty="0"/>
              <a:t>2 </a:t>
            </a:r>
            <a:r>
              <a:rPr lang="en-US" b="1" dirty="0"/>
              <a:t>is the square of the standard deviation!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(The minimum </a:t>
            </a:r>
            <a:r>
              <a:rPr lang="en-US" i="1" dirty="0">
                <a:solidFill>
                  <a:srgbClr val="0070C0"/>
                </a:solidFill>
              </a:rPr>
              <a:t>L</a:t>
            </a:r>
            <a:r>
              <a:rPr lang="en-US" i="1" baseline="-25000" dirty="0">
                <a:solidFill>
                  <a:srgbClr val="0070C0"/>
                </a:solidFill>
              </a:rPr>
              <a:t>2 </a:t>
            </a:r>
            <a:r>
              <a:rPr lang="en-US" dirty="0">
                <a:solidFill>
                  <a:srgbClr val="0070C0"/>
                </a:solidFill>
              </a:rPr>
              <a:t>is referred to as the variance, and its square root, as the standard deviation.)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2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317" y="548680"/>
            <a:ext cx="9036496" cy="57606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Week2. What is</a:t>
            </a:r>
            <a:r>
              <a:rPr lang="en-US" sz="3200" b="1" dirty="0"/>
              <a:t> center: </a:t>
            </a:r>
            <a:r>
              <a:rPr lang="en-US" sz="3200" b="1" dirty="0">
                <a:solidFill>
                  <a:srgbClr val="0070C0"/>
                </a:solidFill>
              </a:rPr>
              <a:t>Minkowski p-center </a:t>
            </a:r>
            <a:br>
              <a:rPr lang="ru-RU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(p </a:t>
            </a:r>
            <a:r>
              <a:rPr lang="en-US" sz="3200" b="1" dirty="0">
                <a:solidFill>
                  <a:srgbClr val="0070C0"/>
                </a:solidFill>
                <a:sym typeface="Symbol"/>
              </a:rPr>
              <a:t> 1)</a:t>
            </a:r>
            <a:br>
              <a:rPr lang="en-US" sz="3200" b="1" dirty="0">
                <a:solidFill>
                  <a:srgbClr val="0070C0"/>
                </a:solidFill>
                <a:sym typeface="Symbol"/>
              </a:rPr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Minimize </a:t>
            </a:r>
            <a:r>
              <a:rPr lang="en-US" i="1" dirty="0" err="1"/>
              <a:t>L</a:t>
            </a:r>
            <a:r>
              <a:rPr lang="en-US" i="1" baseline="-25000" dirty="0" err="1"/>
              <a:t>p</a:t>
            </a:r>
            <a:r>
              <a:rPr lang="en-US" i="1" dirty="0"/>
              <a:t>=[|c-x</a:t>
            </a:r>
            <a:r>
              <a:rPr lang="en-US" i="1" baseline="-25000" dirty="0"/>
              <a:t>1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+|c-x</a:t>
            </a:r>
            <a:r>
              <a:rPr lang="en-US" i="1" baseline="-25000" dirty="0"/>
              <a:t>2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+…+ |</a:t>
            </a:r>
            <a:r>
              <a:rPr lang="en-US" i="1" dirty="0" err="1"/>
              <a:t>c-x</a:t>
            </a:r>
            <a:r>
              <a:rPr lang="en-US" i="1" baseline="-25000" dirty="0" err="1"/>
              <a:t>N</a:t>
            </a:r>
            <a:r>
              <a:rPr lang="en-US" i="1" dirty="0" err="1"/>
              <a:t>|</a:t>
            </a:r>
            <a:r>
              <a:rPr lang="en-US" i="1" baseline="30000" dirty="0" err="1"/>
              <a:t>p</a:t>
            </a:r>
            <a:r>
              <a:rPr lang="en-US" dirty="0"/>
              <a:t> ]/N 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Take p=1. </a:t>
            </a:r>
            <a:r>
              <a:rPr lang="en-US" dirty="0"/>
              <a:t>Then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/>
              <a:t>                            L</a:t>
            </a:r>
            <a:r>
              <a:rPr lang="en-US" i="1" baseline="-25000" dirty="0"/>
              <a:t>1</a:t>
            </a:r>
            <a:r>
              <a:rPr lang="en-US" i="1" dirty="0"/>
              <a:t>=[|c-x</a:t>
            </a:r>
            <a:r>
              <a:rPr lang="en-US" i="1" baseline="-25000" dirty="0"/>
              <a:t>1</a:t>
            </a:r>
            <a:r>
              <a:rPr lang="en-US" i="1" dirty="0"/>
              <a:t>|+|c-x</a:t>
            </a:r>
            <a:r>
              <a:rPr lang="en-US" i="1" baseline="-25000" dirty="0"/>
              <a:t>2</a:t>
            </a:r>
            <a:r>
              <a:rPr lang="en-US" i="1" dirty="0"/>
              <a:t>|+…+ |c-x</a:t>
            </a:r>
            <a:r>
              <a:rPr lang="en-US" i="1" baseline="-25000" dirty="0"/>
              <a:t>N</a:t>
            </a:r>
            <a:r>
              <a:rPr lang="en-US" i="1" dirty="0"/>
              <a:t>|</a:t>
            </a:r>
            <a:r>
              <a:rPr lang="en-US" dirty="0"/>
              <a:t>]/N </a:t>
            </a:r>
          </a:p>
          <a:p>
            <a:pPr marL="0" indent="0">
              <a:buNone/>
            </a:pPr>
            <a:r>
              <a:rPr lang="en-US" dirty="0"/>
              <a:t>It can be proven that the minimum of </a:t>
            </a:r>
            <a:r>
              <a:rPr lang="en-US" i="1" dirty="0"/>
              <a:t> L</a:t>
            </a:r>
            <a:r>
              <a:rPr lang="en-US" i="1" baseline="-25000" dirty="0"/>
              <a:t>1 </a:t>
            </a:r>
            <a:r>
              <a:rPr lang="en-US" dirty="0"/>
              <a:t> is reached at </a:t>
            </a:r>
            <a:r>
              <a:rPr lang="en-US" sz="3500" b="1" dirty="0"/>
              <a:t>c being the median! Then the  </a:t>
            </a:r>
            <a:r>
              <a:rPr lang="en-US" sz="3600" b="1" dirty="0"/>
              <a:t>minimum of </a:t>
            </a:r>
            <a:r>
              <a:rPr lang="en-US" sz="3600" b="1" i="1" dirty="0"/>
              <a:t> L</a:t>
            </a:r>
            <a:r>
              <a:rPr lang="en-US" sz="3600" b="1" i="1" baseline="-25000" dirty="0"/>
              <a:t>1</a:t>
            </a:r>
            <a:r>
              <a:rPr lang="en-US" sz="3500" b="1" dirty="0"/>
              <a:t> should be used as the corresponding spread.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Take p tending to infinity and the p-</a:t>
            </a:r>
            <a:r>
              <a:rPr lang="en-US" b="1" dirty="0" err="1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 root of </a:t>
            </a:r>
            <a:r>
              <a:rPr lang="en-US" b="1" dirty="0" err="1">
                <a:solidFill>
                  <a:srgbClr val="0070C0"/>
                </a:solidFill>
              </a:rPr>
              <a:t>Lp</a:t>
            </a:r>
            <a:r>
              <a:rPr lang="en-US" b="1" dirty="0"/>
              <a:t>, then c tends to midrange.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5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320"/>
            <a:ext cx="839413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Minkowski distance:</a:t>
            </a:r>
            <a:br>
              <a:rPr lang="en-US" dirty="0"/>
            </a:br>
            <a:r>
              <a:rPr lang="en-US" dirty="0"/>
              <a:t>curve      </a:t>
            </a:r>
            <a:r>
              <a:rPr lang="en-US" b="1" dirty="0" err="1"/>
              <a:t>x</a:t>
            </a:r>
            <a:r>
              <a:rPr lang="en-US" b="1" baseline="30000" dirty="0" err="1"/>
              <a:t>p</a:t>
            </a:r>
            <a:r>
              <a:rPr lang="en-US" b="1" dirty="0" err="1"/>
              <a:t>+y</a:t>
            </a:r>
            <a:r>
              <a:rPr lang="en-US" b="1" baseline="30000" dirty="0" err="1"/>
              <a:t>p</a:t>
            </a:r>
            <a:r>
              <a:rPr lang="en-US" b="1" dirty="0"/>
              <a:t>=1    </a:t>
            </a:r>
            <a:r>
              <a:rPr lang="en-US" dirty="0"/>
              <a:t> at different p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295900" cy="3971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4248" y="2636912"/>
            <a:ext cx="7857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P=5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P=3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P=2</a:t>
            </a:r>
          </a:p>
          <a:p>
            <a:endParaRPr lang="en-US" b="1" dirty="0"/>
          </a:p>
          <a:p>
            <a:r>
              <a:rPr lang="en-US" b="1" dirty="0"/>
              <a:t>P=1.5</a:t>
            </a:r>
          </a:p>
          <a:p>
            <a:r>
              <a:rPr lang="en-US" b="1" dirty="0"/>
              <a:t>P=1</a:t>
            </a:r>
            <a:endParaRPr lang="ru-RU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5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/>
          </a:bodyPr>
          <a:lstStyle/>
          <a:p>
            <a:r>
              <a:rPr lang="en-US" sz="3200" b="1" dirty="0"/>
              <a:t>Week2. </a:t>
            </a:r>
            <a:r>
              <a:rPr lang="en-US" sz="3200" dirty="0"/>
              <a:t>What is</a:t>
            </a:r>
            <a:r>
              <a:rPr lang="en-US" sz="3200" b="1" dirty="0"/>
              <a:t> center, </a:t>
            </a:r>
            <a:r>
              <a:rPr lang="en-US" sz="3200" dirty="0"/>
              <a:t>5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9036496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 (transposed)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19.0	29.4	23.9	18.4	25.7	12.1	23.9	27.2</a:t>
            </a:r>
          </a:p>
          <a:p>
            <a:pPr marL="0" indent="0">
              <a:buNone/>
            </a:pPr>
            <a:r>
              <a:rPr lang="en-US" sz="3200" b="1" dirty="0"/>
              <a:t>Minkowski p    Spread                 </a:t>
            </a:r>
            <a:r>
              <a:rPr lang="ru-RU" sz="3200" b="1" dirty="0"/>
              <a:t>  </a:t>
            </a:r>
            <a:r>
              <a:rPr lang="en-US" sz="3200" b="1" dirty="0"/>
              <a:t>Center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Infinity</a:t>
            </a:r>
            <a:r>
              <a:rPr lang="en-US" b="1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Range	           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  Midrange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           </a:t>
            </a:r>
            <a:r>
              <a:rPr lang="en-US" b="1" dirty="0"/>
              <a:t>17.3	                    20.75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2	     Standard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     deviation	           </a:t>
            </a:r>
            <a:r>
              <a:rPr lang="ru-RU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Mean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            </a:t>
            </a:r>
            <a:r>
              <a:rPr lang="en-US" b="1" dirty="0"/>
              <a:t>5.26		         </a:t>
            </a:r>
            <a:r>
              <a:rPr lang="ru-RU" b="1" dirty="0"/>
              <a:t>	</a:t>
            </a:r>
            <a:r>
              <a:rPr lang="en-US" b="1" dirty="0"/>
              <a:t>22.45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1	     Average 		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deviation                    Median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</a:t>
            </a:r>
            <a:r>
              <a:rPr lang="en-US" b="1" dirty="0"/>
              <a:t>4.1                       23.9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5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648072"/>
          </a:xfrm>
        </p:spPr>
        <p:txBody>
          <a:bodyPr>
            <a:normAutofit/>
          </a:bodyPr>
          <a:lstStyle/>
          <a:p>
            <a:r>
              <a:rPr lang="en-US" sz="3200" dirty="0"/>
              <a:t>Week 2. What is</a:t>
            </a:r>
            <a:r>
              <a:rPr lang="en-US" sz="3200" b="1" dirty="0"/>
              <a:t> center, </a:t>
            </a:r>
            <a:r>
              <a:rPr lang="en-US" sz="3200" dirty="0"/>
              <a:t>6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908720"/>
                <a:ext cx="9036496" cy="5949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At Minkowski p=2, Given x </a:t>
                </a:r>
                <a:r>
                  <a:rPr lang="en-US" sz="3200" dirty="0"/>
                  <a:t>=   (</a:t>
                </a:r>
                <a:r>
                  <a:rPr lang="en-US" sz="3200" b="1" dirty="0"/>
                  <a:t>x</a:t>
                </a:r>
                <a:r>
                  <a:rPr lang="en-US" sz="3200" b="1" baseline="-25000" dirty="0"/>
                  <a:t>1</a:t>
                </a:r>
                <a:r>
                  <a:rPr lang="en-US" sz="3200" b="1" dirty="0"/>
                  <a:t>, x</a:t>
                </a:r>
                <a:r>
                  <a:rPr lang="en-US" sz="3200" b="1" baseline="-25000" dirty="0"/>
                  <a:t>2</a:t>
                </a:r>
                <a:r>
                  <a:rPr lang="en-US" sz="3200" b="1" dirty="0"/>
                  <a:t>, …, </a:t>
                </a:r>
                <a:r>
                  <a:rPr lang="en-US" sz="3200" b="1" dirty="0" err="1"/>
                  <a:t>x</a:t>
                </a:r>
                <a:r>
                  <a:rPr lang="en-US" sz="3200" b="1" baseline="-25000" dirty="0" err="1"/>
                  <a:t>N</a:t>
                </a:r>
                <a:r>
                  <a:rPr lang="en-US" sz="3200" dirty="0"/>
                  <a:t>),</a:t>
                </a:r>
              </a:p>
              <a:p>
                <a:pPr marL="0" indent="0">
                  <a:buNone/>
                </a:pPr>
                <a:r>
                  <a:rPr lang="en-US" b="1" dirty="0"/>
                  <a:t>Spread</a:t>
                </a:r>
                <a:r>
                  <a:rPr lang="en-US" b="1" dirty="0">
                    <a:solidFill>
                      <a:srgbClr val="0070C0"/>
                    </a:solidFill>
                  </a:rPr>
                  <a:t>      Standard   deviation </a:t>
                </a:r>
                <a:r>
                  <a:rPr lang="en-US" b="1" i="1" dirty="0" err="1">
                    <a:solidFill>
                      <a:srgbClr val="0070C0"/>
                    </a:solidFill>
                  </a:rPr>
                  <a:t>std</a:t>
                </a:r>
                <a:r>
                  <a:rPr lang="en-US" b="1" dirty="0">
                    <a:solidFill>
                      <a:srgbClr val="0070C0"/>
                    </a:solidFill>
                  </a:rPr>
                  <a:t>	         </a:t>
                </a:r>
              </a:p>
              <a:p>
                <a:pPr marL="0" indent="0">
                  <a:buNone/>
                </a:pPr>
                <a:r>
                  <a:rPr lang="en-US" b="1" dirty="0"/>
                  <a:t>Center </a:t>
                </a:r>
                <a:r>
                  <a:rPr lang="en-US" b="1" dirty="0">
                    <a:solidFill>
                      <a:srgbClr val="0070C0"/>
                    </a:solidFill>
                  </a:rPr>
                  <a:t>      Mean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Consider definition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𝒔𝒕𝒅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𝑵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Cambria Math"/>
                    <a:sym typeface="Symbol"/>
                  </a:rPr>
                  <a:t>Reformulate 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chemeClr val="accent4">
                        <a:lumMod val="75000"/>
                      </a:schemeClr>
                    </a:solidFill>
                    <a:sym typeface="Symbol"/>
                  </a:rPr>
                  <a:t>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SupPr>
                              <m:e>
                                <m:r>
                                  <a:rPr lang="en-US" sz="32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sym typeface="Symbol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𝒔𝒕𝒅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               (*)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908720"/>
                <a:ext cx="9036496" cy="5949280"/>
              </a:xfrm>
              <a:blipFill rotWithShape="1">
                <a:blip r:embed="rId2"/>
                <a:stretch>
                  <a:fillRect l="-1754" t="-1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1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90872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Quantification of categories:</a:t>
            </a:r>
            <a:br>
              <a:rPr lang="en-US" sz="4400" dirty="0"/>
            </a:br>
            <a:r>
              <a:rPr lang="en-US" dirty="0"/>
              <a:t>Illustrative Data case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70266"/>
              </p:ext>
            </p:extLst>
          </p:nvPr>
        </p:nvGraphicFramePr>
        <p:xfrm>
          <a:off x="467544" y="1700808"/>
          <a:ext cx="8352929" cy="497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Company name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Income, $</a:t>
                      </a:r>
                      <a:r>
                        <a:rPr lang="en-GB" sz="2400" b="1" dirty="0" err="1">
                          <a:effectLst/>
                        </a:rPr>
                        <a:t>mln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MShare</a:t>
                      </a:r>
                      <a:r>
                        <a:rPr lang="en-GB" sz="2400" b="1" dirty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NSup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EC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Sector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Aversiona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Antyops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Astonite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19.0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29.4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36.0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2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Bayermart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Breaktops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Bumchista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18.4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12.1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22.3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Civiok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Cyberdam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30.2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Yes</a:t>
                      </a:r>
                      <a:endParaRPr lang="ru-RU" sz="2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Yes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3528" y="1030271"/>
            <a:ext cx="882047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Companies characterized by mixed scale features; first three companies making product A,  next three making product B, and the last two product C.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648072"/>
          </a:xfrm>
        </p:spPr>
        <p:txBody>
          <a:bodyPr>
            <a:normAutofit/>
          </a:bodyPr>
          <a:lstStyle/>
          <a:p>
            <a:r>
              <a:rPr lang="en-US" sz="3200" dirty="0"/>
              <a:t>Week 2. What is</a:t>
            </a:r>
            <a:r>
              <a:rPr lang="en-US" sz="3200" b="1" dirty="0"/>
              <a:t> center, </a:t>
            </a:r>
            <a:r>
              <a:rPr lang="en-US" sz="3200" dirty="0"/>
              <a:t>6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908720"/>
                <a:ext cx="9036496" cy="5949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At Minkowski p=2,            Given x </a:t>
                </a:r>
                <a:r>
                  <a:rPr lang="en-US" sz="3200" dirty="0"/>
                  <a:t>=   (</a:t>
                </a:r>
                <a:r>
                  <a:rPr lang="en-US" sz="3200" b="1" dirty="0"/>
                  <a:t>x</a:t>
                </a:r>
                <a:r>
                  <a:rPr lang="en-US" sz="3200" b="1" baseline="-25000" dirty="0"/>
                  <a:t>1</a:t>
                </a:r>
                <a:r>
                  <a:rPr lang="en-US" sz="3200" b="1" dirty="0"/>
                  <a:t>, x</a:t>
                </a:r>
                <a:r>
                  <a:rPr lang="en-US" sz="3200" b="1" baseline="-25000" dirty="0"/>
                  <a:t>2</a:t>
                </a:r>
                <a:r>
                  <a:rPr lang="en-US" sz="3200" b="1" dirty="0"/>
                  <a:t>, …, </a:t>
                </a:r>
                <a:r>
                  <a:rPr lang="en-US" sz="3200" b="1" dirty="0" err="1"/>
                  <a:t>x</a:t>
                </a:r>
                <a:r>
                  <a:rPr lang="en-US" sz="3200" b="1" baseline="-25000" dirty="0" err="1"/>
                  <a:t>N</a:t>
                </a:r>
                <a:r>
                  <a:rPr lang="en-US" sz="3200" dirty="0"/>
                  <a:t>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𝒔𝒕𝒅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𝑵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Data scatter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  <a:sym typeface="Symbol"/>
                  </a:rPr>
                  <a:t>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sym typeface="Symbol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sym typeface="Symbol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  <a:sym typeface="Symbol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sym typeface="Symbol"/>
                                  </a:rPr>
                                  <m:t>𝒊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decomposed in a Pythagorean way</a:t>
                </a:r>
              </a:p>
              <a:p>
                <a:pPr marL="0" indent="0">
                  <a:buNone/>
                </a:pPr>
                <a:endParaRPr lang="en-US" sz="32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3600" b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Data scatter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𝑵</m:t>
                        </m:r>
                        <m:r>
                          <a:rPr lang="en-US" sz="3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3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sz="3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𝒔𝒕𝒅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600" b="1" i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1" dirty="0">
                    <a:solidFill>
                      <a:schemeClr val="accent4">
                        <a:lumMod val="75000"/>
                      </a:schemeClr>
                    </a:solidFill>
                  </a:rPr>
                  <a:t>         (*)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  <m:acc>
                          <m:accPr>
                            <m:chr m:val="̅"/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i="1" dirty="0">
                    <a:solidFill>
                      <a:schemeClr val="tx1"/>
                    </a:solidFill>
                    <a:latin typeface="Cambria Math"/>
                  </a:rPr>
                  <a:t>      </a:t>
                </a:r>
                <a:r>
                  <a:rPr lang="en-US" sz="3200" b="1" i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Explained part   (by the </a:t>
                </a:r>
                <a:r>
                  <a:rPr lang="en-US" sz="3200" b="1" i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model     </a:t>
                </a:r>
                <a:r>
                  <a:rPr lang="en-US" sz="32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3200" b="1" i="1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sz="3200" b="1" i="1" dirty="0">
                    <a:solidFill>
                      <a:srgbClr val="0070C0"/>
                    </a:solidFill>
                  </a:rPr>
                  <a:t> = c + e</a:t>
                </a:r>
                <a:r>
                  <a:rPr lang="en-US" sz="3200" b="1" i="1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sz="3200" b="1" i="1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en-US" sz="3200" b="1" i="1" dirty="0">
                    <a:latin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𝒔𝒕𝒅</m:t>
                        </m:r>
                      </m:e>
                      <m:sup>
                        <m:eqArr>
                          <m:eqArr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e/>
                        </m:eqArr>
                      </m:sup>
                    </m:sSup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sz="3200" b="1" i="1" dirty="0"/>
                  <a:t>Unexplained part</a:t>
                </a:r>
              </a:p>
              <a:p>
                <a:pPr marL="0" indent="0">
                  <a:buNone/>
                </a:pPr>
                <a:r>
                  <a:rPr lang="en-US" i="1" dirty="0"/>
                  <a:t>The greater the mean, the greater the explained part</a:t>
                </a:r>
              </a:p>
              <a:p>
                <a:pPr marL="0" indent="0">
                  <a:buNone/>
                </a:pPr>
                <a:r>
                  <a:rPr lang="en-US" i="1" dirty="0"/>
                  <a:t>Similar decompositions hold at multivariate summarizations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908720"/>
                <a:ext cx="9036496" cy="5949280"/>
              </a:xfrm>
              <a:blipFill>
                <a:blip r:embed="rId2"/>
                <a:stretch>
                  <a:fillRect l="-1754" t="-1332" b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68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7"/>
            <a:ext cx="8928992" cy="634083"/>
          </a:xfrm>
        </p:spPr>
        <p:txBody>
          <a:bodyPr>
            <a:normAutofit fontScale="90000"/>
          </a:bodyPr>
          <a:lstStyle/>
          <a:p>
            <a:r>
              <a:rPr lang="en-US" dirty="0"/>
              <a:t>Week 2. </a:t>
            </a:r>
            <a:r>
              <a:rPr lang="en-US" sz="4400" dirty="0"/>
              <a:t>What is</a:t>
            </a:r>
            <a:r>
              <a:rPr lang="en-US" sz="4400" b="1" dirty="0"/>
              <a:t> center, 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p</a:t>
            </a:r>
            <a:r>
              <a:rPr lang="en-US" b="1" dirty="0"/>
              <a:t>       Center       Comment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       Mean       	</a:t>
            </a:r>
            <a:r>
              <a:rPr lang="en-US" sz="2400" dirty="0">
                <a:solidFill>
                  <a:srgbClr val="C00000"/>
                </a:solidFill>
              </a:rPr>
              <a:t>Intuitive;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	Gaussian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                                	Sensitive to removal/addition of outliers</a:t>
            </a:r>
          </a:p>
          <a:p>
            <a:pPr marL="514350" indent="-514350">
              <a:spcBef>
                <a:spcPts val="0"/>
              </a:spcBef>
              <a:buAutoNum type="arabicPlain"/>
            </a:pPr>
            <a:endParaRPr lang="en-US" dirty="0"/>
          </a:p>
          <a:p>
            <a:pPr marL="514350" indent="-514350">
              <a:spcBef>
                <a:spcPts val="0"/>
              </a:spcBef>
              <a:buAutoNum type="arabicPlain"/>
            </a:pPr>
            <a:r>
              <a:rPr lang="en-US" dirty="0"/>
              <a:t>   Median	</a:t>
            </a:r>
            <a:r>
              <a:rPr lang="en-US" sz="2400" dirty="0">
                <a:solidFill>
                  <a:srgbClr val="C00000"/>
                </a:solidFill>
              </a:rPr>
              <a:t>Stable over removal/addition of outliers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libri"/>
              </a:rPr>
              <a:t>∞     Midrange	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Does not depend on the distribution shape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alibri"/>
              </a:rPr>
              <a:t>			Sensitive to  change of range boundary points</a:t>
            </a:r>
          </a:p>
          <a:p>
            <a:pPr marL="0" indent="0">
              <a:buNone/>
            </a:pPr>
            <a:r>
              <a:rPr lang="en-US" dirty="0"/>
              <a:t>Other values of </a:t>
            </a:r>
            <a:r>
              <a:rPr lang="en-US" i="1" dirty="0"/>
              <a:t>p</a:t>
            </a:r>
            <a:r>
              <a:rPr lang="en-US" dirty="0"/>
              <a:t> can be beneficial too, but we know very little of this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5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92088"/>
          </a:xfrm>
        </p:spPr>
        <p:txBody>
          <a:bodyPr>
            <a:normAutofit/>
          </a:bodyPr>
          <a:lstStyle/>
          <a:p>
            <a:r>
              <a:rPr lang="en-US" sz="3200" dirty="0"/>
              <a:t>Week2. What is</a:t>
            </a:r>
            <a:r>
              <a:rPr lang="en-US" sz="3200" b="1" dirty="0"/>
              <a:t> center: </a:t>
            </a:r>
            <a:r>
              <a:rPr lang="en-US" sz="3200" dirty="0"/>
              <a:t>Probabilistic perspective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9036496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Gaussian density function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r>
              <a:rPr lang="en-US" sz="4000" b="1" i="1" dirty="0"/>
              <a:t>      p(x)=C </a:t>
            </a:r>
            <a:r>
              <a:rPr lang="en-US" sz="4000" b="1" i="1" dirty="0" err="1"/>
              <a:t>exp</a:t>
            </a:r>
            <a:r>
              <a:rPr lang="en-US" sz="4000" b="1" i="1" dirty="0"/>
              <a:t>[-(x-a)</a:t>
            </a:r>
            <a:r>
              <a:rPr lang="en-US" sz="4000" b="1" i="1" baseline="30000" dirty="0"/>
              <a:t>2</a:t>
            </a:r>
            <a:r>
              <a:rPr lang="en-US" sz="4000" b="1" i="1" dirty="0"/>
              <a:t>/2</a:t>
            </a:r>
            <a:r>
              <a:rPr lang="en-US" sz="4000" b="1" i="1" dirty="0">
                <a:sym typeface="Symbol"/>
              </a:rPr>
              <a:t></a:t>
            </a:r>
            <a:r>
              <a:rPr lang="en-US" sz="4000" b="1" i="1" baseline="30000" dirty="0"/>
              <a:t>2</a:t>
            </a:r>
            <a:r>
              <a:rPr lang="en-US" sz="4000" b="1" i="1" dirty="0"/>
              <a:t>]</a:t>
            </a:r>
          </a:p>
          <a:p>
            <a:pPr marL="0" indent="0">
              <a:buNone/>
            </a:pP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22</a:t>
            </a:fld>
            <a:endParaRPr lang="ru-RU"/>
          </a:p>
        </p:txBody>
      </p:sp>
      <p:pic>
        <p:nvPicPr>
          <p:cNvPr id="1026" name="Picture 2" descr="Картинки по запросу gaussian den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2" y="3140968"/>
            <a:ext cx="8717848" cy="31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8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92088"/>
          </a:xfrm>
        </p:spPr>
        <p:txBody>
          <a:bodyPr>
            <a:normAutofit/>
          </a:bodyPr>
          <a:lstStyle/>
          <a:p>
            <a:r>
              <a:rPr lang="en-US" sz="3200" dirty="0"/>
              <a:t>Week2. What is</a:t>
            </a:r>
            <a:r>
              <a:rPr lang="en-US" sz="3200" b="1" dirty="0"/>
              <a:t> center: </a:t>
            </a:r>
            <a:r>
              <a:rPr lang="en-US" sz="3200" dirty="0"/>
              <a:t>Probabilistic perspective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53" y="845384"/>
            <a:ext cx="9036496" cy="1008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/>
              <a:t>Gaussian density function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sz="4000" b="1" i="1" dirty="0"/>
              <a:t>      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23</a:t>
            </a:fld>
            <a:endParaRPr lang="ru-RU"/>
          </a:p>
        </p:txBody>
      </p:sp>
      <p:pic>
        <p:nvPicPr>
          <p:cNvPr id="7" name="Рисунок 6" descr="Картинки по запросу Gaussian distributi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36904" cy="5248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053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92088"/>
          </a:xfrm>
        </p:spPr>
        <p:txBody>
          <a:bodyPr>
            <a:normAutofit/>
          </a:bodyPr>
          <a:lstStyle/>
          <a:p>
            <a:r>
              <a:rPr lang="en-US" sz="3200" dirty="0"/>
              <a:t>Week2. What is</a:t>
            </a:r>
            <a:r>
              <a:rPr lang="en-US" sz="3200" b="1" dirty="0"/>
              <a:t> center: </a:t>
            </a:r>
            <a:r>
              <a:rPr lang="en-US" sz="3200" dirty="0"/>
              <a:t>Probabilistic perspective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1268760"/>
                <a:ext cx="9036496" cy="5589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Estimates of parameters in the Gaussian density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</a:t>
                </a:r>
                <a:r>
                  <a:rPr lang="en-US" sz="4000" b="1" i="1" dirty="0"/>
                  <a:t>p(x)=</a:t>
                </a:r>
                <a:r>
                  <a:rPr lang="en-US" sz="4000" b="1" i="1"/>
                  <a:t>Cexp</a:t>
                </a:r>
                <a:r>
                  <a:rPr lang="en-US" sz="4000" b="1" i="1" dirty="0"/>
                  <a:t>[-(x-a)</a:t>
                </a:r>
                <a:r>
                  <a:rPr lang="en-US" sz="4000" b="1" i="1" baseline="30000" dirty="0"/>
                  <a:t>2</a:t>
                </a:r>
                <a:r>
                  <a:rPr lang="en-US" sz="4000" b="1" i="1" dirty="0"/>
                  <a:t>/2</a:t>
                </a:r>
                <a:r>
                  <a:rPr lang="en-US" sz="4000" b="1" i="1" dirty="0">
                    <a:sym typeface="Symbol"/>
                  </a:rPr>
                  <a:t></a:t>
                </a:r>
                <a:r>
                  <a:rPr lang="en-US" sz="4000" b="1" i="1" baseline="30000" dirty="0"/>
                  <a:t>2</a:t>
                </a:r>
                <a:r>
                  <a:rPr lang="en-US" sz="4000" b="1" i="1" dirty="0"/>
                  <a:t>]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</a:rPr>
                  <a:t>Mean, of a:            </a:t>
                </a:r>
                <a:r>
                  <a:rPr lang="en-US" sz="3600" b="1" i="1" dirty="0">
                    <a:solidFill>
                      <a:schemeClr val="tx1"/>
                    </a:solidFill>
                  </a:rPr>
                  <a:t>m=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3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3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3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3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𝑵</m:t>
                            </m:r>
                          </m:den>
                        </m:f>
                      </m:e>
                    </m:box>
                  </m:oMath>
                </a14:m>
                <a:endParaRPr lang="en-US" sz="3600" b="1" i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</a:rPr>
                  <a:t>Variance </a:t>
                </a: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  <a:sym typeface="Symbol"/>
                  </a:rPr>
                  <a:t></a:t>
                </a:r>
                <a:r>
                  <a:rPr lang="en-US" b="1" i="1" baseline="30000" dirty="0">
                    <a:solidFill>
                      <a:schemeClr val="accent4">
                        <a:lumMod val="75000"/>
                      </a:schemeClr>
                    </a:solidFill>
                    <a:sym typeface="Symbol"/>
                  </a:rPr>
                  <a:t>2</a:t>
                </a: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  <a:sym typeface="Symbol"/>
                  </a:rPr>
                  <a:t> </a:t>
                </a: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</a:rPr>
                  <a:t>(Standard deviation squared)</a:t>
                </a:r>
              </a:p>
              <a:p>
                <a:pPr marL="0" indent="0">
                  <a:buNone/>
                </a:pPr>
                <a:r>
                  <a:rPr lang="en-US" sz="4600" b="1" i="1" dirty="0">
                    <a:solidFill>
                      <a:schemeClr val="tx1"/>
                    </a:solidFill>
                    <a:sym typeface="Symbol"/>
                  </a:rPr>
                  <a:t>             s</a:t>
                </a:r>
                <a:r>
                  <a:rPr lang="en-US" sz="4600" b="1" i="1" baseline="30000" dirty="0">
                    <a:solidFill>
                      <a:schemeClr val="tx1"/>
                    </a:solidFill>
                    <a:sym typeface="Symbol"/>
                  </a:rPr>
                  <a:t>2</a:t>
                </a:r>
                <a:r>
                  <a:rPr lang="en-US" sz="4600" b="1" i="1" dirty="0">
                    <a:solidFill>
                      <a:schemeClr val="tx1"/>
                    </a:solidFill>
                    <a:sym typeface="Symbol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𝑵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𝒊</m:t>
                            </m:r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=</m:t>
                            </m:r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𝑵</m:t>
                            </m:r>
                          </m:sup>
                          <m:e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4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4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Symbol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𝒂</m:t>
                            </m:r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</m:nary>
                      </m:e>
                    </m:box>
                  </m:oMath>
                </a14:m>
                <a:r>
                  <a:rPr lang="en-US" sz="4600" b="1" i="1" baseline="30000" dirty="0">
                    <a:solidFill>
                      <a:schemeClr val="tx1"/>
                    </a:solidFill>
                    <a:sym typeface="Symbol"/>
                  </a:rPr>
                  <a:t> 2</a:t>
                </a:r>
                <a:r>
                  <a:rPr lang="en-US" sz="4600" b="1" i="1" dirty="0">
                    <a:solidFill>
                      <a:schemeClr val="tx1"/>
                    </a:solidFill>
                    <a:sym typeface="Symbol"/>
                  </a:rPr>
                  <a:t>   </a:t>
                </a:r>
                <a:r>
                  <a:rPr lang="en-US" sz="4600" b="1" i="1" dirty="0">
                    <a:solidFill>
                      <a:srgbClr val="00B050"/>
                    </a:solidFill>
                    <a:sym typeface="Symbol"/>
                  </a:rPr>
                  <a:t>or</a:t>
                </a:r>
                <a:r>
                  <a:rPr lang="en-US" sz="4600" b="1" i="1" dirty="0">
                    <a:solidFill>
                      <a:schemeClr val="tx1"/>
                    </a:solidFill>
                    <a:sym typeface="Symbol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4600" b="1" i="1" dirty="0">
                    <a:solidFill>
                      <a:schemeClr val="tx1"/>
                    </a:solidFill>
                    <a:sym typeface="Symbol"/>
                  </a:rPr>
                  <a:t>              s</a:t>
                </a:r>
                <a:r>
                  <a:rPr lang="en-US" sz="4600" b="1" i="1" baseline="30000" dirty="0">
                    <a:solidFill>
                      <a:schemeClr val="tx1"/>
                    </a:solidFill>
                    <a:sym typeface="Symbol"/>
                  </a:rPr>
                  <a:t>2</a:t>
                </a:r>
                <a:r>
                  <a:rPr lang="en-US" sz="4600" b="1" i="1" dirty="0">
                    <a:solidFill>
                      <a:schemeClr val="tx1"/>
                    </a:solidFill>
                    <a:sym typeface="Symbol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𝑵</m:t>
                            </m:r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𝒊</m:t>
                            </m:r>
                            <m: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=</m:t>
                            </m:r>
                            <m: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𝑵</m:t>
                            </m:r>
                          </m:sup>
                          <m:e>
                            <m: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4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4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Symbol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4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𝒎</m:t>
                            </m:r>
                            <m:r>
                              <a:rPr lang="en-US" sz="46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</m:nary>
                      </m:e>
                    </m:box>
                  </m:oMath>
                </a14:m>
                <a:r>
                  <a:rPr lang="en-US" sz="4600" b="1" i="1" baseline="30000" dirty="0">
                    <a:solidFill>
                      <a:schemeClr val="tx1"/>
                    </a:solidFill>
                    <a:sym typeface="Symbol"/>
                  </a:rPr>
                  <a:t> 2</a:t>
                </a:r>
                <a:endParaRPr lang="en-US" sz="4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1268760"/>
                <a:ext cx="9036496" cy="5589240"/>
              </a:xfrm>
              <a:blipFill rotWithShape="1">
                <a:blip r:embed="rId2"/>
                <a:stretch>
                  <a:fillRect l="-1417" t="-1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40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12A0-D754-4E9E-8A07-02FABDC5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clusters,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1AA59-7565-45F7-A059-98151F5D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Iris data:</a:t>
            </a:r>
          </a:p>
          <a:p>
            <a:r>
              <a:rPr lang="en-US" dirty="0"/>
              <a:t>      w1   w2   w3   w4</a:t>
            </a:r>
          </a:p>
          <a:p>
            <a:pPr marL="82296" indent="0">
              <a:buNone/>
            </a:pPr>
            <a:r>
              <a:rPr lang="en-US" dirty="0"/>
              <a:t>1       </a:t>
            </a:r>
            <a:r>
              <a:rPr lang="ru-RU" dirty="0">
                <a:latin typeface="Arial Narrow" panose="020B0606020202030204" pitchFamily="34" charset="0"/>
              </a:rPr>
              <a:t>5.1 </a:t>
            </a:r>
            <a:r>
              <a:rPr lang="en-US" dirty="0">
                <a:latin typeface="Arial Narrow" panose="020B0606020202030204" pitchFamily="34" charset="0"/>
              </a:rPr>
              <a:t>   </a:t>
            </a:r>
            <a:r>
              <a:rPr lang="ru-RU" dirty="0">
                <a:latin typeface="Arial Narrow" panose="020B0606020202030204" pitchFamily="34" charset="0"/>
              </a:rPr>
              <a:t>3.5    1.4    0.3</a:t>
            </a:r>
          </a:p>
          <a:p>
            <a:pPr marL="82296" indent="0">
              <a:buNone/>
            </a:pPr>
            <a:r>
              <a:rPr lang="en-US" dirty="0">
                <a:latin typeface="Arial Narrow" panose="020B0606020202030204" pitchFamily="34" charset="0"/>
              </a:rPr>
              <a:t>2</a:t>
            </a:r>
            <a:r>
              <a:rPr lang="ru-RU" dirty="0">
                <a:latin typeface="Arial Narrow" panose="020B0606020202030204" pitchFamily="34" charset="0"/>
              </a:rPr>
              <a:t>    </a:t>
            </a:r>
            <a:r>
              <a:rPr lang="en-US" dirty="0">
                <a:latin typeface="Arial Narrow" panose="020B0606020202030204" pitchFamily="34" charset="0"/>
              </a:rPr>
              <a:t>     </a:t>
            </a:r>
            <a:r>
              <a:rPr lang="ru-RU" dirty="0">
                <a:latin typeface="Arial Narrow" panose="020B0606020202030204" pitchFamily="34" charset="0"/>
              </a:rPr>
              <a:t>4.4    3.2    1.3    0.2</a:t>
            </a:r>
          </a:p>
          <a:p>
            <a:pPr marL="82296" indent="0">
              <a:buNone/>
            </a:pPr>
            <a:r>
              <a:rPr lang="en-US" dirty="0">
                <a:latin typeface="Arial Narrow" panose="020B0606020202030204" pitchFamily="34" charset="0"/>
              </a:rPr>
              <a:t>3</a:t>
            </a:r>
            <a:r>
              <a:rPr lang="ru-RU" dirty="0">
                <a:latin typeface="Arial Narrow" panose="020B0606020202030204" pitchFamily="34" charset="0"/>
              </a:rPr>
              <a:t>    </a:t>
            </a:r>
            <a:r>
              <a:rPr lang="en-US" dirty="0">
                <a:latin typeface="Arial Narrow" panose="020B0606020202030204" pitchFamily="34" charset="0"/>
              </a:rPr>
              <a:t>     </a:t>
            </a:r>
            <a:r>
              <a:rPr lang="ru-RU" dirty="0">
                <a:latin typeface="Arial Narrow" panose="020B0606020202030204" pitchFamily="34" charset="0"/>
              </a:rPr>
              <a:t>4.4    3.0    1.3    0.2</a:t>
            </a:r>
          </a:p>
          <a:p>
            <a:pPr marL="82296" indent="0">
              <a:buNone/>
            </a:pPr>
            <a:r>
              <a:rPr lang="en-US" dirty="0">
                <a:latin typeface="Arial Narrow" panose="020B0606020202030204" pitchFamily="34" charset="0"/>
              </a:rPr>
              <a:t>4</a:t>
            </a:r>
            <a:r>
              <a:rPr lang="ru-RU" dirty="0">
                <a:latin typeface="Arial Narrow" panose="020B0606020202030204" pitchFamily="34" charset="0"/>
              </a:rPr>
              <a:t>    </a:t>
            </a:r>
            <a:r>
              <a:rPr lang="en-US" dirty="0">
                <a:latin typeface="Arial Narrow" panose="020B0606020202030204" pitchFamily="34" charset="0"/>
              </a:rPr>
              <a:t>     </a:t>
            </a:r>
            <a:r>
              <a:rPr lang="ru-RU" dirty="0">
                <a:latin typeface="Arial Narrow" panose="020B0606020202030204" pitchFamily="34" charset="0"/>
              </a:rPr>
              <a:t>5.0    3.5    1.6    0.6</a:t>
            </a:r>
          </a:p>
          <a:p>
            <a:pPr marL="82296" indent="0">
              <a:buNone/>
            </a:pPr>
            <a:r>
              <a:rPr lang="en-US" dirty="0">
                <a:latin typeface="Arial Narrow" panose="020B0606020202030204" pitchFamily="34" charset="0"/>
              </a:rPr>
              <a:t>5         </a:t>
            </a:r>
            <a:r>
              <a:rPr lang="ru-RU" dirty="0">
                <a:latin typeface="Arial Narrow" panose="020B0606020202030204" pitchFamily="34" charset="0"/>
              </a:rPr>
              <a:t>5.1    3.8    1.6    0.2</a:t>
            </a:r>
            <a:endParaRPr lang="en-US" dirty="0">
              <a:latin typeface="Arial Narrow" panose="020B0606020202030204" pitchFamily="34" charset="0"/>
            </a:endParaRPr>
          </a:p>
          <a:p>
            <a:pPr marL="82296" indent="0">
              <a:buNone/>
            </a:pPr>
            <a:r>
              <a:rPr lang="en-US" dirty="0"/>
              <a:t>……………………….</a:t>
            </a:r>
          </a:p>
          <a:p>
            <a:pPr marL="82296" indent="0">
              <a:buNone/>
            </a:pPr>
            <a:r>
              <a:rPr lang="en-US" dirty="0">
                <a:latin typeface="Arial Narrow" panose="020B0606020202030204" pitchFamily="34" charset="0"/>
              </a:rPr>
              <a:t>150     6.5    3.2    5.1    2.0</a:t>
            </a:r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CDB53-EEAF-420A-B859-A4A4B9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D97A-DC5E-4344-9779-8825362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06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12A0-D754-4E9E-8A07-02FABDC5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clusters, 1I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1AA59-7565-45F7-A059-98151F5D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Iris data: 150 x 4</a:t>
            </a:r>
          </a:p>
          <a:p>
            <a:r>
              <a:rPr lang="en-US" dirty="0"/>
              <a:t>      Taxon 1:       1:50</a:t>
            </a:r>
          </a:p>
          <a:p>
            <a:r>
              <a:rPr lang="en-US" dirty="0"/>
              <a:t>      Taxon 2:     51:100</a:t>
            </a:r>
          </a:p>
          <a:p>
            <a:r>
              <a:rPr lang="en-US" dirty="0"/>
              <a:t>      Taxon 3:   101:150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CDB53-EEAF-420A-B859-A4A4B9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D97A-DC5E-4344-9779-8825362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96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12A0-D754-4E9E-8A07-02FABDC5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clusters, III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1AA59-7565-45F7-A059-98151F5D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Means</a:t>
            </a:r>
          </a:p>
          <a:p>
            <a:pPr marL="82296" indent="0">
              <a:buNone/>
            </a:pPr>
            <a:r>
              <a:rPr lang="en-US" dirty="0"/>
              <a:t>          w1           w2        w3         w4</a:t>
            </a:r>
          </a:p>
          <a:p>
            <a:pPr marL="82296" indent="0">
              <a:buNone/>
            </a:pPr>
            <a:r>
              <a:rPr lang="en-US" dirty="0"/>
              <a:t> T1   5.0060    3.4280    1.4620    0.2460</a:t>
            </a:r>
          </a:p>
          <a:p>
            <a:pPr marL="82296" indent="0">
              <a:buNone/>
            </a:pPr>
            <a:r>
              <a:rPr lang="en-US" dirty="0"/>
              <a:t> T2   5.9360    2.7700    4.2600    1.3260</a:t>
            </a:r>
          </a:p>
          <a:p>
            <a:pPr marL="82296" indent="0">
              <a:buNone/>
            </a:pPr>
            <a:r>
              <a:rPr lang="en-US" dirty="0"/>
              <a:t> T3   6.5880    2.9740    5.5520    2.0260</a:t>
            </a:r>
          </a:p>
          <a:p>
            <a:pPr marL="82296" indent="0">
              <a:buNone/>
            </a:pPr>
            <a:r>
              <a:rPr lang="en-US" dirty="0"/>
              <a:t>  G   5.8433    3.0573    3.7580    1.1993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CDB53-EEAF-420A-B859-A4A4B9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D97A-DC5E-4344-9779-8825362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18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12A0-D754-4E9E-8A07-02FABDC5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clusters, IV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1AA59-7565-45F7-A059-98151F5D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1340768"/>
            <a:ext cx="9042208" cy="4907632"/>
          </a:xfrm>
        </p:spPr>
        <p:txBody>
          <a:bodyPr>
            <a:normAutofit/>
          </a:bodyPr>
          <a:lstStyle/>
          <a:p>
            <a:r>
              <a:rPr lang="en-US" dirty="0"/>
              <a:t>Relative Difference: 100*(</a:t>
            </a:r>
            <a:r>
              <a:rPr lang="en-US" dirty="0" err="1"/>
              <a:t>CMean</a:t>
            </a:r>
            <a:r>
              <a:rPr lang="en-US" dirty="0"/>
              <a:t> –</a:t>
            </a:r>
            <a:r>
              <a:rPr lang="en-US" dirty="0" err="1"/>
              <a:t>GMean</a:t>
            </a:r>
            <a:r>
              <a:rPr lang="en-US" dirty="0"/>
              <a:t>)/</a:t>
            </a:r>
            <a:r>
              <a:rPr lang="en-US" dirty="0" err="1"/>
              <a:t>GMean</a:t>
            </a:r>
            <a:r>
              <a:rPr lang="en-US" dirty="0"/>
              <a:t>               </a:t>
            </a:r>
          </a:p>
          <a:p>
            <a:r>
              <a:rPr lang="en-US" dirty="0"/>
              <a:t>            w1           w2        w3         w4</a:t>
            </a:r>
          </a:p>
          <a:p>
            <a:pPr marL="82296" indent="0">
              <a:buNone/>
            </a:pPr>
            <a:r>
              <a:rPr lang="en-US" dirty="0"/>
              <a:t> T1      -14.3297   12.1239  -61.0963  -79.4886</a:t>
            </a:r>
          </a:p>
          <a:p>
            <a:pPr marL="82296" indent="0">
              <a:buNone/>
            </a:pPr>
            <a:r>
              <a:rPr lang="en-US" dirty="0"/>
              <a:t> T2       1.5859      -9.3982   13.3582   10.5614</a:t>
            </a:r>
          </a:p>
          <a:p>
            <a:pPr marL="82296" indent="0">
              <a:buNone/>
            </a:pPr>
            <a:r>
              <a:rPr lang="en-US" dirty="0"/>
              <a:t> T3     12.7439      -2.7257   47.7382   68.9272</a:t>
            </a:r>
          </a:p>
          <a:p>
            <a:pPr marL="82296" indent="0">
              <a:buNone/>
            </a:pPr>
            <a:r>
              <a:rPr lang="en-US" dirty="0"/>
              <a:t>  G       0               0             0             0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CDB53-EEAF-420A-B859-A4A4B9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D97A-DC5E-4344-9779-8825362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2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12A0-D754-4E9E-8A07-02FABDC5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-99392"/>
            <a:ext cx="8322128" cy="1008112"/>
          </a:xfrm>
        </p:spPr>
        <p:txBody>
          <a:bodyPr/>
          <a:lstStyle/>
          <a:p>
            <a:r>
              <a:rPr lang="en-US" dirty="0"/>
              <a:t>Interpretation of clusters,  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1AA59-7565-45F7-A059-98151F5D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764704"/>
            <a:ext cx="9042208" cy="5483696"/>
          </a:xfrm>
        </p:spPr>
        <p:txBody>
          <a:bodyPr>
            <a:normAutofit/>
          </a:bodyPr>
          <a:lstStyle/>
          <a:p>
            <a:r>
              <a:rPr lang="en-US" dirty="0"/>
              <a:t>Relative Difference: 100*(</a:t>
            </a:r>
            <a:r>
              <a:rPr lang="en-US" dirty="0" err="1"/>
              <a:t>CMean</a:t>
            </a:r>
            <a:r>
              <a:rPr lang="en-US" dirty="0"/>
              <a:t> –</a:t>
            </a:r>
            <a:r>
              <a:rPr lang="en-US" dirty="0" err="1"/>
              <a:t>GMean</a:t>
            </a:r>
            <a:r>
              <a:rPr lang="en-US" dirty="0"/>
              <a:t>)/</a:t>
            </a:r>
            <a:r>
              <a:rPr lang="en-US" dirty="0" err="1"/>
              <a:t>GMean</a:t>
            </a:r>
            <a:r>
              <a:rPr lang="en-US" dirty="0"/>
              <a:t>               </a:t>
            </a:r>
          </a:p>
          <a:p>
            <a:r>
              <a:rPr lang="en-US" dirty="0"/>
              <a:t>            w1           w2        w3         w4</a:t>
            </a:r>
          </a:p>
          <a:p>
            <a:pPr marL="82296" indent="0">
              <a:buNone/>
            </a:pPr>
            <a:r>
              <a:rPr lang="en-US" dirty="0"/>
              <a:t> T1      -14.3297   12.1239  -61.0963  -79.4886</a:t>
            </a:r>
          </a:p>
          <a:p>
            <a:pPr marL="82296" indent="0">
              <a:buNone/>
            </a:pPr>
            <a:r>
              <a:rPr lang="en-US" dirty="0"/>
              <a:t>                            small petal</a:t>
            </a:r>
          </a:p>
          <a:p>
            <a:pPr marL="82296" indent="0">
              <a:buNone/>
            </a:pPr>
            <a:r>
              <a:rPr lang="en-US" dirty="0"/>
              <a:t> T2       1.5859      -9.3982   13.3582   10.5614</a:t>
            </a:r>
          </a:p>
          <a:p>
            <a:pPr marL="82296" indent="0">
              <a:buNone/>
            </a:pPr>
            <a:r>
              <a:rPr lang="en-US" dirty="0"/>
              <a:t>                            pretty average</a:t>
            </a:r>
          </a:p>
          <a:p>
            <a:pPr marL="82296" indent="0">
              <a:buNone/>
            </a:pPr>
            <a:r>
              <a:rPr lang="en-US" dirty="0"/>
              <a:t> T3     12.7439      -2.7257   47.7382   68.9272</a:t>
            </a:r>
          </a:p>
          <a:p>
            <a:pPr marL="82296" indent="0">
              <a:buNone/>
            </a:pPr>
            <a:r>
              <a:rPr lang="en-US" dirty="0"/>
              <a:t>                            big petal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CDB53-EEAF-420A-B859-A4A4B9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D97A-DC5E-4344-9779-8825362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764704"/>
          </a:xfrm>
        </p:spPr>
        <p:txBody>
          <a:bodyPr/>
          <a:lstStyle/>
          <a:p>
            <a:r>
              <a:rPr lang="en-US" dirty="0"/>
              <a:t>      Company 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36462" y="692696"/>
            <a:ext cx="883024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Metadata: </a:t>
            </a: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 Object names, Features and Domain knowledge</a:t>
            </a:r>
          </a:p>
          <a:p>
            <a:r>
              <a:rPr lang="en-GB" sz="2400" dirty="0"/>
              <a:t>1) Income, $ </a:t>
            </a:r>
            <a:r>
              <a:rPr lang="en-GB" sz="2400" dirty="0" err="1"/>
              <a:t>Mln</a:t>
            </a:r>
            <a:r>
              <a:rPr lang="en-GB" sz="2400" dirty="0"/>
              <a:t>; </a:t>
            </a:r>
            <a:endParaRPr lang="ru-RU" sz="2400" dirty="0"/>
          </a:p>
          <a:p>
            <a:r>
              <a:rPr lang="en-GB" sz="2400" dirty="0"/>
              <a:t>2) </a:t>
            </a:r>
            <a:r>
              <a:rPr lang="en-GB" sz="2400" dirty="0" err="1"/>
              <a:t>MShare</a:t>
            </a:r>
            <a:r>
              <a:rPr lang="en-GB" sz="2400" dirty="0"/>
              <a:t> - Market share , per cent; </a:t>
            </a:r>
            <a:endParaRPr lang="ru-RU" sz="2400" dirty="0"/>
          </a:p>
          <a:p>
            <a:r>
              <a:rPr lang="en-GB" sz="2400" dirty="0"/>
              <a:t>3) </a:t>
            </a:r>
            <a:r>
              <a:rPr lang="en-GB" sz="2400" dirty="0" err="1"/>
              <a:t>NSup</a:t>
            </a:r>
            <a:r>
              <a:rPr lang="en-GB" sz="2400" dirty="0"/>
              <a:t> - Number of principal suppliers; </a:t>
            </a:r>
            <a:endParaRPr lang="ru-RU" sz="2400" dirty="0"/>
          </a:p>
          <a:p>
            <a:r>
              <a:rPr lang="en-GB" sz="2400" dirty="0"/>
              <a:t>4) </a:t>
            </a:r>
            <a:r>
              <a:rPr lang="en-GB" sz="2400" dirty="0" err="1"/>
              <a:t>ECommerce</a:t>
            </a:r>
            <a:r>
              <a:rPr lang="en-GB" sz="2400" dirty="0"/>
              <a:t> - Yes or No; </a:t>
            </a:r>
            <a:endParaRPr lang="ru-RU" sz="2400" dirty="0"/>
          </a:p>
          <a:p>
            <a:r>
              <a:rPr lang="en-GB" sz="2400" dirty="0"/>
              <a:t>5) Sector - (a) Retail, (b) Utility, and (c) Industrial.</a:t>
            </a:r>
          </a:p>
          <a:p>
            <a:r>
              <a:rPr lang="en-GB" b="1" dirty="0"/>
              <a:t>		</a:t>
            </a:r>
          </a:p>
          <a:p>
            <a:r>
              <a:rPr lang="en-GB" sz="3200" b="1" dirty="0"/>
              <a:t>Feature: </a:t>
            </a: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Maps entities to feature values </a:t>
            </a:r>
          </a:p>
          <a:p>
            <a:r>
              <a:rPr lang="en-GB" sz="3200" b="1" dirty="0"/>
              <a:t>(unlike variable in Math. Statistics or Mach. Learn.)</a:t>
            </a:r>
          </a:p>
          <a:p>
            <a:pPr>
              <a:spcAft>
                <a:spcPts val="1200"/>
              </a:spcAft>
            </a:pPr>
            <a:endParaRPr lang="en-GB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Quantitative scale</a:t>
            </a:r>
            <a:r>
              <a:rPr lang="en-GB" sz="3200" b="1" dirty="0"/>
              <a:t>:  Arithmetic mean makes sense </a:t>
            </a:r>
            <a:r>
              <a:rPr lang="en-GB" sz="3200" dirty="0"/>
              <a:t>Examples: 1) Income, 2) </a:t>
            </a:r>
            <a:r>
              <a:rPr lang="en-GB" sz="3200" dirty="0" err="1"/>
              <a:t>MShare</a:t>
            </a:r>
            <a:r>
              <a:rPr lang="en-GB" sz="3200" dirty="0"/>
              <a:t>, 3) </a:t>
            </a:r>
            <a:r>
              <a:rPr lang="en-GB" sz="3200" dirty="0" err="1"/>
              <a:t>Nsup</a:t>
            </a:r>
            <a:endParaRPr lang="en-GB" sz="3200" dirty="0"/>
          </a:p>
          <a:p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Binary scale</a:t>
            </a:r>
            <a:r>
              <a:rPr lang="en-GB" sz="3200" b="1" dirty="0"/>
              <a:t>: 1/0 coding makes it quantitative (mean=proportion)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1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12A0-D754-4E9E-8A07-02FABDC5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-99392"/>
            <a:ext cx="8322128" cy="1008112"/>
          </a:xfrm>
        </p:spPr>
        <p:txBody>
          <a:bodyPr/>
          <a:lstStyle/>
          <a:p>
            <a:r>
              <a:rPr lang="en-US" dirty="0"/>
              <a:t>Interpretation of clusters,  VI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1AA59-7565-45F7-A059-98151F5D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764704"/>
            <a:ext cx="9042208" cy="5483696"/>
          </a:xfrm>
        </p:spPr>
        <p:txBody>
          <a:bodyPr>
            <a:normAutofit/>
          </a:bodyPr>
          <a:lstStyle/>
          <a:p>
            <a:r>
              <a:rPr lang="en-US" dirty="0"/>
              <a:t>Relative Difference: 100*(</a:t>
            </a:r>
            <a:r>
              <a:rPr lang="en-US" dirty="0" err="1"/>
              <a:t>CMean</a:t>
            </a:r>
            <a:r>
              <a:rPr lang="en-US" dirty="0"/>
              <a:t> –</a:t>
            </a:r>
            <a:r>
              <a:rPr lang="en-US" dirty="0" err="1"/>
              <a:t>GMean</a:t>
            </a:r>
            <a:r>
              <a:rPr lang="en-US" dirty="0"/>
              <a:t>)/</a:t>
            </a:r>
            <a:r>
              <a:rPr lang="en-US" dirty="0" err="1"/>
              <a:t>GMean</a:t>
            </a:r>
            <a:r>
              <a:rPr lang="en-US" dirty="0"/>
              <a:t>               </a:t>
            </a:r>
          </a:p>
          <a:p>
            <a:r>
              <a:rPr lang="en-US" dirty="0"/>
              <a:t>            w1           w2        w3         w4</a:t>
            </a:r>
          </a:p>
          <a:p>
            <a:pPr marL="82296" indent="0">
              <a:buNone/>
            </a:pPr>
            <a:r>
              <a:rPr lang="en-US" dirty="0"/>
              <a:t> T1                            small petal</a:t>
            </a:r>
          </a:p>
          <a:p>
            <a:pPr marL="82296" indent="0">
              <a:buNone/>
            </a:pPr>
            <a:r>
              <a:rPr lang="en-US" dirty="0"/>
              <a:t> T2                            pretty average</a:t>
            </a:r>
          </a:p>
          <a:p>
            <a:pPr marL="82296" indent="0">
              <a:buNone/>
            </a:pPr>
            <a:r>
              <a:rPr lang="en-US" dirty="0"/>
              <a:t> T3                            big petal</a:t>
            </a:r>
          </a:p>
          <a:p>
            <a:pPr marL="82296" indent="0">
              <a:buNone/>
            </a:pPr>
            <a:r>
              <a:rPr lang="en-US" dirty="0"/>
              <a:t>  No sepal in interpretation – probably should be  </a:t>
            </a:r>
          </a:p>
          <a:p>
            <a:pPr marL="82296" indent="0">
              <a:buNone/>
            </a:pPr>
            <a:r>
              <a:rPr lang="en-US" dirty="0"/>
              <a:t>  removed from clustering process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CDB53-EEAF-420A-B859-A4A4B9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D97A-DC5E-4344-9779-8825362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13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12A0-D754-4E9E-8A07-02FABDC5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-99392"/>
            <a:ext cx="8322128" cy="1008112"/>
          </a:xfrm>
        </p:spPr>
        <p:txBody>
          <a:bodyPr/>
          <a:lstStyle/>
          <a:p>
            <a:r>
              <a:rPr lang="en-US" dirty="0"/>
              <a:t>Interpretation of clusters,  VII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1AA59-7565-45F7-A059-98151F5D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764704"/>
            <a:ext cx="9042208" cy="5483696"/>
          </a:xfrm>
        </p:spPr>
        <p:txBody>
          <a:bodyPr>
            <a:normAutofit/>
          </a:bodyPr>
          <a:lstStyle/>
          <a:p>
            <a:r>
              <a:rPr lang="en-US" dirty="0"/>
              <a:t>Relative Difference: 100*(</a:t>
            </a:r>
            <a:r>
              <a:rPr lang="en-US" dirty="0" err="1"/>
              <a:t>CMean</a:t>
            </a:r>
            <a:r>
              <a:rPr lang="en-US" dirty="0"/>
              <a:t> –</a:t>
            </a:r>
            <a:r>
              <a:rPr lang="en-US" dirty="0" err="1"/>
              <a:t>GMean</a:t>
            </a:r>
            <a:r>
              <a:rPr lang="en-US" dirty="0"/>
              <a:t>)/</a:t>
            </a:r>
            <a:r>
              <a:rPr lang="en-US" dirty="0" err="1"/>
              <a:t>GMean</a:t>
            </a:r>
            <a:r>
              <a:rPr lang="en-US" dirty="0"/>
              <a:t>               </a:t>
            </a:r>
          </a:p>
          <a:p>
            <a:pPr marL="82296" indent="0">
              <a:buNone/>
            </a:pPr>
            <a:r>
              <a:rPr lang="en-US" dirty="0"/>
              <a:t> T1                            small petal</a:t>
            </a:r>
          </a:p>
          <a:p>
            <a:pPr marL="82296" indent="0">
              <a:buNone/>
            </a:pPr>
            <a:r>
              <a:rPr lang="en-US" dirty="0"/>
              <a:t> T2                            pretty average</a:t>
            </a:r>
          </a:p>
          <a:p>
            <a:pPr marL="82296" indent="0">
              <a:buNone/>
            </a:pPr>
            <a:r>
              <a:rPr lang="en-US" dirty="0"/>
              <a:t> T3                            big petal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Why is interpretation important? </a:t>
            </a:r>
          </a:p>
          <a:p>
            <a:pPr marL="82296" indent="0">
              <a:buNone/>
            </a:pPr>
            <a:r>
              <a:rPr lang="en-US" sz="4000" dirty="0"/>
              <a:t>In the very end, clustering is accepted if related to existing domain knowledge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CDB53-EEAF-420A-B859-A4A4B9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D97A-DC5E-4344-9779-8825362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24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8C122-EC53-4290-B53B-01DE8227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74638"/>
            <a:ext cx="8466144" cy="850106"/>
          </a:xfrm>
        </p:spPr>
        <p:txBody>
          <a:bodyPr>
            <a:normAutofit/>
          </a:bodyPr>
          <a:lstStyle/>
          <a:p>
            <a:r>
              <a:rPr lang="en-US" dirty="0"/>
              <a:t>Bootstrapping for comparing means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A3CF8-5E12-4A8F-BD45-DD5BC7DF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4509120"/>
            <a:ext cx="7498080" cy="17392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9EB023-D8F2-405C-980E-0CA78C4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6D903-AE7A-44C4-9704-746CCC82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32</a:t>
            </a:fld>
            <a:endParaRPr lang="ru-RU"/>
          </a:p>
        </p:txBody>
      </p:sp>
      <p:pic>
        <p:nvPicPr>
          <p:cNvPr id="1026" name="Picture 2" descr="ÐÐ°ÑÑÐ¸Ð½ÐºÐ¸ Ð¿Ð¾ Ð·Ð°Ð¿ÑÐ¾ÑÑ bootstrap statistics cowboy shoes">
            <a:extLst>
              <a:ext uri="{FF2B5EF4-FFF2-40B4-BE49-F238E27FC236}">
                <a16:creationId xmlns:a16="http://schemas.microsoft.com/office/drawing/2014/main" id="{548880B7-3338-4867-8503-6129C312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7" y="1124744"/>
            <a:ext cx="8798701" cy="55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ÐÐ°ÑÑÐ¸Ð½ÐºÐ¸ Ð¿Ð¾ Ð·Ð°Ð¿ÑÐ¾ÑÑ bootstrap statistics cowboy shoes">
            <a:extLst>
              <a:ext uri="{FF2B5EF4-FFF2-40B4-BE49-F238E27FC236}">
                <a16:creationId xmlns:a16="http://schemas.microsoft.com/office/drawing/2014/main" id="{EB35B4D0-19C8-499C-9688-A578FA16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9" y="1326285"/>
            <a:ext cx="8798701" cy="55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03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1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9036496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Consider a feature, say x=iris(:,1) % 1</a:t>
            </a:r>
            <a:r>
              <a:rPr lang="en-US" b="1" baseline="30000" dirty="0"/>
              <a:t>st</a:t>
            </a:r>
            <a:r>
              <a:rPr lang="en-US" b="1" dirty="0"/>
              <a:t> column of Iris data</a:t>
            </a:r>
          </a:p>
          <a:p>
            <a:pPr marL="0" indent="0">
              <a:buNone/>
            </a:pPr>
            <a:r>
              <a:rPr lang="en-US" b="1" dirty="0"/>
              <a:t>Its histogram </a:t>
            </a:r>
            <a:r>
              <a:rPr lang="en-US" b="1" dirty="0" err="1"/>
              <a:t>hist</a:t>
            </a:r>
            <a:r>
              <a:rPr lang="en-US" b="1" dirty="0"/>
              <a:t>(x,15):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rather far from Gaussian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Its mean   m = 5.8433</a:t>
            </a:r>
          </a:p>
          <a:p>
            <a:pPr marL="0" indent="0">
              <a:buNone/>
            </a:pPr>
            <a:r>
              <a:rPr lang="en-US" b="1" dirty="0"/>
              <a:t>                   </a:t>
            </a:r>
            <a:r>
              <a:rPr lang="en-US" b="1" dirty="0" err="1"/>
              <a:t>std</a:t>
            </a:r>
            <a:r>
              <a:rPr lang="en-US" b="1" dirty="0"/>
              <a:t>=0.8253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72817"/>
            <a:ext cx="2736304" cy="1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97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1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9036496" cy="558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Consider a feature, say x=iris(:,1) </a:t>
            </a:r>
          </a:p>
          <a:p>
            <a:pPr marL="0" indent="0">
              <a:buNone/>
            </a:pPr>
            <a:r>
              <a:rPr lang="en-US" b="1" dirty="0"/>
              <a:t>Its mean   m = 5.8433</a:t>
            </a:r>
          </a:p>
          <a:p>
            <a:pPr marL="0" indent="0">
              <a:buNone/>
            </a:pPr>
            <a:r>
              <a:rPr lang="en-US" b="1" dirty="0"/>
              <a:t>                   </a:t>
            </a:r>
            <a:r>
              <a:rPr lang="en-US" b="1" dirty="0" err="1"/>
              <a:t>std</a:t>
            </a:r>
            <a:r>
              <a:rPr lang="en-US" b="1" dirty="0"/>
              <a:t>=0.8253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If one wants to reasonably speculate of plausible boundaries within which Mean should be expected at any possible set of iris specimen, </a:t>
            </a:r>
          </a:p>
          <a:p>
            <a:pPr marL="0" indent="0">
              <a:buNone/>
            </a:pPr>
            <a:r>
              <a:rPr lang="en-US" b="1" dirty="0"/>
              <a:t>what should they suggest?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m</a:t>
            </a:r>
            <a:r>
              <a:rPr lang="en-US" b="1" dirty="0" err="1">
                <a:solidFill>
                  <a:srgbClr val="C00000"/>
                </a:solidFill>
                <a:sym typeface="Symbol"/>
              </a:rPr>
              <a:t>std</a:t>
            </a:r>
            <a:r>
              <a:rPr lang="en-US" b="1" dirty="0">
                <a:sym typeface="Symbol"/>
              </a:rPr>
              <a:t>? Or 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2*</a:t>
            </a:r>
            <a:r>
              <a:rPr lang="en-US" b="1" dirty="0" err="1">
                <a:solidFill>
                  <a:srgbClr val="C00000"/>
                </a:solidFill>
                <a:sym typeface="Symbol"/>
              </a:rPr>
              <a:t>std</a:t>
            </a:r>
            <a:r>
              <a:rPr lang="en-US" b="1" dirty="0">
                <a:sym typeface="Symbol"/>
              </a:rPr>
              <a:t>?   Or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3*</a:t>
            </a:r>
            <a:r>
              <a:rPr lang="en-US" b="1" dirty="0" err="1">
                <a:solidFill>
                  <a:srgbClr val="C00000"/>
                </a:solidFill>
                <a:sym typeface="Symbol"/>
              </a:rPr>
              <a:t>std</a:t>
            </a:r>
            <a:r>
              <a:rPr lang="en-US" b="1" dirty="0">
                <a:sym typeface="Symbol"/>
              </a:rPr>
              <a:t>?  Or what?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72817"/>
            <a:ext cx="2736304" cy="1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4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mean?</a:t>
            </a:r>
          </a:p>
          <a:p>
            <a:pPr marL="0" indent="0">
              <a:buNone/>
            </a:pPr>
            <a:r>
              <a:rPr lang="en-US" dirty="0"/>
              <a:t>One way to go: </a:t>
            </a:r>
            <a:r>
              <a:rPr lang="en-US" dirty="0">
                <a:solidFill>
                  <a:srgbClr val="0070C0"/>
                </a:solidFill>
              </a:rPr>
              <a:t>using classical math statistics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Say, assume </a:t>
            </a:r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b="1" dirty="0"/>
              <a:t> is a random independent sample from a </a:t>
            </a:r>
            <a:r>
              <a:rPr lang="en-US" sz="2400" b="1" dirty="0">
                <a:solidFill>
                  <a:srgbClr val="0070C0"/>
                </a:solidFill>
              </a:rPr>
              <a:t>Gaussian</a:t>
            </a:r>
            <a:r>
              <a:rPr lang="en-US" sz="2400" b="1" dirty="0"/>
              <a:t> distribution with </a:t>
            </a:r>
            <a:r>
              <a:rPr lang="en-US" sz="2400" b="1" dirty="0">
                <a:solidFill>
                  <a:srgbClr val="0070C0"/>
                </a:solidFill>
              </a:rPr>
              <a:t>a=5.8433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=0.8253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Proven:  is Gaussian too, with </a:t>
            </a:r>
            <a:r>
              <a:rPr lang="en-US" sz="2400" b="1" dirty="0">
                <a:solidFill>
                  <a:srgbClr val="0070C0"/>
                </a:solidFill>
              </a:rPr>
              <a:t>a=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=</a:t>
            </a:r>
            <a:r>
              <a:rPr lang="en-US" sz="2400" b="1" dirty="0" err="1">
                <a:sym typeface="Symbol"/>
              </a:rPr>
              <a:t>std</a:t>
            </a:r>
            <a:r>
              <a:rPr lang="en-US" sz="2400" b="1" dirty="0">
                <a:sym typeface="Symbol"/>
              </a:rPr>
              <a:t>/ N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48680"/>
            <a:ext cx="2444893" cy="16110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09054"/>
            <a:ext cx="8263742" cy="25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6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3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Consider a feature, say x=iris(:,1)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Its mean   m = 5.8433,  </a:t>
            </a:r>
            <a:r>
              <a:rPr lang="en-US" sz="2400" b="1" dirty="0" err="1"/>
              <a:t>std</a:t>
            </a:r>
            <a:r>
              <a:rPr lang="en-US" sz="2400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 </a:t>
            </a:r>
            <a:r>
              <a:rPr lang="en-US" b="1" dirty="0"/>
              <a:t>95%</a:t>
            </a:r>
          </a:p>
          <a:p>
            <a:pPr marL="0" indent="0">
              <a:buNone/>
            </a:pPr>
            <a:r>
              <a:rPr lang="en-US" dirty="0"/>
              <a:t>One way to go: </a:t>
            </a:r>
            <a:r>
              <a:rPr lang="en-US" dirty="0">
                <a:solidFill>
                  <a:srgbClr val="0070C0"/>
                </a:solidFill>
              </a:rPr>
              <a:t>using classical math statistics</a:t>
            </a:r>
          </a:p>
          <a:p>
            <a:pPr marL="0" indent="0">
              <a:buNone/>
            </a:pPr>
            <a:r>
              <a:rPr lang="en-US" sz="2400" b="1" dirty="0"/>
              <a:t>Assume </a:t>
            </a:r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b="1" dirty="0"/>
              <a:t> is a random independent sample from a </a:t>
            </a:r>
            <a:r>
              <a:rPr lang="en-US" sz="2400" b="1" dirty="0">
                <a:solidFill>
                  <a:srgbClr val="0070C0"/>
                </a:solidFill>
              </a:rPr>
              <a:t>Gaussian</a:t>
            </a:r>
            <a:r>
              <a:rPr lang="en-US" sz="2400" b="1" dirty="0"/>
              <a:t> distribution with </a:t>
            </a:r>
            <a:r>
              <a:rPr lang="en-US" sz="2400" b="1" dirty="0">
                <a:solidFill>
                  <a:srgbClr val="0070C0"/>
                </a:solidFill>
              </a:rPr>
              <a:t>a=5.8433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=0.8253: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m is Gaussian too, with </a:t>
            </a:r>
            <a:r>
              <a:rPr lang="en-US" b="1" dirty="0">
                <a:solidFill>
                  <a:srgbClr val="0070C0"/>
                </a:solidFill>
              </a:rPr>
              <a:t>a=m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=</a:t>
            </a:r>
            <a:r>
              <a:rPr lang="en-US" b="1" dirty="0" err="1">
                <a:sym typeface="Symbol"/>
              </a:rPr>
              <a:t>std</a:t>
            </a:r>
            <a:r>
              <a:rPr lang="en-US" b="1" dirty="0">
                <a:sym typeface="Symbol"/>
              </a:rPr>
              <a:t>/</a:t>
            </a:r>
            <a:r>
              <a:rPr lang="en-US" b="1" i="1" dirty="0">
                <a:sym typeface="Symbol"/>
              </a:rPr>
              <a:t>N</a:t>
            </a:r>
            <a:r>
              <a:rPr lang="en-US" b="1" i="1" baseline="30000" dirty="0">
                <a:sym typeface="Symbol"/>
              </a:rPr>
              <a:t>½</a:t>
            </a:r>
            <a:r>
              <a:rPr lang="en-US" b="1" dirty="0"/>
              <a:t>    </a:t>
            </a:r>
            <a:r>
              <a:rPr lang="en-US" b="1" i="1" dirty="0"/>
              <a:t>(N=150)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Therefore, with 95% confidence</a:t>
            </a:r>
          </a:p>
          <a:p>
            <a:pPr marL="0" indent="0">
              <a:buNone/>
            </a:pPr>
            <a:r>
              <a:rPr lang="en-US" b="1" dirty="0" err="1"/>
              <a:t>Lb</a:t>
            </a:r>
            <a:r>
              <a:rPr lang="en-US" b="1" dirty="0"/>
              <a:t>=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  </a:t>
            </a:r>
            <a:r>
              <a:rPr lang="en-US" b="1" dirty="0"/>
              <a:t>a - 1.96*</a:t>
            </a:r>
            <a:r>
              <a:rPr lang="en-US" b="1" dirty="0" err="1"/>
              <a:t>std</a:t>
            </a:r>
            <a:r>
              <a:rPr lang="en-US" b="1" dirty="0">
                <a:sym typeface="Symbol"/>
              </a:rPr>
              <a:t> /</a:t>
            </a:r>
            <a:r>
              <a:rPr lang="en-US" b="1" i="1" dirty="0">
                <a:sym typeface="Symbol"/>
              </a:rPr>
              <a:t>N</a:t>
            </a:r>
            <a:r>
              <a:rPr lang="en-US" b="1" i="1" baseline="30000" dirty="0">
                <a:sym typeface="Symbol"/>
              </a:rPr>
              <a:t>½</a:t>
            </a:r>
            <a:r>
              <a:rPr lang="en-US" b="1" dirty="0"/>
              <a:t>= 5.7108</a:t>
            </a:r>
          </a:p>
          <a:p>
            <a:pPr marL="0" indent="0">
              <a:buNone/>
            </a:pPr>
            <a:r>
              <a:rPr lang="en-US" b="1" dirty="0" err="1"/>
              <a:t>Rb</a:t>
            </a:r>
            <a:r>
              <a:rPr lang="en-US" b="1" dirty="0"/>
              <a:t>=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b="1" dirty="0"/>
              <a:t> a + 1.96*</a:t>
            </a:r>
            <a:r>
              <a:rPr lang="en-US" b="1" dirty="0" err="1"/>
              <a:t>std</a:t>
            </a:r>
            <a:r>
              <a:rPr lang="en-US" b="1" dirty="0">
                <a:sym typeface="Symbol"/>
              </a:rPr>
              <a:t> /</a:t>
            </a:r>
            <a:r>
              <a:rPr lang="en-US" b="1" i="1" dirty="0">
                <a:sym typeface="Symbol"/>
              </a:rPr>
              <a:t>N</a:t>
            </a:r>
            <a:r>
              <a:rPr lang="en-US" b="1" i="1" baseline="30000" dirty="0">
                <a:sym typeface="Symbol"/>
              </a:rPr>
              <a:t>½</a:t>
            </a:r>
            <a:r>
              <a:rPr lang="en-US" b="1" dirty="0"/>
              <a:t>= 5.9759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b="1" dirty="0"/>
              <a:t> within </a:t>
            </a:r>
            <a:r>
              <a:rPr lang="en-US" b="1" dirty="0">
                <a:solidFill>
                  <a:srgbClr val="0070C0"/>
                </a:solidFill>
              </a:rPr>
              <a:t>[5.7108, 5.9759] </a:t>
            </a:r>
            <a:r>
              <a:rPr lang="en-US" b="1" dirty="0"/>
              <a:t>with confidence </a:t>
            </a:r>
            <a:r>
              <a:rPr lang="en-US" b="1" dirty="0">
                <a:solidFill>
                  <a:srgbClr val="0070C0"/>
                </a:solidFill>
              </a:rPr>
              <a:t>95% </a:t>
            </a:r>
            <a:r>
              <a:rPr lang="en-US" b="1" dirty="0">
                <a:solidFill>
                  <a:srgbClr val="C00000"/>
                </a:solidFill>
              </a:rPr>
              <a:t>(under Gaussian assumption, possibly, unjustified)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836713"/>
            <a:ext cx="2736304" cy="1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7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4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dirty="0"/>
              <a:t>Another way to go: </a:t>
            </a:r>
            <a:r>
              <a:rPr lang="en-US" dirty="0">
                <a:solidFill>
                  <a:srgbClr val="0070C0"/>
                </a:solidFill>
              </a:rPr>
              <a:t>using computing power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                Bootstrap</a:t>
            </a:r>
          </a:p>
          <a:p>
            <a:pPr marL="0" indent="0">
              <a:buNone/>
            </a:pPr>
            <a:r>
              <a:rPr lang="en-US" sz="3000" b="1" dirty="0"/>
              <a:t>Multiple entity samples of same size </a:t>
            </a:r>
            <a:r>
              <a:rPr lang="en-US" sz="3000" b="1" i="1" dirty="0"/>
              <a:t>N</a:t>
            </a:r>
            <a:r>
              <a:rPr lang="en-US" sz="3000" b="1" dirty="0"/>
              <a:t> (with replacement)</a:t>
            </a:r>
          </a:p>
          <a:p>
            <a:pPr marL="0" indent="0">
              <a:buNone/>
            </a:pPr>
            <a:r>
              <a:rPr lang="en-US" b="1" dirty="0"/>
              <a:t>Meaning: indices are sampled</a:t>
            </a:r>
          </a:p>
          <a:p>
            <a:pPr marL="0" indent="0">
              <a:buNone/>
            </a:pPr>
            <a:r>
              <a:rPr lang="en-US" b="1" dirty="0" err="1"/>
              <a:t>MatLab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pt-BR" b="1" dirty="0"/>
              <a:t>                    &gt;&gt; N=4;M=3;  </a:t>
            </a:r>
            <a:r>
              <a:rPr lang="pt-BR" sz="3000" b="1" dirty="0"/>
              <a:t>r=ceil(N*rand(N,M))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           1     4     4         </a:t>
            </a:r>
            <a:r>
              <a:rPr lang="pt-BR" b="1" dirty="0">
                <a:solidFill>
                  <a:srgbClr val="0070C0"/>
                </a:solidFill>
              </a:rPr>
              <a:t>N, </a:t>
            </a:r>
            <a:r>
              <a:rPr lang="pt-BR" b="1" dirty="0"/>
              <a:t>the number of entities</a:t>
            </a:r>
          </a:p>
          <a:p>
            <a:pPr marL="0" indent="0">
              <a:buNone/>
            </a:pPr>
            <a:r>
              <a:rPr lang="pt-BR" b="1" dirty="0"/>
              <a:t>     r=   3     1     4         </a:t>
            </a:r>
            <a:r>
              <a:rPr lang="pt-BR" b="1" dirty="0">
                <a:solidFill>
                  <a:srgbClr val="0070C0"/>
                </a:solidFill>
              </a:rPr>
              <a:t>M, </a:t>
            </a:r>
            <a:r>
              <a:rPr lang="pt-BR" b="1" dirty="0"/>
              <a:t>the number of samples</a:t>
            </a:r>
          </a:p>
          <a:p>
            <a:pPr marL="0" indent="0">
              <a:buNone/>
            </a:pPr>
            <a:r>
              <a:rPr lang="pt-BR" b="1" dirty="0"/>
              <a:t>            3     1     3         First sample</a:t>
            </a:r>
            <a:r>
              <a:rPr lang="pt-BR" b="1" dirty="0">
                <a:solidFill>
                  <a:srgbClr val="0070C0"/>
                </a:solidFill>
              </a:rPr>
              <a:t>: entity 1, entity 3 (twice),</a:t>
            </a:r>
          </a:p>
          <a:p>
            <a:pPr marL="0" indent="0">
              <a:buNone/>
            </a:pPr>
            <a:r>
              <a:rPr lang="pt-BR" b="1" dirty="0"/>
              <a:t>            2     3     1         </a:t>
            </a:r>
            <a:r>
              <a:rPr lang="pt-BR" b="1" dirty="0">
                <a:solidFill>
                  <a:srgbClr val="0070C0"/>
                </a:solidFill>
              </a:rPr>
              <a:t>entity 2    </a:t>
            </a:r>
            <a:r>
              <a:rPr lang="pt-BR" b="1" dirty="0"/>
              <a:t>(entity 4 is missed: why?)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76673"/>
            <a:ext cx="2736304" cy="1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6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5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980728"/>
                <a:ext cx="9036496" cy="5877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Consider a feature, say x=iris(:,1)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Its mean    = 5.8433,  </a:t>
                </a:r>
                <a:r>
                  <a:rPr lang="en-US" b="1" dirty="0" err="1"/>
                  <a:t>std</a:t>
                </a:r>
                <a:r>
                  <a:rPr lang="en-US" b="1" dirty="0"/>
                  <a:t>=0.8253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Plausible boundaries  for m?</a:t>
                </a:r>
              </a:p>
              <a:p>
                <a:pPr marL="0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</a:rPr>
                  <a:t>		Bootstrap</a:t>
                </a:r>
              </a:p>
              <a:p>
                <a:pPr marL="0" indent="0">
                  <a:buNone/>
                </a:pPr>
                <a:r>
                  <a:rPr lang="en-US" b="1" dirty="0" err="1"/>
                  <a:t>MatLab</a:t>
                </a:r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r>
                  <a:rPr lang="pt-BR" b="1" dirty="0"/>
                  <a:t>                    &gt;&gt; N=150;M=5000;  r=ceil(N*rand(N,M));</a:t>
                </a:r>
              </a:p>
              <a:p>
                <a:pPr marL="0" indent="0">
                  <a:buNone/>
                </a:pPr>
                <a:r>
                  <a:rPr lang="pt-BR" b="1" dirty="0"/>
                  <a:t>                    &gt;&gt; xr=x(r);</a:t>
                </a:r>
              </a:p>
              <a:p>
                <a:pPr marL="0" indent="0">
                  <a:buNone/>
                </a:pPr>
                <a:r>
                  <a:rPr lang="pt-BR" b="1" dirty="0"/>
                  <a:t>                    &gt;&gt; mx=mean(xr);</a:t>
                </a:r>
              </a:p>
              <a:p>
                <a:pPr marL="0" indent="0">
                  <a:buNone/>
                </a:pPr>
                <a:r>
                  <a:rPr lang="pt-BR" sz="3000" b="1" dirty="0"/>
                  <a:t>This  gives M=5000 </a:t>
                </a:r>
                <a:r>
                  <a:rPr lang="pt-BR" sz="3600" b="1" dirty="0">
                    <a:solidFill>
                      <a:srgbClr val="0070C0"/>
                    </a:solidFill>
                  </a:rPr>
                  <a:t>means </a:t>
                </a:r>
                <a:r>
                  <a:rPr lang="pt-BR" sz="3000" b="1" dirty="0"/>
                  <a:t>of random samples of x</a:t>
                </a:r>
              </a:p>
              <a:p>
                <a:pPr marL="0" indent="0">
                  <a:buNone/>
                </a:pPr>
                <a:endParaRPr lang="pt-BR" sz="3000" b="1" dirty="0"/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980728"/>
                <a:ext cx="9036496" cy="5877272"/>
              </a:xfrm>
              <a:blipFill rotWithShape="1">
                <a:blip r:embed="rId2"/>
                <a:stretch>
                  <a:fillRect l="-1619" t="-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61" y="413345"/>
            <a:ext cx="2520280" cy="16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4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6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Bootstrap</a:t>
            </a:r>
          </a:p>
          <a:p>
            <a:pPr marL="0" indent="0">
              <a:buNone/>
            </a:pPr>
            <a:r>
              <a:rPr lang="pt-BR" b="1" dirty="0"/>
              <a:t> &gt;&gt; N=150;M=5000;  </a:t>
            </a:r>
            <a:r>
              <a:rPr lang="pt-BR" sz="3000" b="1" dirty="0"/>
              <a:t>r=ceil(N*rand(N,M));</a:t>
            </a:r>
          </a:p>
          <a:p>
            <a:pPr marL="0" indent="0">
              <a:buNone/>
            </a:pPr>
            <a:r>
              <a:rPr lang="pt-BR" sz="3000" b="1" dirty="0"/>
              <a:t> &gt;&gt; xr=x(r); mr=mean(xr);</a:t>
            </a:r>
          </a:p>
          <a:p>
            <a:pPr marL="0" indent="0">
              <a:buNone/>
            </a:pPr>
            <a:r>
              <a:rPr lang="pt-BR" sz="3000" b="1" dirty="0"/>
              <a:t>Histogram of M=5000 </a:t>
            </a:r>
            <a:r>
              <a:rPr lang="pt-BR" sz="3600" b="1" dirty="0">
                <a:solidFill>
                  <a:srgbClr val="0070C0"/>
                </a:solidFill>
              </a:rPr>
              <a:t>means</a:t>
            </a:r>
          </a:p>
          <a:p>
            <a:pPr marL="0" indent="0">
              <a:buNone/>
            </a:pPr>
            <a:endParaRPr lang="pt-BR" sz="3000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en-US" b="1" dirty="0"/>
              <a:t>Quite Gaussian, </a:t>
            </a:r>
            <a:r>
              <a:rPr lang="en-US" b="1" dirty="0" err="1"/>
              <a:t>n’est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pas?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61" y="413345"/>
            <a:ext cx="2520280" cy="16607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69" y="3731437"/>
            <a:ext cx="4160118" cy="31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3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764704"/>
          </a:xfrm>
        </p:spPr>
        <p:txBody>
          <a:bodyPr/>
          <a:lstStyle/>
          <a:p>
            <a:r>
              <a:rPr lang="en-US" dirty="0"/>
              <a:t>Company 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6879" y="692696"/>
            <a:ext cx="88302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Metadata: </a:t>
            </a: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 Object names, Features and Domain knowledge</a:t>
            </a:r>
          </a:p>
          <a:p>
            <a:r>
              <a:rPr lang="en-GB" dirty="0"/>
              <a:t>1) Income, $ </a:t>
            </a:r>
            <a:r>
              <a:rPr lang="en-GB" dirty="0" err="1"/>
              <a:t>Mln</a:t>
            </a:r>
            <a:r>
              <a:rPr lang="en-GB" dirty="0"/>
              <a:t>; </a:t>
            </a:r>
            <a:endParaRPr lang="ru-RU" dirty="0"/>
          </a:p>
          <a:p>
            <a:r>
              <a:rPr lang="en-GB" dirty="0"/>
              <a:t>2) </a:t>
            </a:r>
            <a:r>
              <a:rPr lang="en-GB" dirty="0" err="1"/>
              <a:t>MShare</a:t>
            </a:r>
            <a:r>
              <a:rPr lang="en-GB" dirty="0"/>
              <a:t> - Market share , per cent; </a:t>
            </a:r>
            <a:endParaRPr lang="ru-RU" dirty="0"/>
          </a:p>
          <a:p>
            <a:r>
              <a:rPr lang="en-GB" dirty="0"/>
              <a:t>3) </a:t>
            </a:r>
            <a:r>
              <a:rPr lang="en-GB" dirty="0" err="1"/>
              <a:t>NSup</a:t>
            </a:r>
            <a:r>
              <a:rPr lang="en-GB" dirty="0"/>
              <a:t> - Number of principal suppliers; </a:t>
            </a:r>
            <a:endParaRPr lang="ru-RU" dirty="0"/>
          </a:p>
          <a:p>
            <a:r>
              <a:rPr lang="en-GB" dirty="0"/>
              <a:t>4) </a:t>
            </a:r>
            <a:r>
              <a:rPr lang="en-GB" dirty="0" err="1"/>
              <a:t>ECommerce</a:t>
            </a:r>
            <a:r>
              <a:rPr lang="en-GB" dirty="0"/>
              <a:t> - Yes or No; </a:t>
            </a:r>
            <a:endParaRPr lang="ru-RU" dirty="0"/>
          </a:p>
          <a:p>
            <a:r>
              <a:rPr lang="en-GB" dirty="0"/>
              <a:t>5) Sector - (a) Retail, (b) Utility, and (c) Industrial.</a:t>
            </a:r>
          </a:p>
          <a:p>
            <a:r>
              <a:rPr lang="en-GB" b="1" dirty="0"/>
              <a:t>		</a:t>
            </a:r>
          </a:p>
          <a:p>
            <a:pPr>
              <a:spcAft>
                <a:spcPts val="1200"/>
              </a:spcAft>
            </a:pPr>
            <a:r>
              <a:rPr lang="en-GB" sz="2800" b="1" dirty="0"/>
              <a:t>Feature: 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Maps entities to feature values </a:t>
            </a:r>
          </a:p>
          <a:p>
            <a:pPr>
              <a:spcAft>
                <a:spcPts val="1200"/>
              </a:spcAft>
            </a:pP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Quantitative scale</a:t>
            </a:r>
            <a:r>
              <a:rPr lang="en-GB" sz="2800" b="1" dirty="0"/>
              <a:t>: Arithmetic mean makes sense</a:t>
            </a:r>
          </a:p>
          <a:p>
            <a:endParaRPr lang="en-GB" sz="2800" b="1" dirty="0">
              <a:solidFill>
                <a:schemeClr val="accent3"/>
              </a:solidFill>
            </a:endParaRPr>
          </a:p>
          <a:p>
            <a:r>
              <a:rPr lang="en-GB" sz="2800" b="1" dirty="0">
                <a:solidFill>
                  <a:schemeClr val="accent3"/>
                </a:solidFill>
              </a:rPr>
              <a:t>Nominal scale: </a:t>
            </a:r>
            <a:r>
              <a:rPr lang="en-GB" sz="2800" b="1" dirty="0"/>
              <a:t>categories are exclusive, no relations (corresponds to partition of the set of objects)</a:t>
            </a:r>
          </a:p>
          <a:p>
            <a:r>
              <a:rPr lang="en-GB" sz="2800" b="1" dirty="0"/>
              <a:t>  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Other scales</a:t>
            </a:r>
            <a:r>
              <a:rPr lang="en-GB" sz="2800" b="1" dirty="0"/>
              <a:t> not taught in this class 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60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8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x=iris(:,1);  = 5.8433,  </a:t>
            </a:r>
            <a:r>
              <a:rPr lang="en-US" b="1" dirty="0" err="1"/>
              <a:t>std</a:t>
            </a:r>
            <a:r>
              <a:rPr lang="en-US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Bootstrap </a:t>
            </a:r>
            <a:r>
              <a:rPr lang="pt-BR" sz="3000" b="1" dirty="0"/>
              <a:t>Histogram of M=5000 </a:t>
            </a:r>
            <a:r>
              <a:rPr lang="pt-BR" sz="3600" b="1" dirty="0">
                <a:solidFill>
                  <a:srgbClr val="0070C0"/>
                </a:solidFill>
              </a:rPr>
              <a:t>means </a:t>
            </a:r>
            <a:r>
              <a:rPr lang="pt-BR" sz="3600" b="1" dirty="0"/>
              <a:t>mr</a:t>
            </a:r>
          </a:p>
          <a:p>
            <a:pPr marL="0" indent="0">
              <a:buNone/>
            </a:pPr>
            <a:r>
              <a:rPr lang="pt-BR" sz="4000" b="1" dirty="0">
                <a:solidFill>
                  <a:schemeClr val="accent3">
                    <a:lumMod val="75000"/>
                  </a:schemeClr>
                </a:solidFill>
              </a:rPr>
              <a:t>A. Pivotal method </a:t>
            </a:r>
          </a:p>
          <a:p>
            <a:pPr marL="0" indent="0">
              <a:buNone/>
            </a:pPr>
            <a:r>
              <a:rPr lang="pt-BR" sz="3000" b="1" dirty="0">
                <a:solidFill>
                  <a:srgbClr val="C00000"/>
                </a:solidFill>
              </a:rPr>
              <a:t>    (95% confidence)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Assume mr be Gaussian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mmr</a:t>
            </a:r>
            <a:r>
              <a:rPr lang="en-US" b="1" dirty="0"/>
              <a:t>=mean(</a:t>
            </a:r>
            <a:r>
              <a:rPr lang="en-US" b="1" dirty="0" err="1"/>
              <a:t>mr</a:t>
            </a:r>
            <a:r>
              <a:rPr lang="en-US" b="1" dirty="0"/>
              <a:t>); % 5.8444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smr</a:t>
            </a:r>
            <a:r>
              <a:rPr lang="en-US" b="1" dirty="0"/>
              <a:t>=</a:t>
            </a:r>
            <a:r>
              <a:rPr lang="en-US" b="1" dirty="0" err="1"/>
              <a:t>std</a:t>
            </a:r>
            <a:r>
              <a:rPr lang="en-US" b="1" dirty="0"/>
              <a:t>(</a:t>
            </a:r>
            <a:r>
              <a:rPr lang="en-US" b="1" dirty="0" err="1"/>
              <a:t>mr</a:t>
            </a:r>
            <a:r>
              <a:rPr lang="en-US" b="1" dirty="0"/>
              <a:t>); %   0.0675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lbp</a:t>
            </a:r>
            <a:r>
              <a:rPr lang="en-US" b="1" dirty="0"/>
              <a:t>=mmr-1.96*</a:t>
            </a:r>
            <a:r>
              <a:rPr lang="en-US" b="1" dirty="0" err="1"/>
              <a:t>smr</a:t>
            </a:r>
            <a:r>
              <a:rPr lang="en-US" b="1" dirty="0"/>
              <a:t>; %   5.7121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rbp</a:t>
            </a:r>
            <a:r>
              <a:rPr lang="en-US" b="1" dirty="0"/>
              <a:t>=mmr+1.96*</a:t>
            </a:r>
            <a:r>
              <a:rPr lang="en-US" b="1" dirty="0" err="1"/>
              <a:t>smr</a:t>
            </a:r>
            <a:r>
              <a:rPr lang="en-US" b="1" dirty="0"/>
              <a:t>; %  5.9767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61" y="413345"/>
            <a:ext cx="2520280" cy="16607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7"/>
            <a:ext cx="3902790" cy="31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1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8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Feature x=iris(:,1);  = 5.8433,  </a:t>
            </a:r>
            <a:r>
              <a:rPr lang="en-US" b="1" dirty="0" err="1"/>
              <a:t>std</a:t>
            </a:r>
            <a:r>
              <a:rPr lang="en-US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m?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Bootstrap </a:t>
            </a:r>
            <a:r>
              <a:rPr lang="pt-BR" sz="3000" b="1" dirty="0"/>
              <a:t>Histogram of M=5000 </a:t>
            </a:r>
            <a:r>
              <a:rPr lang="pt-BR" sz="3600" b="1" dirty="0">
                <a:solidFill>
                  <a:srgbClr val="0070C0"/>
                </a:solidFill>
              </a:rPr>
              <a:t>means </a:t>
            </a:r>
            <a:r>
              <a:rPr lang="pt-BR" sz="3600" b="1" dirty="0"/>
              <a:t>mr</a:t>
            </a:r>
          </a:p>
          <a:p>
            <a:pPr marL="0" indent="0">
              <a:buNone/>
            </a:pPr>
            <a:r>
              <a:rPr lang="pt-BR" sz="4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B. Non-pivotal method</a:t>
            </a:r>
            <a:r>
              <a:rPr lang="pt-BR" sz="3000" b="1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3000" b="1" dirty="0">
                <a:solidFill>
                  <a:srgbClr val="C00000"/>
                </a:solidFill>
              </a:rPr>
              <a:t>    (95% confidence)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Take 2.5% and 97.5% percentiles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as the boundaries</a:t>
            </a:r>
          </a:p>
          <a:p>
            <a:pPr marL="0" indent="0">
              <a:buNone/>
            </a:pPr>
            <a:r>
              <a:rPr lang="pt-BR" b="1" dirty="0"/>
              <a:t>1% of 5000 is 50; </a:t>
            </a:r>
          </a:p>
          <a:p>
            <a:pPr marL="0" indent="0">
              <a:buNone/>
            </a:pPr>
            <a:r>
              <a:rPr lang="pt-BR" b="1" dirty="0"/>
              <a:t>2.5% is 125; 97.5% is 4875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smr</a:t>
            </a:r>
            <a:r>
              <a:rPr lang="en-US" b="1" dirty="0"/>
              <a:t>=sort(</a:t>
            </a:r>
            <a:r>
              <a:rPr lang="en-US" b="1" dirty="0" err="1"/>
              <a:t>mr</a:t>
            </a:r>
            <a:r>
              <a:rPr lang="en-US" b="1" dirty="0"/>
              <a:t>); % sorting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lbn</a:t>
            </a:r>
            <a:r>
              <a:rPr lang="en-US" b="1" dirty="0"/>
              <a:t>=</a:t>
            </a:r>
            <a:r>
              <a:rPr lang="en-US" b="1" dirty="0" err="1"/>
              <a:t>somr</a:t>
            </a:r>
            <a:r>
              <a:rPr lang="en-US" b="1" dirty="0"/>
              <a:t>(126); % 5.7120</a:t>
            </a:r>
          </a:p>
          <a:p>
            <a:pPr marL="0" indent="0">
              <a:buNone/>
            </a:pPr>
            <a:r>
              <a:rPr lang="en-US" b="1" dirty="0"/>
              <a:t>&gt;&gt; </a:t>
            </a:r>
            <a:r>
              <a:rPr lang="en-US" b="1" dirty="0" err="1"/>
              <a:t>rbn</a:t>
            </a:r>
            <a:r>
              <a:rPr lang="en-US" b="1" dirty="0"/>
              <a:t>=</a:t>
            </a:r>
            <a:r>
              <a:rPr lang="en-US" b="1" dirty="0" err="1"/>
              <a:t>somr</a:t>
            </a:r>
            <a:r>
              <a:rPr lang="en-US" b="1" dirty="0"/>
              <a:t>(4875); % 5.9773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61" y="413345"/>
            <a:ext cx="2520280" cy="16607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7"/>
            <a:ext cx="3902790" cy="31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8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Week 2. 1D: Part5      Computational validation of Mean using bootstrap 9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9476" y="980728"/>
            <a:ext cx="9044524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Consider a feature, say x=iris(:,1)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Its mean    = 5.8433,  </a:t>
            </a:r>
            <a:r>
              <a:rPr lang="en-US" sz="2400" b="1" dirty="0" err="1"/>
              <a:t>std</a:t>
            </a:r>
            <a:r>
              <a:rPr lang="en-US" sz="2400" b="1" dirty="0"/>
              <a:t>=0.8253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Plausible boundaries  for m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with confidence 95%?</a:t>
            </a:r>
          </a:p>
          <a:p>
            <a:pPr marL="0" indent="0">
              <a:buNone/>
            </a:pPr>
            <a:r>
              <a:rPr lang="en-US" b="1" dirty="0"/>
              <a:t>         Three different methods – </a:t>
            </a:r>
            <a:r>
              <a:rPr lang="en-US" sz="3600" b="1" dirty="0">
                <a:solidFill>
                  <a:srgbClr val="0070C0"/>
                </a:solidFill>
              </a:rPr>
              <a:t>m</a:t>
            </a:r>
            <a:r>
              <a:rPr lang="en-US" b="1" dirty="0"/>
              <a:t> must be within :</a:t>
            </a:r>
          </a:p>
          <a:p>
            <a:r>
              <a:rPr lang="en-US" b="1" dirty="0">
                <a:solidFill>
                  <a:srgbClr val="0070C0"/>
                </a:solidFill>
              </a:rPr>
              <a:t>[5.7108, 5.9759] </a:t>
            </a:r>
            <a:r>
              <a:rPr lang="en-US" b="1" dirty="0">
                <a:solidFill>
                  <a:srgbClr val="C00000"/>
                </a:solidFill>
              </a:rPr>
              <a:t>(under Gaussian assumption)</a:t>
            </a:r>
          </a:p>
          <a:p>
            <a:r>
              <a:rPr lang="en-US" b="1" dirty="0">
                <a:solidFill>
                  <a:srgbClr val="0070C0"/>
                </a:solidFill>
              </a:rPr>
              <a:t>[5.7121, 5.9767] </a:t>
            </a:r>
            <a:r>
              <a:rPr lang="en-US" b="1" dirty="0">
                <a:solidFill>
                  <a:srgbClr val="C00000"/>
                </a:solidFill>
              </a:rPr>
              <a:t>(Bootstrap pivotal)</a:t>
            </a:r>
          </a:p>
          <a:p>
            <a:r>
              <a:rPr lang="en-US" b="1" dirty="0">
                <a:solidFill>
                  <a:srgbClr val="0070C0"/>
                </a:solidFill>
              </a:rPr>
              <a:t>[5.7120, 5.9773] </a:t>
            </a:r>
            <a:r>
              <a:rPr lang="en-US" b="1" dirty="0">
                <a:solidFill>
                  <a:srgbClr val="C00000"/>
                </a:solidFill>
              </a:rPr>
              <a:t>(Bootstrap non-pivotal)</a:t>
            </a:r>
          </a:p>
          <a:p>
            <a:pPr marL="0" indent="0">
              <a:buNone/>
            </a:pPr>
            <a:r>
              <a:rPr lang="en-US" b="1" dirty="0"/>
              <a:t>          with 95% confidence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I can see no difference between these; there is an issue with the choice of 95%, too…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20" y="908721"/>
            <a:ext cx="2736304" cy="18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6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498080" cy="1143000"/>
          </a:xfrm>
        </p:spPr>
        <p:txBody>
          <a:bodyPr/>
          <a:lstStyle/>
          <a:p>
            <a:r>
              <a:rPr lang="en-US" dirty="0"/>
              <a:t>Comparison with Bootstrap,1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28733"/>
            <a:ext cx="8466144" cy="5760640"/>
          </a:xfrm>
        </p:spPr>
        <p:txBody>
          <a:bodyPr>
            <a:normAutofit/>
          </a:bodyPr>
          <a:lstStyle/>
          <a:p>
            <a:r>
              <a:rPr lang="en-US" dirty="0"/>
              <a:t>Compare mean Sepal length in Taxa 2 and 3:</a:t>
            </a:r>
          </a:p>
          <a:p>
            <a:pPr marL="82296" indent="0">
              <a:buNone/>
            </a:pPr>
            <a:endParaRPr lang="en-US" dirty="0"/>
          </a:p>
          <a:p>
            <a:pPr lvl="1"/>
            <a:r>
              <a:rPr lang="en-US" dirty="0"/>
              <a:t>Bootstrap distributions of M trial means in T1 and in T2</a:t>
            </a:r>
          </a:p>
          <a:p>
            <a:pPr lvl="1"/>
            <a:r>
              <a:rPr lang="en-US" dirty="0"/>
              <a:t>Quotients Q=M(T1)/M(T2)  or </a:t>
            </a:r>
          </a:p>
          <a:p>
            <a:pPr lvl="1"/>
            <a:r>
              <a:rPr lang="en-US" dirty="0"/>
              <a:t>Differences D=M(T1)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M(T2)  over all M trials</a:t>
            </a:r>
          </a:p>
          <a:p>
            <a:pPr lvl="1"/>
            <a:r>
              <a:rPr lang="en-US" dirty="0"/>
              <a:t>95% confidence interval I for Q or D</a:t>
            </a:r>
          </a:p>
          <a:p>
            <a:pPr lvl="1"/>
            <a:r>
              <a:rPr lang="en-US" dirty="0"/>
              <a:t>Checking whether unity, for Q, or zero, for D, is in I or not. If not, one M is greater than the other.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65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12A0-D754-4E9E-8A07-02FABDC5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clusters, III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1AA59-7565-45F7-A059-98151F5D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Means</a:t>
            </a:r>
          </a:p>
          <a:p>
            <a:pPr marL="82296" indent="0">
              <a:buNone/>
            </a:pPr>
            <a:r>
              <a:rPr lang="en-US" dirty="0"/>
              <a:t>          w1           w2        w3         w4</a:t>
            </a:r>
          </a:p>
          <a:p>
            <a:pPr marL="82296" indent="0">
              <a:buNone/>
            </a:pPr>
            <a:r>
              <a:rPr lang="en-US" dirty="0"/>
              <a:t> T1   5.0060       3.4280    1.4620    0.2460</a:t>
            </a:r>
          </a:p>
          <a:p>
            <a:pPr marL="82296" indent="0">
              <a:buNone/>
            </a:pPr>
            <a:r>
              <a:rPr lang="en-US" dirty="0"/>
              <a:t> T2  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5.9360</a:t>
            </a:r>
            <a:r>
              <a:rPr lang="en-US" dirty="0"/>
              <a:t>    2.7700    4.2600    1.3260</a:t>
            </a:r>
          </a:p>
          <a:p>
            <a:pPr marL="82296" indent="0">
              <a:buNone/>
            </a:pPr>
            <a:r>
              <a:rPr lang="en-US" dirty="0"/>
              <a:t> T3  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6.5880</a:t>
            </a:r>
            <a:r>
              <a:rPr lang="en-US" dirty="0"/>
              <a:t>    2.9740    5.5520    2.0260</a:t>
            </a:r>
          </a:p>
          <a:p>
            <a:pPr marL="82296" indent="0">
              <a:buNone/>
            </a:pPr>
            <a:r>
              <a:rPr lang="en-US" dirty="0"/>
              <a:t>  G  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5.8433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   3.0573    3.7580    1.1993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CDB53-EEAF-420A-B859-A4A4B91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D97A-DC5E-4344-9779-8825362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25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498080" cy="764704"/>
          </a:xfrm>
        </p:spPr>
        <p:txBody>
          <a:bodyPr/>
          <a:lstStyle/>
          <a:p>
            <a:r>
              <a:rPr lang="en-US" dirty="0"/>
              <a:t>Comparison with Bootstrap,1I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312" y="745972"/>
            <a:ext cx="8812536" cy="6035828"/>
          </a:xfrm>
        </p:spPr>
        <p:txBody>
          <a:bodyPr>
            <a:normAutofit/>
          </a:bodyPr>
          <a:lstStyle/>
          <a:p>
            <a:r>
              <a:rPr lang="en-US" dirty="0"/>
              <a:t>Compare mean Sepal length in Taxa 2, 3,  All set:</a:t>
            </a:r>
          </a:p>
          <a:p>
            <a:pPr marL="82296" indent="0">
              <a:buNone/>
            </a:pPr>
            <a:r>
              <a:rPr lang="pt-BR" sz="3600" dirty="0"/>
              <a:t>&gt;&gt; n=150;m=5000;r=ceil(n*rand(n,m));</a:t>
            </a:r>
          </a:p>
          <a:p>
            <a:pPr marL="82296" indent="0">
              <a:buNone/>
            </a:pPr>
            <a:r>
              <a:rPr lang="pt-BR" sz="3600" dirty="0"/>
              <a:t>&gt;&gt; x=iris(:,1); xr=x(r); mr=mean(xr);%All set</a:t>
            </a:r>
          </a:p>
          <a:p>
            <a:pPr marL="82296" indent="0">
              <a:buNone/>
            </a:pPr>
            <a:r>
              <a:rPr lang="pt-BR" sz="3600" dirty="0"/>
              <a:t>In Taxa:</a:t>
            </a:r>
          </a:p>
          <a:p>
            <a:pPr marL="82296" indent="0">
              <a:buNone/>
            </a:pPr>
            <a:r>
              <a:rPr lang="en-US" sz="3600" dirty="0"/>
              <a:t>&gt;&gt; for k=1:5000; y=r(:,k); p=</a:t>
            </a:r>
            <a:r>
              <a:rPr lang="en-US" sz="3600" dirty="0" err="1"/>
              <a:t>ismember</a:t>
            </a:r>
            <a:r>
              <a:rPr lang="en-US" sz="3600" dirty="0"/>
              <a:t>(</a:t>
            </a:r>
            <a:r>
              <a:rPr lang="en-US" sz="3600" dirty="0" err="1"/>
              <a:t>y,t</a:t>
            </a:r>
            <a:r>
              <a:rPr lang="en-US" sz="3600" dirty="0"/>
              <a:t>{2}); n2=sum(p);y2=sum(p.*x(y));m2(k)=y2/n2;end</a:t>
            </a:r>
          </a:p>
          <a:p>
            <a:pPr marL="82296" indent="0">
              <a:buNone/>
            </a:pPr>
            <a:r>
              <a:rPr lang="en-US" sz="3600" dirty="0"/>
              <a:t>&gt;&gt; for k=1:5000; y=r(:,k); p=</a:t>
            </a:r>
            <a:r>
              <a:rPr lang="en-US" sz="3600" dirty="0" err="1"/>
              <a:t>ismember</a:t>
            </a:r>
            <a:r>
              <a:rPr lang="en-US" sz="3600" dirty="0"/>
              <a:t>(</a:t>
            </a:r>
            <a:r>
              <a:rPr lang="en-US" sz="3600" dirty="0" err="1"/>
              <a:t>y,t</a:t>
            </a:r>
            <a:r>
              <a:rPr lang="en-US" sz="3600" dirty="0"/>
              <a:t>{3}); n3=sum(p); y3=sum(p.*x(y));m3(k)=y3/n3;end</a:t>
            </a:r>
          </a:p>
          <a:p>
            <a:pPr marL="82296" indent="0">
              <a:buNone/>
            </a:pPr>
            <a:r>
              <a:rPr lang="en-US" sz="3600" dirty="0" err="1"/>
              <a:t>mr</a:t>
            </a:r>
            <a:r>
              <a:rPr lang="en-US" sz="3600" dirty="0"/>
              <a:t>    m2   m3 – 5000-strong bootstrap means</a:t>
            </a:r>
          </a:p>
          <a:p>
            <a:pPr marL="82296" indent="0">
              <a:buNone/>
            </a:pP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993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498080" cy="764704"/>
          </a:xfrm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Bootstrap,III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312" y="745972"/>
            <a:ext cx="8812536" cy="6035828"/>
          </a:xfrm>
        </p:spPr>
        <p:txBody>
          <a:bodyPr>
            <a:normAutofit/>
          </a:bodyPr>
          <a:lstStyle/>
          <a:p>
            <a:r>
              <a:rPr lang="en-US" dirty="0"/>
              <a:t>Compare mean Sepal length in Taxa 2, 3,  All set:</a:t>
            </a:r>
          </a:p>
          <a:p>
            <a:pPr marL="82296" indent="0">
              <a:buNone/>
            </a:pPr>
            <a:r>
              <a:rPr lang="en-US" sz="3600" dirty="0"/>
              <a:t>        m2-mr            m3-mr           m2 -m3 bootstrap means</a:t>
            </a:r>
          </a:p>
          <a:p>
            <a:pPr marL="82296" indent="0">
              <a:buNone/>
            </a:pP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2FFC7A-FE7A-4719-BC79-218C4A18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" y="1949425"/>
            <a:ext cx="9590613" cy="43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08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250120" cy="936104"/>
          </a:xfrm>
        </p:spPr>
        <p:txBody>
          <a:bodyPr>
            <a:normAutofit/>
          </a:bodyPr>
          <a:lstStyle/>
          <a:p>
            <a:r>
              <a:rPr lang="en-US" dirty="0"/>
              <a:t>Lecture’s 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820472" cy="6048672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scale types</a:t>
            </a:r>
          </a:p>
          <a:p>
            <a:r>
              <a:rPr lang="en-US" dirty="0"/>
              <a:t>Quantification of a mixed scale data table</a:t>
            </a:r>
          </a:p>
          <a:p>
            <a:r>
              <a:rPr lang="en-US" dirty="0"/>
              <a:t>Data standardization</a:t>
            </a:r>
          </a:p>
          <a:p>
            <a:r>
              <a:rPr lang="en-US" dirty="0" err="1"/>
              <a:t>Minkowski’s</a:t>
            </a:r>
            <a:r>
              <a:rPr lang="en-US" dirty="0"/>
              <a:t> center</a:t>
            </a:r>
          </a:p>
          <a:p>
            <a:r>
              <a:rPr lang="en-US" dirty="0" err="1"/>
              <a:t>Minkowski’s</a:t>
            </a:r>
            <a:r>
              <a:rPr lang="en-US" dirty="0"/>
              <a:t> centers at p=1, 2, </a:t>
            </a:r>
            <a:r>
              <a:rPr lang="en-US" dirty="0">
                <a:sym typeface="Symbol"/>
              </a:rPr>
              <a:t></a:t>
            </a:r>
          </a:p>
          <a:p>
            <a:r>
              <a:rPr lang="en-US" dirty="0">
                <a:sym typeface="Symbol"/>
              </a:rPr>
              <a:t>Decomposition of the data scatter at p=2</a:t>
            </a:r>
          </a:p>
          <a:p>
            <a:r>
              <a:rPr lang="en-US" dirty="0">
                <a:sym typeface="Symbol"/>
              </a:rPr>
              <a:t>Gaussian distribution and its parameters</a:t>
            </a:r>
          </a:p>
          <a:p>
            <a:r>
              <a:rPr lang="en-US" dirty="0">
                <a:sym typeface="Symbol"/>
              </a:rPr>
              <a:t>Confidence interval</a:t>
            </a:r>
          </a:p>
          <a:p>
            <a:r>
              <a:rPr lang="en-US" dirty="0">
                <a:sym typeface="Symbol"/>
              </a:rPr>
              <a:t>Bootstrap: what is it?</a:t>
            </a:r>
          </a:p>
          <a:p>
            <a:r>
              <a:rPr lang="en-US" dirty="0">
                <a:sym typeface="Symbol"/>
              </a:rPr>
              <a:t>Bootstrap for validating the mean: pivotal, </a:t>
            </a:r>
            <a:r>
              <a:rPr lang="en-US" dirty="0" err="1">
                <a:sym typeface="Symbol"/>
              </a:rPr>
              <a:t>nonpivotal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Bootstrap for comparing two means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44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78112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Quiz for the courageous: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826184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Give an algorithm for finding </a:t>
            </a:r>
            <a:r>
              <a:rPr lang="en-US" dirty="0" err="1"/>
              <a:t>Minkowski’s</a:t>
            </a:r>
            <a:r>
              <a:rPr lang="en-US" dirty="0"/>
              <a:t> center at any p&gt;1.</a:t>
            </a:r>
          </a:p>
          <a:p>
            <a:r>
              <a:rPr lang="en-US" dirty="0"/>
              <a:t>Prove that the median is a </a:t>
            </a:r>
            <a:r>
              <a:rPr lang="en-US" dirty="0" err="1"/>
              <a:t>Minkowski’s</a:t>
            </a:r>
            <a:r>
              <a:rPr lang="en-US" dirty="0"/>
              <a:t> center at p=1.</a:t>
            </a:r>
          </a:p>
          <a:p>
            <a:r>
              <a:rPr lang="en-US" dirty="0"/>
              <a:t>Consider a zero-one feature f; given a cluster partition of the object set, put down a formula for cluster centers.</a:t>
            </a:r>
          </a:p>
          <a:p>
            <a:r>
              <a:rPr lang="en-US" dirty="0"/>
              <a:t>Can you explain the meaning of a confidence interval to the user?</a:t>
            </a:r>
          </a:p>
          <a:p>
            <a:r>
              <a:rPr lang="en-US" dirty="0"/>
              <a:t>I recommend comparing within-cluster centers with grand mean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7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8C122-EC53-4290-B53B-01DE8227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74638"/>
            <a:ext cx="8466144" cy="850106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en-US" dirty="0" err="1"/>
              <a:t>HomeWork</a:t>
            </a:r>
            <a:r>
              <a:rPr lang="en-US" dirty="0"/>
              <a:t> </a:t>
            </a:r>
            <a:r>
              <a:rPr lang="ru-RU" dirty="0"/>
              <a:t>2</a:t>
            </a:r>
            <a:r>
              <a:rPr lang="en-US" dirty="0"/>
              <a:t>, 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A3CF8-5E12-4A8F-BD45-DD5BC7DF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1124744"/>
            <a:ext cx="8723376" cy="5733256"/>
          </a:xfrm>
        </p:spPr>
        <p:txBody>
          <a:bodyPr>
            <a:normAutofit/>
          </a:bodyPr>
          <a:lstStyle/>
          <a:p>
            <a:r>
              <a:rPr lang="ru-RU" dirty="0"/>
              <a:t>1. </a:t>
            </a:r>
            <a:r>
              <a:rPr lang="en-US" dirty="0"/>
              <a:t>Choose</a:t>
            </a:r>
            <a:r>
              <a:rPr lang="ru-RU" dirty="0"/>
              <a:t> 3-6 </a:t>
            </a:r>
            <a:r>
              <a:rPr lang="en-US" dirty="0"/>
              <a:t>features</a:t>
            </a:r>
            <a:r>
              <a:rPr lang="ru-RU" dirty="0"/>
              <a:t>, </a:t>
            </a:r>
            <a:r>
              <a:rPr lang="en-US" dirty="0"/>
              <a:t>Explain the choice,</a:t>
            </a:r>
            <a:r>
              <a:rPr lang="ru-RU" dirty="0"/>
              <a:t> </a:t>
            </a:r>
            <a:r>
              <a:rPr lang="en-US" dirty="0"/>
              <a:t>Apply K-means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At K=5</a:t>
            </a:r>
            <a:endParaRPr lang="ru-RU" dirty="0"/>
          </a:p>
          <a:p>
            <a:pPr lvl="1"/>
            <a:r>
              <a:rPr lang="en-US" dirty="0"/>
              <a:t>At K=9</a:t>
            </a:r>
            <a:endParaRPr lang="ru-RU" dirty="0"/>
          </a:p>
          <a:p>
            <a:pPr lvl="1"/>
            <a:r>
              <a:rPr lang="en-US" dirty="0"/>
              <a:t>In both cases: 10 or more random initializations, chose the best over the K-means criterion</a:t>
            </a:r>
            <a:endParaRPr lang="ru-RU" dirty="0"/>
          </a:p>
          <a:p>
            <a:pPr lvl="1"/>
            <a:r>
              <a:rPr lang="en-US" dirty="0"/>
              <a:t>2. Interpret each found partition by using features from the data table. Explain why you consider one of them better than the other in this perspective.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9EB023-D8F2-405C-980E-0CA78C4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MagDataAnalysis_2017_2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6D903-AE7A-44C4-9704-746CCC82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9738"/>
              </p:ext>
            </p:extLst>
          </p:nvPr>
        </p:nvGraphicFramePr>
        <p:xfrm>
          <a:off x="647056" y="947189"/>
          <a:ext cx="8389440" cy="457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24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Income, $</a:t>
                      </a:r>
                      <a:r>
                        <a:rPr lang="en-GB" sz="2400" b="1" dirty="0" err="1">
                          <a:effectLst/>
                        </a:rPr>
                        <a:t>mln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MShare</a:t>
                      </a:r>
                      <a:r>
                        <a:rPr lang="en-GB" sz="2400" b="1" dirty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NSup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EC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Sector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Aversiona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Antyops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Astonite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19.0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29.4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36.0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2</a:t>
                      </a:r>
                      <a:endParaRPr lang="ru-RU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ru-RU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Bayermart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Breaktops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Bumchista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18.4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12.1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22.3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Civiok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Cyberdam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30.2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7056" y="5369440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 analysis issues:</a:t>
            </a:r>
          </a:p>
          <a:p>
            <a:r>
              <a:rPr lang="en-GB" sz="2000" dirty="0"/>
              <a:t>-  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12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8C122-EC53-4290-B53B-01DE8227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74638"/>
            <a:ext cx="8466144" cy="850106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en-US" dirty="0" err="1"/>
              <a:t>HomeWork</a:t>
            </a:r>
            <a:r>
              <a:rPr lang="en-US" dirty="0"/>
              <a:t> </a:t>
            </a:r>
            <a:r>
              <a:rPr lang="ru-RU" dirty="0"/>
              <a:t>2</a:t>
            </a:r>
            <a:r>
              <a:rPr lang="en-US" dirty="0"/>
              <a:t>, 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A3CF8-5E12-4A8F-BD45-DD5BC7DF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1052736"/>
            <a:ext cx="8860536" cy="5805264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Take one of the partitions</a:t>
            </a:r>
            <a:endParaRPr lang="ru-RU" dirty="0"/>
          </a:p>
          <a:p>
            <a:pPr lvl="1"/>
            <a:r>
              <a:rPr lang="en-US" dirty="0"/>
              <a:t>3.1. Compare one of the features between two clusters with using bootstrap</a:t>
            </a:r>
            <a:endParaRPr lang="ru-RU" dirty="0"/>
          </a:p>
          <a:p>
            <a:pPr lvl="1"/>
            <a:r>
              <a:rPr lang="en-US" dirty="0"/>
              <a:t>3.2. Take a feature, find the 95% confidence interval for its grand mean by using bootstrap</a:t>
            </a:r>
          </a:p>
          <a:p>
            <a:pPr lvl="1"/>
            <a:r>
              <a:rPr lang="en-US" dirty="0"/>
              <a:t>3.3. Take a cluster, and compare the grand mean with the within-cluster mean for the feature by using bootstrap</a:t>
            </a:r>
          </a:p>
          <a:p>
            <a:pPr lvl="1"/>
            <a:r>
              <a:rPr lang="en-US" dirty="0"/>
              <a:t>Note: each application of bootstrap should be done in both, pivotal and non-pivotal, versions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9EB023-D8F2-405C-980E-0CA78C4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MagDataAnalysis_2017_2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6D903-AE7A-44C4-9704-746CCC82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6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04834"/>
              </p:ext>
            </p:extLst>
          </p:nvPr>
        </p:nvGraphicFramePr>
        <p:xfrm>
          <a:off x="395537" y="692699"/>
          <a:ext cx="8215066" cy="1604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6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Income, $</a:t>
                      </a:r>
                      <a:r>
                        <a:rPr lang="en-GB" sz="2800" b="1" dirty="0" err="1">
                          <a:effectLst/>
                        </a:rPr>
                        <a:t>mln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 err="1">
                          <a:effectLst/>
                        </a:rPr>
                        <a:t>MShare</a:t>
                      </a:r>
                      <a:r>
                        <a:rPr lang="en-GB" sz="2800" b="1" dirty="0">
                          <a:effectLst/>
                        </a:rPr>
                        <a:t>,%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 err="1">
                          <a:effectLst/>
                        </a:rPr>
                        <a:t>NSup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EC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Sector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08520" y="1601416"/>
            <a:ext cx="93610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 analysis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map companies to screen, to reflect similarity in distances between points? (Summarization)                                                                                                                                                                         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clustering of companies reflect the product? What features would be involved? (Summarization)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rules be derived to predict the product for a company coming outside of the table? (Correlation)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relation between the structural features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EC, Sector) and market related features (Income,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MShare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(Correlation)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4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Quantification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6151"/>
              </p:ext>
            </p:extLst>
          </p:nvPr>
        </p:nvGraphicFramePr>
        <p:xfrm>
          <a:off x="1115616" y="999104"/>
          <a:ext cx="6912765" cy="1960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Income, $</a:t>
                      </a:r>
                      <a:r>
                        <a:rPr lang="en-GB" sz="1400" b="1" dirty="0" err="1">
                          <a:effectLst/>
                        </a:rPr>
                        <a:t>mln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MShare</a:t>
                      </a:r>
                      <a:r>
                        <a:rPr lang="en-GB" sz="1400" b="1" dirty="0">
                          <a:effectLst/>
                        </a:rPr>
                        <a:t>,%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NSup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EC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Sector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7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Aversiona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Antyops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Astonite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Bayermart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Breaktops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Bumchista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Civiok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Cyberdam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26423" y="662992"/>
            <a:ext cx="680195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 1: Companies 4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137" y="306896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Quantitative coding: Each category is made into a 1/0 binary (dummy) feature “Does it hold? 1 if Yes, 0 if No.”</a:t>
            </a:r>
            <a:endParaRPr lang="ru-RU" sz="2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70696"/>
              </p:ext>
            </p:extLst>
          </p:nvPr>
        </p:nvGraphicFramePr>
        <p:xfrm>
          <a:off x="1226424" y="3789039"/>
          <a:ext cx="7234008" cy="2583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Entity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Income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MShar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EC?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Util</a:t>
                      </a: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Manu?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Retail?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19.0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29.4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43.7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36.0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38.0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18.4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25.7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12.1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22.3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30.2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58.0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43608" y="6372172"/>
            <a:ext cx="7776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Company data 8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5 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converted </a:t>
            </a:r>
            <a:r>
              <a:rPr lang="en-US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into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quantitative format </a:t>
            </a:r>
            <a:r>
              <a:rPr lang="en-GB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GB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7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4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66144" cy="2664296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Pre-processing:</a:t>
            </a:r>
            <a:br>
              <a:rPr lang="en-US" dirty="0"/>
            </a:br>
            <a:r>
              <a:rPr lang="en-US" dirty="0"/>
              <a:t>- quantification</a:t>
            </a:r>
            <a:br>
              <a:rPr lang="en-US" dirty="0"/>
            </a:br>
            <a:r>
              <a:rPr lang="en-US" dirty="0"/>
              <a:t>- filling in </a:t>
            </a:r>
            <a:r>
              <a:rPr lang="en-US" dirty="0" err="1"/>
              <a:t>missings</a:t>
            </a:r>
            <a:r>
              <a:rPr lang="en-US" dirty="0"/>
              <a:t> (not covered)</a:t>
            </a:r>
            <a:br>
              <a:rPr lang="en-US" dirty="0"/>
            </a:br>
            <a:r>
              <a:rPr lang="en-US" dirty="0"/>
              <a:t>- standardization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564904"/>
            <a:ext cx="8712968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 </a:t>
            </a:r>
            <a:r>
              <a:rPr lang="en-GB" b="1" dirty="0"/>
              <a:t>Standardisation: </a:t>
            </a:r>
          </a:p>
          <a:p>
            <a:pPr lvl="1"/>
            <a:r>
              <a:rPr lang="en-GB" b="1" dirty="0"/>
              <a:t>shift of the origin to a </a:t>
            </a:r>
            <a:r>
              <a:rPr lang="en-GB" dirty="0"/>
              <a:t>to compare data with a norm</a:t>
            </a:r>
          </a:p>
          <a:p>
            <a:pPr lvl="1"/>
            <a:r>
              <a:rPr lang="en-GB" b="1" dirty="0"/>
              <a:t>rescaling by relating to b </a:t>
            </a:r>
            <a:r>
              <a:rPr lang="en-GB" dirty="0"/>
              <a:t>to make features comparable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                             </a:t>
            </a:r>
            <a:r>
              <a:rPr lang="en-US" sz="5100" dirty="0" err="1"/>
              <a:t>Y</a:t>
            </a:r>
            <a:r>
              <a:rPr lang="en-US" sz="5100" baseline="-25000" dirty="0" err="1"/>
              <a:t>iv</a:t>
            </a:r>
            <a:r>
              <a:rPr lang="en-US" sz="5100" dirty="0"/>
              <a:t> = (X</a:t>
            </a:r>
            <a:r>
              <a:rPr lang="en-US" sz="5100" baseline="-25000" dirty="0"/>
              <a:t>iv</a:t>
            </a:r>
            <a:r>
              <a:rPr lang="en-US" sz="5100" dirty="0"/>
              <a:t> –</a:t>
            </a:r>
            <a:r>
              <a:rPr lang="en-US" sz="5100" dirty="0" err="1"/>
              <a:t>a</a:t>
            </a:r>
            <a:r>
              <a:rPr lang="en-US" sz="5100" baseline="-25000" dirty="0" err="1"/>
              <a:t>v</a:t>
            </a:r>
            <a:r>
              <a:rPr lang="en-US" sz="5100" dirty="0"/>
              <a:t>)/</a:t>
            </a:r>
            <a:r>
              <a:rPr lang="en-US" sz="5100" dirty="0" err="1"/>
              <a:t>b</a:t>
            </a:r>
            <a:r>
              <a:rPr lang="en-US" sz="5100" baseline="-25000" dirty="0" err="1"/>
              <a:t>v</a:t>
            </a:r>
            <a:endParaRPr lang="ru-RU" sz="5100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X - original data</a:t>
            </a:r>
            <a:endParaRPr lang="ru-RU" dirty="0"/>
          </a:p>
          <a:p>
            <a:r>
              <a:rPr lang="en-US" dirty="0"/>
              <a:t>Y – standardized data</a:t>
            </a:r>
            <a:endParaRPr lang="ru-RU" dirty="0"/>
          </a:p>
          <a:p>
            <a:r>
              <a:rPr lang="en-US" dirty="0" err="1"/>
              <a:t>a</a:t>
            </a:r>
            <a:r>
              <a:rPr lang="en-US" baseline="-25000" dirty="0" err="1"/>
              <a:t>v</a:t>
            </a:r>
            <a:r>
              <a:rPr lang="en-US" dirty="0"/>
              <a:t> – shift of the origin, typically, the </a:t>
            </a:r>
            <a:r>
              <a:rPr lang="en-US" b="1" dirty="0"/>
              <a:t>average</a:t>
            </a:r>
            <a:endParaRPr lang="ru-RU" dirty="0"/>
          </a:p>
          <a:p>
            <a:r>
              <a:rPr lang="en-US" dirty="0" err="1"/>
              <a:t>b</a:t>
            </a:r>
            <a:r>
              <a:rPr lang="en-US" baseline="-25000" dirty="0" err="1"/>
              <a:t>v</a:t>
            </a:r>
            <a:r>
              <a:rPr lang="en-US" dirty="0"/>
              <a:t> – rescaling factor, traditionally the</a:t>
            </a:r>
            <a:r>
              <a:rPr lang="en-US" b="1" dirty="0"/>
              <a:t> standard deviation </a:t>
            </a:r>
            <a:r>
              <a:rPr lang="en-US" dirty="0"/>
              <a:t>(from statistics perspective), but  </a:t>
            </a:r>
            <a:r>
              <a:rPr lang="en-US" b="1" dirty="0"/>
              <a:t>range</a:t>
            </a:r>
            <a:r>
              <a:rPr lang="en-US" dirty="0"/>
              <a:t> may be better </a:t>
            </a:r>
            <a:r>
              <a:rPr lang="en-GB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0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1308830"/>
            <a:ext cx="4374332" cy="341631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 Three standardizations:</a:t>
            </a:r>
          </a:p>
          <a:p>
            <a:pPr marL="82296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(ii) and (iii)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C00000"/>
                </a:solidFill>
              </a:rPr>
              <a:t>Why are that many, and what is the need in data standardization?</a:t>
            </a:r>
          </a:p>
          <a:p>
            <a:pPr marL="82296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Goal: to sharpen the data structure</a:t>
            </a:r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34378"/>
              </p:ext>
            </p:extLst>
          </p:nvPr>
        </p:nvGraphicFramePr>
        <p:xfrm>
          <a:off x="323528" y="1308830"/>
          <a:ext cx="4032448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MSch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EC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Util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Indu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Reta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99592" y="908720"/>
            <a:ext cx="7776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Company data 8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5 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converted to the quantitative format 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7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MagDataAnalysis_2018_2/3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9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60677" y="4509120"/>
            <a:ext cx="8983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Data standardization in DA (unlike in Math. Stat.):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2"/>
                </a:solidFill>
              </a:rPr>
              <a:t>Feature centering: </a:t>
            </a:r>
            <a:r>
              <a:rPr lang="en-US" sz="2800" b="1" dirty="0"/>
              <a:t>to look at feature values against a “normal” backdrop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chemeClr val="tx2"/>
                </a:solidFill>
              </a:rPr>
              <a:t>Feature normalization: </a:t>
            </a:r>
            <a:r>
              <a:rPr lang="en-US" sz="2800" b="1" dirty="0"/>
              <a:t>to balance feature weights</a:t>
            </a:r>
            <a:endParaRPr lang="ru-RU" sz="28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9105"/>
              </p:ext>
            </p:extLst>
          </p:nvPr>
        </p:nvGraphicFramePr>
        <p:xfrm>
          <a:off x="107505" y="1405812"/>
          <a:ext cx="4536504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MSch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EC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C00000"/>
                          </a:solidFill>
                          <a:effectLst/>
                        </a:rPr>
                        <a:t>Util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</a:rPr>
                        <a:t>Man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C00000"/>
                          </a:solidFill>
                          <a:effectLst/>
                        </a:rPr>
                        <a:t>Reta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19.0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29.4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18.4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25.7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12.1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Mean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22.45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34.12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3.00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.625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.37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.375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8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3788</Words>
  <Application>Microsoft Office PowerPoint</Application>
  <PresentationFormat>Экран (4:3)</PresentationFormat>
  <Paragraphs>960</Paragraphs>
  <Slides>50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63" baseType="lpstr">
      <vt:lpstr>Arial</vt:lpstr>
      <vt:lpstr>Arial Narrow</vt:lpstr>
      <vt:lpstr>Calibri</vt:lpstr>
      <vt:lpstr>Cambria Math</vt:lpstr>
      <vt:lpstr>Corbel</vt:lpstr>
      <vt:lpstr>Courier New</vt:lpstr>
      <vt:lpstr>Gill Sans MT</vt:lpstr>
      <vt:lpstr>Symbol</vt:lpstr>
      <vt:lpstr>Times New Roman</vt:lpstr>
      <vt:lpstr>Verdana</vt:lpstr>
      <vt:lpstr>Wingdings 2</vt:lpstr>
      <vt:lpstr>Солнцестояние</vt:lpstr>
      <vt:lpstr>1_Солнцестояние</vt:lpstr>
      <vt:lpstr>2018 DA Lecture 2/3:  Data pre-processing and Interpretation of clusters by comparing centers with grand means</vt:lpstr>
      <vt:lpstr>Quantification of categories: Illustrative Data case</vt:lpstr>
      <vt:lpstr>      Company Dataset</vt:lpstr>
      <vt:lpstr>Company Dataset</vt:lpstr>
      <vt:lpstr>Company dataset</vt:lpstr>
      <vt:lpstr>Company dataset</vt:lpstr>
      <vt:lpstr>Company Dataset: Quantification</vt:lpstr>
      <vt:lpstr>Pre-processing: - quantification - filling in missings (not covered) - standardization </vt:lpstr>
      <vt:lpstr>Company Dataset: Standardization</vt:lpstr>
      <vt:lpstr>Company Dataset: Standardization (i)</vt:lpstr>
      <vt:lpstr>Company Dataset: Standardization (ii)</vt:lpstr>
      <vt:lpstr>Company Dataset: Standardization (iii)</vt:lpstr>
      <vt:lpstr>Week2. What is center,1</vt:lpstr>
      <vt:lpstr>Week2. What is center, 2</vt:lpstr>
      <vt:lpstr>Week2. What is center, 2</vt:lpstr>
      <vt:lpstr>Week2. What is center: Minkowski p-center  (p  1) </vt:lpstr>
      <vt:lpstr>Minkowski distance: curve      xp+yp=1     at different p</vt:lpstr>
      <vt:lpstr>Week2. What is center, 5</vt:lpstr>
      <vt:lpstr>Week 2. What is center, 6</vt:lpstr>
      <vt:lpstr>Week 2. What is center, 6</vt:lpstr>
      <vt:lpstr>Week 2. What is center, 7</vt:lpstr>
      <vt:lpstr>Week2. What is center: Probabilistic perspective</vt:lpstr>
      <vt:lpstr>Week2. What is center: Probabilistic perspective</vt:lpstr>
      <vt:lpstr>Week2. What is center: Probabilistic perspective</vt:lpstr>
      <vt:lpstr>Interpretation of clusters, 1</vt:lpstr>
      <vt:lpstr>Interpretation of clusters, 1I</vt:lpstr>
      <vt:lpstr>Interpretation of clusters, III</vt:lpstr>
      <vt:lpstr>Interpretation of clusters, IV</vt:lpstr>
      <vt:lpstr>Interpretation of clusters,  V</vt:lpstr>
      <vt:lpstr>Interpretation of clusters,  VI</vt:lpstr>
      <vt:lpstr>Interpretation of clusters,  VII</vt:lpstr>
      <vt:lpstr>Bootstrapping for comparing means</vt:lpstr>
      <vt:lpstr>Week 2. 1D: Part5      Computational validation of Mean using bootstrap 1</vt:lpstr>
      <vt:lpstr>Week 2. 1D: Part5      Computational validation of Mean using bootstrap 1</vt:lpstr>
      <vt:lpstr>Week 2. 1D: Part5      Computational validation of Mean using bootstrap 2</vt:lpstr>
      <vt:lpstr>Week 2. 1D: Part5      Computational validation of Mean using bootstrap 3</vt:lpstr>
      <vt:lpstr>Week 2. 1D: Part5      Computational validation of Mean using bootstrap 4</vt:lpstr>
      <vt:lpstr>Week 2. 1D: Part5      Computational validation of Mean using bootstrap 5</vt:lpstr>
      <vt:lpstr>Week 2. 1D: Part5      Computational validation of Mean using bootstrap 6</vt:lpstr>
      <vt:lpstr>Week 2. 1D: Part5      Computational validation of Mean using bootstrap 8</vt:lpstr>
      <vt:lpstr>Week 2. 1D: Part5      Computational validation of Mean using bootstrap 8</vt:lpstr>
      <vt:lpstr>Week 2. 1D: Part5      Computational validation of Mean using bootstrap 9</vt:lpstr>
      <vt:lpstr>Comparison with Bootstrap,1</vt:lpstr>
      <vt:lpstr>Interpretation of clusters, III</vt:lpstr>
      <vt:lpstr>Comparison with Bootstrap,1I</vt:lpstr>
      <vt:lpstr>Comparison with Bootstrap,III</vt:lpstr>
      <vt:lpstr>Lecture’s summary</vt:lpstr>
      <vt:lpstr>Quiz for the courageous:</vt:lpstr>
      <vt:lpstr> HomeWork 2, I</vt:lpstr>
      <vt:lpstr> HomeWork 2, II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</dc:creator>
  <cp:lastModifiedBy>Boris Mirkin</cp:lastModifiedBy>
  <cp:revision>53</cp:revision>
  <dcterms:created xsi:type="dcterms:W3CDTF">2017-09-15T05:21:20Z</dcterms:created>
  <dcterms:modified xsi:type="dcterms:W3CDTF">2018-09-27T11:33:03Z</dcterms:modified>
</cp:coreProperties>
</file>