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32"/>
  </p:notesMasterIdLst>
  <p:sldIdLst>
    <p:sldId id="256" r:id="rId3"/>
    <p:sldId id="280" r:id="rId4"/>
    <p:sldId id="281" r:id="rId5"/>
    <p:sldId id="285" r:id="rId6"/>
    <p:sldId id="284" r:id="rId7"/>
    <p:sldId id="283" r:id="rId8"/>
    <p:sldId id="286" r:id="rId9"/>
    <p:sldId id="287" r:id="rId10"/>
    <p:sldId id="289" r:id="rId11"/>
    <p:sldId id="290" r:id="rId12"/>
    <p:sldId id="291" r:id="rId13"/>
    <p:sldId id="305" r:id="rId14"/>
    <p:sldId id="306" r:id="rId15"/>
    <p:sldId id="297" r:id="rId16"/>
    <p:sldId id="298" r:id="rId17"/>
    <p:sldId id="299" r:id="rId18"/>
    <p:sldId id="307" r:id="rId19"/>
    <p:sldId id="311" r:id="rId20"/>
    <p:sldId id="308" r:id="rId21"/>
    <p:sldId id="300" r:id="rId22"/>
    <p:sldId id="301" r:id="rId23"/>
    <p:sldId id="302" r:id="rId24"/>
    <p:sldId id="303" r:id="rId25"/>
    <p:sldId id="312" r:id="rId26"/>
    <p:sldId id="304" r:id="rId27"/>
    <p:sldId id="309" r:id="rId28"/>
    <p:sldId id="310" r:id="rId29"/>
    <p:sldId id="313" r:id="rId30"/>
    <p:sldId id="315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9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0166A-CEF5-4C11-98F8-43180488A5AA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18E92-8C6D-460C-BFF3-D17F2DDCF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14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B2AB-6F2B-482E-B6D1-228F05E311CD}" type="datetime1">
              <a:rPr lang="ru-RU" smtClean="0"/>
              <a:t>04.10.2018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AEEF-4328-4F07-84E3-38FCFE9F2386}" type="datetime1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9B81-21C4-47CA-AEAD-B7FD80CCB26C}" type="datetime1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2205-56E1-4B01-BB74-DF1B9DA89B1D}" type="datetime1">
              <a:rPr lang="ru-RU" smtClean="0"/>
              <a:t>04.10.2018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AC90-0B2D-43AB-9A11-B08B47DC8806}" type="datetime1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D4F7-6875-4468-A6D5-84F917BEC4B7}" type="datetime1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3887-91A5-4096-92AE-2B1F1BD8F041}" type="datetime1">
              <a:rPr lang="ru-RU" smtClean="0"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9298-8BCA-4E7B-B96A-55CB643715B4}" type="datetime1">
              <a:rPr lang="ru-RU" smtClean="0"/>
              <a:t>04.10.2018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18D9-1431-47D5-ACF3-0003DB223C2F}" type="datetime1">
              <a:rPr lang="ru-RU" smtClean="0"/>
              <a:t>04.10.2018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51BA-6BF3-45E8-BDF4-B9CCA5D717F4}" type="datetime1">
              <a:rPr lang="ru-RU" smtClean="0"/>
              <a:t>04.10.2018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A9E4-E4E2-444C-B830-91CD1B7DC03B}" type="datetime1">
              <a:rPr lang="ru-RU" smtClean="0"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25FD-15E8-4AF7-BFB9-807658CA94B5}" type="datetime1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6690-0237-4BE1-AC2B-0FBC0F24C9F9}" type="datetime1">
              <a:rPr lang="ru-RU" smtClean="0"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8C1B-2DB7-4925-9963-6931EAF894EC}" type="datetime1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171A-EB50-453C-B265-EAC99C612691}" type="datetime1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A5A4-0957-4A4C-9A4F-8CF6E890A615}" type="datetime1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5E51-FDDD-4A5B-8E4B-1C7B6B2EBC49}" type="datetime1">
              <a:rPr lang="ru-RU" smtClean="0"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F902-500E-4575-BCC9-23CBA3D7E50C}" type="datetime1">
              <a:rPr lang="ru-RU" smtClean="0"/>
              <a:t>04.10.2018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A3EA-F9AC-4A80-9AB1-4F810D043CD4}" type="datetime1">
              <a:rPr lang="ru-RU" smtClean="0"/>
              <a:t>04.10.2018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5C8E-19E3-4184-B5AA-0DD107A84FF5}" type="datetime1">
              <a:rPr lang="ru-RU" smtClean="0"/>
              <a:t>04.10.2018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F21B-E795-45F9-A55B-158055D9C12E}" type="datetime1">
              <a:rPr lang="ru-RU" smtClean="0"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2122-7E7F-4A2E-995D-23781E82FEE9}" type="datetime1">
              <a:rPr lang="ru-RU" smtClean="0"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328E52F-DF90-47C3-9219-4ABC1CDEE4AC}" type="datetime1">
              <a:rPr lang="ru-RU" smtClean="0"/>
              <a:t>04.10.2018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985857D-40D5-46D4-8AA9-AAF5483F480B}" type="datetime1">
              <a:rPr lang="ru-RU" smtClean="0"/>
              <a:t>04.10.2018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332656"/>
            <a:ext cx="9036496" cy="1656184"/>
          </a:xfrm>
        </p:spPr>
        <p:txBody>
          <a:bodyPr>
            <a:normAutofit fontScale="90000"/>
          </a:bodyPr>
          <a:lstStyle/>
          <a:p>
            <a:r>
              <a:rPr lang="en-US" dirty="0"/>
              <a:t>2018 CODA 3: Mixed scale data processing and Interpretation of clusters over nominal features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2060848"/>
            <a:ext cx="8856984" cy="468052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                  Contents: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Scale types and quantification of categories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Data standardization and its effects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Nominal feature case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Contingency table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Category-to-category association by Quetelet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Chi-squared and normalization scale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Chi-squared and Quetelet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Homework 3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Standardization (ii)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201314" y="3552287"/>
            <a:ext cx="3892966" cy="2016224"/>
          </a:xfrm>
        </p:spPr>
        <p:txBody>
          <a:bodyPr>
            <a:normAutofit fontScale="25000" lnSpcReduction="20000"/>
          </a:bodyPr>
          <a:lstStyle/>
          <a:p>
            <a:pPr marL="82296" indent="0">
              <a:buNone/>
            </a:pPr>
            <a:r>
              <a:rPr lang="en-US" sz="9600" b="1" dirty="0"/>
              <a:t>Structure of data at standardization (ii), centering and normalizing by range</a:t>
            </a:r>
          </a:p>
          <a:p>
            <a:pPr marL="82296" indent="0">
              <a:buNone/>
            </a:pPr>
            <a:r>
              <a:rPr lang="en-US" sz="9600" b="1" dirty="0"/>
              <a:t>Color/shape correspond to the product (A,B,C)</a:t>
            </a:r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    </a:t>
            </a:r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t>10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201314" y="5568511"/>
            <a:ext cx="3892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This structure somewhat corresponds to product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" y="3501008"/>
            <a:ext cx="5204324" cy="3021610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24794"/>
              </p:ext>
            </p:extLst>
          </p:nvPr>
        </p:nvGraphicFramePr>
        <p:xfrm>
          <a:off x="899592" y="836712"/>
          <a:ext cx="7632848" cy="2441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0.23   -0.33   -0.62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0.40    0.05    0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-0.62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0.08    0.09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 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-0.23   -0.15   -0.33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0.19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-0.4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0.08   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10    0.33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0.75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0.27    0.58    0.67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0.75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Standardization (iii)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88024" y="3501008"/>
            <a:ext cx="4248472" cy="2448272"/>
          </a:xfrm>
        </p:spPr>
        <p:txBody>
          <a:bodyPr>
            <a:normAutofit fontScale="25000" lnSpcReduction="20000"/>
          </a:bodyPr>
          <a:lstStyle/>
          <a:p>
            <a:pPr marL="82296" indent="0">
              <a:buNone/>
            </a:pPr>
            <a:endParaRPr lang="en-US" sz="3000" b="1" dirty="0"/>
          </a:p>
          <a:p>
            <a:pPr marL="82296" indent="0">
              <a:buNone/>
            </a:pPr>
            <a:r>
              <a:rPr lang="en-US" sz="9600" b="1" dirty="0"/>
              <a:t>Structure of data at standardization (iii): (ii)+ further normalizing </a:t>
            </a:r>
          </a:p>
          <a:p>
            <a:pPr marL="82296" indent="0">
              <a:buNone/>
            </a:pPr>
            <a:r>
              <a:rPr lang="en-US" sz="9600" b="1" dirty="0"/>
              <a:t>Sector features by </a:t>
            </a:r>
            <a:r>
              <a:rPr lang="en-US" sz="9600" b="1" dirty="0" err="1"/>
              <a:t>sqrt</a:t>
            </a:r>
            <a:r>
              <a:rPr lang="en-US" sz="9600" b="1" dirty="0"/>
              <a:t>(3)</a:t>
            </a:r>
          </a:p>
          <a:p>
            <a:pPr marL="82296" indent="0">
              <a:buNone/>
            </a:pP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  <a:t>Color/shape corresponds to the product (A,B,C)</a:t>
            </a:r>
          </a:p>
          <a:p>
            <a:pPr marL="82296" indent="0">
              <a:buNone/>
            </a:pPr>
            <a:endParaRPr lang="en-US" sz="9600" b="1" dirty="0"/>
          </a:p>
          <a:p>
            <a:pPr marL="82296" indent="0">
              <a:buNone/>
            </a:pPr>
            <a:r>
              <a:rPr lang="en-US" sz="9600" b="1" dirty="0"/>
              <a:t>    </a:t>
            </a:r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t>11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924844" y="5661248"/>
            <a:ext cx="4267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This structure corresponds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to product </a:t>
            </a:r>
            <a:r>
              <a:rPr lang="en-US" sz="2800" b="1" dirty="0">
                <a:solidFill>
                  <a:schemeClr val="tx2"/>
                </a:solidFill>
              </a:rPr>
              <a:t>quite well !</a:t>
            </a:r>
            <a:endParaRPr lang="ru-RU" sz="2800" b="1" dirty="0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" y="3717032"/>
            <a:ext cx="4888928" cy="2898323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66876"/>
              </p:ext>
            </p:extLst>
          </p:nvPr>
        </p:nvGraphicFramePr>
        <p:xfrm>
          <a:off x="539552" y="878993"/>
          <a:ext cx="7632848" cy="2594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0.23   -0.33   -0.62     0.36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0.40    0.05    0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-0.62     0.36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0.08    0.09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 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-0.62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0.36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-0.23   -0.15   -0.33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0.36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0.19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0.36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-0.4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0.36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0.08   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10    0.33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0.43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0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0.27    0.58    0.67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0.43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4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50120" cy="504056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Interpretation of nominal feature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82168" cy="5411688"/>
          </a:xfrm>
        </p:spPr>
        <p:txBody>
          <a:bodyPr/>
          <a:lstStyle/>
          <a:p>
            <a:r>
              <a:rPr lang="en-US" dirty="0"/>
              <a:t>Interpretation of a quantitative feature v</a:t>
            </a:r>
          </a:p>
          <a:p>
            <a:r>
              <a:rPr lang="en-US" dirty="0"/>
              <a:t>                       v</a:t>
            </a:r>
          </a:p>
          <a:p>
            <a:endParaRPr lang="en-US" dirty="0"/>
          </a:p>
          <a:p>
            <a:r>
              <a:rPr lang="en-US" dirty="0"/>
              <a:t>   cluster 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   </a:t>
            </a:r>
            <a:r>
              <a:rPr lang="en-US" dirty="0" err="1"/>
              <a:t>c</a:t>
            </a:r>
            <a:r>
              <a:rPr lang="en-US" baseline="-25000" dirty="0" err="1"/>
              <a:t>kv</a:t>
            </a:r>
            <a:r>
              <a:rPr lang="en-US" baseline="-25000" dirty="0"/>
              <a:t>           </a:t>
            </a:r>
            <a:r>
              <a:rPr lang="en-US" dirty="0"/>
              <a:t>within-cluster mean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pPr marL="82296" indent="0">
              <a:buNone/>
            </a:pPr>
            <a:r>
              <a:rPr lang="en-US" baseline="-25000" dirty="0"/>
              <a:t>                                      </a:t>
            </a:r>
            <a:r>
              <a:rPr lang="en-US" dirty="0"/>
              <a:t>c</a:t>
            </a:r>
            <a:r>
              <a:rPr lang="en-US" baseline="-25000" dirty="0"/>
              <a:t>v</a:t>
            </a:r>
          </a:p>
          <a:p>
            <a:pPr marL="82296" indent="0">
              <a:buNone/>
            </a:pPr>
            <a:r>
              <a:rPr lang="en-US" dirty="0"/>
              <a:t>Compare </a:t>
            </a:r>
            <a:r>
              <a:rPr lang="en-US" dirty="0" err="1"/>
              <a:t>c</a:t>
            </a:r>
            <a:r>
              <a:rPr lang="en-US" baseline="-25000" dirty="0" err="1"/>
              <a:t>kv</a:t>
            </a:r>
            <a:r>
              <a:rPr lang="en-US" baseline="-25000" dirty="0"/>
              <a:t> </a:t>
            </a:r>
            <a:r>
              <a:rPr lang="en-US" dirty="0"/>
              <a:t>– c</a:t>
            </a:r>
            <a:r>
              <a:rPr lang="en-US" baseline="-25000" dirty="0"/>
              <a:t>v</a:t>
            </a:r>
            <a:r>
              <a:rPr lang="en-US" dirty="0"/>
              <a:t> 	  </a:t>
            </a:r>
            <a:r>
              <a:rPr lang="en-US" b="1" dirty="0">
                <a:solidFill>
                  <a:srgbClr val="7030A0"/>
                </a:solidFill>
              </a:rPr>
              <a:t>(absolute)</a:t>
            </a:r>
            <a:r>
              <a:rPr lang="en-US" b="1" dirty="0"/>
              <a:t>, </a:t>
            </a:r>
          </a:p>
          <a:p>
            <a:pPr marL="82296" indent="0">
              <a:buNone/>
            </a:pP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baseline="-25000" dirty="0" err="1"/>
              <a:t>kv</a:t>
            </a:r>
            <a:r>
              <a:rPr lang="en-US" baseline="-25000" dirty="0"/>
              <a:t> </a:t>
            </a:r>
            <a:r>
              <a:rPr lang="en-US" dirty="0"/>
              <a:t>– c</a:t>
            </a:r>
            <a:r>
              <a:rPr lang="en-US" baseline="-25000" dirty="0"/>
              <a:t>v</a:t>
            </a:r>
            <a:r>
              <a:rPr lang="en-US" dirty="0"/>
              <a:t>)/c</a:t>
            </a:r>
            <a:r>
              <a:rPr lang="en-US" baseline="-25000" dirty="0"/>
              <a:t>v</a:t>
            </a:r>
            <a:r>
              <a:rPr lang="en-US" dirty="0"/>
              <a:t>= </a:t>
            </a:r>
            <a:r>
              <a:rPr lang="en-US" dirty="0" err="1"/>
              <a:t>c</a:t>
            </a:r>
            <a:r>
              <a:rPr lang="en-US" baseline="-25000" dirty="0" err="1"/>
              <a:t>kv</a:t>
            </a:r>
            <a:r>
              <a:rPr lang="en-US" baseline="-25000" dirty="0"/>
              <a:t> </a:t>
            </a:r>
            <a:r>
              <a:rPr lang="en-US" dirty="0"/>
              <a:t>/c</a:t>
            </a:r>
            <a:r>
              <a:rPr lang="en-US" baseline="-25000" dirty="0"/>
              <a:t>v</a:t>
            </a:r>
            <a:r>
              <a:rPr lang="en-US" dirty="0"/>
              <a:t> – 1 </a:t>
            </a:r>
            <a:r>
              <a:rPr lang="en-US" b="1" dirty="0">
                <a:solidFill>
                  <a:srgbClr val="7030A0"/>
                </a:solidFill>
              </a:rPr>
              <a:t>(relative) – interpret !!!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12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055339" y="1844824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779561" y="1844824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2122726" y="3501008"/>
            <a:ext cx="2376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2122726" y="2492896"/>
            <a:ext cx="2376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10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"/>
            <a:ext cx="8964488" cy="620687"/>
          </a:xfrm>
        </p:spPr>
        <p:txBody>
          <a:bodyPr>
            <a:normAutofit fontScale="90000"/>
          </a:bodyPr>
          <a:lstStyle/>
          <a:p>
            <a:r>
              <a:rPr lang="en-US" sz="4400" b="1" kern="1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 interpretation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69269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Center </a:t>
            </a:r>
            <a:r>
              <a:rPr lang="en-US" sz="3200" b="1" i="1" dirty="0" err="1">
                <a:solidFill>
                  <a:schemeClr val="tx2"/>
                </a:solidFill>
              </a:rPr>
              <a:t>c</a:t>
            </a:r>
            <a:r>
              <a:rPr lang="en-US" sz="32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for Interpretation </a:t>
            </a:r>
            <a:r>
              <a:rPr lang="en-US" sz="2800" b="1" dirty="0">
                <a:solidFill>
                  <a:schemeClr val="tx2"/>
                </a:solidFill>
              </a:rPr>
              <a:t>of cluster </a:t>
            </a:r>
            <a:r>
              <a:rPr lang="en-US" sz="2800" b="1" i="1" dirty="0" err="1">
                <a:solidFill>
                  <a:schemeClr val="tx2"/>
                </a:solidFill>
              </a:rPr>
              <a:t>S</a:t>
            </a:r>
            <a:r>
              <a:rPr lang="en-US" sz="28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2800" b="1" i="1" dirty="0">
                <a:solidFill>
                  <a:schemeClr val="tx2"/>
                </a:solidFill>
              </a:rPr>
              <a:t>: </a:t>
            </a:r>
          </a:p>
          <a:p>
            <a:r>
              <a:rPr lang="en-US" sz="3200" b="1" dirty="0"/>
              <a:t>Iris taxon </a:t>
            </a:r>
            <a:r>
              <a:rPr lang="en-US" sz="2800" b="1" dirty="0"/>
              <a:t>T1: 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Specimens number 1, 2, …, 50</a:t>
            </a:r>
          </a:p>
          <a:p>
            <a:endParaRPr lang="en-US" sz="3200" b="1" dirty="0"/>
          </a:p>
          <a:p>
            <a:r>
              <a:rPr lang="en-US" sz="3200" b="1" dirty="0"/>
              <a:t>Taxon T1 Interpretation</a:t>
            </a:r>
            <a:r>
              <a:rPr lang="en-US" sz="2400" b="1" dirty="0"/>
              <a:t>:     </a:t>
            </a:r>
            <a:r>
              <a:rPr lang="en-US" sz="3600" b="1" dirty="0">
                <a:solidFill>
                  <a:srgbClr val="0070C0"/>
                </a:solidFill>
              </a:rPr>
              <a:t>SMALL PETAL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12378"/>
              </p:ext>
            </p:extLst>
          </p:nvPr>
        </p:nvGraphicFramePr>
        <p:xfrm>
          <a:off x="53752" y="3048647"/>
          <a:ext cx="9036496" cy="279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063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SLength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SWidth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PLength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PWidth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651">
                <a:tc>
                  <a:txBody>
                    <a:bodyPr/>
                    <a:lstStyle/>
                    <a:p>
                      <a:r>
                        <a:rPr lang="en-US" sz="2800" b="1" dirty="0"/>
                        <a:t>Center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5.006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3.428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1.462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0.246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461">
                <a:tc>
                  <a:txBody>
                    <a:bodyPr/>
                    <a:lstStyle/>
                    <a:p>
                      <a:r>
                        <a:rPr lang="en-US" sz="2800" b="1" dirty="0"/>
                        <a:t>Grand mean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5.843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3.057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3.758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1.199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38">
                <a:tc>
                  <a:txBody>
                    <a:bodyPr/>
                    <a:lstStyle/>
                    <a:p>
                      <a:r>
                        <a:rPr lang="en-US" sz="2800" b="1" dirty="0"/>
                        <a:t>Difference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0.837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0.371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2.296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0.953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38">
                <a:tc>
                  <a:txBody>
                    <a:bodyPr/>
                    <a:lstStyle/>
                    <a:p>
                      <a:r>
                        <a:rPr lang="en-US" sz="2800" b="1" dirty="0"/>
                        <a:t>Difference, %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14.3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+12.1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b="1" dirty="0">
                          <a:solidFill>
                            <a:srgbClr val="C00000"/>
                          </a:solidFill>
                        </a:rPr>
                        <a:t>61.1</a:t>
                      </a:r>
                      <a:endParaRPr lang="ru-RU" sz="3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b="1" dirty="0">
                          <a:solidFill>
                            <a:srgbClr val="C00000"/>
                          </a:solidFill>
                        </a:rPr>
                        <a:t>79.5</a:t>
                      </a:r>
                      <a:endParaRPr lang="ru-RU" sz="3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691680" y="5840397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This is </a:t>
            </a:r>
            <a:r>
              <a:rPr lang="en-US" sz="3600" b="1" dirty="0" err="1"/>
              <a:t>c</a:t>
            </a:r>
            <a:r>
              <a:rPr lang="en-US" sz="3600" b="1" baseline="-25000" dirty="0" err="1"/>
              <a:t>kv</a:t>
            </a:r>
            <a:r>
              <a:rPr lang="en-US" sz="3600" b="1" baseline="-25000" dirty="0"/>
              <a:t> </a:t>
            </a:r>
            <a:r>
              <a:rPr lang="en-US" sz="3600" b="1" dirty="0"/>
              <a:t>/c</a:t>
            </a:r>
            <a:r>
              <a:rPr lang="en-US" sz="3600" b="1" baseline="-25000" dirty="0"/>
              <a:t>v</a:t>
            </a:r>
            <a:r>
              <a:rPr lang="en-US" sz="3600" b="1" dirty="0"/>
              <a:t> – 1</a:t>
            </a:r>
            <a:r>
              <a:rPr lang="en-US" sz="3200" b="1" dirty="0"/>
              <a:t>, per cent!</a:t>
            </a:r>
            <a:endParaRPr lang="ru-RU" sz="3200" b="1" dirty="0"/>
          </a:p>
        </p:txBody>
      </p:sp>
      <p:sp>
        <p:nvSpPr>
          <p:cNvPr id="7" name="Выгнутая влево стрелка 6"/>
          <p:cNvSpPr/>
          <p:nvPr/>
        </p:nvSpPr>
        <p:spPr>
          <a:xfrm rot="20051665">
            <a:off x="173499" y="5921720"/>
            <a:ext cx="1453201" cy="1130016"/>
          </a:xfrm>
          <a:prstGeom prst="curved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6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034096" cy="936104"/>
          </a:xfrm>
        </p:spPr>
        <p:txBody>
          <a:bodyPr>
            <a:normAutofit/>
          </a:bodyPr>
          <a:lstStyle/>
          <a:p>
            <a:r>
              <a:rPr lang="en-US" dirty="0"/>
              <a:t>Nominal feature interpretation,1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10160" cy="533968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Category </a:t>
            </a:r>
            <a:r>
              <a:rPr lang="en-US" i="1" dirty="0"/>
              <a:t>v</a:t>
            </a:r>
            <a:r>
              <a:rPr lang="en-US" dirty="0"/>
              <a:t> quantified:            Category </a:t>
            </a:r>
            <a:r>
              <a:rPr lang="en-US" i="1" dirty="0"/>
              <a:t>v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/>
              <a:t>                     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 objects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     …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…     …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proportion of v</a:t>
            </a:r>
            <a:endParaRPr lang="ru-RU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14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355976" y="4365104"/>
            <a:ext cx="252028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1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034096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Nominal feature interpretation,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97666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sz="3500" dirty="0"/>
              <a:t>Category </a:t>
            </a:r>
            <a:r>
              <a:rPr lang="en-US" sz="3500" i="1" dirty="0"/>
              <a:t>v</a:t>
            </a:r>
            <a:r>
              <a:rPr lang="en-US" sz="3500" dirty="0"/>
              <a:t> quantified:  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Average:  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5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proportion of v  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lang="en-US" sz="3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cluster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|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/>
              <a:t>                     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     …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…     …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Average: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p(v/k) </a:t>
            </a:r>
            <a:r>
              <a:rPr lang="en-US" sz="4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v in </a:t>
            </a:r>
            <a:r>
              <a:rPr lang="en-US" sz="4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200" b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4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probability [relative frequency] of v under condition </a:t>
            </a:r>
            <a:r>
              <a:rPr lang="en-US" sz="4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200" b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ru-RU" sz="42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endParaRPr lang="ru-RU" sz="4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15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419872" y="4581128"/>
            <a:ext cx="252028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30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034096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Nominal feature interpretation, 3a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9766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Category </a:t>
            </a:r>
            <a:r>
              <a:rPr lang="en-US" i="1" dirty="0"/>
              <a:t>v</a:t>
            </a:r>
            <a:r>
              <a:rPr lang="en-US" dirty="0"/>
              <a:t> quantified: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Average: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proportion of v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Within-cluster average: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p(v/k)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v in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probability [relative frequency] of v under condition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="1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Interpretation, full analogy to the quantitative case: the center of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relates to the mean of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=[p(v/k) 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p(v/k)/p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endParaRPr lang="ru-RU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16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419872" y="4293096"/>
            <a:ext cx="252028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22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034096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Nominal feature interpretation, 3b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692696"/>
                <a:ext cx="9144000" cy="597666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dirty="0"/>
                  <a:t>Category </a:t>
                </a:r>
                <a:r>
                  <a:rPr lang="en-US" i="1" dirty="0"/>
                  <a:t>v</a:t>
                </a:r>
                <a:r>
                  <a:rPr lang="en-US" dirty="0"/>
                  <a:t> quantified, at cluster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Interpretation, full analogy to the quantitative case: the center of </a:t>
                </a:r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relates to the mean of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       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=[p(v/k)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]/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p(v/k)/p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Adolphe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Quételet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(1796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1874) index (1832)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=p(v/k)/</a:t>
                </a:r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𝒗𝒌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𝒌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𝒗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- 1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pPr>
                  <a:spcBef>
                    <a:spcPts val="0"/>
                  </a:spcBef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Shows the relative change of probability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under condition of </a:t>
                </a:r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(from the average)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endParaRPr lang="ru-RU" b="1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92696"/>
                <a:ext cx="9144000" cy="5976664"/>
              </a:xfrm>
              <a:blipFill rotWithShape="1">
                <a:blip r:embed="rId2"/>
                <a:stretch>
                  <a:fillRect t="-1429" r="-14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96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62FAB-A213-43A9-B01C-E0E492DB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070848" cy="16246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Lambert Adolphe Jacques Quetelet (22.02.1796 – 17.02.1874, Belgium), founding father of social statistics</a:t>
            </a:r>
            <a:endParaRPr lang="ru-RU" b="1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BC4645-5D35-4D5B-AB4C-D312173A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F5C64D-DFB8-4398-9C9F-94349A1E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18</a:t>
            </a:fld>
            <a:endParaRPr lang="ru-RU"/>
          </a:p>
        </p:txBody>
      </p:sp>
      <p:pic>
        <p:nvPicPr>
          <p:cNvPr id="1026" name="Picture 2" descr="Adolphe QuÃ©telet by Joseph-Arnold Demannez.jpg">
            <a:extLst>
              <a:ext uri="{FF2B5EF4-FFF2-40B4-BE49-F238E27FC236}">
                <a16:creationId xmlns:a16="http://schemas.microsoft.com/office/drawing/2014/main" id="{9AC21B41-74B4-4451-A3CA-8DDCC89F6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894929"/>
            <a:ext cx="3026309" cy="488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03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034096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Nominal feature interpretation, 3c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692696"/>
                <a:ext cx="9144000" cy="640871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Adolphe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Quételet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(1796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1874) index (1832)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=p(v/k)/</a:t>
                </a:r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𝒗𝒌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𝒌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𝒗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- 1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Shows the relative change of probability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under condition of </a:t>
                </a:r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(from the average)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Corresponds to “lift”, “overrepresentation”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Examples: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3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1. p(tbc)=0.001, p(tbc/bad housing)=0.01, q=0.01/0.001-1=900%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3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2. Company: </a:t>
                </a:r>
              </a:p>
              <a:p>
                <a:pPr marL="402336" lvl="1" indent="0">
                  <a:spcBef>
                    <a:spcPts val="0"/>
                  </a:spcBef>
                  <a:buNone/>
                </a:pPr>
                <a:r>
                  <a:rPr lang="en-US" sz="3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p(Manu)=3/8; p(Manu/B)=2/3</a:t>
                </a:r>
              </a:p>
              <a:p>
                <a:pPr marL="402336" lvl="1" indent="0">
                  <a:spcBef>
                    <a:spcPts val="0"/>
                  </a:spcBef>
                  <a:buNone/>
                </a:pPr>
                <a:r>
                  <a:rPr lang="en-US" sz="3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q= 2/3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3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3/8 -1=16/9-1=177%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endParaRPr lang="ru-RU" b="1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92696"/>
                <a:ext cx="9144000" cy="6408712"/>
              </a:xfrm>
              <a:blipFill rotWithShape="1">
                <a:blip r:embed="rId2"/>
                <a:stretch>
                  <a:fillRect t="-1713" r="-1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60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394136" cy="90872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Quantification of categories:</a:t>
            </a:r>
            <a:br>
              <a:rPr lang="en-US" sz="4400" dirty="0"/>
            </a:br>
            <a:r>
              <a:rPr lang="en-US" dirty="0"/>
              <a:t>Illustrative Data case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4726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57459"/>
              </p:ext>
            </p:extLst>
          </p:nvPr>
        </p:nvGraphicFramePr>
        <p:xfrm>
          <a:off x="467544" y="1700808"/>
          <a:ext cx="8352929" cy="4978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Company name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Income, $</a:t>
                      </a:r>
                      <a:r>
                        <a:rPr lang="en-GB" sz="2400" b="1" dirty="0" err="1">
                          <a:effectLst/>
                        </a:rPr>
                        <a:t>mln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MShare</a:t>
                      </a:r>
                      <a:r>
                        <a:rPr lang="en-GB" sz="2400" b="1" dirty="0">
                          <a:effectLst/>
                        </a:rPr>
                        <a:t>,%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NSup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AA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Sector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49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Aversiona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Antyops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Astonite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19.0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29.4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23.9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43.7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36.0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38.0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12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Bayermart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Breaktops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Bumchista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18.4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25.7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12.1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27.9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22.3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16.9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Yes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Yes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Yes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4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Civiok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Cyberdam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23.9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27.2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30.2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58.0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Yes</a:t>
                      </a:r>
                      <a:endParaRPr lang="ru-RU" sz="2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Yes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23528" y="1030271"/>
            <a:ext cx="882047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Companies characterized by mixed scale features; first three companies making product A,  next three making product B, and the last two product C.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6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034096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Nominal feature case,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9766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Category </a:t>
            </a:r>
            <a:r>
              <a:rPr lang="en-US" i="1" dirty="0"/>
              <a:t>v</a:t>
            </a:r>
            <a:r>
              <a:rPr lang="en-US" dirty="0"/>
              <a:t> quantified: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Average: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proportion of v</a:t>
            </a:r>
          </a:p>
          <a:p>
            <a:pPr>
              <a:spcBef>
                <a:spcPts val="0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Dummy v standardized: subtracting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dividing by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Within-cluster average: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p(v/k)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probability of v under condition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="1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standardization, the center of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=[p(v/k) 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]/[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82296" indent="0">
              <a:spcBef>
                <a:spcPts val="0"/>
              </a:spcBef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/N,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ones 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category v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endParaRPr lang="ru-RU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20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419872" y="4293096"/>
            <a:ext cx="252028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755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034096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Nominal feature case,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9766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Dummy v standardized: subtracting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dividing by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Within-cluster average: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p(v/k)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probability of v under condition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="1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standardization, the center of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=[p(v/k) 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]/[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/N, p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/N, </a:t>
            </a:r>
          </a:p>
          <a:p>
            <a:pPr marL="82296" indent="0">
              <a:spcBef>
                <a:spcPts val="0"/>
              </a:spcBef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category v and cluster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data scatter: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/[b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82296" indent="0">
              <a:spcBef>
                <a:spcPts val="0"/>
              </a:spcBef>
              <a:buNone/>
            </a:pPr>
            <a:endParaRPr lang="ru-RU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281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034096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Nominal feature case,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9766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Dummy v standardized: subtracting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dividing by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82296" indent="0">
              <a:spcBef>
                <a:spcPts val="0"/>
              </a:spcBef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category v and cluster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data scatter: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/[b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82296" indent="0">
              <a:spcBef>
                <a:spcPts val="0"/>
              </a:spcBef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82296" indent="0">
              <a:spcBef>
                <a:spcPts val="0"/>
              </a:spcBef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ru-RU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819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034096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Nominal feature case, 7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692696"/>
                <a:ext cx="9144000" cy="597666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 v standardized: subtracting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dividing by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Contribution of category v and cluster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data scatter: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        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vk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N[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vk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At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½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vk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N[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vk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/[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Contribution of nominal feature L and partition S={</a:t>
                </a:r>
                <a:r>
                  <a:rPr lang="en-US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b="1" baseline="-250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to the data scatter:</a:t>
                </a:r>
                <a:r>
                  <a:rPr lang="en-US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     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anose="02020603050405020304" pitchFamily="18" charset="0"/>
                      </a:rPr>
                      <m:t>𝑵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en-US" b="1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b="1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b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pvk</m:t>
                            </m:r>
                            <m:r>
                              <m:rPr>
                                <m:nor/>
                              </m:rPr>
                              <a:rPr lang="en-US" b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pvp</m:t>
                            </m:r>
                            <m:r>
                              <m:rPr>
                                <m:nor/>
                              </m:rPr>
                              <a:rPr lang="en-US" b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  <m:r>
                              <m:rPr>
                                <m:nor/>
                              </m:rPr>
                              <a:rPr lang="en-US" b="1" baseline="30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b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b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b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½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en-US" b="1" i="1" dirty="0">
                        <a:latin typeface="Cambria Math"/>
                        <a:cs typeface="Times New Roman" panose="02020603050405020304" pitchFamily="18" charset="0"/>
                      </a:rPr>
                      <m:t>𝑵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>
                            <a:latin typeface="Cambria Math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en-US" b="1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b="1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  <m:r>
                                          <a:rPr lang="en-US" b="1" i="1" dirty="0" smtClean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Pearson’s chi-squared (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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ru-RU" b="1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92696"/>
                <a:ext cx="9144000" cy="5976664"/>
              </a:xfrm>
              <a:blipFill rotWithShape="1">
                <a:blip r:embed="rId2"/>
                <a:stretch>
                  <a:fillRect l="-733" t="-1429" b="-1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602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C891B-A25C-4FAD-8260-CD876A8A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48"/>
            <a:ext cx="8892480" cy="1656184"/>
          </a:xfrm>
        </p:spPr>
        <p:txBody>
          <a:bodyPr>
            <a:noAutofit/>
          </a:bodyPr>
          <a:lstStyle/>
          <a:p>
            <a:r>
              <a:rPr lang="en-US" sz="4000" b="1" dirty="0">
                <a:effectLst/>
              </a:rPr>
              <a:t>Karl Pearson</a:t>
            </a:r>
            <a:br>
              <a:rPr lang="en-US" sz="4000" b="1" dirty="0">
                <a:effectLst/>
              </a:rPr>
            </a:br>
            <a:r>
              <a:rPr lang="en-US" sz="4000" b="1" dirty="0">
                <a:effectLst/>
              </a:rPr>
              <a:t>(27 March 1857 – 27 April 1936, UK), founding father of data analysis and mathematical statistics</a:t>
            </a:r>
            <a:endParaRPr lang="ru-RU" sz="4000" b="1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751705-C36A-44C5-84E6-CB3E496D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80A6C9-768E-4ADE-BE82-6A339260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24</a:t>
            </a:fld>
            <a:endParaRPr lang="ru-RU"/>
          </a:p>
        </p:txBody>
      </p:sp>
      <p:pic>
        <p:nvPicPr>
          <p:cNvPr id="2050" name="Picture 2" descr="Karl Pearson, 1912.jpg">
            <a:extLst>
              <a:ext uri="{FF2B5EF4-FFF2-40B4-BE49-F238E27FC236}">
                <a16:creationId xmlns:a16="http://schemas.microsoft.com/office/drawing/2014/main" id="{885092BE-CF42-4337-9911-5DB3C889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896" y="2204864"/>
            <a:ext cx="3599400" cy="471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18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034096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Nominal feature case, 8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692696"/>
                <a:ext cx="9144000" cy="597666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Contribution of nominal feature L and partition S={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to the data scatter: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     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anose="02020603050405020304" pitchFamily="18" charset="0"/>
                      </a:rPr>
                      <m:t>𝑵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en-US" b="1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b="1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b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pvk</m:t>
                            </m:r>
                            <m:r>
                              <m:rPr>
                                <m:nor/>
                              </m:rPr>
                              <a:rPr lang="en-US" b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pvp</m:t>
                            </m:r>
                            <m:r>
                              <m:rPr>
                                <m:nor/>
                              </m:rPr>
                              <a:rPr lang="en-US" b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  <m:r>
                              <m:rPr>
                                <m:nor/>
                              </m:rPr>
                              <a:rPr lang="en-US" b="1" baseline="30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b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b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b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½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en-US" b="1" i="1" dirty="0">
                        <a:latin typeface="Cambria Math"/>
                        <a:cs typeface="Times New Roman" panose="02020603050405020304" pitchFamily="18" charset="0"/>
                      </a:rPr>
                      <m:t>𝑵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>
                            <a:latin typeface="Cambria Math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en-US" b="1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b="1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  <m:r>
                                          <a:rPr lang="en-US" b="1" i="1" dirty="0" smtClean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that is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Pearson’s chi-squared (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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½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std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Poisson model]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These are partition-to-partition statistics association indexes conventionally derived within statistics contexts.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Also. we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see the difference due to different normalization options.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ru-RU" b="1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92696"/>
                <a:ext cx="9144000" cy="5976664"/>
              </a:xfrm>
              <a:blipFill rotWithShape="1">
                <a:blip r:embed="rId2"/>
                <a:stretch>
                  <a:fillRect l="-733" t="-1429" b="-16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32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034096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Nominal feature interpretation, 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692696"/>
                <a:ext cx="9144000" cy="597666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Contribution of nominal feature L and partition S={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to the data scatter: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½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/>
                        <a:cs typeface="Times New Roman" panose="02020603050405020304" pitchFamily="18" charset="0"/>
                      </a:rPr>
                      <m:t>𝐗𝟐</m:t>
                    </m:r>
                    <m:r>
                      <a:rPr lang="en-US" b="1" i="1" dirty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dirty="0">
                        <a:latin typeface="Cambria Math"/>
                        <a:cs typeface="Times New Roman" panose="02020603050405020304" pitchFamily="18" charset="0"/>
                      </a:rPr>
                      <m:t>𝑵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>
                            <a:latin typeface="Cambria Math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en-US" b="1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b="1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  <m:r>
                                          <a:rPr lang="en-US" b="1" i="1" dirty="0" smtClean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Pearson (1857-1936) chi-squared (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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½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std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Poisson model]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Pearson’s theorem: At a random independent sample of N observations for two stochastically independent nominal features,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/>
                        <a:cs typeface="Times New Roman" panose="02020603050405020304" pitchFamily="18" charset="0"/>
                      </a:rPr>
                      <m:t>𝐗</m:t>
                    </m:r>
                    <m:r>
                      <a:rPr lang="en-US" b="1" baseline="30000" dirty="0">
                        <a:latin typeface="Cambria Math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tends to have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</a:t>
                </a:r>
                <a14:m>
                  <m:oMath xmlns:m="http://schemas.openxmlformats.org/officeDocument/2006/math">
                    <m:r>
                      <a:rPr lang="en-US" b="1" baseline="30000" dirty="0">
                        <a:latin typeface="Cambria Math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distribution with (K-1)(L-1) degrees of freedom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Use:   statistical hypotheses of independence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ru-RU" b="1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92696"/>
                <a:ext cx="9144000" cy="5976664"/>
              </a:xfrm>
              <a:blipFill rotWithShape="1">
                <a:blip r:embed="rId2"/>
                <a:stretch>
                  <a:fillRect l="-733" t="-1429" b="-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746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034096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Nominal feature interpretation, 10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692696"/>
                <a:ext cx="9144000" cy="597666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Contribution of nominal feature L and partition S={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to the data scatter: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½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/>
                        <a:cs typeface="Times New Roman" panose="02020603050405020304" pitchFamily="18" charset="0"/>
                      </a:rPr>
                      <m:t>𝐗𝟐</m:t>
                    </m:r>
                    <m:r>
                      <a:rPr lang="en-US" b="1" i="1" dirty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dirty="0">
                        <a:latin typeface="Cambria Math"/>
                        <a:cs typeface="Times New Roman" panose="02020603050405020304" pitchFamily="18" charset="0"/>
                      </a:rPr>
                      <m:t>𝑵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>
                            <a:latin typeface="Cambria Math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en-US" b="1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b="1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 dirty="0" smtClean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𝒌𝒗</m:t>
                                        </m:r>
                                      </m:sub>
                                    </m:sSub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Pearson’s theorem: At a random independent sample of N observations for two stochastically independent nominal features,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/>
                        <a:cs typeface="Times New Roman" panose="02020603050405020304" pitchFamily="18" charset="0"/>
                      </a:rPr>
                      <m:t>𝐗</m:t>
                    </m:r>
                    <m:r>
                      <a:rPr lang="en-US" b="1" baseline="30000" dirty="0">
                        <a:latin typeface="Cambria Math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tends to have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</a:t>
                </a:r>
                <a14:m>
                  <m:oMath xmlns:m="http://schemas.openxmlformats.org/officeDocument/2006/math">
                    <m:r>
                      <a:rPr lang="en-US" b="1" baseline="30000" dirty="0">
                        <a:latin typeface="Cambria Math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distribution with (K-1)(L-1)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Use:   statistical hypotheses of independence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more:</a:t>
                </a:r>
                <a:r>
                  <a:rPr lang="en-US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Averaged Quetelet!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800" b="0" i="1" baseline="30000" dirty="0" smtClean="0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</m:t>
                    </m:r>
                    <m:r>
                      <a:rPr lang="en-US" sz="2800" b="1" baseline="30000" dirty="0">
                        <a:latin typeface="Cambria Math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2800" b="1" i="1" dirty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en-US" sz="2800" b="1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b="1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dirty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1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2800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𝒌𝒗</m:t>
                                        </m:r>
                                      </m:sub>
                                    </m:sSub>
                                    <m:r>
                                      <a:rPr lang="en-US" sz="2800" b="1" i="1" dirty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1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2800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b="1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2800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  <m:r>
                                      <a:rPr lang="en-US" sz="2800" b="1" i="1" dirty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b="1" i="1" dirty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dirty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2800" b="1" i="1" dirty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dirty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2800" b="1" i="1" dirty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cs typeface="Courier New" panose="02070309020205020404" pitchFamily="49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en-US" sz="2800" b="1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b="1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800" b="1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2800" b="1" i="1" dirty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n-US" sz="2800" b="1" i="1" dirty="0" smtClean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800" b="1" i="1" dirty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dirty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2800" b="1" i="1" dirty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dirty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2800" b="1" i="1" dirty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2800" b="1" i="1" dirty="0">
                    <a:latin typeface="Calibri" panose="020F0502020204030204" pitchFamily="34" charset="0"/>
                    <a:cs typeface="Courier New" panose="02070309020205020404" pitchFamily="49" charset="0"/>
                  </a:rPr>
                  <a:t> -1=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800" b="1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sz="2800" b="1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brk m:alnAt="7"/>
                          </m:rPr>
                          <a:rPr 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800" b="1" i="1" dirty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𝒌𝒗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800" b="1" i="1" dirty="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𝒌𝒗</m:t>
                            </m:r>
                          </m:sub>
                        </m:sSub>
                      </m:e>
                    </m:nary>
                    <m:r>
                      <a:rPr lang="en-US" sz="2800" b="1" i="1" dirty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800" b="1" i="1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2800" b="1" i="1" dirty="0">
                    <a:latin typeface="Calibri" panose="020F0502020204030204" pitchFamily="34" charset="0"/>
                    <a:cs typeface="Courier New" panose="02070309020205020404" pitchFamily="49" charset="0"/>
                  </a:rPr>
                  <a:t>Meaning: Average change of q when a category </a:t>
                </a:r>
                <a:r>
                  <a:rPr lang="en-US" sz="2800" b="1" i="1">
                    <a:latin typeface="Calibri" panose="020F0502020204030204" pitchFamily="34" charset="0"/>
                    <a:cs typeface="Courier New" panose="02070309020205020404" pitchFamily="49" charset="0"/>
                  </a:rPr>
                  <a:t>gets known</a:t>
                </a:r>
                <a:endParaRPr lang="ru-RU" sz="2800" b="1" i="1" dirty="0"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92696"/>
                <a:ext cx="9144000" cy="5976664"/>
              </a:xfrm>
              <a:blipFill rotWithShape="1">
                <a:blip r:embed="rId2"/>
                <a:stretch>
                  <a:fillRect l="-733" t="-1429" r="-1000" b="-3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379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332656"/>
            <a:ext cx="9036496" cy="7200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Lecture contents*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052736"/>
            <a:ext cx="8928992" cy="5688632"/>
          </a:xfrm>
        </p:spPr>
        <p:txBody>
          <a:bodyPr>
            <a:normAutofit fontScale="92500" lnSpcReduction="20000"/>
          </a:bodyPr>
          <a:lstStyle/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Scale types and quantification of categories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Data standardization and its effects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Nominal feature case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Contingency table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Conditional frequencies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Category-to-category association by Quetelet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Chi-squared and normalization of dummies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Chi-squared and Quetelet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Homework 3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en-US" sz="3600" dirty="0"/>
              <a:t>*</a:t>
            </a:r>
            <a:r>
              <a:rPr lang="en-US" sz="3600" dirty="0">
                <a:solidFill>
                  <a:srgbClr val="0070C0"/>
                </a:solidFill>
              </a:rPr>
              <a:t>All the contingency table notions are considered in the Appendix Material in a greater detail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233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336" y="188640"/>
            <a:ext cx="8291264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Homework 3: Contingency 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8964488" cy="583264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Consider three nominal features (</a:t>
            </a:r>
            <a:r>
              <a:rPr lang="en-US" b="1" dirty="0"/>
              <a:t>one</a:t>
            </a:r>
            <a:r>
              <a:rPr lang="en-US" dirty="0"/>
              <a:t> of them, not more, may be taken from nominal features in your data) </a:t>
            </a:r>
          </a:p>
          <a:p>
            <a:pPr marL="514350" indent="-514350">
              <a:buAutoNum type="arabicPeriod"/>
            </a:pPr>
            <a:r>
              <a:rPr lang="en-US" dirty="0"/>
              <a:t>Build two contingency tables over them: present a conditional frequency table and Quetelet relative index tables. Make comments on relations between categories of the common (to both tables) feature and two others.</a:t>
            </a:r>
          </a:p>
          <a:p>
            <a:pPr marL="514350" indent="-514350">
              <a:buAutoNum type="arabicPeriod"/>
            </a:pPr>
            <a:r>
              <a:rPr lang="en-US" dirty="0"/>
              <a:t>Compute and visualize the chi-square-</a:t>
            </a:r>
            <a:r>
              <a:rPr lang="en-US" dirty="0" err="1"/>
              <a:t>summary_Quetelet_index</a:t>
            </a:r>
            <a:r>
              <a:rPr lang="en-US" dirty="0"/>
              <a:t> over both tables. Comment on the meaning of the values in the data analysis context. </a:t>
            </a:r>
          </a:p>
          <a:p>
            <a:pPr marL="514350" indent="-514350">
              <a:buAutoNum type="arabicPeriod"/>
            </a:pPr>
            <a:r>
              <a:rPr lang="en-US" dirty="0"/>
              <a:t>Tell what numbers of observations would suffice to see the features as associated at 95% confidence level; 99% confidence level.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Week 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7E3-E100-4D86-ADD8-2CBBC33CB0F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0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764704"/>
          </a:xfrm>
        </p:spPr>
        <p:txBody>
          <a:bodyPr/>
          <a:lstStyle/>
          <a:p>
            <a:r>
              <a:rPr lang="en-US" dirty="0"/>
              <a:t>      Company Dataset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4726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36462" y="692696"/>
            <a:ext cx="883024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Metadata: </a:t>
            </a:r>
            <a:r>
              <a:rPr lang="en-GB" dirty="0"/>
              <a:t>	</a:t>
            </a:r>
            <a:r>
              <a:rPr lang="en-GB" b="1" dirty="0">
                <a:solidFill>
                  <a:srgbClr val="C00000"/>
                </a:solidFill>
              </a:rPr>
              <a:t> Object names, Features and Domain knowledge</a:t>
            </a:r>
          </a:p>
          <a:p>
            <a:r>
              <a:rPr lang="en-GB" sz="2400" dirty="0"/>
              <a:t>1) Income, $ </a:t>
            </a:r>
            <a:r>
              <a:rPr lang="en-GB" sz="2400" dirty="0" err="1"/>
              <a:t>Mln</a:t>
            </a:r>
            <a:r>
              <a:rPr lang="en-GB" sz="2400" dirty="0"/>
              <a:t>; </a:t>
            </a:r>
            <a:endParaRPr lang="ru-RU" sz="2400" dirty="0"/>
          </a:p>
          <a:p>
            <a:r>
              <a:rPr lang="en-GB" sz="2400" dirty="0"/>
              <a:t>2) </a:t>
            </a:r>
            <a:r>
              <a:rPr lang="en-GB" sz="2400" dirty="0" err="1"/>
              <a:t>MShare</a:t>
            </a:r>
            <a:r>
              <a:rPr lang="en-GB" sz="2400" dirty="0"/>
              <a:t> - Market share, per cent; </a:t>
            </a:r>
            <a:endParaRPr lang="ru-RU" sz="2400" dirty="0"/>
          </a:p>
          <a:p>
            <a:r>
              <a:rPr lang="en-GB" sz="2400" dirty="0"/>
              <a:t>3) </a:t>
            </a:r>
            <a:r>
              <a:rPr lang="en-GB" sz="2400" dirty="0" err="1"/>
              <a:t>NSup</a:t>
            </a:r>
            <a:r>
              <a:rPr lang="en-GB" sz="2400" dirty="0"/>
              <a:t> - Number of principal suppliers; </a:t>
            </a:r>
            <a:endParaRPr lang="ru-RU" sz="2400" dirty="0"/>
          </a:p>
          <a:p>
            <a:r>
              <a:rPr lang="en-GB" sz="2400" dirty="0"/>
              <a:t>4) Affirmative Action (AA) - Yes or No; </a:t>
            </a:r>
            <a:endParaRPr lang="ru-RU" sz="2400" dirty="0"/>
          </a:p>
          <a:p>
            <a:r>
              <a:rPr lang="en-GB" sz="2400" dirty="0"/>
              <a:t>5) Sector - (a) Retail, (b) Utility, and (c) Manufacture.</a:t>
            </a:r>
          </a:p>
          <a:p>
            <a:r>
              <a:rPr lang="en-GB" b="1" dirty="0"/>
              <a:t>		</a:t>
            </a:r>
          </a:p>
          <a:p>
            <a:r>
              <a:rPr lang="en-GB" sz="3200" b="1" dirty="0"/>
              <a:t>Feature: </a:t>
            </a:r>
            <a:r>
              <a:rPr lang="en-GB" sz="3200" b="1" dirty="0">
                <a:solidFill>
                  <a:schemeClr val="accent3">
                    <a:lumMod val="75000"/>
                  </a:schemeClr>
                </a:solidFill>
              </a:rPr>
              <a:t>Maps entities to feature values </a:t>
            </a:r>
          </a:p>
          <a:p>
            <a:r>
              <a:rPr lang="en-GB" sz="3200" b="1" dirty="0"/>
              <a:t>(unlike variable in math. statistics or machine learning)</a:t>
            </a:r>
          </a:p>
          <a:p>
            <a:pPr>
              <a:spcAft>
                <a:spcPts val="1200"/>
              </a:spcAft>
            </a:pPr>
            <a:r>
              <a:rPr lang="en-GB" sz="3200" b="1" dirty="0">
                <a:solidFill>
                  <a:schemeClr val="accent3">
                    <a:lumMod val="75000"/>
                  </a:schemeClr>
                </a:solidFill>
              </a:rPr>
              <a:t>Quantitative scale</a:t>
            </a:r>
            <a:r>
              <a:rPr lang="en-GB" sz="3200" b="1" dirty="0"/>
              <a:t>: Arithmetic mean makes sense </a:t>
            </a:r>
            <a:r>
              <a:rPr lang="en-GB" sz="3200" dirty="0"/>
              <a:t>Examples: 1) Income, 2) </a:t>
            </a:r>
            <a:r>
              <a:rPr lang="en-GB" sz="3200" dirty="0" err="1"/>
              <a:t>MShare</a:t>
            </a:r>
            <a:r>
              <a:rPr lang="en-GB" sz="3200" dirty="0"/>
              <a:t>, 3) </a:t>
            </a:r>
            <a:r>
              <a:rPr lang="en-GB" sz="3200" dirty="0" err="1"/>
              <a:t>NSup</a:t>
            </a:r>
            <a:endParaRPr lang="en-GB" sz="3200" dirty="0"/>
          </a:p>
          <a:p>
            <a:r>
              <a:rPr lang="en-GB" sz="3200" b="1" dirty="0">
                <a:solidFill>
                  <a:schemeClr val="accent3">
                    <a:lumMod val="75000"/>
                  </a:schemeClr>
                </a:solidFill>
              </a:rPr>
              <a:t>Binary scale</a:t>
            </a:r>
            <a:r>
              <a:rPr lang="en-GB" sz="3200" b="1" dirty="0"/>
              <a:t>: 1/0 coding makes it quantitative (mean=proportion)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5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764704"/>
          </a:xfrm>
        </p:spPr>
        <p:txBody>
          <a:bodyPr/>
          <a:lstStyle/>
          <a:p>
            <a:r>
              <a:rPr lang="en-US" dirty="0"/>
              <a:t>Company Dataset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4726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56879" y="692696"/>
            <a:ext cx="8830241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Metadata: </a:t>
            </a:r>
            <a:r>
              <a:rPr lang="en-GB" dirty="0"/>
              <a:t>	</a:t>
            </a:r>
            <a:r>
              <a:rPr lang="en-GB" b="1" dirty="0">
                <a:solidFill>
                  <a:srgbClr val="C00000"/>
                </a:solidFill>
              </a:rPr>
              <a:t> Object names, Features and Domain knowledge</a:t>
            </a:r>
          </a:p>
          <a:p>
            <a:r>
              <a:rPr lang="en-GB" dirty="0"/>
              <a:t>1) Income, $ </a:t>
            </a:r>
            <a:r>
              <a:rPr lang="en-GB" dirty="0" err="1"/>
              <a:t>Mln</a:t>
            </a:r>
            <a:r>
              <a:rPr lang="en-GB" dirty="0"/>
              <a:t>; </a:t>
            </a:r>
            <a:endParaRPr lang="ru-RU" dirty="0"/>
          </a:p>
          <a:p>
            <a:r>
              <a:rPr lang="en-GB" dirty="0"/>
              <a:t>2) </a:t>
            </a:r>
            <a:r>
              <a:rPr lang="en-GB" dirty="0" err="1"/>
              <a:t>MShare</a:t>
            </a:r>
            <a:r>
              <a:rPr lang="en-GB" dirty="0"/>
              <a:t> - Market share , per cent; </a:t>
            </a:r>
            <a:endParaRPr lang="ru-RU" dirty="0"/>
          </a:p>
          <a:p>
            <a:r>
              <a:rPr lang="en-GB" dirty="0"/>
              <a:t>3) </a:t>
            </a:r>
            <a:r>
              <a:rPr lang="en-GB" dirty="0" err="1"/>
              <a:t>NSup</a:t>
            </a:r>
            <a:r>
              <a:rPr lang="en-GB" dirty="0"/>
              <a:t> - Number of principal suppliers; </a:t>
            </a:r>
            <a:endParaRPr lang="ru-RU" dirty="0"/>
          </a:p>
          <a:p>
            <a:r>
              <a:rPr lang="en-GB" dirty="0"/>
              <a:t>4) Affirmative Action (AA) - Yes or No; </a:t>
            </a:r>
            <a:endParaRPr lang="ru-RU" dirty="0"/>
          </a:p>
          <a:p>
            <a:r>
              <a:rPr lang="en-GB" dirty="0"/>
              <a:t>5) Sector - (a) Retail, (b) Utility, and (c) Manufacture.</a:t>
            </a:r>
          </a:p>
          <a:p>
            <a:r>
              <a:rPr lang="en-GB" b="1" dirty="0"/>
              <a:t>		</a:t>
            </a:r>
          </a:p>
          <a:p>
            <a:pPr>
              <a:spcAft>
                <a:spcPts val="1200"/>
              </a:spcAft>
            </a:pPr>
            <a:r>
              <a:rPr lang="en-GB" sz="2800" b="1" dirty="0"/>
              <a:t>Feature: </a:t>
            </a:r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Maps entities to feature values </a:t>
            </a:r>
          </a:p>
          <a:p>
            <a:pPr>
              <a:spcAft>
                <a:spcPts val="1200"/>
              </a:spcAft>
            </a:pPr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Quantitative scale</a:t>
            </a:r>
            <a:r>
              <a:rPr lang="en-GB" sz="2800" b="1" dirty="0"/>
              <a:t>:  Arithmetic mean makes sense</a:t>
            </a:r>
          </a:p>
          <a:p>
            <a:endParaRPr lang="en-GB" sz="2800" b="1" dirty="0">
              <a:solidFill>
                <a:schemeClr val="accent3"/>
              </a:solidFill>
            </a:endParaRPr>
          </a:p>
          <a:p>
            <a:r>
              <a:rPr lang="en-GB" sz="2800" b="1" dirty="0">
                <a:solidFill>
                  <a:schemeClr val="accent3"/>
                </a:solidFill>
              </a:rPr>
              <a:t>Nominal scale: </a:t>
            </a:r>
            <a:r>
              <a:rPr lang="en-GB" sz="2800" b="1" dirty="0"/>
              <a:t>categories are exclusive, no relations (corresponds to partition of the set of objects in classes corresponding to categories)</a:t>
            </a:r>
          </a:p>
          <a:p>
            <a:r>
              <a:rPr lang="en-GB" sz="2800" b="1" dirty="0"/>
              <a:t>  </a:t>
            </a:r>
          </a:p>
          <a:p>
            <a:r>
              <a:rPr lang="en-GB" sz="2800" b="1" dirty="0">
                <a:solidFill>
                  <a:srgbClr val="C00000"/>
                </a:solidFill>
              </a:rPr>
              <a:t>Other scales</a:t>
            </a:r>
            <a:r>
              <a:rPr lang="en-GB" sz="2800" b="1" dirty="0"/>
              <a:t> (orders, non-alternative) not taken into account  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46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95785"/>
              </p:ext>
            </p:extLst>
          </p:nvPr>
        </p:nvGraphicFramePr>
        <p:xfrm>
          <a:off x="1043608" y="895550"/>
          <a:ext cx="7632848" cy="2138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Company name</a:t>
                      </a:r>
                      <a:endParaRPr lang="ru-RU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Income, $</a:t>
                      </a:r>
                      <a:r>
                        <a:rPr lang="en-GB" sz="1400" b="1" dirty="0" err="1">
                          <a:effectLst/>
                        </a:rPr>
                        <a:t>mln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</a:rPr>
                        <a:t>MShare</a:t>
                      </a:r>
                      <a:r>
                        <a:rPr lang="en-GB" sz="1400" b="1" dirty="0">
                          <a:effectLst/>
                        </a:rPr>
                        <a:t>,%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</a:rPr>
                        <a:t>NSup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AA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Sector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8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Aversiona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Antyops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Astonite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19.0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29.4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23.9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43.7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36.0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38.0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Utility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Utility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Manufacture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Bayermart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Breaktops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Bumchista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18.4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25.7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12.1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27.9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22.3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16.9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Yes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Yes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Yes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Utility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Manufacture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Manufacture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Civiok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Cyberdam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23.9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27.2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30.2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58.0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Retail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Retail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71019" y="587773"/>
            <a:ext cx="680195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Case 1: Companies 5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068960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Data analysis issues:</a:t>
            </a:r>
          </a:p>
          <a:p>
            <a:r>
              <a:rPr lang="en-GB" sz="2000" dirty="0"/>
              <a:t>- How to map companies to the screen with their similarity reflected in distances between points? (Summarization/visualization)                                                                                                                                                                                               </a:t>
            </a:r>
            <a:endParaRPr lang="ru-RU" sz="2000" dirty="0"/>
          </a:p>
          <a:p>
            <a:r>
              <a:rPr lang="en-GB" sz="2000" dirty="0"/>
              <a:t> </a:t>
            </a:r>
            <a:endParaRPr lang="ru-RU" sz="2000" dirty="0"/>
          </a:p>
          <a:p>
            <a:r>
              <a:rPr lang="en-GB" sz="2000" dirty="0"/>
              <a:t>- Would clustering of companies reflect the product? What features would be involved then? (Summarization)</a:t>
            </a:r>
            <a:endParaRPr lang="ru-RU" sz="2000" dirty="0"/>
          </a:p>
          <a:p>
            <a:r>
              <a:rPr lang="en-GB" sz="2000" dirty="0"/>
              <a:t> </a:t>
            </a:r>
            <a:endParaRPr lang="ru-RU" sz="2000" dirty="0"/>
          </a:p>
          <a:p>
            <a:r>
              <a:rPr lang="en-GB" sz="2000" dirty="0"/>
              <a:t>- Can rules be derived to predict the product for another company, coming outside of the table? (Correlation)</a:t>
            </a:r>
            <a:endParaRPr lang="ru-RU" sz="2000" dirty="0"/>
          </a:p>
          <a:p>
            <a:r>
              <a:rPr lang="en-GB" sz="2000" dirty="0"/>
              <a:t> </a:t>
            </a:r>
            <a:endParaRPr lang="ru-RU" sz="2000" dirty="0"/>
          </a:p>
          <a:p>
            <a:r>
              <a:rPr lang="en-GB" sz="2000" dirty="0"/>
              <a:t>- Is there any relation between the structural features (</a:t>
            </a:r>
            <a:r>
              <a:rPr lang="en-GB" sz="2000" dirty="0" err="1"/>
              <a:t>Nsup,AA,Sector</a:t>
            </a:r>
            <a:r>
              <a:rPr lang="en-GB" sz="2000" dirty="0"/>
              <a:t>) and market related features (Income, </a:t>
            </a:r>
            <a:r>
              <a:rPr lang="en-GB" sz="2000" dirty="0" err="1"/>
              <a:t>MShare</a:t>
            </a:r>
            <a:r>
              <a:rPr lang="en-GB" sz="2000" dirty="0"/>
              <a:t>)? (Correlation.)     </a:t>
            </a:r>
            <a:endParaRPr lang="ru-RU" sz="2000" dirty="0"/>
          </a:p>
          <a:p>
            <a:r>
              <a:rPr lang="en-GB" sz="2000" dirty="0"/>
              <a:t> 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21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Quantification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45005"/>
              </p:ext>
            </p:extLst>
          </p:nvPr>
        </p:nvGraphicFramePr>
        <p:xfrm>
          <a:off x="1115616" y="999104"/>
          <a:ext cx="6912765" cy="19602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5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Company name</a:t>
                      </a:r>
                      <a:endParaRPr lang="ru-RU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Income, $</a:t>
                      </a:r>
                      <a:r>
                        <a:rPr lang="en-GB" sz="1400" b="1" dirty="0" err="1">
                          <a:effectLst/>
                        </a:rPr>
                        <a:t>mln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</a:rPr>
                        <a:t>MShare</a:t>
                      </a:r>
                      <a:r>
                        <a:rPr lang="en-GB" sz="1400" b="1" dirty="0">
                          <a:effectLst/>
                        </a:rPr>
                        <a:t>,%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</a:rPr>
                        <a:t>NSup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AA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Sector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7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Aversiona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Antyops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Astonite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19.0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29.4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23.9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43.7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36.0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38.0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Utility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Utility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</a:rPr>
                        <a:t>Manufacture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Bayermart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Breaktops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Bumchista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18.4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25.7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12.1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27.9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22.3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16.9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Utility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</a:rPr>
                        <a:t>Manufacture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</a:rPr>
                        <a:t>Manufacture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Civiok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Cyberdam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23.9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27.2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30.2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58.0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Retail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Retail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26423" y="662992"/>
            <a:ext cx="680195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Case 1: Companies 4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137" y="306896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Quantitative coding: Each category is made into a 1/0 binary (dummy) feature “Does it hold? 1 if Yes, 0 if No.”</a:t>
            </a:r>
            <a:endParaRPr lang="ru-RU" sz="20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885015"/>
              </p:ext>
            </p:extLst>
          </p:nvPr>
        </p:nvGraphicFramePr>
        <p:xfrm>
          <a:off x="1226424" y="3789039"/>
          <a:ext cx="7234008" cy="2583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0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7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Entity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Income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MShar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NSup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AA?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Util</a:t>
                      </a: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?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Manu?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Retail?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1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2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3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19.0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29.4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23.9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43.7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36.0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38.0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4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5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6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18.4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25.7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12.1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27.9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22.3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16.9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7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8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23.9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27.2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30.2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58.0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43608" y="6372172"/>
            <a:ext cx="77768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Company data 8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5 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converted </a:t>
            </a:r>
            <a:r>
              <a:rPr lang="en-US" altLang="ru-RU" sz="2000" dirty="0">
                <a:solidFill>
                  <a:schemeClr val="accent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into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quantitative format </a:t>
            </a:r>
            <a:r>
              <a:rPr lang="en-GB" altLang="ru-RU" sz="2000" dirty="0">
                <a:solidFill>
                  <a:schemeClr val="accent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r>
              <a:rPr lang="en-GB" altLang="ru-RU" sz="2000" dirty="0">
                <a:solidFill>
                  <a:schemeClr val="accent6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7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54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66144" cy="2664296"/>
          </a:xfrm>
        </p:spPr>
        <p:txBody>
          <a:bodyPr>
            <a:normAutofit fontScale="90000"/>
          </a:bodyPr>
          <a:lstStyle/>
          <a:p>
            <a:r>
              <a:rPr lang="en-US" dirty="0"/>
              <a:t>Pre-processing:</a:t>
            </a:r>
            <a:br>
              <a:rPr lang="en-US" dirty="0"/>
            </a:br>
            <a:r>
              <a:rPr lang="en-US" dirty="0"/>
              <a:t>- quantification</a:t>
            </a:r>
            <a:br>
              <a:rPr lang="en-US" dirty="0"/>
            </a:br>
            <a:r>
              <a:rPr lang="en-US" dirty="0"/>
              <a:t>- filling in </a:t>
            </a:r>
            <a:r>
              <a:rPr lang="en-US" dirty="0" err="1"/>
              <a:t>missings</a:t>
            </a:r>
            <a:br>
              <a:rPr lang="en-US" dirty="0"/>
            </a:br>
            <a:r>
              <a:rPr lang="en-US" dirty="0"/>
              <a:t>- standardization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564904"/>
            <a:ext cx="8712968" cy="4176464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 </a:t>
            </a:r>
            <a:r>
              <a:rPr lang="en-GB" b="1" dirty="0"/>
              <a:t>Standardisation: </a:t>
            </a:r>
          </a:p>
          <a:p>
            <a:pPr lvl="1"/>
            <a:r>
              <a:rPr lang="en-GB" b="1" dirty="0"/>
              <a:t>shift of the origin </a:t>
            </a:r>
            <a:r>
              <a:rPr lang="en-GB" dirty="0"/>
              <a:t>to compare data with a norm (</a:t>
            </a:r>
            <a:r>
              <a:rPr lang="en-GB" dirty="0" err="1"/>
              <a:t>a</a:t>
            </a:r>
            <a:r>
              <a:rPr lang="en-GB" baseline="-25000" dirty="0" err="1"/>
              <a:t>v</a:t>
            </a:r>
            <a:r>
              <a:rPr lang="en-GB" dirty="0"/>
              <a:t>)</a:t>
            </a:r>
          </a:p>
          <a:p>
            <a:pPr lvl="1"/>
            <a:r>
              <a:rPr lang="en-GB" b="1" dirty="0"/>
              <a:t>rescaling </a:t>
            </a:r>
            <a:r>
              <a:rPr lang="en-GB" dirty="0"/>
              <a:t>to make features comparable</a:t>
            </a:r>
            <a:endParaRPr lang="ru-RU" dirty="0"/>
          </a:p>
          <a:p>
            <a:endParaRPr lang="en-US" dirty="0"/>
          </a:p>
          <a:p>
            <a:r>
              <a:rPr lang="en-US" dirty="0"/>
              <a:t>                                 </a:t>
            </a:r>
            <a:r>
              <a:rPr lang="en-US" sz="5100" dirty="0" err="1"/>
              <a:t>Y</a:t>
            </a:r>
            <a:r>
              <a:rPr lang="en-US" sz="5100" baseline="-25000" dirty="0" err="1"/>
              <a:t>iv</a:t>
            </a:r>
            <a:r>
              <a:rPr lang="en-US" sz="5100" dirty="0"/>
              <a:t> = (X</a:t>
            </a:r>
            <a:r>
              <a:rPr lang="en-US" sz="5100" baseline="-25000" dirty="0"/>
              <a:t>iv</a:t>
            </a:r>
            <a:r>
              <a:rPr lang="en-US" sz="5100" dirty="0"/>
              <a:t> –</a:t>
            </a:r>
            <a:r>
              <a:rPr lang="en-US" sz="5100" dirty="0" err="1"/>
              <a:t>a</a:t>
            </a:r>
            <a:r>
              <a:rPr lang="en-US" sz="5100" baseline="-25000" dirty="0" err="1"/>
              <a:t>v</a:t>
            </a:r>
            <a:r>
              <a:rPr lang="en-US" sz="5100" dirty="0"/>
              <a:t>)/</a:t>
            </a:r>
            <a:r>
              <a:rPr lang="en-US" sz="5100" dirty="0" err="1"/>
              <a:t>b</a:t>
            </a:r>
            <a:r>
              <a:rPr lang="en-US" sz="5100" baseline="-25000" dirty="0" err="1"/>
              <a:t>v</a:t>
            </a:r>
            <a:endParaRPr lang="ru-RU" sz="5100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X - original data</a:t>
            </a:r>
            <a:endParaRPr lang="ru-RU" dirty="0"/>
          </a:p>
          <a:p>
            <a:r>
              <a:rPr lang="en-US" dirty="0"/>
              <a:t>Y – standardized data</a:t>
            </a:r>
            <a:endParaRPr lang="ru-RU" dirty="0"/>
          </a:p>
          <a:p>
            <a:r>
              <a:rPr lang="en-US" dirty="0" err="1"/>
              <a:t>a</a:t>
            </a:r>
            <a:r>
              <a:rPr lang="en-US" baseline="-25000" dirty="0" err="1"/>
              <a:t>v</a:t>
            </a:r>
            <a:r>
              <a:rPr lang="en-US" dirty="0"/>
              <a:t> – shift of the origin, typically, the </a:t>
            </a:r>
            <a:r>
              <a:rPr lang="en-US" b="1" dirty="0"/>
              <a:t>average</a:t>
            </a:r>
            <a:endParaRPr lang="ru-RU" dirty="0"/>
          </a:p>
          <a:p>
            <a:r>
              <a:rPr lang="en-US" dirty="0" err="1"/>
              <a:t>b</a:t>
            </a:r>
            <a:r>
              <a:rPr lang="en-US" baseline="-25000" dirty="0" err="1"/>
              <a:t>v</a:t>
            </a:r>
            <a:r>
              <a:rPr lang="en-US" dirty="0"/>
              <a:t> – rescaling factor, traditionally the</a:t>
            </a:r>
            <a:r>
              <a:rPr lang="en-US" b="1" dirty="0"/>
              <a:t> standard deviation </a:t>
            </a:r>
            <a:r>
              <a:rPr lang="en-US" dirty="0"/>
              <a:t>(from statistics perspective), but </a:t>
            </a:r>
            <a:r>
              <a:rPr lang="en-US" b="1" dirty="0"/>
              <a:t>range</a:t>
            </a:r>
            <a:r>
              <a:rPr lang="en-US" dirty="0"/>
              <a:t> may be better </a:t>
            </a:r>
            <a:r>
              <a:rPr lang="en-GB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0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Standardization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88024" y="1308830"/>
            <a:ext cx="4374332" cy="3416314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/>
              <a:t> Three standardizations:</a:t>
            </a:r>
          </a:p>
          <a:p>
            <a:pPr marL="82296" indent="0"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 (ii) and (iii)</a:t>
            </a:r>
          </a:p>
          <a:p>
            <a:pPr marL="82296" indent="0">
              <a:buNone/>
            </a:pPr>
            <a:r>
              <a:rPr lang="en-US" b="1" dirty="0">
                <a:solidFill>
                  <a:srgbClr val="C00000"/>
                </a:solidFill>
              </a:rPr>
              <a:t>Why are that many, and what is the need in data standardization?</a:t>
            </a:r>
          </a:p>
          <a:p>
            <a:pPr marL="82296" indent="0">
              <a:buNone/>
            </a:pPr>
            <a:r>
              <a:rPr lang="en-US" sz="3200" b="1" dirty="0">
                <a:solidFill>
                  <a:schemeClr val="tx2"/>
                </a:solidFill>
              </a:rPr>
              <a:t>Goal: to sharpen the data structure</a:t>
            </a:r>
          </a:p>
          <a:p>
            <a:pPr marL="82296" indent="0">
              <a:buNone/>
            </a:pPr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34378"/>
              </p:ext>
            </p:extLst>
          </p:nvPr>
        </p:nvGraphicFramePr>
        <p:xfrm>
          <a:off x="323528" y="1308830"/>
          <a:ext cx="4032448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#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Inco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MSch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NSup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EC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Util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Indu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Reta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1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2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3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19.0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29.4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23.9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43.7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36.0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38.0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4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5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6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18.4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25.7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12.1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27.9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22.3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16.9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7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8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23.9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27.2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30.2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58.0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899592" y="908720"/>
            <a:ext cx="77768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Company data 8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5 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converted to the quantitative format </a:t>
            </a:r>
            <a:r>
              <a:rPr lang="en-GB" alt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r>
              <a:rPr lang="en-GB" altLang="ru-RU" sz="20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7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t>8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60677" y="4509120"/>
            <a:ext cx="89833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Data standardization in DA (unlike in Math. Stat.):</a:t>
            </a:r>
          </a:p>
          <a:p>
            <a:pPr marL="514350" indent="-514350">
              <a:buAutoNum type="alphaUcPeriod"/>
            </a:pPr>
            <a:r>
              <a:rPr lang="en-US" sz="2800" b="1" dirty="0">
                <a:solidFill>
                  <a:schemeClr val="tx2"/>
                </a:solidFill>
              </a:rPr>
              <a:t>Feature centering: </a:t>
            </a:r>
            <a:r>
              <a:rPr lang="en-US" sz="2800" b="1" dirty="0"/>
              <a:t>to look at feature values against a “normal” backdrop</a:t>
            </a:r>
          </a:p>
          <a:p>
            <a:pPr marL="514350" indent="-514350">
              <a:buAutoNum type="alphaUcPeriod"/>
            </a:pPr>
            <a:r>
              <a:rPr lang="en-US" sz="2800" b="1" dirty="0">
                <a:solidFill>
                  <a:schemeClr val="tx2"/>
                </a:solidFill>
              </a:rPr>
              <a:t>Feature normalization: </a:t>
            </a:r>
            <a:r>
              <a:rPr lang="en-US" sz="2800" b="1" dirty="0"/>
              <a:t>to balance feature weights</a:t>
            </a:r>
            <a:endParaRPr lang="ru-RU" sz="2800" b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97185"/>
              </p:ext>
            </p:extLst>
          </p:nvPr>
        </p:nvGraphicFramePr>
        <p:xfrm>
          <a:off x="107505" y="1405812"/>
          <a:ext cx="4536504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#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Inco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MSch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NSup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AA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rgbClr val="C00000"/>
                          </a:solidFill>
                          <a:effectLst/>
                        </a:rPr>
                        <a:t>Util</a:t>
                      </a:r>
                      <a:endParaRPr lang="ru-RU" sz="14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C00000"/>
                          </a:solidFill>
                          <a:effectLst/>
                        </a:rPr>
                        <a:t>Man</a:t>
                      </a:r>
                      <a:endParaRPr lang="ru-RU" sz="14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rgbClr val="C00000"/>
                          </a:solidFill>
                          <a:effectLst/>
                        </a:rPr>
                        <a:t>Reta</a:t>
                      </a:r>
                      <a:endParaRPr lang="ru-RU" sz="14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1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2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3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19.0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29.4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23.9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43.7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36.0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38.0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4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5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6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18.4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25.7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12.1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27.9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22.3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16.9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7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8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Mean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23.9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27.2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22.45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30.2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58.0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34.12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3.00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.625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.37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.375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  <a:effectLst/>
                        </a:rPr>
                        <a:t>0.25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08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Standardization (</a:t>
            </a:r>
            <a:r>
              <a:rPr lang="en-US" sz="3200" dirty="0" err="1"/>
              <a:t>i</a:t>
            </a:r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88024" y="3182222"/>
            <a:ext cx="4355976" cy="2592288"/>
          </a:xfrm>
        </p:spPr>
        <p:txBody>
          <a:bodyPr>
            <a:normAutofit fontScale="25000" lnSpcReduction="20000"/>
          </a:bodyPr>
          <a:lstStyle/>
          <a:p>
            <a:pPr marL="82296" indent="0">
              <a:buNone/>
            </a:pPr>
            <a:endParaRPr lang="en-US" sz="3000" b="1" dirty="0"/>
          </a:p>
          <a:p>
            <a:pPr marL="82296" indent="0">
              <a:buNone/>
            </a:pPr>
            <a:r>
              <a:rPr lang="en-US" sz="11200" b="1" dirty="0"/>
              <a:t>Structure of data at standardization (</a:t>
            </a:r>
            <a:r>
              <a:rPr lang="en-US" sz="11200" b="1" dirty="0" err="1"/>
              <a:t>i</a:t>
            </a:r>
            <a:r>
              <a:rPr lang="en-US" sz="11200" b="1" dirty="0"/>
              <a:t>): just centering</a:t>
            </a:r>
          </a:p>
          <a:p>
            <a:pPr marL="82296" indent="0">
              <a:buNone/>
            </a:pPr>
            <a:endParaRPr lang="en-US" sz="11200" b="1" dirty="0"/>
          </a:p>
          <a:p>
            <a:pPr marL="82296" indent="0">
              <a:buNone/>
            </a:pPr>
            <a:r>
              <a:rPr lang="en-US" sz="11200" b="1" dirty="0"/>
              <a:t>Color/shape corresponds </a:t>
            </a:r>
          </a:p>
          <a:p>
            <a:pPr marL="82296" indent="0">
              <a:buNone/>
            </a:pPr>
            <a:r>
              <a:rPr lang="en-US" sz="11200" b="1" dirty="0"/>
              <a:t>to the product (A,B,C)</a:t>
            </a:r>
          </a:p>
          <a:p>
            <a:pPr marL="82296" indent="0">
              <a:buNone/>
            </a:pPr>
            <a:endParaRPr lang="en-US" sz="11200" b="1" dirty="0"/>
          </a:p>
          <a:p>
            <a:pPr marL="82296" indent="0">
              <a:buNone/>
            </a:pPr>
            <a:r>
              <a:rPr lang="en-US" b="1" dirty="0"/>
              <a:t>    </a:t>
            </a:r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MagDataAnalysis_2018_3</a:t>
            </a: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5024"/>
            <a:ext cx="4633168" cy="2808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9952" y="5739353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This structure has nothing to do  with product</a:t>
            </a:r>
            <a:endParaRPr lang="ru-RU" sz="2800" dirty="0">
              <a:solidFill>
                <a:srgbClr val="C00000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31006"/>
              </p:ext>
            </p:extLst>
          </p:nvPr>
        </p:nvGraphicFramePr>
        <p:xfrm>
          <a:off x="611560" y="764704"/>
          <a:ext cx="6984775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8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-3.45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9.5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-1   -0.62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6.95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1.8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   -0.62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1.45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3.8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   -0.62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-4.05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-6.22   -1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3.25  -11.82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-10.35 -17.22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1.45   -3.92    1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0.75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4.75   23.8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0.75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743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</TotalTime>
  <Words>2667</Words>
  <Application>Microsoft Office PowerPoint</Application>
  <PresentationFormat>Экран (4:3)</PresentationFormat>
  <Paragraphs>763</Paragraphs>
  <Slides>29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41" baseType="lpstr">
      <vt:lpstr>Arial</vt:lpstr>
      <vt:lpstr>Calibri</vt:lpstr>
      <vt:lpstr>Cambria Math</vt:lpstr>
      <vt:lpstr>Corbel</vt:lpstr>
      <vt:lpstr>Courier New</vt:lpstr>
      <vt:lpstr>Gill Sans MT</vt:lpstr>
      <vt:lpstr>Symbol</vt:lpstr>
      <vt:lpstr>Times New Roman</vt:lpstr>
      <vt:lpstr>Verdana</vt:lpstr>
      <vt:lpstr>Wingdings 2</vt:lpstr>
      <vt:lpstr>Солнцестояние</vt:lpstr>
      <vt:lpstr>1_Солнцестояние</vt:lpstr>
      <vt:lpstr>2018 CODA 3: Mixed scale data processing and Interpretation of clusters over nominal features</vt:lpstr>
      <vt:lpstr>Quantification of categories: Illustrative Data case</vt:lpstr>
      <vt:lpstr>      Company Dataset</vt:lpstr>
      <vt:lpstr>Company Dataset</vt:lpstr>
      <vt:lpstr>Company dataset</vt:lpstr>
      <vt:lpstr>Company Dataset: Quantification</vt:lpstr>
      <vt:lpstr>Pre-processing: - quantification - filling in missings - standardization </vt:lpstr>
      <vt:lpstr>Company Dataset: Standardization</vt:lpstr>
      <vt:lpstr>Company Dataset: Standardization (i)</vt:lpstr>
      <vt:lpstr>Company Dataset: Standardization (ii)</vt:lpstr>
      <vt:lpstr>Company Dataset: Standardization (iii)</vt:lpstr>
      <vt:lpstr>Interpretation of nominal feature</vt:lpstr>
      <vt:lpstr> Cluster interpretation</vt:lpstr>
      <vt:lpstr>Nominal feature interpretation,1</vt:lpstr>
      <vt:lpstr>Nominal feature interpretation, 2</vt:lpstr>
      <vt:lpstr>Nominal feature interpretation, 3a</vt:lpstr>
      <vt:lpstr>Nominal feature interpretation, 3b</vt:lpstr>
      <vt:lpstr>Lambert Adolphe Jacques Quetelet (22.02.1796 – 17.02.1874, Belgium), founding father of social statistics</vt:lpstr>
      <vt:lpstr>Nominal feature interpretation, 3c</vt:lpstr>
      <vt:lpstr>Nominal feature case, 4</vt:lpstr>
      <vt:lpstr>Nominal feature case, 5</vt:lpstr>
      <vt:lpstr>Nominal feature case, 6</vt:lpstr>
      <vt:lpstr>Nominal feature case, 7</vt:lpstr>
      <vt:lpstr>Karl Pearson (27 March 1857 – 27 April 1936, UK), founding father of data analysis and mathematical statistics</vt:lpstr>
      <vt:lpstr>Nominal feature case, 8</vt:lpstr>
      <vt:lpstr>Nominal feature interpretation, 9</vt:lpstr>
      <vt:lpstr>Nominal feature interpretation, 10</vt:lpstr>
      <vt:lpstr>Lecture contents*</vt:lpstr>
      <vt:lpstr>Homework 3: Contingency Table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Борис</dc:creator>
  <cp:lastModifiedBy>Boris Mirkin</cp:lastModifiedBy>
  <cp:revision>66</cp:revision>
  <dcterms:created xsi:type="dcterms:W3CDTF">2017-09-15T05:21:20Z</dcterms:created>
  <dcterms:modified xsi:type="dcterms:W3CDTF">2018-10-04T11:21:00Z</dcterms:modified>
</cp:coreProperties>
</file>