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330" r:id="rId3"/>
    <p:sldId id="290" r:id="rId4"/>
    <p:sldId id="291" r:id="rId5"/>
    <p:sldId id="310" r:id="rId6"/>
    <p:sldId id="292" r:id="rId7"/>
    <p:sldId id="311" r:id="rId8"/>
    <p:sldId id="312" r:id="rId9"/>
    <p:sldId id="313" r:id="rId10"/>
    <p:sldId id="314" r:id="rId11"/>
    <p:sldId id="315" r:id="rId12"/>
    <p:sldId id="318" r:id="rId13"/>
    <p:sldId id="328" r:id="rId14"/>
    <p:sldId id="329" r:id="rId15"/>
    <p:sldId id="282" r:id="rId16"/>
    <p:sldId id="283" r:id="rId17"/>
    <p:sldId id="284" r:id="rId18"/>
    <p:sldId id="285" r:id="rId19"/>
    <p:sldId id="286" r:id="rId20"/>
    <p:sldId id="287" r:id="rId21"/>
    <p:sldId id="294" r:id="rId22"/>
    <p:sldId id="293" r:id="rId23"/>
    <p:sldId id="296" r:id="rId24"/>
    <p:sldId id="295" r:id="rId25"/>
    <p:sldId id="297" r:id="rId26"/>
    <p:sldId id="301" r:id="rId27"/>
    <p:sldId id="298" r:id="rId28"/>
    <p:sldId id="299" r:id="rId29"/>
    <p:sldId id="300" r:id="rId30"/>
    <p:sldId id="302" r:id="rId31"/>
    <p:sldId id="303" r:id="rId32"/>
    <p:sldId id="304" r:id="rId33"/>
    <p:sldId id="305" r:id="rId34"/>
    <p:sldId id="306" r:id="rId35"/>
    <p:sldId id="307" r:id="rId36"/>
    <p:sldId id="259" r:id="rId37"/>
    <p:sldId id="331" r:id="rId38"/>
    <p:sldId id="332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A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7" autoAdjust="0"/>
    <p:restoredTop sz="85434" autoAdjust="0"/>
  </p:normalViewPr>
  <p:slideViewPr>
    <p:cSldViewPr>
      <p:cViewPr varScale="1">
        <p:scale>
          <a:sx n="44" d="100"/>
          <a:sy n="44" d="100"/>
        </p:scale>
        <p:origin x="1368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4" y="2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37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335DE-4A9A-4BDF-8524-91B18F2D360F}" type="datetimeFigureOut">
              <a:rPr lang="ru-RU" smtClean="0"/>
              <a:pPr/>
              <a:t>11.10.2018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996EC-98C9-4AA7-A8AE-F64A1D2B454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55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Mention that it is based on a model; usually considered a purely heuristic, thus much attractive;</a:t>
            </a:r>
            <a:r>
              <a:rPr lang="en-US" baseline="0" noProof="0" dirty="0"/>
              <a:t> yet the model may be perceived as overly simplistic (a few did and rejected it). I still think that telling the truth is better than hiding it.</a:t>
            </a:r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663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58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380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Mention that it is based on a model; usually considered a purely heuristic, thus much attractive;</a:t>
            </a:r>
            <a:r>
              <a:rPr lang="en-US" baseline="0" noProof="0" dirty="0"/>
              <a:t> yet the model may be perceived as overly simplistic (a few did and rejected it). I still think that telling the truth is better than hiding it.</a:t>
            </a:r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72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Mention that it is based on a model; usually considered a purely heuristic, thus much attractive;</a:t>
            </a:r>
            <a:r>
              <a:rPr lang="en-US" baseline="0" noProof="0" dirty="0"/>
              <a:t> yet the model may be perceived as overly simplistic (a few did and rejected it). I still think that telling the truth is better than hiding it.</a:t>
            </a:r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97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8831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0741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722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585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136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426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534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635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33F6-D7DF-4853-815E-3127906E9F1B}" type="datetime1">
              <a:rPr lang="ru-RU" smtClean="0"/>
              <a:t>11.10.2018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CODA_2018_4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1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AD92-221B-4CB3-ADB9-86D9172A8BC1}" type="datetime1">
              <a:rPr lang="ru-RU" smtClean="0"/>
              <a:t>11.10.2018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CODA_2018_4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68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B59B-459D-465A-A30B-0EF908B1317E}" type="datetime1">
              <a:rPr lang="ru-RU" smtClean="0"/>
              <a:t>11.10.2018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CODA_2018_4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50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5A1A-FD80-4476-A449-25E0A9027524}" type="datetime1">
              <a:rPr lang="ru-RU" smtClean="0"/>
              <a:t>11.10.2018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CODA_2018_4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99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CD68-F0EF-4A57-B2F8-BEC24C75FAD0}" type="datetime1">
              <a:rPr lang="ru-RU" smtClean="0"/>
              <a:t>11.10.2018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CODA_2018_4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46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395A-B6C3-4F20-8BA0-D735892EF9C9}" type="datetime1">
              <a:rPr lang="ru-RU" smtClean="0"/>
              <a:t>11.10.2018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CODA_2018_4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48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5FB4-177D-48D2-93E2-AEDD72394837}" type="datetime1">
              <a:rPr lang="ru-RU" smtClean="0"/>
              <a:t>11.10.2018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CODA_2018_4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85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EA91-4866-40F2-BA31-85B1A5450E29}" type="datetime1">
              <a:rPr lang="ru-RU" smtClean="0"/>
              <a:t>11.10.2018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CODA_2018_4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85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D0C5-FC06-47D8-9F91-D087BA129920}" type="datetime1">
              <a:rPr lang="ru-RU" smtClean="0"/>
              <a:t>11.10.2018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CODA_2018_4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58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9260-DC1D-4823-BF89-54F2C1E069AC}" type="datetime1">
              <a:rPr lang="ru-RU" smtClean="0"/>
              <a:t>11.10.2018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CODA_2018_4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24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7367-7E9B-4D29-AF95-E5954E9007F2}" type="datetime1">
              <a:rPr lang="ru-RU" smtClean="0"/>
              <a:t>11.10.2018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CODA_2018_4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74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1C4A6-98A3-41FC-A478-4C4AD33058E8}" type="datetime1">
              <a:rPr lang="ru-RU" smtClean="0"/>
              <a:t>11.10.2018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CODA_2018_4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9DDFB-12AC-4EDF-912F-3F233AE9D7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97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1340768"/>
          </a:xfrm>
        </p:spPr>
        <p:txBody>
          <a:bodyPr>
            <a:normAutofit fontScale="90000"/>
          </a:bodyPr>
          <a:lstStyle/>
          <a:p>
            <a:r>
              <a:rPr lang="en-US" sz="4400" b="1" kern="1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Lecture 4. Principal Component Analysis: Method and Model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96752"/>
            <a:ext cx="9036496" cy="5544616"/>
          </a:xfrm>
        </p:spPr>
        <p:txBody>
          <a:bodyPr>
            <a:normAutofit/>
          </a:bodyPr>
          <a:lstStyle/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600" b="1" dirty="0"/>
              <a:t>Finding a hidden factor a-la Galton-Pearson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600" b="1" dirty="0"/>
              <a:t>Matrix spectrum, singular value decomposition, data approximation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600" b="1" dirty="0"/>
              <a:t>Principal components, loadings, contributions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600" b="1"/>
              <a:t>Data </a:t>
            </a:r>
            <a:r>
              <a:rPr lang="en-US" sz="3600" b="1" dirty="0"/>
              <a:t>summarization and matrix factorization: PCA and K-means</a:t>
            </a:r>
          </a:p>
          <a:p>
            <a:pPr marL="457200" lvl="1" indent="0">
              <a:spcAft>
                <a:spcPts val="600"/>
              </a:spcAft>
              <a:buNone/>
            </a:pP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CODA_2018_4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7324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Principal Component Analysis: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                         Hidden Factor Model,  9</a:t>
            </a:r>
            <a:endParaRPr lang="ru-RU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CODA_2018_4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50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1508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                  *                                =                                            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-33630" y="332656"/>
                <a:ext cx="3127670" cy="2115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Y=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altLang="ru-RU" sz="2000" i="1" dirty="0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eqArrPr>
                          <m:e>
                            <m:r>
                              <a:rPr lang="ru-RU" altLang="ru-RU" sz="2000" i="1" dirty="0">
                                <a:latin typeface="Cambria Math"/>
                                <a:cs typeface="Arial" pitchFamily="34" charset="0"/>
                              </a:rPr>
                              <m:t>−17.83   −1.00   11.83</m:t>
                            </m:r>
                          </m:e>
                          <m:e>
                            <m:r>
                              <a:rPr lang="ru-RU" altLang="ru-RU" sz="2000" i="1" dirty="0">
                                <a:latin typeface="Cambria Math"/>
                                <a:cs typeface="Arial" pitchFamily="34" charset="0"/>
                              </a:rPr>
                              <m:t>−1.83  −11.00  −18.17</m:t>
                            </m:r>
                          </m:e>
                          <m:e>
                            <m:r>
                              <a:rPr lang="ru-RU" altLang="ru-RU" sz="2000" i="1" dirty="0">
                                <a:latin typeface="Cambria Math"/>
                                <a:cs typeface="Arial" pitchFamily="34" charset="0"/>
                              </a:rPr>
                              <m:t>2.17   </m:t>
                            </m:r>
                            <m:r>
                              <a:rPr lang="en-US" altLang="ru-RU" sz="2000" b="0" i="1" dirty="0" smtClean="0">
                                <a:latin typeface="Cambria Math"/>
                                <a:cs typeface="Arial" pitchFamily="34" charset="0"/>
                              </a:rPr>
                              <m:t> </m:t>
                            </m:r>
                            <m:r>
                              <a:rPr lang="ru-RU" altLang="ru-RU" sz="2000" i="1" dirty="0">
                                <a:latin typeface="Cambria Math"/>
                                <a:cs typeface="Arial" pitchFamily="34" charset="0"/>
                              </a:rPr>
                              <m:t> 5.00    </m:t>
                            </m:r>
                            <m:r>
                              <a:rPr lang="en-US" altLang="ru-RU" sz="2000" b="0" i="1" dirty="0" smtClean="0">
                                <a:latin typeface="Cambria Math"/>
                                <a:cs typeface="Arial" pitchFamily="34" charset="0"/>
                              </a:rPr>
                              <m:t>  </m:t>
                            </m:r>
                            <m:r>
                              <a:rPr lang="ru-RU" altLang="ru-RU" sz="2000" i="1" dirty="0">
                                <a:latin typeface="Cambria Math"/>
                                <a:cs typeface="Arial" pitchFamily="34" charset="0"/>
                              </a:rPr>
                              <m:t>0.83</m:t>
                            </m:r>
                          </m:e>
                          <m:e>
                            <m:r>
                              <a:rPr lang="ru-RU" altLang="ru-RU" sz="2000" i="1" dirty="0">
                                <a:latin typeface="Cambria Math"/>
                                <a:cs typeface="Arial" pitchFamily="34" charset="0"/>
                              </a:rPr>
                              <m:t>10.17    6.00   −6.17</m:t>
                            </m:r>
                          </m:e>
                          <m:e>
                            <m:r>
                              <a:rPr lang="ru-RU" altLang="ru-RU" sz="2000" i="1" dirty="0">
                                <a:latin typeface="Cambria Math"/>
                                <a:cs typeface="Arial" pitchFamily="34" charset="0"/>
                              </a:rPr>
                              <m:t>4.17  −15.00    9.83</m:t>
                            </m:r>
                          </m:e>
                          <m:e>
                            <m:r>
                              <a:rPr lang="ru-RU" altLang="ru-RU" sz="2000" i="1" dirty="0">
                                <a:latin typeface="Cambria Math"/>
                                <a:cs typeface="Arial" pitchFamily="34" charset="0"/>
                              </a:rPr>
                              <m:t>3.17   16.00    1.83</m:t>
                            </m:r>
                          </m:e>
                        </m:eqArr>
                      </m:e>
                    </m:d>
                  </m:oMath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630" y="332656"/>
                <a:ext cx="3127670" cy="2115964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946" t="-14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2915816" y="924589"/>
            <a:ext cx="640871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What happens </a:t>
            </a:r>
            <a:r>
              <a:rPr lang="en-US" sz="2800" b="1" dirty="0"/>
              <a:t>if data is preprocessed by   centering, subtracting the column means</a:t>
            </a:r>
          </a:p>
          <a:p>
            <a:r>
              <a:rPr lang="en-US" sz="2800" b="1" dirty="0"/>
              <a:t> from the columns?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  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   </a:t>
            </a:r>
            <a:r>
              <a:rPr lang="en-US" sz="2800" b="1" dirty="0">
                <a:solidFill>
                  <a:schemeClr val="tx2"/>
                </a:solidFill>
              </a:rPr>
              <a:t>&gt;&gt;Y=X-</a:t>
            </a:r>
            <a:r>
              <a:rPr lang="en-US" sz="2800" b="1" dirty="0" err="1">
                <a:solidFill>
                  <a:schemeClr val="tx2"/>
                </a:solidFill>
              </a:rPr>
              <a:t>repmat</a:t>
            </a:r>
            <a:r>
              <a:rPr lang="en-US" sz="2800" b="1" dirty="0">
                <a:solidFill>
                  <a:schemeClr val="tx2"/>
                </a:solidFill>
              </a:rPr>
              <a:t>(mean(X),6,1); </a:t>
            </a:r>
            <a:r>
              <a:rPr lang="en-US" sz="2400" b="1" dirty="0">
                <a:solidFill>
                  <a:schemeClr val="tx2"/>
                </a:solidFill>
              </a:rPr>
              <a:t>% centering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   &gt;&gt; [</a:t>
            </a:r>
            <a:r>
              <a:rPr lang="en-US" sz="2800" b="1" dirty="0" err="1">
                <a:solidFill>
                  <a:schemeClr val="tx2"/>
                </a:solidFill>
              </a:rPr>
              <a:t>Z,Mu,C</a:t>
            </a:r>
            <a:r>
              <a:rPr lang="en-US" sz="2800" b="1" dirty="0">
                <a:solidFill>
                  <a:schemeClr val="tx2"/>
                </a:solidFill>
              </a:rPr>
              <a:t>]=</a:t>
            </a:r>
            <a:r>
              <a:rPr lang="en-US" sz="2800" b="1" dirty="0" err="1">
                <a:solidFill>
                  <a:schemeClr val="tx2"/>
                </a:solidFill>
              </a:rPr>
              <a:t>svd</a:t>
            </a:r>
            <a:r>
              <a:rPr lang="en-US" sz="2800" b="1" dirty="0">
                <a:solidFill>
                  <a:schemeClr val="tx2"/>
                </a:solidFill>
              </a:rPr>
              <a:t>(Y);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063661"/>
            <a:ext cx="33404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First       Second    Third</a:t>
            </a:r>
          </a:p>
          <a:p>
            <a:r>
              <a:rPr lang="en-US" b="1" dirty="0"/>
              <a:t>     -0.7086    0.1783    0.4534</a:t>
            </a:r>
          </a:p>
          <a:p>
            <a:r>
              <a:rPr lang="en-US" b="1" dirty="0"/>
              <a:t>      0.2836   -0.6934    0.4706</a:t>
            </a:r>
          </a:p>
          <a:p>
            <a:r>
              <a:rPr lang="en-US" b="1" dirty="0"/>
              <a:t>      0.0935    0.1841   -0.0486</a:t>
            </a:r>
          </a:p>
          <a:p>
            <a:r>
              <a:rPr lang="en-US" b="1" dirty="0"/>
              <a:t>Z=  0.4629    0.0931   -0.1916</a:t>
            </a:r>
          </a:p>
          <a:p>
            <a:r>
              <a:rPr lang="en-US" b="1" dirty="0"/>
              <a:t>     -0.3705   -0.3374   -0.7293</a:t>
            </a:r>
          </a:p>
          <a:p>
            <a:r>
              <a:rPr lang="en-US" b="1" dirty="0"/>
              <a:t>      0.2391    0.5753    0.0455</a:t>
            </a:r>
          </a:p>
          <a:p>
            <a:endParaRPr lang="en-US" b="1" dirty="0">
              <a:sym typeface="Symbol"/>
            </a:endParaRPr>
          </a:p>
          <a:p>
            <a:r>
              <a:rPr lang="en-US" b="1" dirty="0">
                <a:sym typeface="Symbol"/>
              </a:rPr>
              <a:t>=</a:t>
            </a:r>
            <a:r>
              <a:rPr lang="en-US" b="1" dirty="0"/>
              <a:t>    </a:t>
            </a:r>
            <a:r>
              <a:rPr lang="ru-RU" b="1" dirty="0"/>
              <a:t>27.3</a:t>
            </a:r>
            <a:r>
              <a:rPr lang="en-US" b="1" dirty="0"/>
              <a:t>7</a:t>
            </a:r>
            <a:r>
              <a:rPr lang="ru-RU" b="1" dirty="0"/>
              <a:t>  </a:t>
            </a:r>
            <a:r>
              <a:rPr lang="en-US" b="1" dirty="0"/>
              <a:t>    </a:t>
            </a:r>
            <a:r>
              <a:rPr lang="ru-RU" b="1" dirty="0"/>
              <a:t>26.1</a:t>
            </a:r>
            <a:r>
              <a:rPr lang="en-US" b="1" dirty="0"/>
              <a:t>3</a:t>
            </a:r>
            <a:r>
              <a:rPr lang="ru-RU" b="1" dirty="0"/>
              <a:t> </a:t>
            </a:r>
            <a:r>
              <a:rPr lang="en-US" b="1" dirty="0"/>
              <a:t>    </a:t>
            </a:r>
            <a:r>
              <a:rPr lang="ru-RU" b="1" dirty="0"/>
              <a:t>17.26</a:t>
            </a:r>
            <a:endParaRPr lang="en-US" b="1" dirty="0"/>
          </a:p>
          <a:p>
            <a:endParaRPr lang="en-US" b="1" dirty="0"/>
          </a:p>
          <a:p>
            <a:r>
              <a:rPr lang="ru-RU" b="1" dirty="0"/>
              <a:t> </a:t>
            </a:r>
            <a:r>
              <a:rPr lang="en-US" b="1" dirty="0"/>
              <a:t>      </a:t>
            </a:r>
            <a:r>
              <a:rPr lang="ru-RU" b="1" dirty="0"/>
              <a:t>0.5933   -0.0056   -0.8049</a:t>
            </a:r>
          </a:p>
          <a:p>
            <a:r>
              <a:rPr lang="en-US" b="1" dirty="0"/>
              <a:t>C=  </a:t>
            </a:r>
            <a:r>
              <a:rPr lang="ru-RU" b="1" dirty="0"/>
              <a:t>0.3734    0.8878    0.2690</a:t>
            </a:r>
          </a:p>
          <a:p>
            <a:r>
              <a:rPr lang="ru-RU" b="1" dirty="0"/>
              <a:t>   </a:t>
            </a:r>
            <a:r>
              <a:rPr lang="en-US" b="1" dirty="0"/>
              <a:t>   </a:t>
            </a:r>
            <a:r>
              <a:rPr lang="ru-RU" b="1" dirty="0"/>
              <a:t>-0.7131    0.4601   -0.5289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94040" y="3429000"/>
                <a:ext cx="6049959" cy="3118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AutoNum type="arabicParenBoth"/>
                </a:pPr>
                <a:r>
                  <a:rPr lang="en-US" sz="2800" b="1" dirty="0"/>
                  <a:t>The principal component drastically changes</a:t>
                </a:r>
              </a:p>
              <a:p>
                <a:r>
                  <a:rPr lang="en-US" sz="2800" b="1" dirty="0"/>
                  <a:t>(2) Contribution of first component</a:t>
                </a:r>
              </a:p>
              <a:p>
                <a:r>
                  <a:rPr lang="en-US" sz="2800" b="1" dirty="0"/>
                  <a:t>changes too</a:t>
                </a:r>
              </a:p>
              <a:p>
                <a:r>
                  <a:rPr lang="en-US" sz="2800" dirty="0">
                    <a:ea typeface="Cambria Math"/>
                  </a:rPr>
                  <a:t>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/>
                  <a:t>=27.37</a:t>
                </a:r>
                <a:r>
                  <a:rPr lang="en-US" sz="2800" baseline="30000" dirty="0"/>
                  <a:t>2</a:t>
                </a:r>
                <a:r>
                  <a:rPr lang="en-US" sz="2800" dirty="0">
                    <a:ea typeface="Cambria Math"/>
                  </a:rPr>
                  <a:t> = 749.1 </a:t>
                </a:r>
                <a:r>
                  <a:rPr lang="en-US" sz="2800" dirty="0"/>
                  <a:t>to</a:t>
                </a:r>
              </a:p>
              <a:p>
                <a:r>
                  <a:rPr lang="en-US" sz="2800" dirty="0"/>
                  <a:t>Data scatter </a:t>
                </a:r>
                <a:r>
                  <a:rPr lang="en-US" sz="2800" i="1" dirty="0"/>
                  <a:t>ds</a:t>
                </a:r>
                <a:r>
                  <a:rPr lang="en-US" sz="2800" dirty="0"/>
                  <a:t>=1729.7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/>
                  <a:t>/</a:t>
                </a:r>
                <a:r>
                  <a:rPr lang="en-US" sz="2800" i="1" dirty="0"/>
                  <a:t>ds</a:t>
                </a:r>
                <a:r>
                  <a:rPr lang="en-US" sz="2800" dirty="0"/>
                  <a:t>=0.433,</a:t>
                </a:r>
              </a:p>
              <a:p>
                <a:r>
                  <a:rPr lang="en-US" sz="2800" dirty="0"/>
                  <a:t>down to 43.3% from 98.6% previously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040" y="3429000"/>
                <a:ext cx="6049959" cy="3118546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2117" t="-1957" r="-1915" b="-45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481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Principal Component Analysis: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                         Hidden Factor Model,  10</a:t>
            </a:r>
            <a:endParaRPr lang="ru-RU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CODA_2018_4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50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1508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                  *                                =                                            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1520" y="934778"/>
            <a:ext cx="864096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</a:t>
            </a:r>
            <a:r>
              <a:rPr lang="en-US" sz="3200" b="1" dirty="0">
                <a:solidFill>
                  <a:srgbClr val="C00000"/>
                </a:solidFill>
              </a:rPr>
              <a:t>Why such a drastic change?  </a:t>
            </a:r>
            <a:r>
              <a:rPr lang="en-US" sz="2800" b="1" dirty="0"/>
              <a:t>after the data </a:t>
            </a:r>
            <a:r>
              <a:rPr lang="en-US" sz="2800" b="1" dirty="0">
                <a:solidFill>
                  <a:schemeClr val="tx2"/>
                </a:solidFill>
              </a:rPr>
              <a:t>X</a:t>
            </a:r>
            <a:r>
              <a:rPr lang="en-US" sz="2800" b="1" dirty="0"/>
              <a:t> is preprocessed into </a:t>
            </a:r>
            <a:r>
              <a:rPr lang="en-US" sz="2800" b="1" dirty="0">
                <a:solidFill>
                  <a:schemeClr val="tx2"/>
                </a:solidFill>
              </a:rPr>
              <a:t>Y</a:t>
            </a:r>
            <a:r>
              <a:rPr lang="en-US" sz="2800" b="1" dirty="0"/>
              <a:t> by centering, that is, subtracting the column means  from the columns</a:t>
            </a:r>
            <a:endParaRPr lang="en-US" sz="2800" b="1" dirty="0">
              <a:solidFill>
                <a:srgbClr val="C00000"/>
              </a:solidFill>
            </a:endParaRPr>
          </a:p>
          <a:p>
            <a:r>
              <a:rPr lang="en-US" sz="2800" b="1" dirty="0">
                <a:solidFill>
                  <a:schemeClr val="tx2"/>
                </a:solidFill>
              </a:rPr>
              <a:t>Contribution down to</a:t>
            </a:r>
            <a:r>
              <a:rPr lang="en-US" sz="2400" b="1" dirty="0">
                <a:solidFill>
                  <a:schemeClr val="tx2"/>
                </a:solidFill>
              </a:rPr>
              <a:t> 43.3% from 98.6%, etc.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68144" y="2812215"/>
            <a:ext cx="30243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 dots </a:t>
            </a:r>
            <a:r>
              <a:rPr lang="en-US" sz="2400" b="1" dirty="0"/>
              <a:t>– raw data X</a:t>
            </a:r>
          </a:p>
          <a:p>
            <a:r>
              <a:rPr lang="en-US" sz="2400" b="1" dirty="0">
                <a:solidFill>
                  <a:srgbClr val="4F5AE3"/>
                </a:solidFill>
              </a:rPr>
              <a:t>Blue</a:t>
            </a:r>
            <a:r>
              <a:rPr lang="en-US" sz="2400" b="1" dirty="0"/>
              <a:t> – data Y centered</a:t>
            </a:r>
          </a:p>
          <a:p>
            <a:endParaRPr lang="en-US" sz="2400" b="1" dirty="0"/>
          </a:p>
          <a:p>
            <a:r>
              <a:rPr lang="en-US" sz="2400" b="1" dirty="0"/>
              <a:t>Circle – space origin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400" b="1" dirty="0">
                <a:solidFill>
                  <a:srgbClr val="C00000"/>
                </a:solidFill>
              </a:rPr>
              <a:t>Red arrow </a:t>
            </a:r>
            <a:r>
              <a:rPr lang="en-US" sz="2400" b="1" dirty="0"/>
              <a:t>– PC for X</a:t>
            </a:r>
          </a:p>
          <a:p>
            <a:r>
              <a:rPr lang="en-US" sz="2400" b="1" dirty="0">
                <a:solidFill>
                  <a:srgbClr val="4F5AE3"/>
                </a:solidFill>
              </a:rPr>
              <a:t>Blue arrow </a:t>
            </a:r>
            <a:r>
              <a:rPr lang="en-US" sz="2400" b="1" dirty="0"/>
              <a:t>– PC for Y</a:t>
            </a:r>
            <a:endParaRPr lang="ru-RU" sz="24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2713068"/>
            <a:ext cx="5713547" cy="28082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0254" y="5674608"/>
            <a:ext cx="85833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Why? </a:t>
            </a:r>
            <a:r>
              <a:rPr lang="en-US" sz="3200" b="1" dirty="0"/>
              <a:t>Because </a:t>
            </a:r>
            <a:r>
              <a:rPr lang="en-US" sz="3200" b="1" dirty="0">
                <a:solidFill>
                  <a:schemeClr val="tx2"/>
                </a:solidFill>
              </a:rPr>
              <a:t>all PCs must go through the origin</a:t>
            </a:r>
            <a:r>
              <a:rPr lang="en-US" sz="3200" b="1" dirty="0"/>
              <a:t>.</a:t>
            </a:r>
          </a:p>
          <a:p>
            <a:r>
              <a:rPr lang="en-US" sz="3200" b="1" dirty="0"/>
              <a:t>Just compare the lengths of</a:t>
            </a:r>
            <a:r>
              <a:rPr lang="en-US" sz="3200" b="1" dirty="0">
                <a:solidFill>
                  <a:srgbClr val="C00000"/>
                </a:solidFill>
              </a:rPr>
              <a:t> red </a:t>
            </a:r>
            <a:r>
              <a:rPr lang="en-US" sz="3200" b="1" dirty="0"/>
              <a:t>and </a:t>
            </a:r>
            <a:r>
              <a:rPr lang="en-US" sz="3200" b="1" dirty="0">
                <a:solidFill>
                  <a:srgbClr val="4F5AE3"/>
                </a:solidFill>
              </a:rPr>
              <a:t>blue</a:t>
            </a:r>
            <a:r>
              <a:rPr lang="en-US" sz="3200" b="1" dirty="0"/>
              <a:t> vectors.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929923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Principal Component Analysis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Hidden Factor Model,  11</a:t>
            </a:r>
            <a:endParaRPr lang="ru-RU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CODA_2018_4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50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1508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                  *                                =                                            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1520" y="934778"/>
            <a:ext cx="87849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PCA methodology: Summary</a:t>
            </a:r>
          </a:p>
          <a:p>
            <a:endParaRPr lang="en-US" sz="2800" b="1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</a:rPr>
              <a:t>Principal component is a rescaled singular triplet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</a:rPr>
              <a:t>Principal components optimally approximate the data according to the least squares criterion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</a:rPr>
              <a:t>Principal components are orthogonal to each other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</a:rPr>
              <a:t>Principal component’s contribution is proportional to its squared singular 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</a:rPr>
              <a:t>Principal components change at any data transformation, centering included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</a:rPr>
              <a:t>Principal components of X are highly related to eigenvalues and eigenvectors of A=X</a:t>
            </a:r>
            <a:r>
              <a:rPr lang="en-US" sz="2800" b="1" dirty="0">
                <a:solidFill>
                  <a:schemeClr val="tx2"/>
                </a:solidFill>
                <a:sym typeface="Symbol"/>
              </a:rPr>
              <a:t>X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800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1340768"/>
          </a:xfrm>
        </p:spPr>
        <p:txBody>
          <a:bodyPr>
            <a:normAutofit fontScale="90000"/>
          </a:bodyPr>
          <a:lstStyle/>
          <a:p>
            <a:r>
              <a:rPr lang="en-US" sz="4400" b="1" kern="1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Principal Component Analysis: Method and Model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68760"/>
            <a:ext cx="9144000" cy="547260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spcAft>
                <a:spcPts val="60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                                     </a:t>
            </a:r>
            <a:r>
              <a:rPr lang="en-US" sz="3600" b="1" dirty="0">
                <a:solidFill>
                  <a:srgbClr val="C00000"/>
                </a:solidFill>
              </a:rPr>
              <a:t>Summary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Theoretic introduction: Summarization versus Correlation: </a:t>
            </a:r>
            <a:r>
              <a:rPr lang="en-US" sz="2800" b="1" dirty="0">
                <a:solidFill>
                  <a:schemeClr val="tx2"/>
                </a:solidFill>
              </a:rPr>
              <a:t>Summarization is similar to correlation if all features are considered target; the data standardization issue is important yet to be explored.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Matrix operations: </a:t>
            </a:r>
            <a:r>
              <a:rPr lang="en-US" sz="2800" b="1" dirty="0">
                <a:solidFill>
                  <a:schemeClr val="tx2"/>
                </a:solidFill>
              </a:rPr>
              <a:t>Be cautious, matrices are not numbers!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Matrix spectrum, singular value decomposition, approximation: </a:t>
            </a:r>
            <a:r>
              <a:rPr lang="en-US" sz="2800" b="1" dirty="0">
                <a:solidFill>
                  <a:schemeClr val="tx2"/>
                </a:solidFill>
              </a:rPr>
              <a:t>Considering a square matrix as a mapping, eigenvectors represent axes that are mapped onto themselves. For symmetric matrices these axes are mutually orthogonal. A rectangular matrix can be treated similarly if both direct and inverse mapping are considered. Luckily this amounts to multiplication of matrices and using one more, semi positive definite, property.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CODA_2018_4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5239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1340768"/>
          </a:xfrm>
        </p:spPr>
        <p:txBody>
          <a:bodyPr>
            <a:normAutofit fontScale="90000"/>
          </a:bodyPr>
          <a:lstStyle/>
          <a:p>
            <a:r>
              <a:rPr lang="en-US" sz="4400" b="1" kern="1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Principal Component Analysis: </a:t>
            </a:r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Method and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96752"/>
            <a:ext cx="9036496" cy="5544616"/>
          </a:xfrm>
        </p:spPr>
        <p:txBody>
          <a:bodyPr>
            <a:normAutofit/>
          </a:bodyPr>
          <a:lstStyle/>
          <a:p>
            <a:pPr marL="457200" lvl="1" indent="0">
              <a:spcAft>
                <a:spcPts val="60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                                     </a:t>
            </a:r>
            <a:r>
              <a:rPr lang="en-US" sz="3600" b="1" dirty="0">
                <a:solidFill>
                  <a:srgbClr val="C00000"/>
                </a:solidFill>
              </a:rPr>
              <a:t>Summary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Hidden factor model. Its solution. Principal components, loadings, contributions. </a:t>
            </a:r>
            <a:r>
              <a:rPr lang="en-US" sz="2800" b="1" dirty="0">
                <a:solidFill>
                  <a:schemeClr val="tx2"/>
                </a:solidFill>
              </a:rPr>
              <a:t>This all comes from the SVD theory because of somewhat over simplistic character of the model, just a product of row-related item and a column-related item.</a:t>
            </a:r>
          </a:p>
          <a:p>
            <a:pPr marL="457200" lvl="1" indent="0">
              <a:spcAft>
                <a:spcPts val="600"/>
              </a:spcAft>
              <a:buNone/>
            </a:pP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CODA_2018_4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446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Principal Component Analysis 3: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Spectrum, 1</a:t>
            </a:r>
            <a:endParaRPr lang="ru-RU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CODA_2018_4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15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908719"/>
                <a:ext cx="9389957" cy="552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Take a square matrix      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1" i="1" smtClean="0">
                                <a:latin typeface="Cambria Math"/>
                              </a:rPr>
                              <m:t>𝟏</m:t>
                            </m:r>
                            <m:r>
                              <a:rPr lang="en-US" sz="2800" b="1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800" b="1" i="1" smtClean="0">
                                <a:latin typeface="Cambria Math"/>
                              </a:rPr>
                              <m:t>𝟏</m:t>
                            </m:r>
                            <m:r>
                              <a:rPr lang="en-US" sz="2800" b="1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800" b="1" i="1" smtClean="0">
                                <a:latin typeface="Cambria Math"/>
                              </a:rPr>
                              <m:t>𝟐</m:t>
                            </m:r>
                          </m:e>
                          <m:e>
                            <m:r>
                              <a:rPr lang="en-US" sz="2800" b="1" i="1" smtClean="0">
                                <a:latin typeface="Cambria Math"/>
                              </a:rPr>
                              <m:t>𝟏</m:t>
                            </m:r>
                            <m:r>
                              <a:rPr lang="en-US" sz="2800" b="1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800" b="1" i="1" smtClean="0">
                                <a:latin typeface="Cambria Math"/>
                              </a:rPr>
                              <m:t>𝟑</m:t>
                            </m:r>
                            <m:r>
                              <a:rPr lang="en-US" sz="2800" b="1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800" b="1" i="1" smtClean="0">
                                <a:latin typeface="Cambria Math"/>
                              </a:rPr>
                              <m:t>𝟑</m:t>
                            </m:r>
                          </m:e>
                          <m:e>
                            <m:r>
                              <a:rPr lang="en-US" sz="2800" b="1" i="1" smtClean="0">
                                <a:latin typeface="Cambria Math"/>
                              </a:rPr>
                              <m:t>𝟐</m:t>
                            </m:r>
                            <m:r>
                              <a:rPr lang="en-US" sz="2800" b="1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800" b="1" i="1" smtClean="0">
                                <a:latin typeface="Cambria Math"/>
                              </a:rPr>
                              <m:t>𝟑</m:t>
                            </m:r>
                            <m:r>
                              <a:rPr lang="en-US" sz="2800" b="1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800" b="1" i="1" smtClean="0">
                                <a:latin typeface="Cambria Math"/>
                              </a:rPr>
                              <m:t>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b="1" dirty="0"/>
                  <a:t>   and  an  f=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𝟏</m:t>
                            </m:r>
                          </m:e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𝟏</m:t>
                            </m:r>
                          </m:e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b="1" dirty="0"/>
                  <a:t>,  </a:t>
                </a:r>
              </a:p>
              <a:p>
                <a:r>
                  <a:rPr lang="en-US" sz="2800" b="1" dirty="0"/>
                  <a:t>           Multiply A*f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𝟐</m:t>
                            </m:r>
                          </m:e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𝟏</m:t>
                            </m:r>
                          </m:e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b="1" dirty="0"/>
                  <a:t>,    divide A*f./f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</a:rPr>
                          <m:t>−</m:t>
                        </m:r>
                        <m:eqArr>
                          <m:eqArr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𝟐</m:t>
                            </m:r>
                          </m:e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𝟏</m:t>
                            </m:r>
                          </m:e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b="1" dirty="0"/>
                  <a:t> -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different  </a:t>
                </a:r>
              </a:p>
              <a:p>
                <a:r>
                  <a:rPr lang="en-US" sz="2800" b="1" dirty="0"/>
                  <a:t>Take </a:t>
                </a:r>
                <a:r>
                  <a:rPr lang="en-US" sz="2800" b="1" dirty="0">
                    <a:solidFill>
                      <a:schemeClr val="tx2"/>
                    </a:solidFill>
                  </a:rPr>
                  <a:t>c=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.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𝟑𝟕𝟗𝟐</m:t>
                            </m:r>
                          </m:e>
                          <m:e>
                            <m:r>
                              <a:rPr lang="en-US" sz="2800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sz="2800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.</m:t>
                            </m:r>
                            <m:r>
                              <a:rPr lang="en-US" sz="2800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𝟕𝟏𝟕𝟏</m:t>
                            </m:r>
                          </m:e>
                          <m:e>
                            <m:r>
                              <a:rPr lang="en-US" sz="2800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sz="2800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.</m:t>
                            </m:r>
                            <m:r>
                              <a:rPr lang="en-US" sz="2800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𝟓𝟖𝟒𝟖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b="1" dirty="0"/>
                  <a:t>, multiply </a:t>
                </a:r>
                <a:r>
                  <a:rPr lang="en-US" sz="2800" b="1" dirty="0">
                    <a:solidFill>
                      <a:schemeClr val="tx2"/>
                    </a:solidFill>
                  </a:rPr>
                  <a:t>A*c=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.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𝟐𝟔𝟓𝟗</m:t>
                            </m:r>
                          </m:e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.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𝟐𝟖𝟒𝟗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𝟑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.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𝟒𝟗𝟒𝟓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b="1" dirty="0"/>
                  <a:t>.   </a:t>
                </a:r>
              </a:p>
              <a:p>
                <a:r>
                  <a:rPr lang="en-US" sz="2800" b="1" dirty="0"/>
                  <a:t>Divide</a:t>
                </a:r>
              </a:p>
              <a:p>
                <a:r>
                  <a:rPr lang="en-US" sz="2800" b="1" dirty="0">
                    <a:solidFill>
                      <a:schemeClr val="tx2"/>
                    </a:solidFill>
                  </a:rPr>
                  <a:t>A*c./c=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𝟓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.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𝟗𝟕𝟓𝟒</m:t>
                            </m:r>
                          </m:e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𝟓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.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𝟗𝟕𝟓𝟒</m:t>
                            </m:r>
                          </m:e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𝟓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.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𝟗𝟕𝟓𝟒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b="1" dirty="0">
                    <a:solidFill>
                      <a:schemeClr val="tx2"/>
                    </a:solidFill>
                  </a:rPr>
                  <a:t>- same 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=5.9754 </a:t>
                </a:r>
                <a:r>
                  <a:rPr lang="en-US" sz="2800" b="1" dirty="0">
                    <a:sym typeface="Symbol"/>
                  </a:rPr>
                  <a:t>:  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3600" b="1" dirty="0">
                    <a:solidFill>
                      <a:schemeClr val="tx2"/>
                    </a:solidFill>
                    <a:sym typeface="Symbol"/>
                  </a:rPr>
                  <a:t>A*c= c</a:t>
                </a:r>
                <a:endParaRPr lang="en-US" sz="3200" b="1" dirty="0"/>
              </a:p>
              <a:p>
                <a:r>
                  <a:rPr lang="en-US" sz="2800" b="1" dirty="0"/>
                  <a:t>                                                      In this case:                                   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8719"/>
                <a:ext cx="9389957" cy="5529334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299" b="-22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453919" y="5661248"/>
            <a:ext cx="2664296" cy="10772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sym typeface="Symbol"/>
              </a:rPr>
              <a:t>c   </a:t>
            </a:r>
            <a:r>
              <a:rPr lang="en-US" sz="3200" b="1" dirty="0">
                <a:sym typeface="Symbol"/>
              </a:rPr>
              <a:t>eigenvector</a:t>
            </a:r>
          </a:p>
          <a:p>
            <a:r>
              <a:rPr lang="en-US" sz="3200" b="1" dirty="0">
                <a:solidFill>
                  <a:schemeClr val="tx2"/>
                </a:solidFill>
                <a:sym typeface="Symbol"/>
              </a:rPr>
              <a:t></a:t>
            </a:r>
            <a:r>
              <a:rPr lang="en-US" sz="3200" b="1" dirty="0"/>
              <a:t>   eigenvalue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452320" y="2708920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values</a:t>
            </a:r>
            <a:endParaRPr lang="ru-RU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76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Principal Component Analysis 3: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Spectrum, 2</a:t>
            </a:r>
            <a:endParaRPr lang="ru-RU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CODA_2018_4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16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908720"/>
                <a:ext cx="8732579" cy="2415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    </a:t>
                </a:r>
                <a:r>
                  <a:rPr lang="en-US" sz="2400" b="1" dirty="0"/>
                  <a:t>For f=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𝟏</m:t>
                            </m:r>
                          </m:e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𝟏</m:t>
                            </m:r>
                          </m:e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/>
                  <a:t>,  A*f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𝟐</m:t>
                            </m:r>
                          </m:e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𝟏</m:t>
                            </m:r>
                          </m:e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/>
                  <a:t>,    different direction</a:t>
                </a:r>
              </a:p>
              <a:p>
                <a:r>
                  <a:rPr lang="en-US" sz="2400" b="1" dirty="0"/>
                  <a:t>    For </a:t>
                </a:r>
                <a:r>
                  <a:rPr lang="en-US" sz="2400" b="1" dirty="0">
                    <a:solidFill>
                      <a:schemeClr val="tx2"/>
                    </a:solidFill>
                  </a:rPr>
                  <a:t>c=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.</m:t>
                            </m:r>
                            <m:r>
                              <a:rPr lang="en-US" sz="24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𝟑𝟕𝟗𝟐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sz="2400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.</m:t>
                            </m:r>
                            <m:r>
                              <a:rPr lang="en-US" sz="2400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𝟕𝟏𝟕𝟏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sz="2400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.</m:t>
                            </m:r>
                            <m:r>
                              <a:rPr lang="en-US" sz="2400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𝟓𝟖𝟒𝟖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>
                    <a:solidFill>
                      <a:schemeClr val="tx2"/>
                    </a:solidFill>
                  </a:rPr>
                  <a:t>, A*c=</a:t>
                </a:r>
                <a:r>
                  <a:rPr lang="en-US" sz="2400" b="1" dirty="0">
                    <a:solidFill>
                      <a:schemeClr val="tx2"/>
                    </a:solidFill>
                    <a:sym typeface="Symbol"/>
                  </a:rPr>
                  <a:t> c</a:t>
                </a:r>
                <a:r>
                  <a:rPr lang="en-US" sz="2400" b="1" dirty="0">
                    <a:sym typeface="Symbol"/>
                  </a:rPr>
                  <a:t>, same direction:    eigenvalue and</a:t>
                </a:r>
              </a:p>
              <a:p>
                <a:r>
                  <a:rPr lang="en-US" sz="2400" b="1" dirty="0">
                    <a:sym typeface="Symbol"/>
                  </a:rPr>
                  <a:t>                                                                                     eigenvector of A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8720"/>
                <a:ext cx="8732579" cy="2415085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b="-47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437" y="3501008"/>
            <a:ext cx="6137646" cy="31683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01126" y="3789040"/>
            <a:ext cx="42428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Grey f jumps</a:t>
            </a:r>
          </a:p>
          <a:p>
            <a:r>
              <a:rPr lang="en-US" sz="2800" b="1" dirty="0"/>
              <a:t>to green </a:t>
            </a:r>
            <a:r>
              <a:rPr lang="en-US" sz="2800" b="1" dirty="0">
                <a:solidFill>
                  <a:srgbClr val="00B050"/>
                </a:solidFill>
              </a:rPr>
              <a:t>A*f</a:t>
            </a:r>
          </a:p>
          <a:p>
            <a:r>
              <a:rPr lang="en-US" sz="3200" b="1" dirty="0"/>
              <a:t>Blue</a:t>
            </a:r>
            <a:r>
              <a:rPr lang="en-US" sz="3200" b="1" dirty="0">
                <a:solidFill>
                  <a:schemeClr val="tx2"/>
                </a:solidFill>
              </a:rPr>
              <a:t> c </a:t>
            </a:r>
            <a:r>
              <a:rPr lang="en-US" sz="3200" b="1" dirty="0"/>
              <a:t>remains on the blue: </a:t>
            </a:r>
            <a:r>
              <a:rPr lang="en-US" sz="3200" b="1" dirty="0" err="1">
                <a:solidFill>
                  <a:schemeClr val="tx2"/>
                </a:solidFill>
              </a:rPr>
              <a:t>eigenaxis</a:t>
            </a:r>
            <a:r>
              <a:rPr lang="en-US" sz="3200" b="1" dirty="0">
                <a:solidFill>
                  <a:schemeClr val="tx2"/>
                </a:solidFill>
              </a:rPr>
              <a:t> of A</a:t>
            </a:r>
            <a:endParaRPr lang="ru-RU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562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Principal Component Analysis 3: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Spectrum, 3</a:t>
            </a:r>
            <a:endParaRPr lang="ru-RU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CODA_2018_4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0603" y="980728"/>
            <a:ext cx="9144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ym typeface="Symbol"/>
              </a:rPr>
              <a:t>Eigenvalues and eigenvectors: </a:t>
            </a:r>
            <a:r>
              <a:rPr lang="en-US" sz="2800" b="1" dirty="0">
                <a:solidFill>
                  <a:schemeClr val="tx2"/>
                </a:solidFill>
                <a:sym typeface="Symbol"/>
              </a:rPr>
              <a:t>A*c= c</a:t>
            </a:r>
            <a:endParaRPr lang="en-US" sz="2800" b="1" dirty="0"/>
          </a:p>
          <a:p>
            <a:endParaRPr lang="en-US" sz="2400" b="1" dirty="0">
              <a:sym typeface="Symbol"/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sym typeface="Symbol"/>
              </a:rPr>
              <a:t>If c is eigenvector for A, then so is c for any real ; to make c unique, conventionally  c  is considered normed, |c|=1.</a:t>
            </a:r>
          </a:p>
          <a:p>
            <a:pPr marL="457200" indent="-457200">
              <a:buAutoNum type="arabicPeriod"/>
            </a:pPr>
            <a:r>
              <a:rPr lang="en-US" sz="2400" b="1" dirty="0">
                <a:sym typeface="Symbol"/>
              </a:rPr>
              <a:t>The number of different eigenvalues for an </a:t>
            </a:r>
            <a:r>
              <a:rPr lang="en-US" sz="2400" b="1" dirty="0" err="1">
                <a:sym typeface="Symbol"/>
              </a:rPr>
              <a:t>mm</a:t>
            </a:r>
            <a:r>
              <a:rPr lang="en-US" sz="2400" b="1" dirty="0">
                <a:sym typeface="Symbol"/>
              </a:rPr>
              <a:t>  A is not greater than m; the number of nonzero eigenvalues is A’s rank.</a:t>
            </a:r>
          </a:p>
          <a:p>
            <a:pPr marL="514350" indent="-514350">
              <a:buAutoNum type="arabicPeriod"/>
            </a:pPr>
            <a:r>
              <a:rPr lang="en-US" sz="3200" b="1" dirty="0">
                <a:sym typeface="Symbol"/>
              </a:rPr>
              <a:t>If A is symmetric, then all its eigenvalues are real; and the eigenvectors, mutually </a:t>
            </a:r>
            <a:r>
              <a:rPr lang="en-US" sz="3200" b="1" dirty="0">
                <a:solidFill>
                  <a:schemeClr val="tx2"/>
                </a:solidFill>
                <a:sym typeface="Symbol"/>
              </a:rPr>
              <a:t>orthogonal </a:t>
            </a:r>
            <a:r>
              <a:rPr lang="en-US" sz="3200" b="1" dirty="0">
                <a:solidFill>
                  <a:srgbClr val="C00000"/>
                </a:solidFill>
                <a:sym typeface="Symbol"/>
              </a:rPr>
              <a:t>(what does this mean?).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725144"/>
            <a:ext cx="6137646" cy="213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7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Principal Component Analysis 3: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Spectrum, 4</a:t>
            </a:r>
            <a:endParaRPr lang="ru-RU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CODA_2018_4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18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908720"/>
                <a:ext cx="9144000" cy="5552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ym typeface="Symbol"/>
                  </a:rPr>
                  <a:t>Eigen-values/vectors of symmetric matrices: 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A*c= c</a:t>
                </a:r>
                <a:endParaRPr lang="en-US" sz="2800" b="1" dirty="0"/>
              </a:p>
              <a:p>
                <a:endParaRPr lang="en-US" sz="2400" b="1" dirty="0">
                  <a:sym typeface="Symbol"/>
                </a:endParaRPr>
              </a:p>
              <a:p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Rank 1 symmetric matrices: A’s characteristic</a:t>
                </a:r>
              </a:p>
              <a:p>
                <a:endParaRPr lang="en-US" sz="2400" b="1" dirty="0">
                  <a:sym typeface="Symbol"/>
                </a:endParaRPr>
              </a:p>
              <a:p>
                <a:r>
                  <a:rPr lang="en-US" sz="2400" b="1" dirty="0">
                    <a:sym typeface="Symbol"/>
                  </a:rPr>
                  <a:t>Take a vector, say </a:t>
                </a:r>
                <a:r>
                  <a:rPr lang="en-US" sz="2800" b="1" i="1" dirty="0">
                    <a:sym typeface="Symbol"/>
                  </a:rPr>
                  <a:t>a</a:t>
                </a:r>
                <a:r>
                  <a:rPr lang="en-US" sz="2800" b="1" dirty="0">
                    <a:sym typeface="Symbol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a:rPr lang="en-US" sz="2400" b="1" i="1" smtClean="0">
                                <a:latin typeface="Cambria Math"/>
                                <a:sym typeface="Symbol"/>
                              </a:rPr>
                              <m:t>  </m:t>
                            </m:r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𝟏</m:t>
                            </m:r>
                          </m:e>
                          <m:e>
                            <m:r>
                              <a:rPr lang="en-US" sz="2400" b="1" i="1" smtClean="0"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𝟐</m:t>
                            </m:r>
                          </m:e>
                          <m:e>
                            <m:r>
                              <a:rPr lang="en-US" sz="2400" b="1" i="1" smtClean="0">
                                <a:latin typeface="Cambria Math"/>
                                <a:sym typeface="Symbol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/>
                                <a:sym typeface="Symbol"/>
                              </a:rPr>
                              <m:t>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>
                    <a:sym typeface="Symbol"/>
                  </a:rPr>
                  <a:t>, multiply it by its transpose </a:t>
                </a:r>
                <a:r>
                  <a:rPr lang="en-US" sz="2400" b="1" i="1" dirty="0">
                    <a:sym typeface="Symbol"/>
                  </a:rPr>
                  <a:t>a</a:t>
                </a:r>
                <a:r>
                  <a:rPr lang="en-US" sz="2400" b="1" dirty="0">
                    <a:sym typeface="Symbol"/>
                  </a:rPr>
                  <a:t>’=[1 2 -4]:</a:t>
                </a:r>
              </a:p>
              <a:p>
                <a:r>
                  <a:rPr lang="en-US" sz="2400" b="1" dirty="0">
                    <a:sym typeface="Symbol"/>
                  </a:rPr>
                  <a:t>                          </a:t>
                </a:r>
                <a:r>
                  <a:rPr lang="en-US" sz="2400" b="1" i="1" dirty="0">
                    <a:sym typeface="Symbol"/>
                  </a:rPr>
                  <a:t>A </a:t>
                </a:r>
                <a:r>
                  <a:rPr lang="en-US" sz="2800" b="1" dirty="0">
                    <a:sym typeface="Symbol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  </m:t>
                            </m:r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𝟏</m:t>
                            </m:r>
                          </m:e>
                          <m:e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𝟐</m:t>
                            </m:r>
                          </m:e>
                          <m:e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/>
                                <a:sym typeface="Symbol"/>
                              </a:rPr>
                              <m:t>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>
                    <a:sym typeface="Symbol"/>
                  </a:rPr>
                  <a:t>*[1 2 -4] </a:t>
                </a:r>
                <a:r>
                  <a:rPr lang="en-US" sz="2800" b="1" dirty="0">
                    <a:sym typeface="Symbol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𝟏</m:t>
                            </m:r>
                            <m:r>
                              <a:rPr lang="en-US" sz="2400" b="1" i="1" smtClean="0">
                                <a:latin typeface="Cambria Math"/>
                                <a:sym typeface="Symbol"/>
                              </a:rPr>
                              <m:t>       </m:t>
                            </m:r>
                            <m:r>
                              <a:rPr lang="en-US" sz="2400" b="1" i="1" smtClean="0">
                                <a:latin typeface="Cambria Math"/>
                                <a:sym typeface="Symbol"/>
                              </a:rPr>
                              <m:t>𝟐</m:t>
                            </m:r>
                            <m:r>
                              <a:rPr lang="en-US" sz="2400" b="1" i="1" smtClean="0">
                                <a:latin typeface="Cambria Math"/>
                                <a:sym typeface="Symbol"/>
                              </a:rPr>
                              <m:t>     −</m:t>
                            </m:r>
                            <m:r>
                              <a:rPr lang="en-US" sz="2400" b="1" i="1" smtClean="0">
                                <a:latin typeface="Cambria Math"/>
                                <a:sym typeface="Symbol"/>
                              </a:rPr>
                              <m:t>𝟒</m:t>
                            </m:r>
                          </m:e>
                          <m:e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𝟐</m:t>
                            </m:r>
                            <m:r>
                              <a:rPr lang="en-US" sz="2400" b="1" i="1" smtClean="0">
                                <a:latin typeface="Cambria Math"/>
                                <a:sym typeface="Symbol"/>
                              </a:rPr>
                              <m:t>       </m:t>
                            </m:r>
                            <m:r>
                              <a:rPr lang="en-US" sz="2400" b="1" i="1" smtClean="0">
                                <a:latin typeface="Cambria Math"/>
                                <a:sym typeface="Symbol"/>
                              </a:rPr>
                              <m:t>𝟒</m:t>
                            </m:r>
                            <m:r>
                              <a:rPr lang="en-US" sz="2400" b="1" i="1" smtClean="0">
                                <a:latin typeface="Cambria Math"/>
                                <a:sym typeface="Symbol"/>
                              </a:rPr>
                              <m:t>     −</m:t>
                            </m:r>
                            <m:r>
                              <a:rPr lang="en-US" sz="2400" b="1" i="1" smtClean="0">
                                <a:latin typeface="Cambria Math"/>
                                <a:sym typeface="Symbol"/>
                              </a:rPr>
                              <m:t>𝟖</m:t>
                            </m:r>
                          </m:e>
                          <m:e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/>
                                <a:sym typeface="Symbol"/>
                              </a:rPr>
                              <m:t>𝟒</m:t>
                            </m:r>
                            <m:r>
                              <a:rPr lang="en-US" sz="2400" b="1" i="1" smtClean="0">
                                <a:latin typeface="Cambria Math"/>
                                <a:sym typeface="Symbol"/>
                              </a:rPr>
                              <m:t>   −</m:t>
                            </m:r>
                            <m:r>
                              <a:rPr lang="en-US" sz="2400" b="1" i="1" smtClean="0">
                                <a:latin typeface="Cambria Math"/>
                                <a:sym typeface="Symbol"/>
                              </a:rPr>
                              <m:t>𝟖</m:t>
                            </m:r>
                            <m:r>
                              <a:rPr lang="en-US" sz="2400" b="1" i="1" smtClean="0">
                                <a:latin typeface="Cambria Math"/>
                                <a:sym typeface="Symbol"/>
                              </a:rPr>
                              <m:t>       </m:t>
                            </m:r>
                            <m:r>
                              <a:rPr lang="en-US" sz="2400" b="1" i="1" smtClean="0">
                                <a:latin typeface="Cambria Math"/>
                                <a:sym typeface="Symbol"/>
                              </a:rPr>
                              <m:t>𝟏𝟔</m:t>
                            </m:r>
                          </m:e>
                        </m:eqArr>
                      </m:e>
                    </m:d>
                  </m:oMath>
                </a14:m>
                <a:endParaRPr lang="en-US" sz="2400" b="1" dirty="0">
                  <a:sym typeface="Symbol"/>
                </a:endParaRPr>
              </a:p>
              <a:p>
                <a:endParaRPr lang="en-US" sz="2400" b="1" dirty="0">
                  <a:sym typeface="Symbol"/>
                </a:endParaRPr>
              </a:p>
              <a:p>
                <a:r>
                  <a:rPr lang="en-US" sz="3200" b="1" dirty="0">
                    <a:sym typeface="Symbol"/>
                  </a:rPr>
                  <a:t>In general, for an 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a</a:t>
                </a:r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=(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a</a:t>
                </a:r>
                <a:r>
                  <a:rPr lang="en-US" sz="3200" b="1" i="1" baseline="-25000" dirty="0">
                    <a:solidFill>
                      <a:schemeClr val="tx2"/>
                    </a:solidFill>
                    <a:sym typeface="Symbol"/>
                  </a:rPr>
                  <a:t>1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,a</a:t>
                </a:r>
                <a:r>
                  <a:rPr lang="en-US" sz="3200" b="1" i="1" baseline="-25000" dirty="0">
                    <a:solidFill>
                      <a:schemeClr val="tx2"/>
                    </a:solidFill>
                    <a:sym typeface="Symbol"/>
                  </a:rPr>
                  <a:t>2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,…, a</a:t>
                </a:r>
                <a:r>
                  <a:rPr lang="en-US" sz="3200" b="1" i="1" baseline="-25000" dirty="0">
                    <a:solidFill>
                      <a:schemeClr val="tx2"/>
                    </a:solidFill>
                    <a:sym typeface="Symbol"/>
                  </a:rPr>
                  <a:t>m</a:t>
                </a:r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)</a:t>
                </a:r>
                <a:r>
                  <a:rPr lang="en-US" sz="3200" b="1" dirty="0">
                    <a:sym typeface="Symbol"/>
                  </a:rPr>
                  <a:t>,  matrix 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A</a:t>
                </a:r>
                <a:r>
                  <a:rPr lang="en-US" sz="3200" b="1" dirty="0">
                    <a:sym typeface="Symbol"/>
                  </a:rPr>
                  <a:t>’s (</a:t>
                </a:r>
                <a:r>
                  <a:rPr lang="en-US" sz="3200" b="1" i="1" dirty="0" err="1">
                    <a:solidFill>
                      <a:schemeClr val="tx2"/>
                    </a:solidFill>
                    <a:sym typeface="Symbol"/>
                  </a:rPr>
                  <a:t>i,j</a:t>
                </a:r>
                <a:r>
                  <a:rPr lang="en-US" sz="3200" b="1" dirty="0">
                    <a:sym typeface="Symbol"/>
                  </a:rPr>
                  <a:t>) entry is product</a:t>
                </a:r>
              </a:p>
              <a:p>
                <a:r>
                  <a:rPr lang="en-US" sz="3200" b="1" dirty="0">
                    <a:sym typeface="Symbol"/>
                  </a:rPr>
                  <a:t>                                </a:t>
                </a:r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3200" b="1" i="1" dirty="0" err="1">
                    <a:solidFill>
                      <a:schemeClr val="tx2"/>
                    </a:solidFill>
                    <a:sym typeface="Symbol"/>
                  </a:rPr>
                  <a:t>a</a:t>
                </a:r>
                <a:r>
                  <a:rPr lang="en-US" sz="3200" b="1" i="1" baseline="-25000" dirty="0" err="1">
                    <a:solidFill>
                      <a:schemeClr val="tx2"/>
                    </a:solidFill>
                    <a:sym typeface="Symbol"/>
                  </a:rPr>
                  <a:t>ij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=</a:t>
                </a:r>
                <a:r>
                  <a:rPr lang="en-US" sz="3200" b="1" i="1" dirty="0" err="1">
                    <a:solidFill>
                      <a:schemeClr val="tx2"/>
                    </a:solidFill>
                    <a:sym typeface="Symbol"/>
                  </a:rPr>
                  <a:t>a</a:t>
                </a:r>
                <a:r>
                  <a:rPr lang="en-US" sz="3200" b="1" i="1" baseline="-25000" dirty="0" err="1">
                    <a:solidFill>
                      <a:schemeClr val="tx2"/>
                    </a:solidFill>
                    <a:sym typeface="Symbol"/>
                  </a:rPr>
                  <a:t>i</a:t>
                </a:r>
                <a:r>
                  <a:rPr lang="en-US" sz="3200" b="1" i="1" dirty="0" err="1">
                    <a:solidFill>
                      <a:schemeClr val="tx2"/>
                    </a:solidFill>
                    <a:sym typeface="Symbol"/>
                  </a:rPr>
                  <a:t>a</a:t>
                </a:r>
                <a:r>
                  <a:rPr lang="en-US" sz="3200" b="1" i="1" baseline="-25000" dirty="0" err="1">
                    <a:solidFill>
                      <a:schemeClr val="tx2"/>
                    </a:solidFill>
                    <a:sym typeface="Symbol"/>
                  </a:rPr>
                  <a:t>j</a:t>
                </a:r>
                <a:r>
                  <a:rPr lang="en-US" sz="3200" b="1" dirty="0">
                    <a:sym typeface="Symbol"/>
                  </a:rPr>
                  <a:t>   (</a:t>
                </a:r>
                <a:r>
                  <a:rPr lang="en-US" sz="3200" b="1" i="1" dirty="0" err="1">
                    <a:solidFill>
                      <a:schemeClr val="tx2"/>
                    </a:solidFill>
                    <a:sym typeface="Symbol"/>
                  </a:rPr>
                  <a:t>i,j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=1,…,m</a:t>
                </a:r>
                <a:r>
                  <a:rPr lang="en-US" sz="3200" b="1" dirty="0">
                    <a:sym typeface="Symbol"/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8720"/>
                <a:ext cx="9144000" cy="5552033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667" t="-1317" b="-26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782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Principal Component Analysis 3: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Spectrum, 5</a:t>
            </a:r>
            <a:endParaRPr lang="ru-RU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CODA_2018_4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19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908720"/>
                <a:ext cx="9144000" cy="5815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ym typeface="Symbol"/>
                  </a:rPr>
                  <a:t>Eigen-values/vectors of symmetric matrices: 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A*c= c</a:t>
                </a:r>
                <a:endParaRPr lang="en-US" sz="2800" b="1" dirty="0"/>
              </a:p>
              <a:p>
                <a:endParaRPr lang="en-US" sz="2400" b="1" dirty="0">
                  <a:sym typeface="Symbol"/>
                </a:endParaRPr>
              </a:p>
              <a:p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Rank 1 symmetric matrices: </a:t>
                </a:r>
                <a:r>
                  <a:rPr lang="en-US" sz="3200" b="1" dirty="0">
                    <a:sym typeface="Symbol"/>
                  </a:rPr>
                  <a:t>A characteristic</a:t>
                </a:r>
              </a:p>
              <a:p>
                <a:endParaRPr lang="en-US" sz="2400" b="1" dirty="0">
                  <a:sym typeface="Symbol"/>
                </a:endParaRPr>
              </a:p>
              <a:p>
                <a:r>
                  <a:rPr lang="en-US" sz="2400" b="1" i="1" dirty="0">
                    <a:sym typeface="Symbol"/>
                  </a:rPr>
                  <a:t>For A </a:t>
                </a:r>
                <a:r>
                  <a:rPr lang="en-US" sz="2800" b="1" dirty="0">
                    <a:sym typeface="Symbol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  </m:t>
                            </m:r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𝟏</m:t>
                            </m:r>
                          </m:e>
                          <m:e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𝟐</m:t>
                            </m:r>
                          </m:e>
                          <m:e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/>
                                <a:sym typeface="Symbol"/>
                              </a:rPr>
                              <m:t>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>
                    <a:sym typeface="Symbol"/>
                  </a:rPr>
                  <a:t>*[1 2 -4] </a:t>
                </a:r>
                <a:r>
                  <a:rPr lang="en-US" sz="2800" b="1" dirty="0">
                    <a:sym typeface="Symbol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  </m:t>
                            </m:r>
                            <m:r>
                              <a:rPr lang="en-US" sz="2400" b="1" i="1" smtClean="0">
                                <a:latin typeface="Cambria Math"/>
                                <a:sym typeface="Symbol"/>
                              </a:rPr>
                              <m:t> </m:t>
                            </m:r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𝟏</m:t>
                            </m:r>
                            <m:r>
                              <a:rPr lang="en-US" sz="2400" b="1" i="1" smtClean="0">
                                <a:latin typeface="Cambria Math"/>
                                <a:sym typeface="Symbol"/>
                              </a:rPr>
                              <m:t>       </m:t>
                            </m:r>
                            <m:r>
                              <a:rPr lang="en-US" sz="2400" b="1" i="1" smtClean="0">
                                <a:latin typeface="Cambria Math"/>
                                <a:sym typeface="Symbol"/>
                              </a:rPr>
                              <m:t>𝟐</m:t>
                            </m:r>
                            <m:r>
                              <a:rPr lang="en-US" sz="2400" b="1" i="1" smtClean="0">
                                <a:latin typeface="Cambria Math"/>
                                <a:sym typeface="Symbol"/>
                              </a:rPr>
                              <m:t>  −</m:t>
                            </m:r>
                            <m:r>
                              <a:rPr lang="en-US" sz="2400" b="1" i="1" smtClean="0">
                                <a:latin typeface="Cambria Math"/>
                                <a:sym typeface="Symbol"/>
                              </a:rPr>
                              <m:t>𝟒</m:t>
                            </m:r>
                          </m:e>
                          <m:e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 </m:t>
                            </m:r>
                            <m:r>
                              <a:rPr lang="en-US" sz="2400" b="1" i="1" smtClean="0">
                                <a:latin typeface="Cambria Math"/>
                                <a:sym typeface="Symbol"/>
                              </a:rPr>
                              <m:t> </m:t>
                            </m:r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𝟐</m:t>
                            </m:r>
                            <m:r>
                              <a:rPr lang="en-US" sz="2400" b="1" i="1" smtClean="0">
                                <a:latin typeface="Cambria Math"/>
                                <a:sym typeface="Symbol"/>
                              </a:rPr>
                              <m:t>       </m:t>
                            </m:r>
                            <m:r>
                              <a:rPr lang="en-US" sz="2400" b="1" i="1" smtClean="0">
                                <a:latin typeface="Cambria Math"/>
                                <a:sym typeface="Symbol"/>
                              </a:rPr>
                              <m:t>𝟒</m:t>
                            </m:r>
                            <m:r>
                              <a:rPr lang="en-US" sz="2400" b="1" i="1" smtClean="0">
                                <a:latin typeface="Cambria Math"/>
                                <a:sym typeface="Symbol"/>
                              </a:rPr>
                              <m:t> −</m:t>
                            </m:r>
                            <m:r>
                              <a:rPr lang="en-US" sz="2400" b="1" i="1" smtClean="0">
                                <a:latin typeface="Cambria Math"/>
                                <a:sym typeface="Symbol"/>
                              </a:rPr>
                              <m:t>𝟖</m:t>
                            </m:r>
                          </m:e>
                          <m:e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/>
                                <a:sym typeface="Symbol"/>
                              </a:rPr>
                              <m:t>𝟒</m:t>
                            </m:r>
                            <m:r>
                              <a:rPr lang="en-US" sz="2400" b="1" i="1" smtClean="0">
                                <a:latin typeface="Cambria Math"/>
                                <a:sym typeface="Symbol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/>
                                <a:sym typeface="Symbol"/>
                              </a:rPr>
                              <m:t>𝟖</m:t>
                            </m:r>
                            <m:r>
                              <a:rPr lang="en-US" sz="2400" b="1" i="1" smtClean="0">
                                <a:latin typeface="Cambria Math"/>
                                <a:sym typeface="Symbol"/>
                              </a:rPr>
                              <m:t>       </m:t>
                            </m:r>
                            <m:r>
                              <a:rPr lang="en-US" sz="2400" b="1" i="1" smtClean="0">
                                <a:latin typeface="Cambria Math"/>
                                <a:sym typeface="Symbol"/>
                              </a:rPr>
                              <m:t>𝟏𝟔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>
                    <a:sym typeface="Symbol"/>
                  </a:rPr>
                  <a:t>, </a:t>
                </a:r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vector 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a</a:t>
                </a:r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</m:t>
                            </m:r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𝟏</m:t>
                            </m:r>
                          </m:e>
                          <m:e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𝟐</m:t>
                            </m:r>
                          </m:e>
                          <m:e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−</m:t>
                            </m:r>
                            <m:r>
                              <a:rPr lang="en-US" sz="3200" b="1" i="1" smtClean="0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 is its eigenvector:</a:t>
                </a:r>
              </a:p>
              <a:p>
                <a:r>
                  <a:rPr lang="en-US" sz="2400" b="1" i="1" dirty="0">
                    <a:solidFill>
                      <a:schemeClr val="tx2"/>
                    </a:solidFill>
                    <a:sym typeface="Symbol"/>
                  </a:rPr>
                  <a:t>A*a</a:t>
                </a:r>
                <a:r>
                  <a:rPr lang="en-US" sz="2400" b="1" dirty="0">
                    <a:sym typeface="Symbol"/>
                  </a:rPr>
                  <a:t>= 1*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  </m:t>
                            </m:r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𝟏</m:t>
                            </m:r>
                          </m:e>
                          <m:e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𝟐</m:t>
                            </m:r>
                          </m:e>
                          <m:e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/>
                                <a:sym typeface="Symbol"/>
                              </a:rPr>
                              <m:t>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>
                    <a:sym typeface="Symbol"/>
                  </a:rPr>
                  <a:t> +2*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  </m:t>
                            </m:r>
                            <m:r>
                              <a:rPr lang="en-US" sz="2400" b="1" i="1" smtClean="0">
                                <a:latin typeface="Cambria Math"/>
                                <a:sym typeface="Symbol"/>
                              </a:rPr>
                              <m:t>𝟐</m:t>
                            </m:r>
                          </m:e>
                          <m:e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latin typeface="Cambria Math"/>
                                <a:sym typeface="Symbol"/>
                              </a:rPr>
                              <m:t>𝟒</m:t>
                            </m:r>
                          </m:e>
                          <m:e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/>
                                <a:sym typeface="Symbol"/>
                              </a:rPr>
                              <m:t>𝟖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>
                    <a:sym typeface="Symbol"/>
                  </a:rPr>
                  <a:t>  - 4*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  </m:t>
                            </m:r>
                            <m:r>
                              <a:rPr lang="en-US" sz="2400" b="1" i="1" smtClean="0">
                                <a:latin typeface="Cambria Math"/>
                                <a:sym typeface="Symbol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/>
                                <a:sym typeface="Symbol"/>
                              </a:rPr>
                              <m:t>𝟒</m:t>
                            </m:r>
                          </m:e>
                          <m:e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  </m:t>
                            </m:r>
                            <m:r>
                              <a:rPr lang="en-US" sz="2400" b="1" i="1" smtClean="0">
                                <a:latin typeface="Cambria Math"/>
                                <a:sym typeface="Symbol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/>
                                <a:sym typeface="Symbol"/>
                              </a:rPr>
                              <m:t>𝟖</m:t>
                            </m:r>
                          </m:e>
                          <m:e>
                            <m:r>
                              <a:rPr lang="en-US" sz="2400" b="1" i="1" smtClean="0"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latin typeface="Cambria Math"/>
                                <a:sym typeface="Symbol"/>
                              </a:rPr>
                              <m:t>𝟏𝟔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>
                    <a:sym typeface="Symbol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  </m:t>
                            </m:r>
                            <m:r>
                              <a:rPr lang="en-US" sz="2400" b="1" i="1" smtClean="0">
                                <a:latin typeface="Cambria Math"/>
                                <a:sym typeface="Symbol"/>
                              </a:rPr>
                              <m:t>𝟐𝟏</m:t>
                            </m:r>
                          </m:e>
                          <m:e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latin typeface="Cambria Math"/>
                                <a:sym typeface="Symbol"/>
                              </a:rPr>
                              <m:t>𝟒</m:t>
                            </m:r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𝟐</m:t>
                            </m:r>
                          </m:e>
                          <m:e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/>
                                <a:sym typeface="Symbol"/>
                              </a:rPr>
                              <m:t>𝟖𝟒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>
                    <a:sym typeface="Symbol"/>
                  </a:rPr>
                  <a:t> =21*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  </m:t>
                            </m:r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𝟏</m:t>
                            </m:r>
                          </m:e>
                          <m:e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𝟐</m:t>
                            </m:r>
                          </m:e>
                          <m:e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/>
                                <a:sym typeface="Symbol"/>
                              </a:rPr>
                              <m:t>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>
                    <a:sym typeface="Symbol"/>
                  </a:rPr>
                  <a:t> =</a:t>
                </a:r>
                <a:r>
                  <a:rPr lang="en-US" sz="2400" b="1" dirty="0">
                    <a:solidFill>
                      <a:schemeClr val="tx2"/>
                    </a:solidFill>
                    <a:sym typeface="Symbol"/>
                  </a:rPr>
                  <a:t>21*</a:t>
                </a:r>
                <a:r>
                  <a:rPr lang="en-US" sz="2400" b="1" i="1" dirty="0">
                    <a:solidFill>
                      <a:schemeClr val="tx2"/>
                    </a:solidFill>
                    <a:sym typeface="Symbol"/>
                  </a:rPr>
                  <a:t>a</a:t>
                </a:r>
              </a:p>
              <a:p>
                <a:endParaRPr lang="en-US" sz="2400" b="1" dirty="0">
                  <a:sym typeface="Symbol"/>
                </a:endParaRPr>
              </a:p>
              <a:p>
                <a:r>
                  <a:rPr lang="en-US" sz="2800" b="1" dirty="0">
                    <a:sym typeface="Symbol"/>
                  </a:rPr>
                  <a:t>at  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 </a:t>
                </a:r>
                <a:r>
                  <a:rPr lang="en-US" sz="2800" b="1" dirty="0">
                    <a:sym typeface="Symbol"/>
                  </a:rPr>
                  <a:t>= 21= |</a:t>
                </a:r>
                <a:r>
                  <a:rPr lang="en-US" sz="2800" b="1" i="1" dirty="0">
                    <a:sym typeface="Symbol"/>
                  </a:rPr>
                  <a:t>a</a:t>
                </a:r>
                <a:r>
                  <a:rPr lang="en-US" sz="2800" b="1" dirty="0">
                    <a:sym typeface="Symbol"/>
                  </a:rPr>
                  <a:t>|</a:t>
                </a:r>
                <a:r>
                  <a:rPr lang="en-US" sz="2800" b="1" i="1" baseline="30000" dirty="0">
                    <a:sym typeface="Symbol"/>
                  </a:rPr>
                  <a:t>2</a:t>
                </a:r>
                <a:r>
                  <a:rPr lang="en-US" sz="2800" b="1" i="1" dirty="0">
                    <a:sym typeface="Symbol"/>
                  </a:rPr>
                  <a:t>=&lt;</a:t>
                </a:r>
                <a:r>
                  <a:rPr lang="en-US" sz="2800" b="1" i="1" dirty="0" err="1">
                    <a:sym typeface="Symbol"/>
                  </a:rPr>
                  <a:t>a,a</a:t>
                </a:r>
                <a:r>
                  <a:rPr lang="en-US" sz="2800" b="1" i="1" dirty="0">
                    <a:sym typeface="Symbol"/>
                  </a:rPr>
                  <a:t>&gt;.</a:t>
                </a:r>
              </a:p>
              <a:p>
                <a:r>
                  <a:rPr lang="en-US" sz="3200" b="1" dirty="0">
                    <a:sym typeface="Symbol"/>
                  </a:rPr>
                  <a:t>This holds in general too, for matrices 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A=(</a:t>
                </a:r>
                <a:r>
                  <a:rPr lang="en-US" sz="3200" b="1" i="1" dirty="0" err="1">
                    <a:solidFill>
                      <a:schemeClr val="tx2"/>
                    </a:solidFill>
                    <a:sym typeface="Symbol"/>
                  </a:rPr>
                  <a:t>a</a:t>
                </a:r>
                <a:r>
                  <a:rPr lang="en-US" sz="3200" b="1" i="1" baseline="-25000" dirty="0" err="1">
                    <a:solidFill>
                      <a:schemeClr val="tx2"/>
                    </a:solidFill>
                    <a:sym typeface="Symbol"/>
                  </a:rPr>
                  <a:t>i</a:t>
                </a:r>
                <a:r>
                  <a:rPr lang="en-US" sz="3200" b="1" i="1" dirty="0" err="1">
                    <a:solidFill>
                      <a:schemeClr val="tx2"/>
                    </a:solidFill>
                    <a:sym typeface="Symbol"/>
                  </a:rPr>
                  <a:t>a</a:t>
                </a:r>
                <a:r>
                  <a:rPr lang="en-US" sz="3200" b="1" i="1" baseline="-25000" dirty="0" err="1">
                    <a:solidFill>
                      <a:schemeClr val="tx2"/>
                    </a:solidFill>
                    <a:sym typeface="Symbol"/>
                  </a:rPr>
                  <a:t>j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)=</a:t>
                </a:r>
                <a:r>
                  <a:rPr lang="en-US" sz="3200" b="1" i="1" dirty="0" err="1">
                    <a:solidFill>
                      <a:schemeClr val="tx2"/>
                    </a:solidFill>
                    <a:sym typeface="Symbol"/>
                  </a:rPr>
                  <a:t>aa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</a:t>
                </a:r>
                <a:endParaRPr lang="en-US" sz="3200" b="1" dirty="0">
                  <a:sym typeface="Symbol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8720"/>
                <a:ext cx="9144000" cy="5815310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667" t="-1258" b="-26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96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Principal Component Analysis: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Hidden Factor Model, 1</a:t>
            </a:r>
            <a:endParaRPr lang="ru-RU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CODA_2018_4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0" y="4581128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baseline="-25000" dirty="0">
                <a:solidFill>
                  <a:srgbClr val="C00000"/>
                </a:solidFill>
                <a:cs typeface="Times New Roman" panose="02020603050405020304" pitchFamily="18" charset="0"/>
                <a:sym typeface="Symbol"/>
              </a:rPr>
              <a:t>Why would one want anything better than the average? </a:t>
            </a:r>
          </a:p>
          <a:p>
            <a:r>
              <a:rPr lang="en-US" sz="3600" b="1" baseline="-25000" dirty="0">
                <a:solidFill>
                  <a:srgbClr val="C00000"/>
                </a:solidFill>
                <a:cs typeface="Times New Roman" panose="02020603050405020304" pitchFamily="18" charset="0"/>
                <a:sym typeface="Symbol"/>
              </a:rPr>
              <a:t>Model</a:t>
            </a:r>
          </a:p>
          <a:p>
            <a:pPr hangingPunct="0"/>
            <a:r>
              <a:rPr lang="en-US" sz="2800" dirty="0"/>
              <a:t>Mark(St., Subj.)= </a:t>
            </a:r>
            <a:r>
              <a:rPr lang="en-US" sz="2800" dirty="0" err="1"/>
              <a:t>Talent_Score</a:t>
            </a:r>
            <a:r>
              <a:rPr lang="en-US" sz="2800" dirty="0"/>
              <a:t>(Stud.)</a:t>
            </a:r>
            <a:r>
              <a:rPr lang="en-US" sz="2800" dirty="0">
                <a:sym typeface="Symbol"/>
              </a:rPr>
              <a:t></a:t>
            </a:r>
            <a:r>
              <a:rPr lang="en-US" sz="2800" dirty="0"/>
              <a:t>Loading(Subj.)+Error</a:t>
            </a:r>
            <a:r>
              <a:rPr lang="en-US" sz="3600" dirty="0"/>
              <a:t> </a:t>
            </a:r>
            <a:endParaRPr lang="ru-RU" sz="3600" dirty="0"/>
          </a:p>
          <a:p>
            <a:r>
              <a:rPr lang="en-US" sz="3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Type of Model:   Observed=F(Hidden)+Error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22504" y="1052736"/>
          <a:ext cx="5400600" cy="246396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037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6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157"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#</a:t>
                      </a:r>
                      <a:endParaRPr lang="ru-RU" sz="32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 </a:t>
                      </a: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</a:rPr>
                        <a:t>SEn</a:t>
                      </a:r>
                      <a:r>
                        <a:rPr lang="en-US" sz="3200" dirty="0">
                          <a:effectLst/>
                        </a:rPr>
                        <a:t>   OOP   CI</a:t>
                      </a:r>
                      <a:endParaRPr lang="ru-RU" sz="32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Average</a:t>
                      </a:r>
                      <a:endParaRPr lang="ru-RU" sz="32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115"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</a:t>
                      </a:r>
                      <a:endParaRPr lang="ru-RU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2</a:t>
                      </a:r>
                      <a:endParaRPr lang="ru-RU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3</a:t>
                      </a:r>
                      <a:endParaRPr lang="ru-RU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4</a:t>
                      </a:r>
                      <a:endParaRPr lang="ru-RU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5</a:t>
                      </a:r>
                      <a:endParaRPr lang="ru-RU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6</a:t>
                      </a:r>
                      <a:endParaRPr lang="ru-RU" sz="32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    41    66    90</a:t>
                      </a:r>
                      <a:endParaRPr lang="ru-RU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    57    56    60</a:t>
                      </a:r>
                      <a:endParaRPr lang="ru-RU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    61    72    79</a:t>
                      </a:r>
                      <a:endParaRPr lang="ru-RU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    69    73    72</a:t>
                      </a:r>
                      <a:endParaRPr lang="ru-RU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    63    52    88</a:t>
                      </a:r>
                      <a:endParaRPr lang="ru-RU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    62    83    80</a:t>
                      </a:r>
                      <a:endParaRPr lang="ru-RU" sz="32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  65.7</a:t>
                      </a:r>
                      <a:endParaRPr lang="ru-RU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  57.7</a:t>
                      </a:r>
                      <a:endParaRPr lang="ru-RU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  70.7</a:t>
                      </a:r>
                      <a:endParaRPr lang="ru-RU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  71.3</a:t>
                      </a:r>
                      <a:endParaRPr lang="ru-RU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  67.7</a:t>
                      </a:r>
                      <a:endParaRPr lang="ru-RU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  75.0</a:t>
                      </a:r>
                      <a:endParaRPr lang="ru-RU" sz="32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08104" y="908720"/>
            <a:ext cx="351841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cs typeface="Times New Roman" panose="02020603050405020304" pitchFamily="18" charset="0"/>
                <a:sym typeface="Symbol"/>
              </a:rPr>
              <a:t>F. Galton: Set of students,</a:t>
            </a:r>
          </a:p>
          <a:p>
            <a:r>
              <a:rPr lang="en-US" sz="2400" b="1" dirty="0">
                <a:solidFill>
                  <a:schemeClr val="tx2"/>
                </a:solidFill>
                <a:cs typeface="Times New Roman" panose="02020603050405020304" pitchFamily="18" charset="0"/>
                <a:sym typeface="Symbol"/>
              </a:rPr>
              <a:t>marks over</a:t>
            </a:r>
          </a:p>
          <a:p>
            <a:r>
              <a:rPr lang="en-US" sz="2400" b="1" dirty="0">
                <a:solidFill>
                  <a:schemeClr val="tx2"/>
                </a:solidFill>
                <a:cs typeface="Times New Roman" panose="02020603050405020304" pitchFamily="18" charset="0"/>
                <a:sym typeface="Symbol"/>
              </a:rPr>
              <a:t>- Software Engineering,</a:t>
            </a:r>
          </a:p>
          <a:p>
            <a:r>
              <a:rPr lang="en-US" sz="2400" b="1" dirty="0">
                <a:solidFill>
                  <a:schemeClr val="tx2"/>
                </a:solidFill>
                <a:cs typeface="Times New Roman" panose="02020603050405020304" pitchFamily="18" charset="0"/>
                <a:sym typeface="Symbol"/>
              </a:rPr>
              <a:t>- Object-Oriented Programming, </a:t>
            </a:r>
          </a:p>
          <a:p>
            <a:r>
              <a:rPr lang="en-US" sz="2400" b="1" dirty="0">
                <a:solidFill>
                  <a:schemeClr val="tx2"/>
                </a:solidFill>
                <a:cs typeface="Times New Roman" panose="02020603050405020304" pitchFamily="18" charset="0"/>
                <a:sym typeface="Symbol"/>
              </a:rPr>
              <a:t>- Computational Intelligence</a:t>
            </a:r>
          </a:p>
          <a:p>
            <a:endParaRPr lang="en-US" sz="2400" b="1" baseline="-25000" dirty="0">
              <a:solidFill>
                <a:schemeClr val="tx2"/>
              </a:solidFill>
              <a:cs typeface="Times New Roman" panose="02020603050405020304" pitchFamily="18" charset="0"/>
              <a:sym typeface="Symbol"/>
            </a:endParaRPr>
          </a:p>
          <a:p>
            <a:r>
              <a:rPr lang="en-US" sz="2400" b="1" dirty="0">
                <a:solidFill>
                  <a:srgbClr val="C00000"/>
                </a:solidFill>
                <a:cs typeface="Times New Roman" panose="02020603050405020304" pitchFamily="18" charset="0"/>
                <a:sym typeface="Symbol"/>
              </a:rPr>
              <a:t>Can table help in deriving </a:t>
            </a:r>
          </a:p>
          <a:p>
            <a:r>
              <a:rPr lang="en-US" sz="2400" b="1" dirty="0">
                <a:solidFill>
                  <a:srgbClr val="C00000"/>
                </a:solidFill>
                <a:cs typeface="Times New Roman" panose="02020603050405020304" pitchFamily="18" charset="0"/>
                <a:sym typeface="Symbol"/>
              </a:rPr>
              <a:t>hidden talent scores?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592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Principal Component Analysis 3: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Spectrum, 6</a:t>
            </a:r>
            <a:endParaRPr lang="ru-RU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CODA_2018_4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20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908720"/>
                <a:ext cx="9144000" cy="7007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Spectrum of </a:t>
                </a:r>
                <a:r>
                  <a:rPr lang="en-US" sz="2800" b="1" i="1" dirty="0" err="1">
                    <a:solidFill>
                      <a:schemeClr val="tx2"/>
                    </a:solidFill>
                    <a:sym typeface="Symbol"/>
                  </a:rPr>
                  <a:t>mm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A: All its eigenvalues,         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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1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, 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 2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, …, 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 r</a:t>
                </a:r>
                <a:endParaRPr lang="en-US" sz="2800" b="1" i="1" dirty="0">
                  <a:solidFill>
                    <a:schemeClr val="tx2"/>
                  </a:solidFill>
                  <a:sym typeface="Symbol"/>
                </a:endParaRPr>
              </a:p>
              <a:p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                                Respective eigenvectors      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c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1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,  c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2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, …,  </a:t>
                </a:r>
                <a:r>
                  <a:rPr lang="en-US" sz="2800" b="1" i="1" dirty="0" err="1">
                    <a:solidFill>
                      <a:schemeClr val="tx2"/>
                    </a:solidFill>
                    <a:sym typeface="Symbol"/>
                  </a:rPr>
                  <a:t>c</a:t>
                </a:r>
                <a:r>
                  <a:rPr lang="en-US" sz="2800" b="1" i="1" baseline="-25000" dirty="0" err="1">
                    <a:solidFill>
                      <a:schemeClr val="tx2"/>
                    </a:solidFill>
                    <a:sym typeface="Symbol"/>
                  </a:rPr>
                  <a:t>r</a:t>
                </a:r>
                <a:endParaRPr lang="en-US" sz="2800" b="1" i="1" dirty="0">
                  <a:solidFill>
                    <a:schemeClr val="tx2"/>
                  </a:solidFill>
                  <a:sym typeface="Symbol"/>
                </a:endParaRPr>
              </a:p>
              <a:p>
                <a:r>
                  <a:rPr lang="en-US" sz="3600" b="1" dirty="0">
                    <a:solidFill>
                      <a:schemeClr val="tx2"/>
                    </a:solidFill>
                    <a:sym typeface="Symbol"/>
                  </a:rPr>
                  <a:t>Spectral decomposition </a:t>
                </a:r>
                <a:r>
                  <a:rPr lang="en-US" sz="3600" b="1" dirty="0">
                    <a:sym typeface="Symbol"/>
                  </a:rPr>
                  <a:t>in three equivalent formats:</a:t>
                </a:r>
              </a:p>
              <a:p>
                <a:endParaRPr lang="en-US" sz="2800" b="1" i="1" dirty="0">
                  <a:solidFill>
                    <a:schemeClr val="tx2"/>
                  </a:solidFill>
                  <a:latin typeface="Cambria Math"/>
                  <a:sym typeface="Symbol"/>
                </a:endParaRPr>
              </a:p>
              <a:p>
                <a:r>
                  <a:rPr lang="en-US" sz="2800" b="1" i="1" dirty="0">
                    <a:solidFill>
                      <a:schemeClr val="tx2"/>
                    </a:solidFill>
                    <a:latin typeface="Cambria Math"/>
                    <a:sym typeface="Symbol"/>
                  </a:rPr>
                  <a:t> </a:t>
                </a:r>
                <a:r>
                  <a:rPr lang="en-US" sz="2800" b="1" dirty="0">
                    <a:solidFill>
                      <a:srgbClr val="7030A0"/>
                    </a:solidFill>
                    <a:latin typeface="Cambria Math"/>
                    <a:sym typeface="Symbol"/>
                  </a:rPr>
                  <a:t>(</a:t>
                </a:r>
                <a:r>
                  <a:rPr lang="en-US" sz="2800" b="1" dirty="0" err="1">
                    <a:solidFill>
                      <a:srgbClr val="7030A0"/>
                    </a:solidFill>
                    <a:latin typeface="Cambria Math"/>
                    <a:sym typeface="Symbol"/>
                  </a:rPr>
                  <a:t>i</a:t>
                </a:r>
                <a:r>
                  <a:rPr lang="en-US" sz="2800" b="1" dirty="0">
                    <a:solidFill>
                      <a:srgbClr val="7030A0"/>
                    </a:solidFill>
                    <a:latin typeface="Cambria Math"/>
                    <a:sym typeface="Symbol"/>
                  </a:rPr>
                  <a:t>)  vector format         </a:t>
                </a:r>
                <a:r>
                  <a:rPr lang="en-US" sz="2800" b="1" i="1" dirty="0">
                    <a:solidFill>
                      <a:schemeClr val="tx2"/>
                    </a:solidFill>
                    <a:latin typeface="Cambria Math"/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𝑨</m:t>
                    </m:r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=</m:t>
                    </m:r>
                    <m:r>
                      <m:rPr>
                        <m:nor/>
                      </m:rPr>
                      <a:rPr lang="en-US" sz="2800" b="1" i="1" dirty="0" smtClean="0">
                        <a:solidFill>
                          <a:schemeClr val="tx2"/>
                        </a:solidFill>
                        <a:sym typeface="Symbol"/>
                      </a:rPr>
                      <m:t></m:t>
                    </m:r>
                    <m:r>
                      <m:rPr>
                        <m:nor/>
                      </m:rPr>
                      <a:rPr lang="en-US" sz="28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1</m:t>
                    </m:r>
                    <m:r>
                      <m:rPr>
                        <m:nor/>
                      </m:rPr>
                      <a:rPr lang="en-US" sz="2800" b="1" i="1" dirty="0" smtClean="0">
                        <a:solidFill>
                          <a:schemeClr val="tx2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28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1</m:t>
                    </m:r>
                    <m:r>
                      <m:rPr>
                        <m:nor/>
                      </m:rPr>
                      <a:rPr lang="en-US" sz="2800" b="1" i="1" dirty="0" smtClean="0">
                        <a:solidFill>
                          <a:schemeClr val="tx2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28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1</m:t>
                    </m:r>
                    <m:r>
                      <a:rPr lang="en-US" sz="2800" b="1" i="1" dirty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</m:t>
                    </m:r>
                    <m:r>
                      <m:rPr>
                        <m:nor/>
                      </m:rPr>
                      <a:rPr lang="en-US" sz="2800" b="1" i="1" dirty="0" smtClean="0">
                        <a:solidFill>
                          <a:schemeClr val="tx2"/>
                        </a:solidFill>
                        <a:sym typeface="Symbol"/>
                      </a:rPr>
                      <m:t>+</m:t>
                    </m:r>
                    <m:r>
                      <m:rPr>
                        <m:nor/>
                      </m:rPr>
                      <a:rPr lang="en-US" sz="2800" b="1" i="1" dirty="0">
                        <a:solidFill>
                          <a:schemeClr val="tx2"/>
                        </a:solidFill>
                        <a:sym typeface="Symbol"/>
                      </a:rPr>
                      <m:t></m:t>
                    </m:r>
                    <m:r>
                      <m:rPr>
                        <m:nor/>
                      </m:rPr>
                      <a:rPr lang="en-US" sz="28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2</m:t>
                    </m:r>
                    <m:r>
                      <m:rPr>
                        <m:nor/>
                      </m:rPr>
                      <a:rPr lang="en-US" sz="2800" b="1" i="1" dirty="0">
                        <a:solidFill>
                          <a:schemeClr val="tx2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28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2</m:t>
                    </m:r>
                    <m:r>
                      <m:rPr>
                        <m:nor/>
                      </m:rPr>
                      <a:rPr lang="en-US" sz="2800" b="1" i="1" dirty="0" smtClean="0">
                        <a:solidFill>
                          <a:schemeClr val="tx2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28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2</m:t>
                    </m:r>
                    <m:r>
                      <a:rPr lang="en-US" sz="2800" b="1" i="1" dirty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</m:t>
                    </m:r>
                    <m:r>
                      <m:rPr>
                        <m:nor/>
                      </m:rPr>
                      <a:rPr lang="en-US" sz="2800" b="1" i="1" dirty="0" smtClean="0">
                        <a:solidFill>
                          <a:schemeClr val="tx2"/>
                        </a:solidFill>
                        <a:sym typeface="Symbol"/>
                      </a:rPr>
                      <m:t>+</m:t>
                    </m:r>
                    <m:r>
                      <a:rPr lang="en-US" sz="2800" b="1" i="1" dirty="0" smtClean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…</m:t>
                    </m:r>
                    <m:r>
                      <m:rPr>
                        <m:nor/>
                      </m:rPr>
                      <a:rPr lang="en-US" sz="2800" b="1" i="1" dirty="0">
                        <a:solidFill>
                          <a:schemeClr val="tx2"/>
                        </a:solidFill>
                        <a:sym typeface="Symbol"/>
                      </a:rPr>
                      <m:t></m:t>
                    </m:r>
                    <m:r>
                      <m:rPr>
                        <m:nor/>
                      </m:rPr>
                      <a:rPr lang="en-US" sz="28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r</m:t>
                    </m:r>
                    <m:r>
                      <m:rPr>
                        <m:nor/>
                      </m:rPr>
                      <a:rPr lang="en-US" sz="2800" b="1" i="1" dirty="0">
                        <a:solidFill>
                          <a:schemeClr val="tx2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28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r</m:t>
                    </m:r>
                    <m:r>
                      <m:rPr>
                        <m:nor/>
                      </m:rPr>
                      <a:rPr lang="en-US" sz="2800" b="1" i="1" dirty="0">
                        <a:solidFill>
                          <a:schemeClr val="tx2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28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r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</m:t>
                    </m:r>
                  </m:oMath>
                </a14:m>
                <a:endParaRPr lang="en-US" sz="2800" b="1" dirty="0">
                  <a:solidFill>
                    <a:schemeClr val="tx2"/>
                  </a:solidFill>
                  <a:sym typeface="Symbol"/>
                </a:endParaRPr>
              </a:p>
              <a:p>
                <a:endParaRPr lang="en-US" sz="2800" b="1" i="1" dirty="0">
                  <a:solidFill>
                    <a:schemeClr val="tx2"/>
                  </a:solidFill>
                  <a:latin typeface="Cambria Math"/>
                  <a:sym typeface="Symbol"/>
                </a:endParaRPr>
              </a:p>
              <a:p>
                <a:r>
                  <a:rPr lang="en-US" sz="3200" b="1" dirty="0">
                    <a:solidFill>
                      <a:srgbClr val="C00000"/>
                    </a:solidFill>
                    <a:latin typeface="Cambria Math"/>
                    <a:sym typeface="Symbol"/>
                  </a:rPr>
                  <a:t>Note: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 i="1" dirty="0">
                        <a:solidFill>
                          <a:schemeClr val="tx1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2800" b="1" i="1" baseline="-25000" dirty="0">
                        <a:solidFill>
                          <a:schemeClr val="tx1"/>
                        </a:solidFill>
                        <a:sym typeface="Symbol"/>
                      </a:rPr>
                      <m:t>1</m:t>
                    </m:r>
                    <m:r>
                      <m:rPr>
                        <m:nor/>
                      </m:rPr>
                      <a:rPr lang="en-US" sz="2800" b="1" i="1" dirty="0">
                        <a:solidFill>
                          <a:schemeClr val="tx1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2800" b="1" i="1" baseline="-25000" dirty="0">
                        <a:solidFill>
                          <a:schemeClr val="tx1"/>
                        </a:solidFill>
                        <a:sym typeface="Symbol"/>
                      </a:rPr>
                      <m:t>1</m:t>
                    </m:r>
                    <m:r>
                      <a:rPr lang="en-US" sz="2800" b="1" i="1" dirty="0">
                        <a:solidFill>
                          <a:schemeClr val="tx1"/>
                        </a:solidFill>
                        <a:latin typeface="Cambria Math"/>
                        <a:sym typeface="Symbol"/>
                      </a:rPr>
                      <m:t></m:t>
                    </m:r>
                  </m:oMath>
                </a14:m>
                <a:r>
                  <a:rPr lang="en-US" sz="2800" b="1" i="1" dirty="0">
                    <a:solidFill>
                      <a:schemeClr val="tx1"/>
                    </a:solidFill>
                    <a:latin typeface="Cambria Math"/>
                    <a:sym typeface="Symbol"/>
                  </a:rPr>
                  <a:t>, …,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  <a:sym typeface="Symbol"/>
                      </a:rPr>
                      <m:t> </m:t>
                    </m:r>
                    <m:r>
                      <m:rPr>
                        <m:nor/>
                      </m:rPr>
                      <a:rPr lang="en-US" sz="2800" b="1" i="1" dirty="0">
                        <a:solidFill>
                          <a:schemeClr val="tx1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2800" b="1" i="1" baseline="-25000" dirty="0">
                        <a:solidFill>
                          <a:schemeClr val="tx1"/>
                        </a:solidFill>
                        <a:sym typeface="Symbol"/>
                      </a:rPr>
                      <m:t>r</m:t>
                    </m:r>
                    <m:r>
                      <m:rPr>
                        <m:nor/>
                      </m:rPr>
                      <a:rPr lang="en-US" sz="2800" b="1" i="1" dirty="0">
                        <a:solidFill>
                          <a:schemeClr val="tx1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2800" b="1" i="1" baseline="-25000" dirty="0">
                        <a:solidFill>
                          <a:schemeClr val="tx1"/>
                        </a:solidFill>
                        <a:sym typeface="Symbol"/>
                      </a:rPr>
                      <m:t>r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chemeClr val="tx1"/>
                        </a:solidFill>
                        <a:latin typeface="Cambria Math"/>
                        <a:sym typeface="Symbol"/>
                      </a:rPr>
                      <m:t>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mbria Math"/>
                    <a:sym typeface="Symbol"/>
                  </a:rPr>
                  <a:t>are </a:t>
                </a:r>
                <a:r>
                  <a:rPr lang="en-US" sz="2800" b="1" dirty="0">
                    <a:solidFill>
                      <a:schemeClr val="tx2"/>
                    </a:solidFill>
                    <a:latin typeface="Cambria Math"/>
                    <a:sym typeface="Symbol"/>
                  </a:rPr>
                  <a:t>rank 1 matrices</a:t>
                </a:r>
              </a:p>
              <a:p>
                <a:r>
                  <a:rPr lang="en-US" sz="2800" b="1" dirty="0">
                    <a:solidFill>
                      <a:schemeClr val="tx1"/>
                    </a:solidFill>
                    <a:latin typeface="Cambria Math"/>
                    <a:sym typeface="Symbol"/>
                  </a:rPr>
                  <a:t>Since eigenvectors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solidFill>
                          <a:schemeClr val="tx1"/>
                        </a:solidFill>
                        <a:latin typeface="Cambria Math"/>
                        <a:sym typeface="Symbol"/>
                      </a:rPr>
                      <m:t>  </m:t>
                    </m:r>
                    <m:r>
                      <m:rPr>
                        <m:nor/>
                      </m:rPr>
                      <a:rPr lang="en-US" sz="2800" b="1" i="1" dirty="0">
                        <a:solidFill>
                          <a:schemeClr val="tx1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2800" b="1" i="1" baseline="-25000" dirty="0">
                        <a:solidFill>
                          <a:schemeClr val="tx1"/>
                        </a:solidFill>
                        <a:sym typeface="Symbol"/>
                      </a:rPr>
                      <m:t>1</m:t>
                    </m:r>
                  </m:oMath>
                </a14:m>
                <a:r>
                  <a:rPr lang="en-US" sz="2800" b="1" i="1" dirty="0">
                    <a:solidFill>
                      <a:schemeClr val="tx1"/>
                    </a:solidFill>
                    <a:latin typeface="Cambria Math"/>
                    <a:sym typeface="Symbol"/>
                  </a:rPr>
                  <a:t>, …,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chemeClr val="tx1"/>
                        </a:solidFill>
                        <a:latin typeface="Cambria Math"/>
                        <a:sym typeface="Symbol"/>
                      </a:rPr>
                      <m:t> </m:t>
                    </m:r>
                    <m:r>
                      <m:rPr>
                        <m:nor/>
                      </m:rPr>
                      <a:rPr lang="en-US" sz="2800" b="1" i="1" dirty="0">
                        <a:solidFill>
                          <a:schemeClr val="tx1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2800" b="1" i="1" baseline="-25000" dirty="0">
                        <a:solidFill>
                          <a:schemeClr val="tx1"/>
                        </a:solidFill>
                        <a:sym typeface="Symbol"/>
                      </a:rPr>
                      <m:t>r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sym typeface="Symbol"/>
                  </a:rPr>
                  <a:t>  </a:t>
                </a:r>
                <a:r>
                  <a:rPr lang="en-US" sz="2800" b="1" dirty="0">
                    <a:solidFill>
                      <a:schemeClr val="tx1"/>
                    </a:solidFill>
                    <a:latin typeface="Cambria Math"/>
                    <a:sym typeface="Symbol"/>
                  </a:rPr>
                  <a:t>are mutually orthogonal, these are like  cubic  building  blocks for </a:t>
                </a:r>
                <a:r>
                  <a:rPr lang="en-US" sz="2800" b="1" i="1" dirty="0">
                    <a:solidFill>
                      <a:schemeClr val="tx1"/>
                    </a:solidFill>
                    <a:latin typeface="Cambria Math"/>
                    <a:sym typeface="Symbol"/>
                  </a:rPr>
                  <a:t>A</a:t>
                </a:r>
              </a:p>
              <a:p>
                <a:endParaRPr lang="en-US" sz="2800" b="1" dirty="0">
                  <a:solidFill>
                    <a:schemeClr val="tx2"/>
                  </a:solidFill>
                  <a:latin typeface="Cambria Math"/>
                  <a:sym typeface="Symbol"/>
                </a:endParaRPr>
              </a:p>
              <a:p>
                <a:r>
                  <a:rPr lang="en-US" sz="2800" b="1" dirty="0">
                    <a:solidFill>
                      <a:srgbClr val="7030A0"/>
                    </a:solidFill>
                    <a:latin typeface="Cambria Math"/>
                    <a:sym typeface="Symbol"/>
                  </a:rPr>
                  <a:t>(ii)  Entry format </a:t>
                </a:r>
                <a:r>
                  <a:rPr lang="en-US" sz="2800" b="1" dirty="0">
                    <a:solidFill>
                      <a:srgbClr val="7030A0"/>
                    </a:solidFill>
                    <a:sym typeface="Symbol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𝒂</m:t>
                    </m:r>
                    <m:r>
                      <a:rPr lang="en-US" sz="2800" b="1" i="1" baseline="-25000" smtClean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𝒊𝒋</m:t>
                    </m:r>
                    <m:r>
                      <a:rPr lang="en-US" sz="2800" b="1" i="1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=</m:t>
                    </m:r>
                    <m:r>
                      <m:rPr>
                        <m:nor/>
                      </m:rPr>
                      <a:rPr lang="en-US" sz="2800" b="1" i="1" dirty="0">
                        <a:solidFill>
                          <a:schemeClr val="tx2"/>
                        </a:solidFill>
                        <a:sym typeface="Symbol"/>
                      </a:rPr>
                      <m:t></m:t>
                    </m:r>
                    <m:r>
                      <m:rPr>
                        <m:nor/>
                      </m:rPr>
                      <a:rPr lang="en-US" sz="28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1</m:t>
                    </m:r>
                    <m:r>
                      <m:rPr>
                        <m:nor/>
                      </m:rPr>
                      <a:rPr lang="en-US" sz="2800" b="1" i="1" dirty="0">
                        <a:solidFill>
                          <a:schemeClr val="tx2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28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i</m:t>
                    </m:r>
                    <m:r>
                      <m:rPr>
                        <m:nor/>
                      </m:rPr>
                      <a:rPr lang="en-US" sz="28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1</m:t>
                    </m:r>
                    <m:r>
                      <m:rPr>
                        <m:nor/>
                      </m:rPr>
                      <a:rPr lang="en-US" sz="2800" b="1" i="1" dirty="0">
                        <a:solidFill>
                          <a:schemeClr val="tx2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28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j</m:t>
                    </m:r>
                    <m:r>
                      <m:rPr>
                        <m:nor/>
                      </m:rPr>
                      <a:rPr lang="en-US" sz="28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1 + 2</m:t>
                    </m:r>
                    <m:r>
                      <m:rPr>
                        <m:nor/>
                      </m:rPr>
                      <a:rPr lang="en-US" sz="2800" b="1" i="1" dirty="0">
                        <a:solidFill>
                          <a:schemeClr val="tx2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28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i</m:t>
                    </m:r>
                    <m:r>
                      <m:rPr>
                        <m:nor/>
                      </m:rPr>
                      <a:rPr lang="en-US" sz="28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2</m:t>
                    </m:r>
                    <m:r>
                      <m:rPr>
                        <m:nor/>
                      </m:rPr>
                      <a:rPr lang="en-US" sz="2800" b="1" i="1" dirty="0">
                        <a:solidFill>
                          <a:schemeClr val="tx2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28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j</m:t>
                    </m:r>
                    <m:r>
                      <m:rPr>
                        <m:nor/>
                      </m:rPr>
                      <a:rPr lang="en-US" sz="28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2 +</m:t>
                    </m:r>
                    <m:r>
                      <a:rPr lang="en-US" sz="2800" b="1" i="1" dirty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…</m:t>
                    </m:r>
                    <m:r>
                      <m:rPr>
                        <m:nor/>
                      </m:rPr>
                      <a:rPr lang="en-US" sz="2800" b="1" i="1" dirty="0">
                        <a:solidFill>
                          <a:schemeClr val="tx2"/>
                        </a:solidFill>
                        <a:sym typeface="Symbol"/>
                      </a:rPr>
                      <m:t>+</m:t>
                    </m:r>
                    <m:r>
                      <m:rPr>
                        <m:nor/>
                      </m:rPr>
                      <a:rPr lang="en-US" sz="28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r</m:t>
                    </m:r>
                    <m:r>
                      <m:rPr>
                        <m:nor/>
                      </m:rPr>
                      <a:rPr lang="en-US" sz="2800" b="1" i="1" dirty="0">
                        <a:solidFill>
                          <a:schemeClr val="tx2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28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ir</m:t>
                    </m:r>
                    <m:r>
                      <m:rPr>
                        <m:nor/>
                      </m:rPr>
                      <a:rPr lang="en-US" sz="2800" b="1" i="1" dirty="0">
                        <a:solidFill>
                          <a:schemeClr val="tx2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28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jr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</a:t>
                </a:r>
              </a:p>
              <a:p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                       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</a:t>
                </a:r>
              </a:p>
              <a:p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</a:t>
                </a:r>
                <a:endParaRPr lang="en-US" sz="2800" b="1" baseline="-25000" dirty="0">
                  <a:solidFill>
                    <a:schemeClr val="tx2"/>
                  </a:solidFill>
                  <a:sym typeface="Symbol"/>
                </a:endParaRPr>
              </a:p>
              <a:p>
                <a:endParaRPr lang="en-US" sz="2800" b="1" baseline="-25000" dirty="0">
                  <a:solidFill>
                    <a:schemeClr val="tx2"/>
                  </a:solidFill>
                  <a:sym typeface="Symbol"/>
                </a:endParaRPr>
              </a:p>
              <a:p>
                <a:endParaRPr lang="en-US" sz="2800" b="1" baseline="-25000" dirty="0">
                  <a:solidFill>
                    <a:schemeClr val="tx2"/>
                  </a:solidFill>
                  <a:sym typeface="Symbol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8720"/>
                <a:ext cx="9144000" cy="7007046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2000" t="-1043" r="-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99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Principal Component Analysis 3: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Spectrum, 7</a:t>
            </a:r>
            <a:endParaRPr lang="ru-RU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CODA_2018_4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21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908720"/>
                <a:ext cx="9144000" cy="6111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Spectrum of </a:t>
                </a:r>
                <a:r>
                  <a:rPr lang="en-US" sz="2800" b="1" i="1" dirty="0" err="1">
                    <a:solidFill>
                      <a:schemeClr val="tx2"/>
                    </a:solidFill>
                    <a:sym typeface="Symbol"/>
                  </a:rPr>
                  <a:t>mm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A:     All its eigenvalues      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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1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, 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 2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, …, 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 r</a:t>
                </a:r>
                <a:endParaRPr lang="en-US" sz="2800" b="1" i="1" dirty="0">
                  <a:solidFill>
                    <a:schemeClr val="tx2"/>
                  </a:solidFill>
                  <a:sym typeface="Symbol"/>
                </a:endParaRPr>
              </a:p>
              <a:p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         Respective  normalized eigenvectors      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c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1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,  c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2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, …,  </a:t>
                </a:r>
                <a:r>
                  <a:rPr lang="en-US" sz="2800" b="1" i="1" dirty="0" err="1">
                    <a:solidFill>
                      <a:schemeClr val="tx2"/>
                    </a:solidFill>
                    <a:sym typeface="Symbol"/>
                  </a:rPr>
                  <a:t>c</a:t>
                </a:r>
                <a:r>
                  <a:rPr lang="en-US" sz="2800" b="1" i="1" baseline="-25000" dirty="0" err="1">
                    <a:solidFill>
                      <a:schemeClr val="tx2"/>
                    </a:solidFill>
                    <a:sym typeface="Symbol"/>
                  </a:rPr>
                  <a:t>r</a:t>
                </a:r>
                <a:endParaRPr lang="en-US" sz="2800" b="1" i="1" dirty="0">
                  <a:solidFill>
                    <a:schemeClr val="tx2"/>
                  </a:solidFill>
                  <a:sym typeface="Symbol"/>
                </a:endParaRPr>
              </a:p>
              <a:p>
                <a:r>
                  <a:rPr lang="en-US" sz="3600" b="1" dirty="0">
                    <a:sym typeface="Symbol"/>
                  </a:rPr>
                  <a:t>Spectral decomposition in three formats:</a:t>
                </a:r>
              </a:p>
              <a:p>
                <a:r>
                  <a:rPr lang="en-US" sz="2800" b="1" i="1" dirty="0">
                    <a:solidFill>
                      <a:schemeClr val="tx2"/>
                    </a:solidFill>
                    <a:latin typeface="Cambria Math"/>
                    <a:sym typeface="Symbol"/>
                  </a:rPr>
                  <a:t> 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 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2800" b="1" dirty="0">
                    <a:solidFill>
                      <a:srgbClr val="7030A0"/>
                    </a:solidFill>
                    <a:latin typeface="Cambria Math"/>
                    <a:sym typeface="Symbol"/>
                  </a:rPr>
                  <a:t>(iii)  matrix format</a:t>
                </a:r>
                <a:r>
                  <a:rPr lang="en-US" sz="2800" b="1" i="1" dirty="0">
                    <a:solidFill>
                      <a:srgbClr val="7030A0"/>
                    </a:solidFill>
                    <a:sym typeface="Symbol"/>
                  </a:rPr>
                  <a:t>              </a:t>
                </a:r>
                <a:r>
                  <a:rPr lang="en-US" sz="3600" b="1" i="1" dirty="0">
                    <a:solidFill>
                      <a:schemeClr val="tx2"/>
                    </a:solidFill>
                    <a:sym typeface="Symbol"/>
                  </a:rPr>
                  <a:t>A=CC</a:t>
                </a:r>
                <a14:m>
                  <m:oMath xmlns:m="http://schemas.openxmlformats.org/officeDocument/2006/math">
                    <m:r>
                      <a:rPr lang="en-US" sz="3600" b="1" i="1" dirty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</m:t>
                    </m:r>
                  </m:oMath>
                </a14:m>
                <a:r>
                  <a:rPr lang="en-US" sz="3600" b="1" dirty="0">
                    <a:solidFill>
                      <a:schemeClr val="tx2"/>
                    </a:solidFill>
                    <a:sym typeface="Symbol"/>
                  </a:rPr>
                  <a:t> </a:t>
                </a:r>
              </a:p>
              <a:p>
                <a:r>
                  <a:rPr lang="en-US" sz="2800" b="1" dirty="0">
                    <a:sym typeface="Symbol"/>
                  </a:rPr>
                  <a:t>  where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2800" b="1" i="1" dirty="0" err="1">
                    <a:solidFill>
                      <a:schemeClr val="tx2"/>
                    </a:solidFill>
                    <a:sym typeface="Symbol"/>
                  </a:rPr>
                  <a:t>mr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  C=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[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c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1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 c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2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…  </a:t>
                </a:r>
                <a:r>
                  <a:rPr lang="en-US" sz="2800" b="1" i="1" dirty="0" err="1">
                    <a:solidFill>
                      <a:schemeClr val="tx2"/>
                    </a:solidFill>
                    <a:sym typeface="Symbol"/>
                  </a:rPr>
                  <a:t>c</a:t>
                </a:r>
                <a:r>
                  <a:rPr lang="en-US" sz="2800" b="1" i="1" baseline="-25000" dirty="0" err="1">
                    <a:solidFill>
                      <a:schemeClr val="tx2"/>
                    </a:solidFill>
                    <a:sym typeface="Symbol"/>
                  </a:rPr>
                  <a:t>r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] </a:t>
                </a:r>
                <a:r>
                  <a:rPr lang="en-US" sz="2800" b="1" dirty="0">
                    <a:sym typeface="Symbol"/>
                  </a:rPr>
                  <a:t>has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c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1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,  c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2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, …,  </a:t>
                </a:r>
                <a:r>
                  <a:rPr lang="en-US" sz="2800" b="1" i="1" dirty="0" err="1">
                    <a:solidFill>
                      <a:schemeClr val="tx2"/>
                    </a:solidFill>
                    <a:sym typeface="Symbol"/>
                  </a:rPr>
                  <a:t>c</a:t>
                </a:r>
                <a:r>
                  <a:rPr lang="en-US" sz="2800" b="1" i="1" baseline="-25000" dirty="0" err="1">
                    <a:solidFill>
                      <a:schemeClr val="tx2"/>
                    </a:solidFill>
                    <a:sym typeface="Symbol"/>
                  </a:rPr>
                  <a:t>r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   </a:t>
                </a:r>
                <a:r>
                  <a:rPr lang="en-US" sz="2800" b="1" dirty="0">
                    <a:sym typeface="Symbol"/>
                  </a:rPr>
                  <a:t>as columns, </a:t>
                </a:r>
              </a:p>
              <a:p>
                <a:r>
                  <a:rPr lang="en-US" sz="2800" b="1" dirty="0">
                    <a:sym typeface="Symbol"/>
                  </a:rPr>
                  <a:t>  and</a:t>
                </a:r>
              </a:p>
              <a:p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                             =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</m:rPr>
                                    <a:rPr lang="en-US" sz="2800" b="1" i="1" dirty="0">
                                      <a:solidFill>
                                        <a:schemeClr val="tx2"/>
                                      </a:solidFill>
                                      <a:sym typeface="Symbol"/>
                                    </a:rPr>
                                    <m:t>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1" i="1" baseline="-25000" dirty="0">
                                      <a:solidFill>
                                        <a:schemeClr val="tx2"/>
                                      </a:solidFill>
                                      <a:sym typeface="Symbol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800" b="1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sym typeface="Symbol"/>
                                    </a:rPr>
                                    <m:t>𝟎</m:t>
                                  </m:r>
                                  <m:r>
                                    <a:rPr lang="en-US" sz="2800" b="1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sym typeface="Symbol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800" b="1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sym typeface="Symbol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b="1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sym typeface="Symbol"/>
                                    </a:rPr>
                                    <m:t>𝟎</m:t>
                                  </m: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2800" b="1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sym typeface="Symbol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800" b="1" i="1" dirty="0">
                                          <a:solidFill>
                                            <a:schemeClr val="tx2"/>
                                          </a:solidFill>
                                          <a:sym typeface="Symbol"/>
                                        </a:rPr>
                                        <m:t>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800" b="1" i="1" baseline="-25000" dirty="0" smtClean="0">
                                          <a:solidFill>
                                            <a:schemeClr val="tx2"/>
                                          </a:solidFill>
                                          <a:sym typeface="Symbol"/>
                                        </a:rPr>
                                        <m:t>2</m:t>
                                      </m:r>
                                      <m:r>
                                        <a:rPr lang="en-US" sz="2800" b="1" i="1" baseline="-25000" dirty="0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  <a:sym typeface="Symbol"/>
                                        </a:rPr>
                                        <m:t>….</m:t>
                                      </m:r>
                                    </m:e>
                                    <m:e/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2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sym typeface="Symbol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2800" b="1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  <a:sym typeface="Symbol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  <a:sym typeface="Symbol"/>
                                        </a:rPr>
                                        <m:t>….</m:t>
                                      </m:r>
                                    </m:e>
                                  </m:eqArr>
                                </m:e>
                              </m:mr>
                              <m:mr>
                                <m:e>
                                  <m:r>
                                    <a:rPr lang="en-US" sz="2800" b="1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sym typeface="Symbol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800" b="1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sym typeface="Symbol"/>
                                    </a:rPr>
                                    <m:t>𝟎</m:t>
                                  </m:r>
                                  <m:r>
                                    <a:rPr lang="en-US" sz="2800" b="1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sym typeface="Symbol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m:rPr>
                                      <m:nor/>
                                    </m:rPr>
                                    <a:rPr lang="en-US" sz="2800" b="1" i="1" dirty="0">
                                      <a:solidFill>
                                        <a:schemeClr val="tx2"/>
                                      </a:solidFill>
                                      <a:sym typeface="Symbol"/>
                                    </a:rPr>
                                    <m:t>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1" i="1" baseline="-25000" dirty="0" smtClean="0">
                                      <a:solidFill>
                                        <a:schemeClr val="tx2"/>
                                      </a:solidFill>
                                      <a:sym typeface="Symbol"/>
                                    </a:rPr>
                                    <m:t>r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m:rPr>
                                <m:nor/>
                              </m:rPr>
                              <a:rPr lang="en-US" sz="2800" b="1" dirty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b="1" baseline="-25000" dirty="0">
                    <a:solidFill>
                      <a:schemeClr val="tx2"/>
                    </a:solidFill>
                    <a:sym typeface="Symbol"/>
                  </a:rPr>
                  <a:t> - diagonal matrix of eigenvalues</a:t>
                </a:r>
              </a:p>
              <a:p>
                <a:endParaRPr lang="en-US" sz="2800" b="1" baseline="-25000" dirty="0">
                  <a:solidFill>
                    <a:schemeClr val="tx2"/>
                  </a:solidFill>
                  <a:sym typeface="Symbol"/>
                </a:endParaRPr>
              </a:p>
              <a:p>
                <a:r>
                  <a:rPr lang="en-US" sz="2400" b="1" dirty="0">
                    <a:solidFill>
                      <a:srgbClr val="C00000"/>
                    </a:solidFill>
                    <a:sym typeface="Symbol"/>
                  </a:rPr>
                  <a:t>Footnote</a:t>
                </a:r>
                <a:r>
                  <a:rPr lang="en-US" sz="2400" b="1" dirty="0">
                    <a:sym typeface="Symbol"/>
                  </a:rPr>
                  <a:t>: Product of</a:t>
                </a:r>
                <a:r>
                  <a:rPr lang="en-US" sz="2400" b="1" i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2400" b="1" i="1" dirty="0" err="1">
                    <a:solidFill>
                      <a:schemeClr val="tx2"/>
                    </a:solidFill>
                    <a:sym typeface="Symbol"/>
                  </a:rPr>
                  <a:t>mm</a:t>
                </a:r>
                <a:r>
                  <a:rPr lang="en-US" sz="2400" b="1" dirty="0">
                    <a:solidFill>
                      <a:schemeClr val="tx2"/>
                    </a:solidFill>
                    <a:sym typeface="Symbol"/>
                  </a:rPr>
                  <a:t>   A </a:t>
                </a:r>
                <a:r>
                  <a:rPr lang="en-US" sz="2400" b="1" dirty="0">
                    <a:sym typeface="Symbol"/>
                  </a:rPr>
                  <a:t>and</a:t>
                </a:r>
                <a:r>
                  <a:rPr lang="en-US" sz="2400" b="1" i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2400" b="1" i="1" dirty="0" err="1">
                    <a:solidFill>
                      <a:schemeClr val="tx2"/>
                    </a:solidFill>
                    <a:sym typeface="Symbol"/>
                  </a:rPr>
                  <a:t>mm</a:t>
                </a:r>
                <a:r>
                  <a:rPr lang="en-US" sz="2400" b="1" dirty="0">
                    <a:solidFill>
                      <a:schemeClr val="tx2"/>
                    </a:solidFill>
                    <a:sym typeface="Symbol"/>
                  </a:rPr>
                  <a:t> B </a:t>
                </a:r>
                <a:r>
                  <a:rPr lang="en-US" sz="2400" b="1" dirty="0">
                    <a:sym typeface="Symbol"/>
                  </a:rPr>
                  <a:t>is </a:t>
                </a:r>
                <a:r>
                  <a:rPr lang="en-US" sz="2400" b="1" i="1" dirty="0" err="1">
                    <a:solidFill>
                      <a:schemeClr val="tx2"/>
                    </a:solidFill>
                    <a:sym typeface="Symbol"/>
                  </a:rPr>
                  <a:t>mm</a:t>
                </a:r>
                <a:r>
                  <a:rPr lang="en-US" sz="2400" b="1" i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2400" b="1" dirty="0">
                    <a:sym typeface="Symbol"/>
                  </a:rPr>
                  <a:t>matrix </a:t>
                </a:r>
                <a:r>
                  <a:rPr lang="en-US" sz="2400" b="1" i="1" dirty="0">
                    <a:solidFill>
                      <a:schemeClr val="tx2"/>
                    </a:solidFill>
                    <a:sym typeface="Symbol"/>
                  </a:rPr>
                  <a:t>C=A*B</a:t>
                </a:r>
                <a:r>
                  <a:rPr lang="en-US" sz="2400" b="1" dirty="0">
                    <a:sym typeface="Symbol"/>
                  </a:rPr>
                  <a:t> whose columns are products </a:t>
                </a:r>
                <a:r>
                  <a:rPr lang="en-US" sz="2400" b="1" i="1" dirty="0">
                    <a:solidFill>
                      <a:schemeClr val="tx2"/>
                    </a:solidFill>
                    <a:sym typeface="Symbol"/>
                  </a:rPr>
                  <a:t>A*b</a:t>
                </a:r>
                <a:r>
                  <a:rPr lang="en-US" sz="2400" b="1" i="1" dirty="0">
                    <a:sym typeface="Symbol"/>
                  </a:rPr>
                  <a:t> </a:t>
                </a:r>
                <a:r>
                  <a:rPr lang="en-US" sz="2400" b="1" dirty="0">
                    <a:sym typeface="Symbol"/>
                  </a:rPr>
                  <a:t>of</a:t>
                </a:r>
                <a:r>
                  <a:rPr lang="en-US" sz="2400" b="1" i="1" dirty="0">
                    <a:sym typeface="Symbol"/>
                  </a:rPr>
                  <a:t> </a:t>
                </a:r>
                <a:r>
                  <a:rPr lang="en-US" sz="2400" b="1" i="1" dirty="0">
                    <a:solidFill>
                      <a:schemeClr val="tx2"/>
                    </a:solidFill>
                    <a:sym typeface="Symbol"/>
                  </a:rPr>
                  <a:t>A</a:t>
                </a:r>
                <a:r>
                  <a:rPr lang="en-US" sz="2400" b="1" dirty="0">
                    <a:sym typeface="Symbol"/>
                  </a:rPr>
                  <a:t> over columns </a:t>
                </a:r>
                <a:r>
                  <a:rPr lang="en-US" sz="2400" b="1" i="1" dirty="0">
                    <a:solidFill>
                      <a:schemeClr val="tx2"/>
                    </a:solidFill>
                    <a:sym typeface="Symbol"/>
                  </a:rPr>
                  <a:t>b</a:t>
                </a:r>
                <a:r>
                  <a:rPr lang="en-US" sz="2400" b="1" dirty="0">
                    <a:sym typeface="Symbol"/>
                  </a:rPr>
                  <a:t> of</a:t>
                </a:r>
                <a:r>
                  <a:rPr lang="en-US" sz="2400" b="1" i="1" dirty="0">
                    <a:sym typeface="Symbol"/>
                  </a:rPr>
                  <a:t> </a:t>
                </a:r>
                <a:r>
                  <a:rPr lang="en-US" sz="2400" b="1" i="1" dirty="0">
                    <a:solidFill>
                      <a:schemeClr val="tx2"/>
                    </a:solidFill>
                    <a:sym typeface="Symbol"/>
                  </a:rPr>
                  <a:t>B.</a:t>
                </a:r>
                <a:endParaRPr lang="en-US" sz="2400" b="1" i="1" baseline="-25000" dirty="0">
                  <a:solidFill>
                    <a:schemeClr val="tx2"/>
                  </a:solidFill>
                  <a:sym typeface="Symbol"/>
                </a:endParaRPr>
              </a:p>
              <a:p>
                <a:endParaRPr lang="en-US" sz="2800" b="1" baseline="-25000" dirty="0">
                  <a:solidFill>
                    <a:schemeClr val="tx2"/>
                  </a:solidFill>
                  <a:sym typeface="Symbol"/>
                </a:endParaRPr>
              </a:p>
              <a:p>
                <a:r>
                  <a:rPr lang="en-US" sz="2800" b="1" baseline="-25000" dirty="0">
                    <a:solidFill>
                      <a:schemeClr val="tx2"/>
                    </a:solidFill>
                    <a:sym typeface="Symbol"/>
                  </a:rPr>
                  <a:t> 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8720"/>
                <a:ext cx="9144000" cy="6111738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2000" t="-1196" r="-12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5655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Principal Component Analysis 3: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Singular value decomposition, 1 </a:t>
            </a:r>
            <a:r>
              <a:rPr lang="en-US" sz="27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Composition</a:t>
            </a:r>
            <a:endParaRPr lang="ru-RU" sz="27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CODA_2018_4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22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908720"/>
                <a:ext cx="9144000" cy="5734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ym typeface="Symbol"/>
                  </a:rPr>
                  <a:t>Take a  rectangular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NV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2800" b="1" dirty="0">
                    <a:sym typeface="Symbol"/>
                  </a:rPr>
                  <a:t>data matrix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X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=[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x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iv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]. </a:t>
                </a:r>
                <a:r>
                  <a:rPr lang="en-US" sz="2800" b="1" dirty="0">
                    <a:sym typeface="Symbol"/>
                  </a:rPr>
                  <a:t>It transforms any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V1 </a:t>
                </a:r>
                <a:r>
                  <a:rPr lang="en-US" sz="2800" b="1" dirty="0">
                    <a:sym typeface="Symbol"/>
                  </a:rPr>
                  <a:t>vector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c </a:t>
                </a:r>
                <a:r>
                  <a:rPr lang="en-US" sz="2800" b="1" dirty="0">
                    <a:sym typeface="Symbol"/>
                  </a:rPr>
                  <a:t>into an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N1 </a:t>
                </a:r>
                <a:r>
                  <a:rPr lang="en-US" sz="2800" b="1" dirty="0">
                    <a:sym typeface="Symbol"/>
                  </a:rPr>
                  <a:t>vector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z=X*c; </a:t>
                </a:r>
              </a:p>
              <a:p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                 </a:t>
                </a:r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X </a:t>
                </a:r>
                <a:r>
                  <a:rPr lang="en-US" sz="3600" b="1" dirty="0">
                    <a:solidFill>
                      <a:schemeClr val="tx2"/>
                    </a:solidFill>
                    <a:sym typeface="Symbol"/>
                  </a:rPr>
                  <a:t>maps</a:t>
                </a:r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3200" b="1" dirty="0">
                    <a:sym typeface="Symbol"/>
                  </a:rPr>
                  <a:t>VD space into ND space</a:t>
                </a:r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:</a:t>
                </a:r>
              </a:p>
              <a:p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At N=3, V=2</a:t>
                </a:r>
              </a:p>
              <a:p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X 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𝟔</m:t>
                            </m:r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𝟕</m:t>
                            </m:r>
                          </m:e>
                          <m:e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𝟓</m:t>
                            </m:r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𝟖</m:t>
                            </m:r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</m:t>
                            </m:r>
                          </m:e>
                          <m:e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𝟖</m:t>
                            </m:r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𝟗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3200" b="1" dirty="0"/>
                  <a:t> and </a:t>
                </a:r>
                <a:r>
                  <a:rPr lang="en-US" sz="3200" b="1" dirty="0">
                    <a:solidFill>
                      <a:schemeClr val="tx2"/>
                    </a:solidFill>
                  </a:rPr>
                  <a:t>c =</a:t>
                </a:r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a:rPr lang="en-US" sz="3200" b="1" i="1" smtClean="0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𝟏</m:t>
                            </m:r>
                          </m:e>
                          <m:e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𝟑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,         z=</a:t>
                </a:r>
                <a:r>
                  <a:rPr lang="en-US" sz="3200" b="1" dirty="0">
                    <a:solidFill>
                      <a:schemeClr val="tx2"/>
                    </a:solidFill>
                  </a:rPr>
                  <a:t>X*c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a:rPr lang="en-US" sz="3200" b="1" i="1" smtClean="0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𝟐𝟕</m:t>
                            </m:r>
                          </m:e>
                          <m:e>
                            <m:r>
                              <a:rPr lang="en-US" sz="3200" b="1" i="1" smtClean="0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𝟐𝟗</m:t>
                            </m:r>
                          </m:e>
                          <m:e>
                            <m:r>
                              <a:rPr lang="en-US" sz="3200" b="1" i="1" smtClean="0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𝟑𝟓</m:t>
                            </m:r>
                          </m:e>
                        </m:eqArr>
                      </m:e>
                    </m:d>
                  </m:oMath>
                </a14:m>
                <a:endParaRPr lang="en-US" sz="3200" b="1" dirty="0"/>
              </a:p>
              <a:p>
                <a:r>
                  <a:rPr lang="en-US" sz="3200" b="1" dirty="0">
                    <a:sym typeface="Symbol"/>
                  </a:rPr>
                  <a:t>The transpose, </a:t>
                </a:r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X, </a:t>
                </a:r>
                <a:r>
                  <a:rPr lang="en-US" sz="3600" b="1" dirty="0">
                    <a:solidFill>
                      <a:schemeClr val="tx2"/>
                    </a:solidFill>
                    <a:sym typeface="Symbol"/>
                  </a:rPr>
                  <a:t>maps inversely</a:t>
                </a:r>
                <a:r>
                  <a:rPr lang="en-US" sz="3200" b="1" dirty="0">
                    <a:solidFill>
                      <a:schemeClr val="tx1"/>
                    </a:solidFill>
                    <a:sym typeface="Symbol"/>
                  </a:rPr>
                  <a:t>, the ND space into the VD space: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en-US" sz="3200" b="1" i="1" smtClean="0">
                            <a:solidFill>
                              <a:schemeClr val="tx2"/>
                            </a:solidFill>
                            <a:latin typeface="Cambria Math"/>
                            <a:sym typeface="Symbol"/>
                          </a:rPr>
                          <m:t>𝒄</m:t>
                        </m:r>
                      </m:e>
                    </m:acc>
                    <m:r>
                      <a:rPr lang="en-US" sz="3200" b="1" i="1" smtClean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=</m:t>
                    </m:r>
                  </m:oMath>
                </a14:m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3200" b="1" dirty="0" err="1">
                    <a:solidFill>
                      <a:schemeClr val="tx2"/>
                    </a:solidFill>
                    <a:sym typeface="Symbol"/>
                  </a:rPr>
                  <a:t>Xz</a:t>
                </a:r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a:rPr lang="en-US" sz="3200" b="1" i="1" smtClean="0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𝟓𝟖𝟕</m:t>
                            </m:r>
                          </m:e>
                          <m:e>
                            <m:r>
                              <a:rPr lang="en-US" sz="3200" b="1" i="1" smtClean="0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𝟕𝟑𝟔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. </a:t>
                </a:r>
              </a:p>
              <a:p>
                <a:r>
                  <a:rPr lang="en-US" sz="3200" b="1" dirty="0">
                    <a:sym typeface="Symbol"/>
                  </a:rPr>
                  <a:t>Two mappings composed form the product </a:t>
                </a:r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XX:     </a:t>
                </a:r>
              </a:p>
              <a:p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   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en-US" sz="3600" b="1" i="1">
                            <a:solidFill>
                              <a:schemeClr val="tx2"/>
                            </a:solidFill>
                            <a:latin typeface="Cambria Math"/>
                            <a:sym typeface="Symbol"/>
                          </a:rPr>
                          <m:t>𝒄</m:t>
                        </m:r>
                      </m:e>
                    </m:acc>
                  </m:oMath>
                </a14:m>
                <a:r>
                  <a:rPr lang="en-US" sz="3600" b="1" dirty="0">
                    <a:solidFill>
                      <a:schemeClr val="tx2"/>
                    </a:solidFill>
                    <a:sym typeface="Symbol"/>
                  </a:rPr>
                  <a:t> = X</a:t>
                </a:r>
                <a:r>
                  <a:rPr lang="en-US" sz="3600" b="1" dirty="0" err="1">
                    <a:solidFill>
                      <a:schemeClr val="tx2"/>
                    </a:solidFill>
                    <a:sym typeface="Symbol"/>
                  </a:rPr>
                  <a:t>Xc</a:t>
                </a:r>
                <a:r>
                  <a:rPr lang="en-US" sz="3600" b="1" dirty="0">
                    <a:solidFill>
                      <a:schemeClr val="tx2"/>
                    </a:solidFill>
                    <a:sym typeface="Symbol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8720"/>
                <a:ext cx="9144000" cy="5734647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667" t="-1275" b="-31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837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Principal Component Analysis 3: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Singular value decomposition, 2 </a:t>
            </a:r>
            <a:r>
              <a:rPr lang="en-US" sz="27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Composition</a:t>
            </a:r>
            <a:endParaRPr lang="ru-RU" sz="27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CODA_2018_4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23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908720"/>
                <a:ext cx="9144000" cy="5780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ym typeface="Symbol"/>
                  </a:rPr>
                  <a:t>Take an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NV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2800" b="1" dirty="0">
                    <a:sym typeface="Symbol"/>
                  </a:rPr>
                  <a:t>data matrix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X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=[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x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iv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]. </a:t>
                </a:r>
                <a:r>
                  <a:rPr lang="en-US" sz="2800" b="1" dirty="0">
                    <a:sym typeface="Symbol"/>
                  </a:rPr>
                  <a:t>It transforms any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V1 </a:t>
                </a:r>
                <a:r>
                  <a:rPr lang="en-US" sz="2800" b="1" dirty="0">
                    <a:sym typeface="Symbol"/>
                  </a:rPr>
                  <a:t>vector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c </a:t>
                </a:r>
                <a:r>
                  <a:rPr lang="en-US" sz="2800" b="1" dirty="0">
                    <a:sym typeface="Symbol"/>
                  </a:rPr>
                  <a:t>into an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N1 </a:t>
                </a:r>
                <a:r>
                  <a:rPr lang="en-US" sz="2800" b="1" dirty="0">
                    <a:sym typeface="Symbol"/>
                  </a:rPr>
                  <a:t>vector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z=X*c </a:t>
                </a:r>
              </a:p>
              <a:p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                 </a:t>
                </a:r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X </a:t>
                </a:r>
                <a:r>
                  <a:rPr lang="en-US" sz="3600" b="1" dirty="0">
                    <a:solidFill>
                      <a:schemeClr val="tx2"/>
                    </a:solidFill>
                    <a:sym typeface="Symbol"/>
                  </a:rPr>
                  <a:t>maps</a:t>
                </a:r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3200" b="1" dirty="0">
                    <a:sym typeface="Symbol"/>
                  </a:rPr>
                  <a:t>VD space into ND space</a:t>
                </a:r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:</a:t>
                </a:r>
              </a:p>
              <a:p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At N=3, V=2:          </a:t>
                </a:r>
                <a:r>
                  <a:rPr lang="en-US" sz="2000" b="1" dirty="0">
                    <a:solidFill>
                      <a:schemeClr val="tx2"/>
                    </a:solidFill>
                    <a:sym typeface="Symbol"/>
                  </a:rPr>
                  <a:t>X 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a:rPr lang="en-US" sz="20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𝟔</m:t>
                            </m:r>
                            <m:r>
                              <a:rPr lang="en-US" sz="20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0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𝟕</m:t>
                            </m:r>
                          </m:e>
                          <m:e>
                            <m:r>
                              <a:rPr lang="en-US" sz="20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𝟓</m:t>
                            </m:r>
                            <m:r>
                              <a:rPr lang="en-US" sz="20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0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𝟖</m:t>
                            </m:r>
                            <m:r>
                              <a:rPr lang="en-US" sz="20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</m:t>
                            </m:r>
                          </m:e>
                          <m:e>
                            <m:r>
                              <a:rPr lang="en-US" sz="20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𝟖</m:t>
                            </m:r>
                            <m:r>
                              <a:rPr lang="en-US" sz="20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0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𝟗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b="1" dirty="0"/>
                  <a:t> and </a:t>
                </a:r>
                <a:r>
                  <a:rPr lang="en-US" sz="2000" b="1" dirty="0">
                    <a:solidFill>
                      <a:schemeClr val="tx2"/>
                    </a:solidFill>
                  </a:rPr>
                  <a:t>c =</a:t>
                </a:r>
                <a:r>
                  <a:rPr lang="en-US" sz="2000" b="1" dirty="0">
                    <a:solidFill>
                      <a:schemeClr val="tx2"/>
                    </a:solidFill>
                    <a:sym typeface="Symbol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a:rPr lang="en-US" sz="2000" b="1" i="1" smtClean="0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𝟏</m:t>
                            </m:r>
                          </m:e>
                          <m:e>
                            <m:r>
                              <a:rPr lang="en-US" sz="20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𝟑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b="1" dirty="0">
                    <a:solidFill>
                      <a:schemeClr val="tx2"/>
                    </a:solidFill>
                    <a:sym typeface="Symbol"/>
                  </a:rPr>
                  <a:t>,         z=</a:t>
                </a:r>
                <a:r>
                  <a:rPr lang="en-US" sz="2000" b="1" dirty="0">
                    <a:solidFill>
                      <a:schemeClr val="tx2"/>
                    </a:solidFill>
                  </a:rPr>
                  <a:t>X*c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a:rPr lang="en-US" sz="2000" b="1" i="1" smtClean="0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𝟐𝟕</m:t>
                            </m:r>
                          </m:e>
                          <m:e>
                            <m:r>
                              <a:rPr lang="en-US" sz="2000" b="1" i="1" smtClean="0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𝟐𝟗</m:t>
                            </m:r>
                          </m:e>
                          <m:e>
                            <m:r>
                              <a:rPr lang="en-US" sz="2000" b="1" i="1" smtClean="0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𝟑𝟓</m:t>
                            </m:r>
                          </m:e>
                        </m:eqArr>
                      </m:e>
                    </m:d>
                  </m:oMath>
                </a14:m>
                <a:endParaRPr lang="en-US" sz="2000" b="1" dirty="0"/>
              </a:p>
              <a:p>
                <a:r>
                  <a:rPr lang="en-US" sz="3200" b="1" dirty="0">
                    <a:sym typeface="Symbol"/>
                  </a:rPr>
                  <a:t>The transpose, </a:t>
                </a:r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X, </a:t>
                </a:r>
                <a:r>
                  <a:rPr lang="en-US" sz="3600" b="1" dirty="0">
                    <a:solidFill>
                      <a:schemeClr val="tx2"/>
                    </a:solidFill>
                    <a:sym typeface="Symbol"/>
                  </a:rPr>
                  <a:t>maps inversely</a:t>
                </a:r>
                <a:r>
                  <a:rPr lang="en-US" sz="3200" b="1" dirty="0">
                    <a:solidFill>
                      <a:schemeClr val="tx1"/>
                    </a:solidFill>
                    <a:sym typeface="Symbol"/>
                  </a:rPr>
                  <a:t>:  </a:t>
                </a:r>
                <a:r>
                  <a:rPr lang="en-US" sz="2000" b="1" dirty="0">
                    <a:solidFill>
                      <a:schemeClr val="tx1"/>
                    </a:solidFill>
                    <a:sym typeface="Symbo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chemeClr val="tx2"/>
                            </a:solidFill>
                            <a:latin typeface="Cambria Math"/>
                            <a:sym typeface="Symbol"/>
                          </a:rPr>
                          <m:t>𝒄</m:t>
                        </m:r>
                      </m:e>
                    </m:acc>
                    <m:r>
                      <a:rPr lang="en-US" sz="2000" b="1" i="1" smtClean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=</m:t>
                    </m:r>
                  </m:oMath>
                </a14:m>
                <a:r>
                  <a:rPr lang="en-US" sz="2000" b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2000" b="1" dirty="0" err="1">
                    <a:solidFill>
                      <a:schemeClr val="tx2"/>
                    </a:solidFill>
                    <a:sym typeface="Symbol"/>
                  </a:rPr>
                  <a:t>Xz</a:t>
                </a:r>
                <a:r>
                  <a:rPr lang="en-US" sz="2000" b="1" dirty="0">
                    <a:solidFill>
                      <a:schemeClr val="tx2"/>
                    </a:solidFill>
                    <a:sym typeface="Symbol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a:rPr lang="en-US" sz="2000" b="1" i="1" smtClean="0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𝟓𝟖𝟕</m:t>
                            </m:r>
                          </m:e>
                          <m:e>
                            <m:r>
                              <a:rPr lang="en-US" sz="2000" b="1" i="1" smtClean="0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𝟕𝟑𝟔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b="1" dirty="0">
                    <a:solidFill>
                      <a:schemeClr val="tx2"/>
                    </a:solidFill>
                    <a:sym typeface="Symbol"/>
                  </a:rPr>
                  <a:t>. </a:t>
                </a:r>
              </a:p>
              <a:p>
                <a:r>
                  <a:rPr lang="en-US" sz="3200" b="1" dirty="0">
                    <a:sym typeface="Symbol"/>
                  </a:rPr>
                  <a:t>Two mappings form the product </a:t>
                </a:r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XX:     </a:t>
                </a:r>
              </a:p>
              <a:p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   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en-US" sz="3600" b="1" i="1">
                            <a:solidFill>
                              <a:schemeClr val="tx2"/>
                            </a:solidFill>
                            <a:latin typeface="Cambria Math"/>
                            <a:sym typeface="Symbol"/>
                          </a:rPr>
                          <m:t>𝒄</m:t>
                        </m:r>
                      </m:e>
                    </m:acc>
                  </m:oMath>
                </a14:m>
                <a:r>
                  <a:rPr lang="en-US" sz="3600" b="1" dirty="0">
                    <a:solidFill>
                      <a:schemeClr val="tx2"/>
                    </a:solidFill>
                    <a:sym typeface="Symbol"/>
                  </a:rPr>
                  <a:t> = </a:t>
                </a:r>
                <a:r>
                  <a:rPr lang="en-US" sz="3600" b="1" dirty="0" err="1">
                    <a:solidFill>
                      <a:schemeClr val="tx2"/>
                    </a:solidFill>
                    <a:sym typeface="Symbol"/>
                  </a:rPr>
                  <a:t>XX</a:t>
                </a:r>
                <a:r>
                  <a:rPr lang="en-US" sz="3600" b="1" i="1" dirty="0" err="1">
                    <a:solidFill>
                      <a:schemeClr val="tx2"/>
                    </a:solidFill>
                    <a:sym typeface="Symbol"/>
                  </a:rPr>
                  <a:t>c</a:t>
                </a:r>
                <a:r>
                  <a:rPr lang="en-US" sz="3600" b="1" dirty="0">
                    <a:solidFill>
                      <a:schemeClr val="tx2"/>
                    </a:solidFill>
                    <a:sym typeface="Symbol"/>
                  </a:rPr>
                  <a:t>.</a:t>
                </a:r>
              </a:p>
              <a:p>
                <a:r>
                  <a:rPr lang="en-US" sz="3600" b="1" dirty="0">
                    <a:sym typeface="Symbol"/>
                  </a:rPr>
                  <a:t>Is</a:t>
                </a:r>
                <a:r>
                  <a:rPr lang="en-US" sz="3600" b="1" dirty="0">
                    <a:solidFill>
                      <a:schemeClr val="tx2"/>
                    </a:solidFill>
                    <a:sym typeface="Symbo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en-US" sz="3600" b="1" i="1">
                            <a:solidFill>
                              <a:schemeClr val="tx2"/>
                            </a:solidFill>
                            <a:latin typeface="Cambria Math"/>
                            <a:sym typeface="Symbol"/>
                          </a:rPr>
                          <m:t>𝒄</m:t>
                        </m:r>
                      </m:e>
                    </m:acc>
                    <m:r>
                      <a:rPr lang="en-US" sz="3600" b="1" i="1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 </m:t>
                    </m:r>
                  </m:oMath>
                </a14:m>
                <a:r>
                  <a:rPr lang="en-US" sz="3600" b="1" dirty="0">
                    <a:sym typeface="Symbol"/>
                  </a:rPr>
                  <a:t>on the same line as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𝒄</m:t>
                    </m:r>
                  </m:oMath>
                </a14:m>
                <a:r>
                  <a:rPr lang="en-US" sz="3600" b="1" dirty="0">
                    <a:sym typeface="Symbol"/>
                  </a:rPr>
                  <a:t>?  NO: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en-US" sz="3600" b="1" i="1">
                            <a:solidFill>
                              <a:schemeClr val="tx2"/>
                            </a:solidFill>
                            <a:latin typeface="Cambria Math"/>
                            <a:sym typeface="Symbol"/>
                          </a:rPr>
                          <m:t>𝒄</m:t>
                        </m:r>
                      </m:e>
                    </m:acc>
                  </m:oMath>
                </a14:m>
                <a:r>
                  <a:rPr lang="en-US" sz="3600" b="1" dirty="0">
                    <a:sym typeface="Symbol"/>
                  </a:rPr>
                  <a:t>./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𝒄</m:t>
                    </m:r>
                  </m:oMath>
                </a14:m>
                <a:r>
                  <a:rPr lang="en-US" sz="3600" b="1" dirty="0">
                    <a:sym typeface="Symbol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a:rPr lang="en-US" sz="3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Symbol"/>
                              </a:rPr>
                              <m:t>𝟓𝟖𝟕</m:t>
                            </m:r>
                          </m:e>
                          <m:e>
                            <m:r>
                              <a:rPr lang="en-US" sz="3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Symbol"/>
                              </a:rPr>
                              <m:t>𝟐𝟒𝟓</m:t>
                            </m:r>
                            <m:r>
                              <a:rPr lang="en-US" sz="3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Symbol"/>
                              </a:rPr>
                              <m:t>.</m:t>
                            </m:r>
                            <m:r>
                              <a:rPr lang="en-US" sz="3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Symbol"/>
                              </a:rPr>
                              <m:t>𝟑</m:t>
                            </m:r>
                          </m:e>
                        </m:eqArr>
                      </m:e>
                    </m:d>
                  </m:oMath>
                </a14:m>
                <a:endParaRPr lang="en-US" sz="3600" b="1" dirty="0">
                  <a:sym typeface="Symbol"/>
                </a:endParaRPr>
              </a:p>
              <a:p>
                <a:endParaRPr lang="en-US" sz="2800" b="1" dirty="0">
                  <a:sym typeface="Symbol"/>
                </a:endParaRPr>
              </a:p>
              <a:p>
                <a:r>
                  <a:rPr lang="en-US" sz="2800" b="1" dirty="0">
                    <a:solidFill>
                      <a:srgbClr val="C00000"/>
                    </a:solidFill>
                    <a:sym typeface="Symbol"/>
                  </a:rPr>
                  <a:t>Can a 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c</a:t>
                </a:r>
                <a:r>
                  <a:rPr lang="en-US" sz="2800" b="1" dirty="0">
                    <a:sym typeface="Symbol"/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Symbol"/>
                  </a:rPr>
                  <a:t>be found so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en-US" sz="3200" b="1" i="1">
                            <a:solidFill>
                              <a:schemeClr val="tx2"/>
                            </a:solidFill>
                            <a:latin typeface="Cambria Math"/>
                            <a:sym typeface="Symbol"/>
                          </a:rPr>
                          <m:t>𝒄</m:t>
                        </m:r>
                      </m:e>
                    </m:acc>
                  </m:oMath>
                </a14:m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 = </a:t>
                </a:r>
                <a:r>
                  <a:rPr lang="en-US" sz="3200" b="1" dirty="0" err="1">
                    <a:solidFill>
                      <a:schemeClr val="tx2"/>
                    </a:solidFill>
                    <a:sym typeface="Symbol"/>
                  </a:rPr>
                  <a:t>XX</a:t>
                </a:r>
                <a:r>
                  <a:rPr lang="en-US" sz="3200" b="1" i="1" dirty="0" err="1">
                    <a:solidFill>
                      <a:schemeClr val="tx2"/>
                    </a:solidFill>
                    <a:sym typeface="Symbol"/>
                  </a:rPr>
                  <a:t>c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  </a:t>
                </a:r>
                <a:r>
                  <a:rPr lang="en-US" sz="2800" b="1" dirty="0">
                    <a:solidFill>
                      <a:srgbClr val="C00000"/>
                    </a:solidFill>
                    <a:sym typeface="Symbol"/>
                  </a:rPr>
                  <a:t>sits on the same line?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8720"/>
                <a:ext cx="9144000" cy="5780878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2000" t="-1266" b="-26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505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Principal Component Analysis 3: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Singular value decomposition, 3 </a:t>
            </a:r>
            <a:r>
              <a:rPr lang="en-US" sz="27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Composition</a:t>
            </a:r>
            <a:endParaRPr lang="ru-RU" sz="27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CODA_2018_4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24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908720"/>
                <a:ext cx="9144000" cy="5109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NV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2800" b="1" dirty="0">
                    <a:sym typeface="Symbol"/>
                  </a:rPr>
                  <a:t>data matrix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X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=[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x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iv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]</a:t>
                </a:r>
                <a:r>
                  <a:rPr lang="en-US" sz="2800" b="1" dirty="0">
                    <a:sym typeface="Symbol"/>
                  </a:rPr>
                  <a:t> transforms </a:t>
                </a:r>
                <a:r>
                  <a:rPr lang="en-US" sz="2800" b="1" i="1" dirty="0">
                    <a:sym typeface="Symbol"/>
                  </a:rPr>
                  <a:t>VD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c </a:t>
                </a:r>
                <a:r>
                  <a:rPr lang="en-US" sz="2800" b="1" dirty="0">
                    <a:sym typeface="Symbol"/>
                  </a:rPr>
                  <a:t>into </a:t>
                </a:r>
                <a:r>
                  <a:rPr lang="en-US" sz="2800" b="1" i="1" dirty="0">
                    <a:sym typeface="Symbol"/>
                  </a:rPr>
                  <a:t>ND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z=X*c </a:t>
                </a:r>
              </a:p>
              <a:p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VN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2800" b="1" dirty="0">
                    <a:sym typeface="Symbol"/>
                  </a:rPr>
                  <a:t>transpose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X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 =[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x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vi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]</a:t>
                </a:r>
                <a:r>
                  <a:rPr lang="en-US" sz="2800" b="1" dirty="0">
                    <a:sym typeface="Symbol"/>
                  </a:rPr>
                  <a:t> transforms </a:t>
                </a:r>
                <a:r>
                  <a:rPr lang="en-US" sz="2800" b="1" i="1" dirty="0">
                    <a:sym typeface="Symbol"/>
                  </a:rPr>
                  <a:t>ND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z </a:t>
                </a:r>
                <a:r>
                  <a:rPr lang="en-US" sz="2800" b="1" dirty="0">
                    <a:sym typeface="Symbol"/>
                  </a:rPr>
                  <a:t>into </a:t>
                </a:r>
                <a:r>
                  <a:rPr lang="en-US" sz="2800" b="1" i="1" dirty="0">
                    <a:sym typeface="Symbol"/>
                  </a:rPr>
                  <a:t>VD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  <a:sym typeface="Symbol"/>
                          </a:rPr>
                          <m:t>𝒄</m:t>
                        </m:r>
                      </m:e>
                    </m:acc>
                    <m:r>
                      <a:rPr lang="en-US" sz="2800" b="1" i="1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 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=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X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*z </a:t>
                </a:r>
              </a:p>
              <a:p>
                <a:r>
                  <a:rPr lang="en-US" sz="2800" b="1" dirty="0">
                    <a:sym typeface="Symbol"/>
                  </a:rPr>
                  <a:t>Two mappings form the product 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XX: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en-US" sz="3200" b="1" i="1">
                            <a:solidFill>
                              <a:schemeClr val="tx2"/>
                            </a:solidFill>
                            <a:latin typeface="Cambria Math"/>
                            <a:sym typeface="Symbol"/>
                          </a:rPr>
                          <m:t>𝒄</m:t>
                        </m:r>
                      </m:e>
                    </m:acc>
                  </m:oMath>
                </a14:m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 = </a:t>
                </a:r>
                <a:r>
                  <a:rPr lang="en-US" sz="3200" b="1" dirty="0" err="1">
                    <a:solidFill>
                      <a:schemeClr val="tx2"/>
                    </a:solidFill>
                    <a:sym typeface="Symbol"/>
                  </a:rPr>
                  <a:t>XX</a:t>
                </a:r>
                <a:r>
                  <a:rPr lang="en-US" sz="3200" b="1" i="1" dirty="0" err="1">
                    <a:solidFill>
                      <a:schemeClr val="tx2"/>
                    </a:solidFill>
                    <a:sym typeface="Symbol"/>
                  </a:rPr>
                  <a:t>c</a:t>
                </a:r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.</a:t>
                </a:r>
              </a:p>
              <a:p>
                <a:endParaRPr lang="en-US" sz="2800" b="1" dirty="0">
                  <a:solidFill>
                    <a:schemeClr val="tx2"/>
                  </a:solidFill>
                  <a:sym typeface="Symbol"/>
                </a:endParaRPr>
              </a:p>
              <a:p>
                <a:r>
                  <a:rPr lang="en-US" sz="2800" b="1" dirty="0">
                    <a:sym typeface="Symbol"/>
                  </a:rPr>
                  <a:t>At 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X 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𝟔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𝟕</m:t>
                            </m:r>
                          </m:e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𝟓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𝟖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𝟖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𝟗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b="1" dirty="0"/>
                  <a:t>,  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X’ 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𝟔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𝟓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𝟖</m:t>
                            </m:r>
                          </m:e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𝟕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𝟖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𝟗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b="1" dirty="0"/>
                  <a:t>    and   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X’X=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𝟏𝟐𝟓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𝟏𝟓𝟒</m:t>
                            </m:r>
                          </m:e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𝟏𝟓𝟒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𝟏𝟗𝟒</m:t>
                            </m:r>
                          </m:e>
                        </m:eqArr>
                      </m:e>
                    </m:d>
                  </m:oMath>
                </a14:m>
                <a:endParaRPr lang="en-US" sz="2800" b="1" dirty="0"/>
              </a:p>
              <a:p>
                <a:endParaRPr lang="en-US" sz="3200" b="1" dirty="0">
                  <a:solidFill>
                    <a:srgbClr val="C00000"/>
                  </a:solidFill>
                  <a:sym typeface="Symbol"/>
                </a:endParaRPr>
              </a:p>
              <a:p>
                <a:r>
                  <a:rPr lang="en-US" sz="3200" b="1" dirty="0">
                    <a:solidFill>
                      <a:srgbClr val="C00000"/>
                    </a:solidFill>
                    <a:sym typeface="Symbol"/>
                  </a:rPr>
                  <a:t>Can we find 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c</a:t>
                </a:r>
                <a:r>
                  <a:rPr lang="en-US" sz="3200" b="1" dirty="0">
                    <a:sym typeface="Symbol"/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  <a:sym typeface="Symbol"/>
                  </a:rPr>
                  <a:t>so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en-US" sz="3200" b="1" i="1">
                            <a:solidFill>
                              <a:schemeClr val="tx2"/>
                            </a:solidFill>
                            <a:latin typeface="Cambria Math"/>
                            <a:sym typeface="Symbol"/>
                          </a:rPr>
                          <m:t>𝒄</m:t>
                        </m:r>
                      </m:e>
                    </m:acc>
                  </m:oMath>
                </a14:m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 = </a:t>
                </a:r>
                <a:r>
                  <a:rPr lang="en-US" sz="3200" b="1" dirty="0" err="1">
                    <a:solidFill>
                      <a:schemeClr val="tx2"/>
                    </a:solidFill>
                    <a:sym typeface="Symbol"/>
                  </a:rPr>
                  <a:t>XX</a:t>
                </a:r>
                <a:r>
                  <a:rPr lang="en-US" sz="3200" b="1" i="1" dirty="0" err="1">
                    <a:solidFill>
                      <a:schemeClr val="tx2"/>
                    </a:solidFill>
                    <a:sym typeface="Symbol"/>
                  </a:rPr>
                  <a:t>c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  </a:t>
                </a:r>
                <a:r>
                  <a:rPr lang="en-US" sz="3200" b="1" dirty="0">
                    <a:solidFill>
                      <a:srgbClr val="C00000"/>
                    </a:solidFill>
                    <a:sym typeface="Symbol"/>
                  </a:rPr>
                  <a:t>sits on the same line?</a:t>
                </a:r>
              </a:p>
              <a:p>
                <a:endParaRPr lang="en-US" sz="3200" b="1" dirty="0">
                  <a:solidFill>
                    <a:srgbClr val="C00000"/>
                  </a:solidFill>
                  <a:sym typeface="Symbol"/>
                </a:endParaRPr>
              </a:p>
              <a:p>
                <a:r>
                  <a:rPr lang="en-US" sz="4000" b="1" dirty="0">
                    <a:sym typeface="Symbol"/>
                  </a:rPr>
                  <a:t>Of course! </a:t>
                </a:r>
                <a:r>
                  <a:rPr lang="en-US" sz="3200" b="1" dirty="0">
                    <a:solidFill>
                      <a:srgbClr val="0070C0"/>
                    </a:solidFill>
                    <a:sym typeface="Symbol"/>
                  </a:rPr>
                  <a:t>(since X’X is a square matrix)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8720"/>
                <a:ext cx="9144000" cy="5109925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2333" t="-1432" b="-41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583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Principal Component Analysis 3: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Singular value decomposition, 4 </a:t>
            </a:r>
            <a:r>
              <a:rPr lang="en-US" sz="27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Composition</a:t>
            </a:r>
            <a:endParaRPr lang="ru-RU" sz="27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CODA_2018_4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25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908720"/>
                <a:ext cx="9144000" cy="5910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NV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2800" b="1" dirty="0">
                    <a:sym typeface="Symbol"/>
                  </a:rPr>
                  <a:t>data matrix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X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=[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x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iv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]</a:t>
                </a:r>
                <a:r>
                  <a:rPr lang="en-US" sz="2800" b="1" dirty="0">
                    <a:sym typeface="Symbol"/>
                  </a:rPr>
                  <a:t> transforms </a:t>
                </a:r>
                <a:r>
                  <a:rPr lang="en-US" sz="2800" b="1" i="1" dirty="0">
                    <a:sym typeface="Symbol"/>
                  </a:rPr>
                  <a:t>VD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c </a:t>
                </a:r>
                <a:r>
                  <a:rPr lang="en-US" sz="2800" b="1" dirty="0">
                    <a:sym typeface="Symbol"/>
                  </a:rPr>
                  <a:t>into </a:t>
                </a:r>
                <a:r>
                  <a:rPr lang="en-US" sz="2800" b="1" i="1" dirty="0">
                    <a:sym typeface="Symbol"/>
                  </a:rPr>
                  <a:t>ND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z=X*c </a:t>
                </a:r>
              </a:p>
              <a:p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VN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2800" b="1" dirty="0">
                    <a:sym typeface="Symbol"/>
                  </a:rPr>
                  <a:t>transpose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X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 =[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x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vi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]</a:t>
                </a:r>
                <a:r>
                  <a:rPr lang="en-US" sz="2800" b="1" dirty="0">
                    <a:sym typeface="Symbol"/>
                  </a:rPr>
                  <a:t> transforms </a:t>
                </a:r>
                <a:r>
                  <a:rPr lang="en-US" sz="2800" b="1" i="1" dirty="0">
                    <a:sym typeface="Symbol"/>
                  </a:rPr>
                  <a:t>ND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z </a:t>
                </a:r>
                <a:r>
                  <a:rPr lang="en-US" sz="2800" b="1" dirty="0">
                    <a:sym typeface="Symbol"/>
                  </a:rPr>
                  <a:t>into </a:t>
                </a:r>
                <a:r>
                  <a:rPr lang="en-US" sz="2800" b="1" i="1" dirty="0">
                    <a:sym typeface="Symbol"/>
                  </a:rPr>
                  <a:t>VD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  <a:sym typeface="Symbol"/>
                          </a:rPr>
                          <m:t>𝒄</m:t>
                        </m:r>
                      </m:e>
                    </m:acc>
                    <m:r>
                      <a:rPr lang="en-US" sz="2800" b="1" i="1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 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=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X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*z </a:t>
                </a:r>
              </a:p>
              <a:p>
                <a:r>
                  <a:rPr lang="en-US" sz="2800" b="1" dirty="0">
                    <a:sym typeface="Symbol"/>
                  </a:rPr>
                  <a:t>At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X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𝟔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𝟕</m:t>
                            </m:r>
                          </m:e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𝟓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𝟖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𝟖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𝟗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b="1" dirty="0"/>
                  <a:t>, 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X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𝟔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𝟓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𝟖</m:t>
                            </m:r>
                          </m:e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𝟕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𝟖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𝟗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b="1" dirty="0"/>
                  <a:t>    and  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X X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𝟏𝟐𝟓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𝟏𝟓𝟒</m:t>
                            </m:r>
                          </m:e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𝟏𝟓𝟒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𝟏𝟗𝟒</m:t>
                            </m:r>
                          </m:e>
                        </m:eqArr>
                      </m:e>
                    </m:d>
                  </m:oMath>
                </a14:m>
                <a:endParaRPr lang="en-US" sz="2800" b="1" dirty="0"/>
              </a:p>
              <a:p>
                <a:endParaRPr lang="en-US" sz="3200" b="1" dirty="0">
                  <a:solidFill>
                    <a:srgbClr val="C00000"/>
                  </a:solidFill>
                  <a:sym typeface="Symbol"/>
                </a:endParaRPr>
              </a:p>
              <a:p>
                <a:r>
                  <a:rPr lang="en-US" sz="3200" b="1" dirty="0">
                    <a:solidFill>
                      <a:srgbClr val="C00000"/>
                    </a:solidFill>
                    <a:sym typeface="Symbol"/>
                  </a:rPr>
                  <a:t>Can we find 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c</a:t>
                </a:r>
                <a:r>
                  <a:rPr lang="en-US" sz="3200" b="1" dirty="0">
                    <a:sym typeface="Symbol"/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  <a:sym typeface="Symbol"/>
                  </a:rPr>
                  <a:t>so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en-US" sz="3200" b="1" i="1">
                            <a:solidFill>
                              <a:schemeClr val="tx2"/>
                            </a:solidFill>
                            <a:latin typeface="Cambria Math"/>
                            <a:sym typeface="Symbol"/>
                          </a:rPr>
                          <m:t>𝒄</m:t>
                        </m:r>
                      </m:e>
                    </m:acc>
                  </m:oMath>
                </a14:m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 = </a:t>
                </a:r>
                <a:r>
                  <a:rPr lang="en-US" sz="3200" b="1" dirty="0" err="1">
                    <a:solidFill>
                      <a:schemeClr val="tx2"/>
                    </a:solidFill>
                    <a:sym typeface="Symbol"/>
                  </a:rPr>
                  <a:t>XX</a:t>
                </a:r>
                <a:r>
                  <a:rPr lang="en-US" sz="3200" b="1" i="1" dirty="0" err="1">
                    <a:solidFill>
                      <a:schemeClr val="tx2"/>
                    </a:solidFill>
                    <a:sym typeface="Symbol"/>
                  </a:rPr>
                  <a:t>c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  </a:t>
                </a:r>
                <a:r>
                  <a:rPr lang="en-US" sz="3200" b="1" dirty="0">
                    <a:solidFill>
                      <a:srgbClr val="C00000"/>
                    </a:solidFill>
                    <a:sym typeface="Symbol"/>
                  </a:rPr>
                  <a:t>sits on the same line, that is, an eigenvector of </a:t>
                </a:r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XX</a:t>
                </a:r>
                <a:r>
                  <a:rPr lang="en-US" sz="3200" b="1" dirty="0">
                    <a:solidFill>
                      <a:srgbClr val="C00000"/>
                    </a:solidFill>
                    <a:sym typeface="Symbol"/>
                  </a:rPr>
                  <a:t>?</a:t>
                </a:r>
              </a:p>
              <a:p>
                <a:endParaRPr lang="en-US" sz="3200" b="1" dirty="0">
                  <a:solidFill>
                    <a:srgbClr val="C00000"/>
                  </a:solidFill>
                  <a:sym typeface="Symbol"/>
                </a:endParaRPr>
              </a:p>
              <a:p>
                <a:r>
                  <a:rPr lang="en-US" sz="4000" b="1" dirty="0">
                    <a:sym typeface="Symbol"/>
                  </a:rPr>
                  <a:t>Of course! </a:t>
                </a:r>
                <a:r>
                  <a:rPr lang="en-US" sz="4000" b="1" i="1" dirty="0">
                    <a:solidFill>
                      <a:schemeClr val="tx2"/>
                    </a:solidFill>
                    <a:sym typeface="Symbol"/>
                  </a:rPr>
                  <a:t>A= X X </a:t>
                </a:r>
                <a:r>
                  <a:rPr lang="en-US" sz="4000" b="1" dirty="0">
                    <a:sym typeface="Symbol"/>
                  </a:rPr>
                  <a:t>is symmetric; has two orthogonal eigenvectors </a:t>
                </a:r>
                <a:r>
                  <a:rPr lang="en-US" sz="4000" b="1" i="1" dirty="0">
                    <a:solidFill>
                      <a:srgbClr val="0070C0"/>
                    </a:solidFill>
                    <a:sym typeface="Symbol"/>
                  </a:rPr>
                  <a:t>c</a:t>
                </a:r>
                <a:r>
                  <a:rPr lang="en-US" sz="4000" b="1" dirty="0">
                    <a:sym typeface="Symbol"/>
                  </a:rPr>
                  <a:t> so that</a:t>
                </a:r>
              </a:p>
              <a:p>
                <a:r>
                  <a:rPr lang="en-US" sz="4000" b="1" dirty="0">
                    <a:sym typeface="Symbol"/>
                  </a:rPr>
                  <a:t>                             </a:t>
                </a:r>
                <a:r>
                  <a:rPr lang="en-US" sz="4000" b="1" i="1" dirty="0">
                    <a:solidFill>
                      <a:schemeClr val="tx2"/>
                    </a:solidFill>
                    <a:sym typeface="Symbol"/>
                  </a:rPr>
                  <a:t>Ac=c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8720"/>
                <a:ext cx="9144000" cy="5910144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2333" t="-1237" b="-35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033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Principal Component Analysis 3: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Singular value decomposition, 5 </a:t>
            </a:r>
            <a:r>
              <a:rPr lang="en-US" sz="27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Composition</a:t>
            </a:r>
            <a:endParaRPr lang="ru-RU" sz="27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CODA_2018_4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26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908720"/>
                <a:ext cx="9144000" cy="5663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NV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2800" b="1" dirty="0">
                    <a:sym typeface="Symbol"/>
                  </a:rPr>
                  <a:t>data matrix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X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=[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x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iv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]</a:t>
                </a:r>
                <a:r>
                  <a:rPr lang="en-US" sz="2800" b="1" dirty="0">
                    <a:sym typeface="Symbol"/>
                  </a:rPr>
                  <a:t> transforms </a:t>
                </a:r>
                <a:r>
                  <a:rPr lang="en-US" sz="2800" b="1" i="1" dirty="0">
                    <a:sym typeface="Symbol"/>
                  </a:rPr>
                  <a:t>VD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c </a:t>
                </a:r>
                <a:r>
                  <a:rPr lang="en-US" sz="2800" b="1" dirty="0">
                    <a:sym typeface="Symbol"/>
                  </a:rPr>
                  <a:t>into </a:t>
                </a:r>
                <a:r>
                  <a:rPr lang="en-US" sz="2800" b="1" i="1" dirty="0">
                    <a:sym typeface="Symbol"/>
                  </a:rPr>
                  <a:t>ND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z=X*c </a:t>
                </a:r>
              </a:p>
              <a:p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VN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2800" b="1" dirty="0">
                    <a:sym typeface="Symbol"/>
                  </a:rPr>
                  <a:t>transpose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X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 =[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x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vi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]</a:t>
                </a:r>
                <a:r>
                  <a:rPr lang="en-US" sz="2800" b="1" dirty="0">
                    <a:sym typeface="Symbol"/>
                  </a:rPr>
                  <a:t> transforms </a:t>
                </a:r>
                <a:r>
                  <a:rPr lang="en-US" sz="2800" b="1" i="1" dirty="0">
                    <a:sym typeface="Symbol"/>
                  </a:rPr>
                  <a:t>ND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z </a:t>
                </a:r>
                <a:r>
                  <a:rPr lang="en-US" sz="2800" b="1" dirty="0">
                    <a:sym typeface="Symbol"/>
                  </a:rPr>
                  <a:t>into </a:t>
                </a:r>
                <a:r>
                  <a:rPr lang="en-US" sz="2800" b="1" i="1" dirty="0">
                    <a:sym typeface="Symbol"/>
                  </a:rPr>
                  <a:t>VD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  <a:sym typeface="Symbol"/>
                          </a:rPr>
                          <m:t>𝒄</m:t>
                        </m:r>
                      </m:e>
                    </m:acc>
                    <m:r>
                      <a:rPr lang="en-US" sz="2800" b="1" i="1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 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=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X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*z </a:t>
                </a:r>
              </a:p>
              <a:p>
                <a:r>
                  <a:rPr lang="en-US" sz="2800" b="1" dirty="0">
                    <a:sym typeface="Symbol"/>
                  </a:rPr>
                  <a:t>At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X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𝟔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𝟕</m:t>
                            </m:r>
                          </m:e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𝟓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𝟖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𝟖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𝟗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b="1" dirty="0"/>
                  <a:t>, 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X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𝟔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𝟓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𝟖</m:t>
                            </m:r>
                          </m:e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𝟕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𝟖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𝟗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b="1" dirty="0"/>
                  <a:t>    and  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X X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𝟏𝟐𝟓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𝟏𝟓𝟒</m:t>
                            </m:r>
                          </m:e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𝟏𝟓𝟒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𝟏𝟗𝟒</m:t>
                            </m:r>
                          </m:e>
                        </m:eqArr>
                      </m:e>
                    </m:d>
                  </m:oMath>
                </a14:m>
                <a:endParaRPr lang="en-US" sz="2800" b="1" dirty="0"/>
              </a:p>
              <a:p>
                <a:endParaRPr lang="en-US" sz="3200" b="1" dirty="0">
                  <a:solidFill>
                    <a:srgbClr val="C00000"/>
                  </a:solidFill>
                  <a:sym typeface="Symbol"/>
                </a:endParaRPr>
              </a:p>
              <a:p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A= X X </a:t>
                </a:r>
                <a:r>
                  <a:rPr lang="en-US" sz="3200" b="1" dirty="0">
                    <a:sym typeface="Symbol"/>
                  </a:rPr>
                  <a:t>is symmetric; it must have two orthogonal eigenvectors satisfying</a:t>
                </a:r>
              </a:p>
              <a:p>
                <a:r>
                  <a:rPr lang="en-US" sz="3200" b="1" dirty="0">
                    <a:sym typeface="Symbol"/>
                  </a:rPr>
                  <a:t>                                      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Ac=c</a:t>
                </a:r>
              </a:p>
              <a:p>
                <a:endParaRPr lang="en-US" sz="3200" b="1" dirty="0">
                  <a:sym typeface="Symbol"/>
                </a:endParaRPr>
              </a:p>
              <a:p>
                <a:r>
                  <a:rPr lang="en-US" sz="3600" b="1" dirty="0">
                    <a:sym typeface="Symbol"/>
                  </a:rPr>
                  <a:t>Moreover, </a:t>
                </a:r>
                <a:r>
                  <a:rPr lang="en-US" sz="3600" b="1" i="1" dirty="0">
                    <a:solidFill>
                      <a:schemeClr val="tx2"/>
                    </a:solidFill>
                    <a:sym typeface="Symbol"/>
                  </a:rPr>
                  <a:t>X X </a:t>
                </a:r>
                <a:r>
                  <a:rPr lang="en-US" sz="3600" b="1" dirty="0">
                    <a:sym typeface="Symbol"/>
                  </a:rPr>
                  <a:t>has no negative eigenvalues since it is “quadratic” (</a:t>
                </a:r>
                <a:r>
                  <a:rPr lang="en-US" sz="3600" b="1" dirty="0">
                    <a:solidFill>
                      <a:srgbClr val="7030A0"/>
                    </a:solidFill>
                    <a:sym typeface="Symbol"/>
                  </a:rPr>
                  <a:t>positive semi definite</a:t>
                </a:r>
                <a:r>
                  <a:rPr lang="en-US" sz="3600" b="1" dirty="0">
                    <a:sym typeface="Symbol"/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8720"/>
                <a:ext cx="9144000" cy="5663923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2000" t="-1292" b="-31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301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Principal Component Analysis 3: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Singular value decomposition, 6 </a:t>
            </a:r>
            <a:r>
              <a:rPr lang="en-US" sz="27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Composition</a:t>
            </a:r>
            <a:endParaRPr lang="ru-RU" sz="27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CODA_2018_4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27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908720"/>
                <a:ext cx="9144000" cy="5951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NV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2800" b="1" dirty="0">
                    <a:sym typeface="Symbol"/>
                  </a:rPr>
                  <a:t>data matrix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X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=[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x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iv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]</a:t>
                </a:r>
                <a:r>
                  <a:rPr lang="en-US" sz="2800" b="1" dirty="0">
                    <a:sym typeface="Symbol"/>
                  </a:rPr>
                  <a:t> transforms </a:t>
                </a:r>
                <a:r>
                  <a:rPr lang="en-US" sz="2800" b="1" i="1" dirty="0">
                    <a:sym typeface="Symbol"/>
                  </a:rPr>
                  <a:t>VD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c </a:t>
                </a:r>
                <a:r>
                  <a:rPr lang="en-US" sz="2800" b="1" dirty="0">
                    <a:sym typeface="Symbol"/>
                  </a:rPr>
                  <a:t>into </a:t>
                </a:r>
                <a:r>
                  <a:rPr lang="en-US" sz="2800" b="1" i="1" dirty="0">
                    <a:sym typeface="Symbol"/>
                  </a:rPr>
                  <a:t>ND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z=X*c </a:t>
                </a:r>
              </a:p>
              <a:p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VN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2800" b="1" dirty="0">
                    <a:sym typeface="Symbol"/>
                  </a:rPr>
                  <a:t>transpose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X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 =[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x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vi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]</a:t>
                </a:r>
                <a:r>
                  <a:rPr lang="en-US" sz="2800" b="1" dirty="0">
                    <a:sym typeface="Symbol"/>
                  </a:rPr>
                  <a:t> transforms </a:t>
                </a:r>
                <a:r>
                  <a:rPr lang="en-US" sz="2800" b="1" i="1" dirty="0">
                    <a:sym typeface="Symbol"/>
                  </a:rPr>
                  <a:t>ND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z </a:t>
                </a:r>
                <a:r>
                  <a:rPr lang="en-US" sz="2800" b="1" dirty="0">
                    <a:sym typeface="Symbol"/>
                  </a:rPr>
                  <a:t>into </a:t>
                </a:r>
                <a:r>
                  <a:rPr lang="en-US" sz="2800" b="1" i="1" dirty="0">
                    <a:sym typeface="Symbol"/>
                  </a:rPr>
                  <a:t>VD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  <a:sym typeface="Symbol"/>
                          </a:rPr>
                          <m:t>𝒄</m:t>
                        </m:r>
                      </m:e>
                    </m:acc>
                    <m:r>
                      <a:rPr lang="en-US" sz="2800" b="1" i="1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 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=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X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*z </a:t>
                </a:r>
              </a:p>
              <a:p>
                <a:r>
                  <a:rPr lang="en-US" sz="2800" b="1" dirty="0">
                    <a:sym typeface="Symbol"/>
                  </a:rPr>
                  <a:t>At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X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𝟔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𝟕</m:t>
                            </m:r>
                          </m:e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𝟓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𝟖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𝟖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𝟗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b="1" dirty="0"/>
                  <a:t>, 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X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𝟔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𝟓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𝟖</m:t>
                            </m:r>
                          </m:e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𝟕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𝟖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𝟗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b="1" dirty="0"/>
                  <a:t>    and  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A=X X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𝟏𝟐𝟓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𝟏𝟓𝟒</m:t>
                            </m:r>
                          </m:e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𝟏𝟓𝟒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𝟏𝟗𝟒</m:t>
                            </m:r>
                          </m:e>
                        </m:eqArr>
                      </m:e>
                    </m:d>
                  </m:oMath>
                </a14:m>
                <a:endParaRPr lang="en-US" sz="2800" b="1" dirty="0"/>
              </a:p>
              <a:p>
                <a:r>
                  <a:rPr lang="en-US" sz="3200" b="1" dirty="0" err="1">
                    <a:solidFill>
                      <a:srgbClr val="C00000"/>
                    </a:solidFill>
                    <a:sym typeface="Symbol"/>
                  </a:rPr>
                  <a:t>Matlab</a:t>
                </a:r>
                <a:r>
                  <a:rPr lang="en-US" sz="3200" b="1" dirty="0">
                    <a:solidFill>
                      <a:srgbClr val="C00000"/>
                    </a:solidFill>
                    <a:sym typeface="Symbol"/>
                  </a:rPr>
                  <a:t>:</a:t>
                </a:r>
              </a:p>
              <a:p>
                <a:r>
                  <a:rPr lang="en-US" sz="4000" b="1" dirty="0">
                    <a:sym typeface="Symbol"/>
                  </a:rPr>
                  <a:t>&gt;&gt; [C, La]=</a:t>
                </a:r>
                <a:r>
                  <a:rPr lang="en-US" sz="4000" b="1" dirty="0" err="1">
                    <a:sym typeface="Symbol"/>
                  </a:rPr>
                  <a:t>eig</a:t>
                </a:r>
                <a:r>
                  <a:rPr lang="en-US" sz="4000" b="1" dirty="0">
                    <a:sym typeface="Symbol"/>
                  </a:rPr>
                  <a:t>(A)</a:t>
                </a:r>
              </a:p>
              <a:p>
                <a:r>
                  <a:rPr lang="en-US" sz="3200" b="1" dirty="0">
                    <a:sym typeface="Symbol"/>
                  </a:rPr>
                  <a:t>                                                         Columns of C are</a:t>
                </a:r>
              </a:p>
              <a:p>
                <a:r>
                  <a:rPr lang="en-US" sz="3200" b="1" dirty="0">
                    <a:sym typeface="Symbol"/>
                  </a:rPr>
                  <a:t>C =</a:t>
                </a:r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a:rPr lang="en-US" sz="3200" b="1" i="1" smtClean="0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</m:t>
                            </m:r>
                            <m:r>
                              <a:rPr lang="en-US" sz="32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sym typeface="Symbol"/>
                              </a:rPr>
                              <m:t>−</m:t>
                            </m:r>
                            <m:r>
                              <a:rPr lang="en-US" sz="32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sym typeface="Symbol"/>
                              </a:rPr>
                              <m:t>𝟎</m:t>
                            </m:r>
                            <m:r>
                              <a:rPr lang="en-US" sz="32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sym typeface="Symbol"/>
                              </a:rPr>
                              <m:t>.</m:t>
                            </m:r>
                            <m:r>
                              <a:rPr lang="en-US" sz="32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sym typeface="Symbol"/>
                              </a:rPr>
                              <m:t>𝟕𝟖𝟎𝟔</m:t>
                            </m:r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 </m:t>
                            </m:r>
                            <m:r>
                              <a:rPr lang="en-US" sz="3200" b="1" i="1" smtClean="0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</m:t>
                            </m:r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𝟎</m:t>
                            </m:r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.</m:t>
                            </m:r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𝟔𝟐𝟓𝟏</m:t>
                            </m:r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</m:t>
                            </m:r>
                          </m:e>
                          <m:e>
                            <m:r>
                              <a:rPr lang="en-US" sz="3200" b="1" i="1" smtClean="0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 </m:t>
                            </m:r>
                            <m:r>
                              <a:rPr lang="en-US" sz="32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sym typeface="Symbol"/>
                              </a:rPr>
                              <m:t>𝟎</m:t>
                            </m:r>
                            <m:r>
                              <a:rPr lang="en-US" sz="3200" b="1" i="1">
                                <a:solidFill>
                                  <a:srgbClr val="7030A0"/>
                                </a:solidFill>
                                <a:latin typeface="Cambria Math"/>
                                <a:sym typeface="Symbol"/>
                              </a:rPr>
                              <m:t>.</m:t>
                            </m:r>
                            <m:r>
                              <a:rPr lang="en-US" sz="3200" b="1" i="1">
                                <a:solidFill>
                                  <a:srgbClr val="7030A0"/>
                                </a:solidFill>
                                <a:latin typeface="Cambria Math"/>
                                <a:sym typeface="Symbol"/>
                              </a:rPr>
                              <m:t>𝟔𝟐𝟓𝟏</m:t>
                            </m:r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3200" b="1" i="1" smtClean="0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</m:t>
                            </m:r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𝟎</m:t>
                            </m:r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.</m:t>
                            </m:r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𝟕𝟖𝟎𝟔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3200" b="1" dirty="0">
                    <a:sym typeface="Symbol"/>
                  </a:rPr>
                  <a:t>         eigenvectors </a:t>
                </a:r>
              </a:p>
              <a:p>
                <a:r>
                  <a:rPr lang="en-US" sz="3200" b="1" dirty="0">
                    <a:sym typeface="Symbol"/>
                  </a:rPr>
                  <a:t>                 </a:t>
                </a:r>
                <a:r>
                  <a:rPr lang="en-US" sz="3200" b="1" dirty="0">
                    <a:solidFill>
                      <a:srgbClr val="C00000"/>
                    </a:solidFill>
                    <a:sym typeface="Symbol"/>
                  </a:rPr>
                  <a:t></a:t>
                </a:r>
                <a:r>
                  <a:rPr lang="en-US" sz="3200" b="1" dirty="0">
                    <a:sym typeface="Symbol"/>
                  </a:rPr>
                  <a:t>          </a:t>
                </a:r>
                <a:r>
                  <a:rPr lang="en-US" sz="3600" b="1" dirty="0">
                    <a:sym typeface="Symbol"/>
                  </a:rPr>
                  <a:t> </a:t>
                </a:r>
                <a:r>
                  <a:rPr lang="en-US" sz="3200" b="1" dirty="0">
                    <a:sym typeface="Symbol"/>
                  </a:rPr>
                  <a:t>      </a:t>
                </a:r>
              </a:p>
              <a:p>
                <a:r>
                  <a:rPr lang="en-US" sz="3200" b="1" dirty="0">
                    <a:sym typeface="Symbol"/>
                  </a:rPr>
                  <a:t>La=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b="1" i="1" baseline="20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600" b="1" i="1" baseline="2000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a:rPr lang="en-US" sz="3600" b="1" i="1" baseline="20000" smtClean="0">
                                <a:solidFill>
                                  <a:srgbClr val="7030A0"/>
                                </a:solidFill>
                                <a:latin typeface="Cambria Math"/>
                                <a:sym typeface="Symbol"/>
                              </a:rPr>
                              <m:t>𝟏</m:t>
                            </m:r>
                            <m:r>
                              <a:rPr lang="en-US" sz="3600" b="1" i="1" baseline="20000" smtClean="0">
                                <a:solidFill>
                                  <a:srgbClr val="7030A0"/>
                                </a:solidFill>
                                <a:latin typeface="Cambria Math"/>
                                <a:sym typeface="Symbol"/>
                              </a:rPr>
                              <m:t>.</m:t>
                            </m:r>
                            <m:r>
                              <a:rPr lang="en-US" sz="3600" b="1" i="1" baseline="20000" smtClean="0">
                                <a:solidFill>
                                  <a:srgbClr val="7030A0"/>
                                </a:solidFill>
                                <a:latin typeface="Cambria Math"/>
                                <a:sym typeface="Symbol"/>
                              </a:rPr>
                              <m:t>𝟔𝟖</m:t>
                            </m:r>
                            <m:r>
                              <m:rPr>
                                <m:nor/>
                              </m:rPr>
                              <a:rPr lang="en-US" sz="3600" b="1" i="0" baseline="20000" smtClean="0">
                                <a:solidFill>
                                  <a:srgbClr val="7030A0"/>
                                </a:solidFill>
                                <a:latin typeface="Cambria Math"/>
                                <a:sym typeface="Symbol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3600" b="1" i="0" baseline="20000" smtClean="0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         </m:t>
                            </m:r>
                            <m:r>
                              <a:rPr lang="en-US" sz="3600" b="1" i="1" baseline="20000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𝟎</m:t>
                            </m:r>
                            <m:r>
                              <a:rPr lang="en-US" sz="3600" b="1" i="1" baseline="20000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</m:t>
                            </m:r>
                          </m:e>
                          <m:e>
                            <m:r>
                              <a:rPr lang="en-US" sz="3600" b="1" i="1" baseline="20000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      </m:t>
                            </m:r>
                            <m:r>
                              <a:rPr lang="en-US" sz="3600" b="1" i="1" baseline="20000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𝟎</m:t>
                            </m:r>
                            <m:r>
                              <a:rPr lang="en-US" sz="3600" b="1" i="1" baseline="20000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          </m:t>
                            </m:r>
                            <m:r>
                              <a:rPr lang="en-US" sz="3600" b="1" i="1" baseline="20000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𝟑𝟏𝟕</m:t>
                            </m:r>
                            <m:r>
                              <a:rPr lang="en-US" sz="3600" b="1" i="1" baseline="20000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.</m:t>
                            </m:r>
                            <m:r>
                              <a:rPr lang="en-US" sz="3600" b="1" i="1" baseline="20000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𝟑𝟐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3200" b="1" dirty="0">
                    <a:solidFill>
                      <a:srgbClr val="C00000"/>
                    </a:solidFill>
                    <a:sym typeface="Symbol"/>
                  </a:rPr>
                  <a:t>  </a:t>
                </a:r>
                <a:r>
                  <a:rPr lang="en-US" sz="3200" b="1" dirty="0">
                    <a:sym typeface="Symbol"/>
                  </a:rPr>
                  <a:t>    Positive eigenvalues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8720"/>
                <a:ext cx="9144000" cy="5951437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2333" t="-12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 стрелкой 6"/>
          <p:cNvCxnSpPr/>
          <p:nvPr/>
        </p:nvCxnSpPr>
        <p:spPr>
          <a:xfrm flipV="1">
            <a:off x="3419872" y="5229200"/>
            <a:ext cx="576064" cy="7920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794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Principal Component Analysis 3: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Singular value decomposition, 7 </a:t>
            </a:r>
            <a:r>
              <a:rPr lang="en-US" sz="27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Composition</a:t>
            </a:r>
            <a:endParaRPr lang="ru-RU" sz="27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CODA_2018_4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28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908720"/>
                <a:ext cx="9144000" cy="6218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NV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2800" b="1" dirty="0">
                    <a:sym typeface="Symbol"/>
                  </a:rPr>
                  <a:t>data matrix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X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=[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x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iv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]</a:t>
                </a:r>
                <a:r>
                  <a:rPr lang="en-US" sz="2800" b="1" dirty="0">
                    <a:sym typeface="Symbol"/>
                  </a:rPr>
                  <a:t> transforms </a:t>
                </a:r>
                <a:r>
                  <a:rPr lang="en-US" sz="2800" b="1" i="1" dirty="0">
                    <a:sym typeface="Symbol"/>
                  </a:rPr>
                  <a:t>VD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c </a:t>
                </a:r>
                <a:r>
                  <a:rPr lang="en-US" sz="2800" b="1" dirty="0">
                    <a:sym typeface="Symbol"/>
                  </a:rPr>
                  <a:t>into </a:t>
                </a:r>
                <a:r>
                  <a:rPr lang="en-US" sz="2800" b="1" i="1" dirty="0">
                    <a:sym typeface="Symbol"/>
                  </a:rPr>
                  <a:t>ND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z=X*c </a:t>
                </a:r>
              </a:p>
              <a:p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VN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2800" b="1" dirty="0">
                    <a:sym typeface="Symbol"/>
                  </a:rPr>
                  <a:t>transpose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X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 =[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x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vi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]</a:t>
                </a:r>
                <a:r>
                  <a:rPr lang="en-US" sz="2800" b="1" dirty="0">
                    <a:sym typeface="Symbol"/>
                  </a:rPr>
                  <a:t> transforms </a:t>
                </a:r>
                <a:r>
                  <a:rPr lang="en-US" sz="2800" b="1" i="1" dirty="0">
                    <a:sym typeface="Symbol"/>
                  </a:rPr>
                  <a:t>ND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z </a:t>
                </a:r>
                <a:r>
                  <a:rPr lang="en-US" sz="2800" b="1" dirty="0">
                    <a:sym typeface="Symbol"/>
                  </a:rPr>
                  <a:t>into </a:t>
                </a:r>
                <a:r>
                  <a:rPr lang="en-US" sz="2800" b="1" i="1" dirty="0">
                    <a:sym typeface="Symbol"/>
                  </a:rPr>
                  <a:t>VD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  <a:sym typeface="Symbol"/>
                          </a:rPr>
                          <m:t>𝒄</m:t>
                        </m:r>
                      </m:e>
                    </m:acc>
                    <m:r>
                      <a:rPr lang="en-US" sz="2800" b="1" i="1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 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=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X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*z </a:t>
                </a:r>
              </a:p>
              <a:p>
                <a:r>
                  <a:rPr lang="en-US" sz="2800" b="1" dirty="0">
                    <a:sym typeface="Symbol"/>
                  </a:rPr>
                  <a:t>At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X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𝟔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𝟕</m:t>
                            </m:r>
                          </m:e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𝟓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𝟖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𝟖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𝟗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b="1" dirty="0"/>
                  <a:t>, 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X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𝟔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𝟓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𝟖</m:t>
                            </m:r>
                          </m:e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𝟕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𝟖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𝟗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b="1" dirty="0"/>
                  <a:t>    and  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A=XX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𝟏𝟐𝟓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𝟏𝟓𝟒</m:t>
                            </m:r>
                          </m:e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𝟏𝟓𝟒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𝟏𝟗𝟒</m:t>
                            </m:r>
                          </m:e>
                        </m:eqArr>
                      </m:e>
                    </m:d>
                  </m:oMath>
                </a14:m>
                <a:endParaRPr lang="en-US" sz="2800" b="1" dirty="0"/>
              </a:p>
              <a:p>
                <a:endParaRPr lang="en-US" sz="3200" b="1" dirty="0">
                  <a:sym typeface="Symbol"/>
                </a:endParaRPr>
              </a:p>
              <a:p>
                <a:r>
                  <a:rPr lang="en-US" sz="3200" b="1" dirty="0">
                    <a:sym typeface="Symbol"/>
                  </a:rPr>
                  <a:t>Found 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c</a:t>
                </a:r>
                <a:r>
                  <a:rPr lang="en-US" sz="3200" b="1" dirty="0">
                    <a:sym typeface="Symbol"/>
                  </a:rPr>
                  <a:t> =</a:t>
                </a:r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a:rPr lang="en-US" sz="3200" b="1" i="1" smtClean="0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</m:t>
                            </m:r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𝟎</m:t>
                            </m:r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.</m:t>
                            </m:r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𝟔𝟐𝟓𝟏</m:t>
                            </m:r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</m:t>
                            </m:r>
                          </m:e>
                          <m:e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𝟎</m:t>
                            </m:r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.</m:t>
                            </m:r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𝟕𝟖𝟎𝟔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3200" b="1" dirty="0">
                    <a:sym typeface="Symbol"/>
                  </a:rPr>
                  <a:t> and  </a:t>
                </a:r>
                <a:r>
                  <a:rPr lang="en-US" sz="3600" b="1" i="1" dirty="0">
                    <a:solidFill>
                      <a:schemeClr val="tx2"/>
                    </a:solidFill>
                    <a:sym typeface="Symbol"/>
                  </a:rPr>
                  <a:t>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=</a:t>
                </a:r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𝟑𝟏𝟕</m:t>
                    </m:r>
                    <m:r>
                      <a:rPr lang="en-US" sz="3200" b="1" i="1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.</m:t>
                    </m:r>
                    <m:r>
                      <a:rPr lang="en-US" sz="3200" b="1" i="1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𝟑𝟐</m:t>
                    </m:r>
                  </m:oMath>
                </a14:m>
                <a:endParaRPr lang="en-US" sz="3200" b="1" dirty="0">
                  <a:solidFill>
                    <a:schemeClr val="tx2"/>
                  </a:solidFill>
                  <a:sym typeface="Symbol"/>
                </a:endParaRPr>
              </a:p>
              <a:p>
                <a:r>
                  <a:rPr lang="en-US" sz="3200" b="1" dirty="0">
                    <a:sym typeface="Symbol"/>
                  </a:rPr>
                  <a:t>so that </a:t>
                </a:r>
                <a:r>
                  <a:rPr lang="en-US" sz="3200" b="1" i="1" dirty="0">
                    <a:sym typeface="Symbol"/>
                  </a:rPr>
                  <a:t>c</a:t>
                </a:r>
                <a:r>
                  <a:rPr lang="en-US" sz="3200" b="1" dirty="0">
                    <a:sym typeface="Symbol"/>
                  </a:rPr>
                  <a:t> and </a:t>
                </a:r>
                <a:r>
                  <a:rPr lang="en-US" sz="3200" b="1" i="1" dirty="0" err="1">
                    <a:solidFill>
                      <a:schemeClr val="tx2"/>
                    </a:solidFill>
                    <a:sym typeface="Symbol"/>
                  </a:rPr>
                  <a:t>Ac</a:t>
                </a:r>
                <a:r>
                  <a:rPr lang="en-US" sz="3200" b="1" dirty="0">
                    <a:sym typeface="Symbol"/>
                  </a:rPr>
                  <a:t>  </a:t>
                </a:r>
                <a:r>
                  <a:rPr lang="en-US" sz="3200" b="1" dirty="0">
                    <a:solidFill>
                      <a:srgbClr val="C00000"/>
                    </a:solidFill>
                    <a:sym typeface="Symbol"/>
                  </a:rPr>
                  <a:t>sit on the same line</a:t>
                </a:r>
                <a:r>
                  <a:rPr lang="en-US" sz="3200" b="1" dirty="0">
                    <a:sym typeface="Symbol"/>
                  </a:rPr>
                  <a:t>: </a:t>
                </a:r>
                <a:r>
                  <a:rPr lang="en-US" sz="3200" b="1" i="1" dirty="0" err="1">
                    <a:solidFill>
                      <a:schemeClr val="tx2"/>
                    </a:solidFill>
                    <a:sym typeface="Symbol"/>
                  </a:rPr>
                  <a:t>Ac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3200" b="1" dirty="0">
                    <a:sym typeface="Symbol"/>
                  </a:rPr>
                  <a:t>= 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c</a:t>
                </a:r>
                <a:endParaRPr lang="en-US" sz="3200" b="1" dirty="0">
                  <a:sym typeface="Symbol"/>
                </a:endParaRPr>
              </a:p>
              <a:p>
                <a:endParaRPr lang="en-US" sz="3200" b="1" dirty="0">
                  <a:sym typeface="Symbol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𝟏𝟐𝟓</m:t>
                            </m:r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𝟏𝟓𝟒</m:t>
                            </m:r>
                          </m:e>
                          <m:e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𝟏𝟓𝟒</m:t>
                            </m:r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 </m:t>
                            </m:r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𝟏𝟗𝟒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3200" b="1" dirty="0">
                    <a:sym typeface="Symbol"/>
                  </a:rPr>
                  <a:t>*</a:t>
                </a:r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</m:t>
                            </m:r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𝟎</m:t>
                            </m:r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.</m:t>
                            </m:r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𝟔𝟐𝟓𝟏</m:t>
                            </m:r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</m:t>
                            </m:r>
                          </m:e>
                          <m:e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𝟎</m:t>
                            </m:r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.</m:t>
                            </m:r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𝟕𝟖𝟎𝟔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3200" b="1" dirty="0">
                    <a:sym typeface="Symbol"/>
                  </a:rPr>
                  <a:t>= </a:t>
                </a:r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317.32</a:t>
                </a:r>
                <a:r>
                  <a:rPr lang="en-US" sz="3200" b="1" dirty="0">
                    <a:sym typeface="Symbol"/>
                  </a:rPr>
                  <a:t>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</m:t>
                            </m:r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𝟎</m:t>
                            </m:r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.</m:t>
                            </m:r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𝟔𝟐𝟓𝟏</m:t>
                            </m:r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</m:t>
                            </m:r>
                          </m:e>
                          <m:e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𝟎</m:t>
                            </m:r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.</m:t>
                            </m:r>
                            <m:r>
                              <a:rPr lang="en-US" sz="32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𝟕𝟖𝟎𝟔</m:t>
                            </m:r>
                          </m:e>
                        </m:eqArr>
                      </m:e>
                    </m:d>
                  </m:oMath>
                </a14:m>
                <a:endParaRPr lang="en-US" sz="3200" b="1" dirty="0">
                  <a:sym typeface="Symbol"/>
                </a:endParaRPr>
              </a:p>
              <a:p>
                <a:endParaRPr lang="en-US" sz="3200" b="1" dirty="0">
                  <a:sym typeface="Symbol"/>
                </a:endParaRPr>
              </a:p>
              <a:p>
                <a:r>
                  <a:rPr lang="en-US" sz="3200" b="1" dirty="0">
                    <a:sym typeface="Symbol"/>
                  </a:rPr>
                  <a:t>                                   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8720"/>
                <a:ext cx="9144000" cy="6218690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667" t="-1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347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Principal Component Analysis 3: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Singular value decomposition, 1 </a:t>
            </a: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Singular triplet</a:t>
            </a:r>
            <a:endParaRPr lang="ru-RU" sz="27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CODA_2018_4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29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908720"/>
                <a:ext cx="9144000" cy="5662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NV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2800" b="1" dirty="0">
                    <a:sym typeface="Symbol"/>
                  </a:rPr>
                  <a:t>data matrix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X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=[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x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iv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]</a:t>
                </a:r>
                <a:r>
                  <a:rPr lang="en-US" sz="2800" b="1" dirty="0">
                    <a:sym typeface="Symbol"/>
                  </a:rPr>
                  <a:t> transforms </a:t>
                </a:r>
                <a:r>
                  <a:rPr lang="en-US" sz="2800" b="1" i="1" dirty="0">
                    <a:sym typeface="Symbol"/>
                  </a:rPr>
                  <a:t>VD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c </a:t>
                </a:r>
                <a:r>
                  <a:rPr lang="en-US" sz="2800" b="1" dirty="0">
                    <a:sym typeface="Symbol"/>
                  </a:rPr>
                  <a:t>into </a:t>
                </a:r>
                <a:r>
                  <a:rPr lang="en-US" sz="2800" b="1" i="1" dirty="0">
                    <a:sym typeface="Symbol"/>
                  </a:rPr>
                  <a:t>ND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z=X*c </a:t>
                </a:r>
              </a:p>
              <a:p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VN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 </a:t>
                </a:r>
                <a:r>
                  <a:rPr lang="en-US" sz="2800" b="1" dirty="0">
                    <a:sym typeface="Symbol"/>
                  </a:rPr>
                  <a:t>transpose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X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 =[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x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vi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]</a:t>
                </a:r>
                <a:r>
                  <a:rPr lang="en-US" sz="2800" b="1" dirty="0">
                    <a:sym typeface="Symbol"/>
                  </a:rPr>
                  <a:t> transforms </a:t>
                </a:r>
                <a:r>
                  <a:rPr lang="en-US" sz="2800" b="1" i="1" dirty="0">
                    <a:sym typeface="Symbol"/>
                  </a:rPr>
                  <a:t>ND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z </a:t>
                </a:r>
                <a:r>
                  <a:rPr lang="en-US" sz="2800" b="1" dirty="0">
                    <a:sym typeface="Symbol"/>
                  </a:rPr>
                  <a:t>into </a:t>
                </a:r>
                <a:r>
                  <a:rPr lang="en-US" sz="2800" b="1" i="1" dirty="0">
                    <a:sym typeface="Symbol"/>
                  </a:rPr>
                  <a:t>VD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  <a:sym typeface="Symbol"/>
                          </a:rPr>
                          <m:t>𝒄</m:t>
                        </m:r>
                      </m:e>
                    </m:acc>
                    <m:r>
                      <a:rPr lang="en-US" sz="2800" b="1" i="1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 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=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X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*z </a:t>
                </a:r>
              </a:p>
              <a:p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                                         A=XX</a:t>
                </a:r>
              </a:p>
              <a:p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3200" b="1" dirty="0">
                    <a:sym typeface="Symbol"/>
                  </a:rPr>
                  <a:t>There is 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 &gt;0          </a:t>
                </a:r>
                <a:r>
                  <a:rPr lang="en-US" sz="3200" b="1" i="1" dirty="0" err="1">
                    <a:solidFill>
                      <a:schemeClr val="tx2"/>
                    </a:solidFill>
                    <a:sym typeface="Symbol"/>
                  </a:rPr>
                  <a:t>Ac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3200" b="1" dirty="0">
                    <a:sym typeface="Symbol"/>
                  </a:rPr>
                  <a:t>= 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c   </a:t>
                </a:r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:</a:t>
                </a:r>
                <a:r>
                  <a:rPr lang="en-US" sz="3200" b="1" i="1" dirty="0">
                    <a:sym typeface="Symbol"/>
                  </a:rPr>
                  <a:t>     </a:t>
                </a:r>
                <a:r>
                  <a:rPr lang="en-US" sz="3200" b="1" dirty="0">
                    <a:sym typeface="Symbol"/>
                  </a:rPr>
                  <a:t>eigen-couple</a:t>
                </a:r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 (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, c</a:t>
                </a:r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)</a:t>
                </a:r>
                <a:endParaRPr lang="en-US" sz="3200" b="1" dirty="0">
                  <a:sym typeface="Symbol"/>
                </a:endParaRPr>
              </a:p>
              <a:p>
                <a:r>
                  <a:rPr lang="en-US" sz="3200" b="1" dirty="0">
                    <a:solidFill>
                      <a:srgbClr val="C00000"/>
                    </a:solidFill>
                    <a:sym typeface="Symbol"/>
                  </a:rPr>
                  <a:t>Let us reformulate this in terms of 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X</a:t>
                </a:r>
                <a:r>
                  <a:rPr lang="en-US" sz="3200" b="1" dirty="0">
                    <a:solidFill>
                      <a:srgbClr val="C00000"/>
                    </a:solidFill>
                    <a:sym typeface="Symbol"/>
                  </a:rPr>
                  <a:t>:</a:t>
                </a:r>
              </a:p>
              <a:p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                         </a:t>
                </a:r>
                <a:r>
                  <a:rPr lang="en-US" sz="3600" b="1" i="1" dirty="0">
                    <a:solidFill>
                      <a:schemeClr val="tx2"/>
                    </a:solidFill>
                    <a:sym typeface="Symbol"/>
                  </a:rPr>
                  <a:t>X(</a:t>
                </a:r>
                <a:r>
                  <a:rPr lang="en-US" sz="3600" b="1" i="1" dirty="0" err="1">
                    <a:solidFill>
                      <a:schemeClr val="tx2"/>
                    </a:solidFill>
                    <a:sym typeface="Symbol"/>
                  </a:rPr>
                  <a:t>Xc</a:t>
                </a:r>
                <a:r>
                  <a:rPr lang="en-US" sz="3600" b="1" i="1" dirty="0">
                    <a:solidFill>
                      <a:schemeClr val="tx2"/>
                    </a:solidFill>
                    <a:sym typeface="Symbol"/>
                  </a:rPr>
                  <a:t>) </a:t>
                </a:r>
                <a:r>
                  <a:rPr lang="en-US" sz="3600" b="1" dirty="0">
                    <a:sym typeface="Symbol"/>
                  </a:rPr>
                  <a:t>= </a:t>
                </a:r>
                <a:r>
                  <a:rPr lang="en-US" sz="3600" b="1" i="1" dirty="0">
                    <a:solidFill>
                      <a:schemeClr val="tx2"/>
                    </a:solidFill>
                    <a:sym typeface="Symbol"/>
                  </a:rPr>
                  <a:t>c = </a:t>
                </a:r>
                <a:r>
                  <a:rPr lang="en-US" sz="3600" b="1" i="1" baseline="30000" dirty="0">
                    <a:solidFill>
                      <a:schemeClr val="tx2"/>
                    </a:solidFill>
                    <a:sym typeface="Symbol"/>
                  </a:rPr>
                  <a:t>2</a:t>
                </a:r>
                <a:r>
                  <a:rPr lang="en-US" sz="3600" b="1" i="1" dirty="0">
                    <a:solidFill>
                      <a:schemeClr val="tx2"/>
                    </a:solidFill>
                    <a:sym typeface="Symbol"/>
                  </a:rPr>
                  <a:t>c</a:t>
                </a:r>
                <a:r>
                  <a:rPr lang="en-US" sz="3600" b="1" dirty="0">
                    <a:sym typeface="Symbol"/>
                  </a:rPr>
                  <a:t>   where   </a:t>
                </a:r>
                <a:r>
                  <a:rPr lang="en-US" sz="3600" b="1" i="1" dirty="0">
                    <a:solidFill>
                      <a:schemeClr val="tx2"/>
                    </a:solidFill>
                    <a:sym typeface="Symbol"/>
                  </a:rPr>
                  <a:t>=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6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3600" b="1" i="1" dirty="0">
                            <a:solidFill>
                              <a:schemeClr val="tx2"/>
                            </a:solidFill>
                            <a:sym typeface="Symbol"/>
                          </a:rPr>
                          <m:t></m:t>
                        </m:r>
                      </m:e>
                    </m:rad>
                  </m:oMath>
                </a14:m>
                <a:r>
                  <a:rPr lang="en-US" sz="3600" b="1" dirty="0">
                    <a:sym typeface="Symbol"/>
                  </a:rPr>
                  <a:t> </a:t>
                </a:r>
              </a:p>
              <a:p>
                <a:r>
                  <a:rPr lang="en-US" sz="3600" b="1" i="1" dirty="0">
                    <a:solidFill>
                      <a:schemeClr val="tx2"/>
                    </a:solidFill>
                    <a:sym typeface="Symbol"/>
                  </a:rPr>
                  <a:t>                      X(</a:t>
                </a:r>
                <a:r>
                  <a:rPr lang="en-US" sz="3600" b="1" i="1" dirty="0" err="1">
                    <a:solidFill>
                      <a:schemeClr val="tx2"/>
                    </a:solidFill>
                    <a:sym typeface="Symbol"/>
                  </a:rPr>
                  <a:t>Xc</a:t>
                </a:r>
                <a:r>
                  <a:rPr lang="en-US" sz="3600" b="1" i="1" dirty="0">
                    <a:solidFill>
                      <a:schemeClr val="tx2"/>
                    </a:solidFill>
                    <a:sym typeface="Symbol"/>
                  </a:rPr>
                  <a:t>/) </a:t>
                </a:r>
                <a:r>
                  <a:rPr lang="en-US" sz="3600" b="1" dirty="0">
                    <a:sym typeface="Symbol"/>
                  </a:rPr>
                  <a:t>= </a:t>
                </a:r>
                <a:r>
                  <a:rPr lang="en-US" sz="3600" b="1" i="1" dirty="0">
                    <a:solidFill>
                      <a:schemeClr val="tx2"/>
                    </a:solidFill>
                    <a:sym typeface="Symbol"/>
                  </a:rPr>
                  <a:t>c</a:t>
                </a:r>
                <a:endParaRPr lang="en-US" sz="3600" b="1" dirty="0">
                  <a:sym typeface="Symbol"/>
                </a:endParaRPr>
              </a:p>
              <a:p>
                <a:r>
                  <a:rPr lang="en-US" sz="3600" b="1" i="1" dirty="0">
                    <a:solidFill>
                      <a:schemeClr val="tx2"/>
                    </a:solidFill>
                    <a:sym typeface="Symbol"/>
                  </a:rPr>
                  <a:t>                      </a:t>
                </a:r>
                <a:r>
                  <a:rPr lang="en-US" sz="4000" b="1" i="1" dirty="0">
                    <a:sym typeface="Symbol"/>
                  </a:rPr>
                  <a:t> Xz </a:t>
                </a:r>
                <a:r>
                  <a:rPr lang="en-US" sz="4000" b="1" dirty="0">
                    <a:sym typeface="Symbol"/>
                  </a:rPr>
                  <a:t>= </a:t>
                </a:r>
                <a:r>
                  <a:rPr lang="en-US" sz="4000" b="1" i="1" dirty="0">
                    <a:sym typeface="Symbol"/>
                  </a:rPr>
                  <a:t>c,    z= </a:t>
                </a:r>
                <a:r>
                  <a:rPr lang="en-US" sz="4000" b="1" i="1" dirty="0" err="1">
                    <a:sym typeface="Symbol"/>
                  </a:rPr>
                  <a:t>Xc</a:t>
                </a:r>
                <a:r>
                  <a:rPr lang="en-US" sz="4000" b="1" i="1" dirty="0">
                    <a:sym typeface="Symbol"/>
                  </a:rPr>
                  <a:t>/    (*)</a:t>
                </a:r>
                <a:endParaRPr lang="en-US" sz="4000" b="1" dirty="0">
                  <a:sym typeface="Symbol"/>
                </a:endParaRPr>
              </a:p>
              <a:p>
                <a:r>
                  <a:rPr lang="en-US" sz="3200" b="1" dirty="0">
                    <a:sym typeface="Symbol"/>
                  </a:rPr>
                  <a:t>A triplet (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, c, z) </a:t>
                </a:r>
                <a:r>
                  <a:rPr lang="en-US" sz="3200" b="1" dirty="0">
                    <a:sym typeface="Symbol"/>
                  </a:rPr>
                  <a:t>is singular for  </a:t>
                </a:r>
                <a:r>
                  <a:rPr lang="en-US" sz="3200" b="1" i="1" dirty="0">
                    <a:sym typeface="Symbol"/>
                  </a:rPr>
                  <a:t>X  </a:t>
                </a:r>
                <a:r>
                  <a:rPr lang="en-US" sz="3200" b="1" dirty="0" err="1">
                    <a:sym typeface="Symbol"/>
                  </a:rPr>
                  <a:t>iff</a:t>
                </a:r>
                <a:r>
                  <a:rPr lang="en-US" sz="3200" b="1" i="1" dirty="0">
                    <a:sym typeface="Symbol"/>
                  </a:rPr>
                  <a:t>:</a:t>
                </a:r>
              </a:p>
              <a:p>
                <a:r>
                  <a:rPr lang="en-US" sz="3600" b="1" dirty="0">
                    <a:solidFill>
                      <a:schemeClr val="tx2"/>
                    </a:solidFill>
                    <a:sym typeface="Symbol"/>
                  </a:rPr>
                  <a:t>          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3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6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3600" b="1" i="1" dirty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3600" b="1" i="1" dirty="0" smtClean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</m:t>
                            </m:r>
                            <m:r>
                              <m:rPr>
                                <m:nor/>
                              </m:rPr>
                              <a:rPr lang="en-US" sz="3600" b="1" i="1" dirty="0" smtClean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3600" b="1" i="1" dirty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3600" b="1" dirty="0">
                                <a:sym typeface="Symbol"/>
                              </a:rPr>
                              <m:t>= </m:t>
                            </m:r>
                            <m:r>
                              <m:rPr>
                                <m:nor/>
                              </m:rPr>
                              <a:rPr lang="en-US" sz="3600" b="1" i="1" dirty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</m:t>
                            </m:r>
                            <m:r>
                              <m:rPr>
                                <m:nor/>
                              </m:rPr>
                              <a:rPr lang="en-US" sz="3600" b="1" i="1" dirty="0" smtClean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z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3600" b="1" i="1" dirty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3600" b="1" i="1" dirty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</m:t>
                            </m:r>
                            <m:r>
                              <m:rPr>
                                <m:nor/>
                              </m:rPr>
                              <a:rPr lang="en-US" sz="3600" b="1" i="1" dirty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z</m:t>
                            </m:r>
                            <m:r>
                              <m:rPr>
                                <m:nor/>
                              </m:rPr>
                              <a:rPr lang="en-US" sz="3600" b="1" i="1" dirty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3600" b="1" dirty="0">
                                <a:sym typeface="Symbol"/>
                              </a:rPr>
                              <m:t>= </m:t>
                            </m:r>
                            <m:r>
                              <m:rPr>
                                <m:nor/>
                              </m:rPr>
                              <a:rPr lang="en-US" sz="3600" b="1" i="1" dirty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</m:t>
                            </m:r>
                            <m:r>
                              <m:rPr>
                                <m:nor/>
                              </m:rPr>
                              <a:rPr lang="en-US" sz="3600" b="1" i="1" dirty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c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3600" b="1" dirty="0">
                    <a:sym typeface="Symbol"/>
                  </a:rPr>
                  <a:t>  (*)                        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8720"/>
                <a:ext cx="9144000" cy="5662256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667" t="-1292" r="-256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89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Principal Component Analysis: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Hidden Factor Model, 2</a:t>
            </a:r>
            <a:endParaRPr lang="ru-RU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CODA_2018_4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3501008"/>
                <a:ext cx="9144000" cy="3681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hangingPunct="0"/>
                <a:r>
                  <a:rPr lang="en-US" sz="2800" dirty="0"/>
                  <a:t>Given marks </a:t>
                </a:r>
                <a:r>
                  <a:rPr lang="en-US" sz="2800" i="1" dirty="0"/>
                  <a:t>x</a:t>
                </a:r>
                <a:r>
                  <a:rPr lang="en-US" sz="2800" i="1" baseline="-25000" dirty="0"/>
                  <a:t>iv </a:t>
                </a:r>
                <a:r>
                  <a:rPr lang="en-US" sz="3600" dirty="0"/>
                  <a:t>,    PCA model                </a:t>
                </a:r>
                <a:r>
                  <a:rPr lang="en-US" sz="3600" b="1" i="1" dirty="0"/>
                  <a:t>x</a:t>
                </a:r>
                <a:r>
                  <a:rPr lang="en-US" sz="3600" b="1" i="1" baseline="-25000" dirty="0"/>
                  <a:t>iv</a:t>
                </a:r>
                <a:r>
                  <a:rPr lang="en-US" sz="3600" b="1" i="1" dirty="0"/>
                  <a:t>=</a:t>
                </a:r>
                <a:r>
                  <a:rPr lang="en-US" sz="3600" b="1" i="1" dirty="0" err="1"/>
                  <a:t>z</a:t>
                </a:r>
                <a:r>
                  <a:rPr lang="en-US" sz="3600" b="1" i="1" baseline="-25000" dirty="0" err="1"/>
                  <a:t>i</a:t>
                </a:r>
                <a:r>
                  <a:rPr lang="en-US" sz="3600" b="1" i="1" dirty="0" err="1">
                    <a:sym typeface="Symbol"/>
                  </a:rPr>
                  <a:t></a:t>
                </a:r>
                <a:r>
                  <a:rPr lang="en-US" sz="3600" b="1" i="1" dirty="0" err="1"/>
                  <a:t>c</a:t>
                </a:r>
                <a:r>
                  <a:rPr lang="en-US" sz="3600" b="1" i="1" baseline="-25000" dirty="0" err="1"/>
                  <a:t>v</a:t>
                </a:r>
                <a:r>
                  <a:rPr lang="en-US" sz="3600" b="1" i="1" baseline="-25000" dirty="0"/>
                  <a:t> </a:t>
                </a:r>
                <a:r>
                  <a:rPr lang="en-US" sz="3600" b="1" i="1" dirty="0"/>
                  <a:t>+ </a:t>
                </a:r>
                <a:r>
                  <a:rPr lang="en-US" sz="3600" b="1" i="1" dirty="0" err="1"/>
                  <a:t>e</a:t>
                </a:r>
                <a:r>
                  <a:rPr lang="en-US" sz="3600" b="1" i="1" baseline="-25000" dirty="0" err="1"/>
                  <a:t>iv</a:t>
                </a:r>
                <a:endParaRPr lang="ru-RU" sz="3600" b="1" i="1" dirty="0"/>
              </a:p>
              <a:p>
                <a:pPr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𝐿</m:t>
                      </m:r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600" b="0" i="1" smtClean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sz="36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/>
                                </a:rPr>
                                <m:t>𝑉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𝑖𝑣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3600" b="0" i="1" baseline="30000" smtClean="0">
                                  <a:latin typeface="Cambria Math"/>
                                </a:rPr>
                                <m:t>2</m:t>
                              </m:r>
                            </m:e>
                          </m:nary>
                          <m:r>
                            <a:rPr lang="en-US" sz="3600" b="0" i="1" smtClean="0">
                              <a:latin typeface="Cambria Math"/>
                              <a:sym typeface="Symbol"/>
                            </a:rPr>
                            <m:t></m:t>
                          </m:r>
                          <m:func>
                            <m:func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/>
                                  <a:sym typeface="Symbol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en-US" sz="3600" b="0" i="1" baseline="-25000" smtClean="0">
                                  <a:latin typeface="Cambria Math"/>
                                  <a:sym typeface="Symbol"/>
                                </a:rPr>
                                <m:t>𝑧</m:t>
                              </m:r>
                              <m:r>
                                <a:rPr lang="en-US" sz="3600" b="0" i="1" baseline="-25000" smtClean="0">
                                  <a:latin typeface="Cambria Math"/>
                                  <a:sym typeface="Symbol"/>
                                </a:rPr>
                                <m:t>,</m:t>
                              </m:r>
                              <m:r>
                                <a:rPr lang="en-US" sz="3600" b="0" i="1" baseline="-25000" smtClean="0">
                                  <a:latin typeface="Cambria Math"/>
                                  <a:sym typeface="Symbol"/>
                                </a:rPr>
                                <m:t>𝑐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3600" dirty="0"/>
              </a:p>
              <a:p>
                <a:pPr hangingPunct="0"/>
                <a:r>
                  <a:rPr lang="en-US" sz="3600" dirty="0"/>
                  <a:t> </a:t>
                </a:r>
                <a:r>
                  <a:rPr lang="en-US" sz="3600" i="1" dirty="0" err="1"/>
                  <a:t>z</a:t>
                </a:r>
                <a:r>
                  <a:rPr lang="en-US" sz="3600" i="1" baseline="-25000" dirty="0" err="1"/>
                  <a:t>i</a:t>
                </a:r>
                <a:r>
                  <a:rPr lang="en-US" sz="3600" dirty="0"/>
                  <a:t>- PC Hidden factor (Talent) score</a:t>
                </a:r>
              </a:p>
              <a:p>
                <a:pPr hangingPunct="0"/>
                <a:r>
                  <a:rPr lang="en-US" sz="3600" dirty="0"/>
                  <a:t> </a:t>
                </a:r>
                <a:r>
                  <a:rPr lang="en-US" sz="3600" i="1" dirty="0"/>
                  <a:t>c</a:t>
                </a:r>
                <a:r>
                  <a:rPr lang="en-US" sz="3600" i="1" baseline="-25000" dirty="0"/>
                  <a:t>v</a:t>
                </a:r>
                <a:r>
                  <a:rPr lang="en-US" sz="3600" dirty="0"/>
                  <a:t>- PC Subject loading </a:t>
                </a:r>
                <a:r>
                  <a:rPr lang="en-US" sz="2200" dirty="0"/>
                  <a:t>(the easier subject, the higher the load)</a:t>
                </a:r>
                <a:endParaRPr lang="ru-RU" sz="2200" dirty="0"/>
              </a:p>
              <a:p>
                <a:endParaRPr lang="en-US" sz="36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01008"/>
                <a:ext cx="9144000" cy="368139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333" t="-2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395536" y="980728"/>
          <a:ext cx="5400600" cy="246396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037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6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157"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#</a:t>
                      </a:r>
                      <a:endParaRPr lang="ru-RU" sz="32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 </a:t>
                      </a: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</a:rPr>
                        <a:t>SEn</a:t>
                      </a:r>
                      <a:r>
                        <a:rPr lang="en-US" sz="3200" dirty="0">
                          <a:effectLst/>
                        </a:rPr>
                        <a:t>   OOP   CI</a:t>
                      </a:r>
                      <a:endParaRPr lang="ru-RU" sz="32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Average</a:t>
                      </a:r>
                      <a:endParaRPr lang="ru-RU" sz="32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115"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</a:t>
                      </a:r>
                      <a:endParaRPr lang="ru-RU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2</a:t>
                      </a:r>
                      <a:endParaRPr lang="ru-RU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3</a:t>
                      </a:r>
                      <a:endParaRPr lang="ru-RU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4</a:t>
                      </a:r>
                      <a:endParaRPr lang="ru-RU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5</a:t>
                      </a:r>
                      <a:endParaRPr lang="ru-RU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6</a:t>
                      </a:r>
                      <a:endParaRPr lang="ru-RU" sz="32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    41    66    90</a:t>
                      </a:r>
                      <a:endParaRPr lang="ru-RU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    57    56    60</a:t>
                      </a:r>
                      <a:endParaRPr lang="ru-RU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    61    72    79</a:t>
                      </a:r>
                      <a:endParaRPr lang="ru-RU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    69    73    72</a:t>
                      </a:r>
                      <a:endParaRPr lang="ru-RU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    63    52    88</a:t>
                      </a:r>
                      <a:endParaRPr lang="ru-RU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    62    83    80</a:t>
                      </a:r>
                      <a:endParaRPr lang="ru-RU" sz="32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  65.7</a:t>
                      </a:r>
                      <a:endParaRPr lang="ru-RU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  57.7</a:t>
                      </a:r>
                      <a:endParaRPr lang="ru-RU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  70.7</a:t>
                      </a:r>
                      <a:endParaRPr lang="ru-RU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  71.3</a:t>
                      </a:r>
                      <a:endParaRPr lang="ru-RU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  67.7</a:t>
                      </a:r>
                      <a:endParaRPr lang="ru-RU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  75.0</a:t>
                      </a:r>
                      <a:endParaRPr lang="ru-RU" sz="32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46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Principal Component Analysis 3: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Singular value decomposition, 2 </a:t>
            </a: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Singular triplet</a:t>
            </a:r>
            <a:endParaRPr lang="ru-RU" sz="27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CODA_2018_4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30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908720"/>
                <a:ext cx="9144000" cy="5666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NV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2800" b="1" dirty="0">
                    <a:sym typeface="Symbol"/>
                  </a:rPr>
                  <a:t>data matrix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X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=[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x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iv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]</a:t>
                </a:r>
                <a:r>
                  <a:rPr lang="en-US" sz="2800" b="1" dirty="0">
                    <a:sym typeface="Symbol"/>
                  </a:rPr>
                  <a:t> transforms </a:t>
                </a:r>
                <a:r>
                  <a:rPr lang="en-US" sz="2800" b="1" i="1" dirty="0">
                    <a:sym typeface="Symbol"/>
                  </a:rPr>
                  <a:t>VD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c </a:t>
                </a:r>
                <a:r>
                  <a:rPr lang="en-US" sz="2800" b="1" dirty="0">
                    <a:sym typeface="Symbol"/>
                  </a:rPr>
                  <a:t>into </a:t>
                </a:r>
                <a:r>
                  <a:rPr lang="en-US" sz="2800" b="1" i="1" dirty="0">
                    <a:sym typeface="Symbol"/>
                  </a:rPr>
                  <a:t>ND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z=X*c </a:t>
                </a:r>
              </a:p>
              <a:p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VN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 </a:t>
                </a:r>
                <a:r>
                  <a:rPr lang="en-US" sz="2800" b="1" dirty="0">
                    <a:sym typeface="Symbol"/>
                  </a:rPr>
                  <a:t>transpose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X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 =[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x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vi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]</a:t>
                </a:r>
                <a:r>
                  <a:rPr lang="en-US" sz="2800" b="1" dirty="0">
                    <a:sym typeface="Symbol"/>
                  </a:rPr>
                  <a:t> transforms </a:t>
                </a:r>
                <a:r>
                  <a:rPr lang="en-US" sz="2800" b="1" i="1" dirty="0">
                    <a:sym typeface="Symbol"/>
                  </a:rPr>
                  <a:t>ND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z </a:t>
                </a:r>
                <a:r>
                  <a:rPr lang="en-US" sz="2800" b="1" dirty="0">
                    <a:sym typeface="Symbol"/>
                  </a:rPr>
                  <a:t>into </a:t>
                </a:r>
                <a:r>
                  <a:rPr lang="en-US" sz="2800" b="1" i="1" dirty="0">
                    <a:sym typeface="Symbol"/>
                  </a:rPr>
                  <a:t>VD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  <a:sym typeface="Symbol"/>
                          </a:rPr>
                          <m:t>𝒄</m:t>
                        </m:r>
                      </m:e>
                    </m:acc>
                    <m:r>
                      <a:rPr lang="en-US" sz="2800" b="1" i="1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 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=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X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*z </a:t>
                </a:r>
              </a:p>
              <a:p>
                <a:r>
                  <a:rPr lang="en-US" sz="2800" b="1" dirty="0">
                    <a:solidFill>
                      <a:srgbClr val="C00000"/>
                    </a:solidFill>
                    <a:sym typeface="Symbol"/>
                  </a:rPr>
                  <a:t>Proven:</a:t>
                </a:r>
              </a:p>
              <a:p>
                <a:r>
                  <a:rPr lang="en-US" sz="3200" b="1" dirty="0">
                    <a:sym typeface="Symbol"/>
                  </a:rPr>
                  <a:t>A triplet </a:t>
                </a:r>
                <a:r>
                  <a:rPr lang="en-US" sz="3600" b="1" dirty="0">
                    <a:sym typeface="Symbol"/>
                  </a:rPr>
                  <a:t>(</a:t>
                </a:r>
                <a:r>
                  <a:rPr lang="en-US" sz="3600" b="1" i="1" dirty="0">
                    <a:solidFill>
                      <a:schemeClr val="tx2"/>
                    </a:solidFill>
                    <a:sym typeface="Symbol"/>
                  </a:rPr>
                  <a:t>, c, z) </a:t>
                </a:r>
                <a:r>
                  <a:rPr lang="en-US" sz="3600" b="1" dirty="0">
                    <a:sym typeface="Symbol"/>
                  </a:rPr>
                  <a:t>is singular for  </a:t>
                </a:r>
                <a:r>
                  <a:rPr lang="en-US" sz="3600" b="1" i="1" dirty="0">
                    <a:sym typeface="Symbol"/>
                  </a:rPr>
                  <a:t>X</a:t>
                </a:r>
                <a:r>
                  <a:rPr lang="en-US" sz="3200" b="1" dirty="0">
                    <a:sym typeface="Symbol"/>
                  </a:rPr>
                  <a:t>, that is,</a:t>
                </a:r>
              </a:p>
              <a:p>
                <a:endParaRPr lang="en-US" sz="3600" b="1" dirty="0">
                  <a:sym typeface="Symbol"/>
                </a:endParaRPr>
              </a:p>
              <a:p>
                <a:r>
                  <a:rPr lang="en-US" sz="3600" b="1" dirty="0">
                    <a:solidFill>
                      <a:schemeClr val="tx2"/>
                    </a:solidFill>
                    <a:sym typeface="Symbol"/>
                  </a:rPr>
                  <a:t>               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3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6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3600" b="1" i="1" dirty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3600" b="1" i="1" dirty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</m:t>
                            </m:r>
                            <m:r>
                              <m:rPr>
                                <m:nor/>
                              </m:rPr>
                              <a:rPr lang="en-US" sz="3600" b="1" i="1" dirty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3600" b="1" i="1" dirty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3600" b="1" dirty="0">
                                <a:sym typeface="Symbol"/>
                              </a:rPr>
                              <m:t>= </m:t>
                            </m:r>
                            <m:r>
                              <m:rPr>
                                <m:nor/>
                              </m:rPr>
                              <a:rPr lang="en-US" sz="3600" b="1" i="1" dirty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</m:t>
                            </m:r>
                            <m:r>
                              <m:rPr>
                                <m:nor/>
                              </m:rPr>
                              <a:rPr lang="en-US" sz="3600" b="1" i="1" dirty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z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3600" b="1" i="1" dirty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3600" b="1" i="1" dirty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</m:t>
                            </m:r>
                            <m:r>
                              <m:rPr>
                                <m:nor/>
                              </m:rPr>
                              <a:rPr lang="en-US" sz="3600" b="1" i="1" dirty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z</m:t>
                            </m:r>
                            <m:r>
                              <m:rPr>
                                <m:nor/>
                              </m:rPr>
                              <a:rPr lang="en-US" sz="3600" b="1" i="1" dirty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3600" b="1" dirty="0">
                                <a:sym typeface="Symbol"/>
                              </a:rPr>
                              <m:t>= </m:t>
                            </m:r>
                            <m:r>
                              <m:rPr>
                                <m:nor/>
                              </m:rPr>
                              <a:rPr lang="en-US" sz="3600" b="1" i="1" dirty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</m:t>
                            </m:r>
                            <m:r>
                              <m:rPr>
                                <m:nor/>
                              </m:rPr>
                              <a:rPr lang="en-US" sz="3600" b="1" i="1" dirty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c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3600" b="1" dirty="0">
                    <a:sym typeface="Symbol"/>
                  </a:rPr>
                  <a:t>                        (*)                         </a:t>
                </a:r>
              </a:p>
              <a:p>
                <a:r>
                  <a:rPr lang="en-US" sz="3200" b="1" dirty="0">
                    <a:sym typeface="Symbol"/>
                  </a:rPr>
                  <a:t>if and only if</a:t>
                </a:r>
                <a:r>
                  <a:rPr lang="en-US" sz="3200" b="1" i="1" dirty="0">
                    <a:sym typeface="Symbol"/>
                  </a:rPr>
                  <a:t> </a:t>
                </a:r>
              </a:p>
              <a:p>
                <a:r>
                  <a:rPr lang="en-US" sz="3600" b="1" i="1" dirty="0">
                    <a:solidFill>
                      <a:schemeClr val="tx2"/>
                    </a:solidFill>
                    <a:sym typeface="Symbol"/>
                  </a:rPr>
                  <a:t>c </a:t>
                </a:r>
                <a:r>
                  <a:rPr lang="en-US" sz="3600" b="1" dirty="0">
                    <a:sym typeface="Symbol"/>
                  </a:rPr>
                  <a:t>is eigenvector of </a:t>
                </a:r>
                <a:r>
                  <a:rPr lang="en-US" sz="3600" b="1" i="1" dirty="0">
                    <a:sym typeface="Symbol"/>
                  </a:rPr>
                  <a:t> </a:t>
                </a:r>
                <a:r>
                  <a:rPr lang="en-US" sz="3600" b="1" i="1" dirty="0">
                    <a:solidFill>
                      <a:schemeClr val="tx2"/>
                    </a:solidFill>
                    <a:sym typeface="Symbol"/>
                  </a:rPr>
                  <a:t>A=XX </a:t>
                </a:r>
                <a:r>
                  <a:rPr lang="en-US" sz="3200" b="1" dirty="0">
                    <a:sym typeface="Symbol"/>
                  </a:rPr>
                  <a:t>corresponding to eigenvalue </a:t>
                </a:r>
                <a:r>
                  <a:rPr lang="en-US" sz="3600" b="1" i="1" dirty="0">
                    <a:solidFill>
                      <a:schemeClr val="tx2"/>
                    </a:solidFill>
                    <a:sym typeface="Symbol"/>
                  </a:rPr>
                  <a:t> = </a:t>
                </a:r>
                <a:r>
                  <a:rPr lang="en-US" sz="3600" b="1" i="1" baseline="30000" dirty="0">
                    <a:solidFill>
                      <a:schemeClr val="tx2"/>
                    </a:solidFill>
                    <a:sym typeface="Symbol"/>
                  </a:rPr>
                  <a:t>2</a:t>
                </a:r>
                <a:r>
                  <a:rPr lang="en-US" sz="3200" b="1" dirty="0">
                    <a:sym typeface="Symbol"/>
                  </a:rPr>
                  <a:t> </a:t>
                </a:r>
                <a:r>
                  <a:rPr lang="en-US" sz="3200" b="1" i="1" dirty="0">
                    <a:sym typeface="Symbol"/>
                  </a:rPr>
                  <a:t>,</a:t>
                </a:r>
              </a:p>
              <a:p>
                <a:r>
                  <a:rPr lang="en-US" sz="3200" b="1" dirty="0">
                    <a:sym typeface="Symbol"/>
                  </a:rPr>
                  <a:t>and     </a:t>
                </a:r>
                <a:r>
                  <a:rPr lang="en-US" sz="3600" b="1" i="1" dirty="0">
                    <a:solidFill>
                      <a:schemeClr val="tx2"/>
                    </a:solidFill>
                    <a:sym typeface="Symbol"/>
                  </a:rPr>
                  <a:t>z= </a:t>
                </a:r>
                <a:r>
                  <a:rPr lang="en-US" sz="3600" b="1" i="1" dirty="0" err="1">
                    <a:solidFill>
                      <a:schemeClr val="tx2"/>
                    </a:solidFill>
                    <a:sym typeface="Symbol"/>
                  </a:rPr>
                  <a:t>Xc</a:t>
                </a:r>
                <a:r>
                  <a:rPr lang="en-US" sz="3600" b="1" i="1" dirty="0">
                    <a:solidFill>
                      <a:schemeClr val="tx2"/>
                    </a:solidFill>
                    <a:sym typeface="Symbol"/>
                  </a:rPr>
                  <a:t>/</a:t>
                </a:r>
                <a:endParaRPr lang="en-US" sz="3600" b="1" dirty="0">
                  <a:sym typeface="Symbol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8720"/>
                <a:ext cx="9144000" cy="5666103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2000" t="-1290" r="-18800" b="-31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640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Principal Component Analysis 3: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Singular value decomposition, 3 </a:t>
            </a: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Singular triplets</a:t>
            </a:r>
            <a:endParaRPr lang="ru-RU" sz="27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CODA_2018_4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31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908720"/>
                <a:ext cx="9144000" cy="6124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NV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2800" b="1" dirty="0">
                    <a:sym typeface="Symbol"/>
                  </a:rPr>
                  <a:t>data matrix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X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=[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x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iv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]</a:t>
                </a:r>
                <a:r>
                  <a:rPr lang="en-US" sz="2800" b="1" dirty="0">
                    <a:sym typeface="Symbol"/>
                  </a:rPr>
                  <a:t> transforms </a:t>
                </a:r>
                <a:r>
                  <a:rPr lang="en-US" sz="2800" b="1" i="1" dirty="0">
                    <a:sym typeface="Symbol"/>
                  </a:rPr>
                  <a:t>VD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c </a:t>
                </a:r>
                <a:r>
                  <a:rPr lang="en-US" sz="2800" b="1" dirty="0">
                    <a:sym typeface="Symbol"/>
                  </a:rPr>
                  <a:t>into </a:t>
                </a:r>
                <a:r>
                  <a:rPr lang="en-US" sz="2800" b="1" i="1" dirty="0">
                    <a:sym typeface="Symbol"/>
                  </a:rPr>
                  <a:t>ND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z=X*c </a:t>
                </a:r>
              </a:p>
              <a:p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VN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 </a:t>
                </a:r>
                <a:r>
                  <a:rPr lang="en-US" sz="2800" b="1" dirty="0">
                    <a:sym typeface="Symbol"/>
                  </a:rPr>
                  <a:t>transpose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X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 =[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x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vi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]</a:t>
                </a:r>
                <a:r>
                  <a:rPr lang="en-US" sz="2800" b="1" dirty="0">
                    <a:sym typeface="Symbol"/>
                  </a:rPr>
                  <a:t> transforms </a:t>
                </a:r>
                <a:r>
                  <a:rPr lang="en-US" sz="2800" b="1" i="1" dirty="0">
                    <a:sym typeface="Symbol"/>
                  </a:rPr>
                  <a:t>ND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z </a:t>
                </a:r>
                <a:r>
                  <a:rPr lang="en-US" sz="2800" b="1" dirty="0">
                    <a:sym typeface="Symbol"/>
                  </a:rPr>
                  <a:t>into </a:t>
                </a:r>
                <a:r>
                  <a:rPr lang="en-US" sz="2800" b="1" i="1" dirty="0">
                    <a:sym typeface="Symbol"/>
                  </a:rPr>
                  <a:t>VD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  <a:sym typeface="Symbol"/>
                          </a:rPr>
                          <m:t>𝒄</m:t>
                        </m:r>
                      </m:e>
                    </m:acc>
                    <m:r>
                      <a:rPr lang="en-US" sz="2800" b="1" i="1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 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=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X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*z </a:t>
                </a:r>
              </a:p>
              <a:p>
                <a:r>
                  <a:rPr lang="en-US" sz="2400" b="1" dirty="0">
                    <a:sym typeface="Symbol"/>
                  </a:rPr>
                  <a:t>(</a:t>
                </a:r>
                <a:r>
                  <a:rPr lang="en-US" sz="2400" b="1" i="1" dirty="0">
                    <a:solidFill>
                      <a:schemeClr val="tx2"/>
                    </a:solidFill>
                    <a:sym typeface="Symbol"/>
                  </a:rPr>
                  <a:t>, c, z) X-</a:t>
                </a:r>
                <a:r>
                  <a:rPr lang="en-US" sz="2400" b="1" dirty="0">
                    <a:sym typeface="Symbol"/>
                  </a:rPr>
                  <a:t>singular  </a:t>
                </a:r>
                <a:r>
                  <a:rPr lang="en-US" sz="2400" b="1" i="1" dirty="0">
                    <a:solidFill>
                      <a:schemeClr val="tx2"/>
                    </a:solidFill>
                    <a:sym typeface="Symbol"/>
                  </a:rPr>
                  <a:t>c </a:t>
                </a:r>
                <a:r>
                  <a:rPr lang="en-US" sz="2400" b="1" dirty="0">
                    <a:sym typeface="Symbol"/>
                  </a:rPr>
                  <a:t>is eigenvector of </a:t>
                </a:r>
                <a:r>
                  <a:rPr lang="en-US" sz="2400" b="1" i="1" dirty="0">
                    <a:sym typeface="Symbol"/>
                  </a:rPr>
                  <a:t> </a:t>
                </a:r>
                <a:r>
                  <a:rPr lang="en-US" sz="2400" b="1" i="1" dirty="0">
                    <a:solidFill>
                      <a:schemeClr val="tx2"/>
                    </a:solidFill>
                    <a:sym typeface="Symbol"/>
                  </a:rPr>
                  <a:t>A=XX </a:t>
                </a:r>
                <a:r>
                  <a:rPr lang="en-US" sz="2400" b="1" dirty="0">
                    <a:sym typeface="Symbol"/>
                  </a:rPr>
                  <a:t>with eigenvalue </a:t>
                </a:r>
                <a:r>
                  <a:rPr lang="en-US" sz="2400" b="1" i="1" dirty="0">
                    <a:solidFill>
                      <a:schemeClr val="tx2"/>
                    </a:solidFill>
                    <a:sym typeface="Symbol"/>
                  </a:rPr>
                  <a:t> = </a:t>
                </a:r>
                <a:r>
                  <a:rPr lang="en-US" sz="2400" b="1" i="1" baseline="30000" dirty="0">
                    <a:solidFill>
                      <a:schemeClr val="tx2"/>
                    </a:solidFill>
                    <a:sym typeface="Symbol"/>
                  </a:rPr>
                  <a:t>2</a:t>
                </a:r>
                <a:r>
                  <a:rPr lang="en-US" sz="2400" b="1" dirty="0">
                    <a:sym typeface="Symbol"/>
                  </a:rPr>
                  <a:t> </a:t>
                </a:r>
              </a:p>
              <a:p>
                <a:endParaRPr lang="en-US" sz="2400" b="1" i="1" dirty="0">
                  <a:sym typeface="Symbol"/>
                </a:endParaRPr>
              </a:p>
              <a:p>
                <a:r>
                  <a:rPr lang="en-US" sz="2400" b="1" dirty="0">
                    <a:sym typeface="Symbol"/>
                  </a:rPr>
                  <a:t> </a:t>
                </a:r>
                <a:r>
                  <a:rPr lang="en-US" sz="3600" b="1" dirty="0">
                    <a:solidFill>
                      <a:srgbClr val="C00000"/>
                    </a:solidFill>
                    <a:sym typeface="Symbol"/>
                  </a:rPr>
                  <a:t>Inherited from the spectral analysis:</a:t>
                </a:r>
              </a:p>
              <a:p>
                <a:endParaRPr lang="en-US" sz="3600" b="1" dirty="0">
                  <a:solidFill>
                    <a:srgbClr val="C00000"/>
                  </a:solidFill>
                  <a:sym typeface="Symbol"/>
                </a:endParaRPr>
              </a:p>
              <a:p>
                <a:r>
                  <a:rPr lang="en-US" sz="3600" b="1" dirty="0">
                    <a:sym typeface="Symbol"/>
                  </a:rPr>
                  <a:t>1. The number of different singular triplets is equal to the rank of </a:t>
                </a:r>
                <a:r>
                  <a:rPr lang="en-US" sz="3600" b="1" i="1" dirty="0">
                    <a:solidFill>
                      <a:schemeClr val="tx2"/>
                    </a:solidFill>
                    <a:sym typeface="Symbol"/>
                  </a:rPr>
                  <a:t>X</a:t>
                </a:r>
                <a:r>
                  <a:rPr lang="en-US" sz="3600" b="1" dirty="0">
                    <a:sym typeface="Symbol"/>
                  </a:rPr>
                  <a:t> (=rank of </a:t>
                </a:r>
                <a:r>
                  <a:rPr lang="en-US" sz="3600" b="1" i="1" dirty="0">
                    <a:solidFill>
                      <a:schemeClr val="tx2"/>
                    </a:solidFill>
                    <a:sym typeface="Symbol"/>
                  </a:rPr>
                  <a:t>XX </a:t>
                </a:r>
                <a:r>
                  <a:rPr lang="en-US" sz="3600" b="1" dirty="0">
                    <a:sym typeface="Symbol"/>
                  </a:rPr>
                  <a:t>);</a:t>
                </a:r>
              </a:p>
              <a:p>
                <a:endParaRPr lang="en-US" sz="3600" b="1" dirty="0">
                  <a:sym typeface="Symbol"/>
                </a:endParaRPr>
              </a:p>
              <a:p>
                <a:r>
                  <a:rPr lang="en-US" sz="3600" b="1" dirty="0">
                    <a:sym typeface="Symbol"/>
                  </a:rPr>
                  <a:t>2. Different singular </a:t>
                </a:r>
                <a:r>
                  <a:rPr lang="en-US" sz="3600" b="1" i="1" dirty="0">
                    <a:solidFill>
                      <a:schemeClr val="tx2"/>
                    </a:solidFill>
                    <a:sym typeface="Symbol"/>
                  </a:rPr>
                  <a:t>c</a:t>
                </a:r>
                <a:r>
                  <a:rPr lang="en-US" sz="3600" b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3600" b="1" dirty="0">
                    <a:sym typeface="Symbol"/>
                  </a:rPr>
                  <a:t>are mutually orthogonal as well as different singular </a:t>
                </a:r>
                <a:r>
                  <a:rPr lang="en-US" sz="3600" b="1" i="1" dirty="0">
                    <a:solidFill>
                      <a:schemeClr val="tx2"/>
                    </a:solidFill>
                    <a:sym typeface="Symbol"/>
                  </a:rPr>
                  <a:t>z</a:t>
                </a:r>
                <a:r>
                  <a:rPr lang="en-US" sz="3600" b="1" dirty="0">
                    <a:sym typeface="Symbol"/>
                  </a:rPr>
                  <a:t>.</a:t>
                </a:r>
              </a:p>
              <a:p>
                <a:r>
                  <a:rPr lang="en-US" sz="3600" b="1" dirty="0">
                    <a:sym typeface="Symbol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8720"/>
                <a:ext cx="9144000" cy="6124754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2000" t="-1194" r="-10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953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Principal Component Analysis 3: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Singular value decomposition, 1 SVD</a:t>
            </a:r>
            <a:endParaRPr lang="ru-RU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CODA_2018_4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32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908720"/>
                <a:ext cx="9144000" cy="6760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ym typeface="Symbol"/>
                  </a:rPr>
                  <a:t>Data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X</a:t>
                </a:r>
                <a:r>
                  <a:rPr lang="en-US" sz="2800" b="1" dirty="0">
                    <a:sym typeface="Symbol"/>
                  </a:rPr>
                  <a:t>: </a:t>
                </a:r>
                <a:r>
                  <a:rPr lang="en-US" sz="3200" b="1" dirty="0">
                    <a:sym typeface="Symbol"/>
                  </a:rPr>
                  <a:t>The singular values sorted        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</a:t>
                </a:r>
                <a:r>
                  <a:rPr lang="en-US" sz="3200" b="1" i="1" baseline="-25000" dirty="0">
                    <a:solidFill>
                      <a:schemeClr val="tx2"/>
                    </a:solidFill>
                    <a:sym typeface="Symbol"/>
                  </a:rPr>
                  <a:t>1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 </a:t>
                </a:r>
                <a:r>
                  <a:rPr lang="en-US" sz="3200" b="1" i="1" baseline="-25000" dirty="0">
                    <a:solidFill>
                      <a:schemeClr val="tx2"/>
                    </a:solidFill>
                    <a:sym typeface="Symbol"/>
                  </a:rPr>
                  <a:t> 2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  …  </a:t>
                </a:r>
                <a:r>
                  <a:rPr lang="en-US" sz="3200" b="1" i="1" baseline="-25000" dirty="0">
                    <a:solidFill>
                      <a:schemeClr val="tx2"/>
                    </a:solidFill>
                    <a:sym typeface="Symbol"/>
                  </a:rPr>
                  <a:t> r</a:t>
                </a:r>
                <a:endParaRPr lang="en-US" sz="3200" b="1" i="1" dirty="0">
                  <a:solidFill>
                    <a:schemeClr val="tx2"/>
                  </a:solidFill>
                  <a:sym typeface="Symbol"/>
                </a:endParaRPr>
              </a:p>
              <a:p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           </a:t>
                </a:r>
                <a:r>
                  <a:rPr lang="en-US" sz="3200" b="1" dirty="0">
                    <a:sym typeface="Symbol"/>
                  </a:rPr>
                  <a:t>Respective singular VD vectors  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c</a:t>
                </a:r>
                <a:r>
                  <a:rPr lang="en-US" sz="3200" b="1" i="1" baseline="-25000" dirty="0">
                    <a:solidFill>
                      <a:schemeClr val="tx2"/>
                    </a:solidFill>
                    <a:sym typeface="Symbol"/>
                  </a:rPr>
                  <a:t>1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,   c</a:t>
                </a:r>
                <a:r>
                  <a:rPr lang="en-US" sz="3200" b="1" i="1" baseline="-25000" dirty="0">
                    <a:solidFill>
                      <a:schemeClr val="tx2"/>
                    </a:solidFill>
                    <a:sym typeface="Symbol"/>
                  </a:rPr>
                  <a:t>2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, … ,     </a:t>
                </a:r>
                <a:r>
                  <a:rPr lang="en-US" sz="3200" b="1" i="1" dirty="0" err="1">
                    <a:solidFill>
                      <a:schemeClr val="tx2"/>
                    </a:solidFill>
                    <a:sym typeface="Symbol"/>
                  </a:rPr>
                  <a:t>c</a:t>
                </a:r>
                <a:r>
                  <a:rPr lang="en-US" sz="3200" b="1" i="1" baseline="-25000" dirty="0" err="1">
                    <a:solidFill>
                      <a:schemeClr val="tx2"/>
                    </a:solidFill>
                    <a:sym typeface="Symbol"/>
                  </a:rPr>
                  <a:t>r</a:t>
                </a:r>
                <a:endParaRPr lang="en-US" sz="3200" b="1" i="1" dirty="0">
                  <a:solidFill>
                    <a:schemeClr val="tx2"/>
                  </a:solidFill>
                  <a:sym typeface="Symbol"/>
                </a:endParaRPr>
              </a:p>
              <a:p>
                <a:r>
                  <a:rPr lang="en-US" sz="3200" b="1" dirty="0">
                    <a:sym typeface="Symbol"/>
                  </a:rPr>
                  <a:t>           Respective singular ND vectors   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z</a:t>
                </a:r>
                <a:r>
                  <a:rPr lang="en-US" sz="3200" b="1" i="1" baseline="-25000" dirty="0">
                    <a:solidFill>
                      <a:schemeClr val="tx2"/>
                    </a:solidFill>
                    <a:sym typeface="Symbol"/>
                  </a:rPr>
                  <a:t>1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,   z</a:t>
                </a:r>
                <a:r>
                  <a:rPr lang="en-US" sz="3200" b="1" i="1" baseline="-25000" dirty="0">
                    <a:solidFill>
                      <a:schemeClr val="tx2"/>
                    </a:solidFill>
                    <a:sym typeface="Symbol"/>
                  </a:rPr>
                  <a:t>2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, … ,    </a:t>
                </a:r>
                <a:r>
                  <a:rPr lang="en-US" sz="3200" b="1" i="1" dirty="0" err="1">
                    <a:solidFill>
                      <a:schemeClr val="tx2"/>
                    </a:solidFill>
                    <a:sym typeface="Symbol"/>
                  </a:rPr>
                  <a:t>z</a:t>
                </a:r>
                <a:r>
                  <a:rPr lang="en-US" sz="3200" b="1" i="1" baseline="-25000" dirty="0" err="1">
                    <a:solidFill>
                      <a:schemeClr val="tx2"/>
                    </a:solidFill>
                    <a:sym typeface="Symbol"/>
                  </a:rPr>
                  <a:t>r</a:t>
                </a:r>
                <a:endParaRPr lang="en-US" sz="3200" b="1" dirty="0">
                  <a:solidFill>
                    <a:schemeClr val="tx2"/>
                  </a:solidFill>
                  <a:sym typeface="Symbol"/>
                </a:endParaRPr>
              </a:p>
              <a:p>
                <a:r>
                  <a:rPr lang="en-US" sz="3200" b="1" dirty="0">
                    <a:sym typeface="Symbol"/>
                  </a:rPr>
                  <a:t>(all normed)</a:t>
                </a:r>
              </a:p>
              <a:p>
                <a:r>
                  <a:rPr lang="en-US" sz="3200" b="1" dirty="0">
                    <a:solidFill>
                      <a:srgbClr val="C00000"/>
                    </a:solidFill>
                    <a:sym typeface="Symbol"/>
                  </a:rPr>
                  <a:t>               SVD in three equivalent formats:</a:t>
                </a:r>
              </a:p>
              <a:p>
                <a:endParaRPr lang="en-US" sz="2800" b="1" i="1" dirty="0">
                  <a:solidFill>
                    <a:schemeClr val="tx2"/>
                  </a:solidFill>
                  <a:latin typeface="Cambria Math"/>
                  <a:sym typeface="Symbol"/>
                </a:endParaRPr>
              </a:p>
              <a:p>
                <a:r>
                  <a:rPr lang="en-US" sz="2800" b="1" i="1" dirty="0">
                    <a:solidFill>
                      <a:schemeClr val="tx2"/>
                    </a:solidFill>
                    <a:latin typeface="Cambria Math"/>
                    <a:sym typeface="Symbol"/>
                  </a:rPr>
                  <a:t> </a:t>
                </a:r>
                <a:r>
                  <a:rPr lang="en-US" sz="2800" b="1" dirty="0">
                    <a:solidFill>
                      <a:srgbClr val="7030A0"/>
                    </a:solidFill>
                    <a:latin typeface="Cambria Math"/>
                    <a:sym typeface="Symbol"/>
                  </a:rPr>
                  <a:t>(</a:t>
                </a:r>
                <a:r>
                  <a:rPr lang="en-US" sz="2800" b="1" dirty="0" err="1">
                    <a:solidFill>
                      <a:srgbClr val="7030A0"/>
                    </a:solidFill>
                    <a:latin typeface="Cambria Math"/>
                    <a:sym typeface="Symbol"/>
                  </a:rPr>
                  <a:t>i</a:t>
                </a:r>
                <a:r>
                  <a:rPr lang="en-US" sz="2800" b="1" dirty="0">
                    <a:solidFill>
                      <a:srgbClr val="7030A0"/>
                    </a:solidFill>
                    <a:latin typeface="Cambria Math"/>
                    <a:sym typeface="Symbol"/>
                  </a:rPr>
                  <a:t>)  Vector  </a:t>
                </a:r>
                <a:r>
                  <a:rPr lang="en-US" sz="3200" b="1" dirty="0">
                    <a:solidFill>
                      <a:srgbClr val="7030A0"/>
                    </a:solidFill>
                    <a:latin typeface="Cambria Math"/>
                    <a:sym typeface="Symbol"/>
                  </a:rPr>
                  <a:t>format         </a:t>
                </a:r>
                <a:r>
                  <a:rPr lang="en-US" sz="3200" b="1" i="1" dirty="0">
                    <a:solidFill>
                      <a:schemeClr val="tx2"/>
                    </a:solidFill>
                    <a:latin typeface="Cambria Math"/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𝑿</m:t>
                    </m:r>
                    <m:r>
                      <a:rPr lang="en-US" sz="3200" b="1" i="1" smtClean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=</m:t>
                    </m:r>
                    <m:r>
                      <m:rPr>
                        <m:nor/>
                      </m:rPr>
                      <a:rPr lang="en-US" sz="3200" b="1" i="1" dirty="0">
                        <a:solidFill>
                          <a:schemeClr val="tx2"/>
                        </a:solidFill>
                        <a:sym typeface="Symbol"/>
                      </a:rPr>
                      <m:t></m:t>
                    </m:r>
                    <m:r>
                      <m:rPr>
                        <m:nor/>
                      </m:rPr>
                      <a:rPr lang="en-US" sz="32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1</m:t>
                    </m:r>
                    <m:r>
                      <m:rPr>
                        <m:nor/>
                      </m:rPr>
                      <a:rPr lang="en-US" sz="3200" b="1" i="1" dirty="0" smtClean="0">
                        <a:solidFill>
                          <a:schemeClr val="tx2"/>
                        </a:solidFill>
                        <a:sym typeface="Symbol"/>
                      </a:rPr>
                      <m:t>z</m:t>
                    </m:r>
                    <m:r>
                      <m:rPr>
                        <m:nor/>
                      </m:rPr>
                      <a:rPr lang="en-US" sz="32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1</m:t>
                    </m:r>
                    <m:r>
                      <m:rPr>
                        <m:nor/>
                      </m:rPr>
                      <a:rPr lang="en-US" sz="3200" b="1" i="1" dirty="0" smtClean="0">
                        <a:solidFill>
                          <a:schemeClr val="tx2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32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1</m:t>
                    </m:r>
                    <m:r>
                      <a:rPr lang="en-US" sz="3200" b="1" i="1" dirty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</m:t>
                    </m:r>
                    <m:r>
                      <m:rPr>
                        <m:nor/>
                      </m:rPr>
                      <a:rPr lang="en-US" sz="3200" b="1" i="1" dirty="0" smtClean="0">
                        <a:solidFill>
                          <a:schemeClr val="tx2"/>
                        </a:solidFill>
                        <a:sym typeface="Symbol"/>
                      </a:rPr>
                      <m:t>+</m:t>
                    </m:r>
                    <m:r>
                      <m:rPr>
                        <m:nor/>
                      </m:rPr>
                      <a:rPr lang="en-US" sz="3200" b="1" i="1" dirty="0">
                        <a:solidFill>
                          <a:schemeClr val="tx2"/>
                        </a:solidFill>
                        <a:sym typeface="Symbol"/>
                      </a:rPr>
                      <m:t></m:t>
                    </m:r>
                    <m:r>
                      <m:rPr>
                        <m:nor/>
                      </m:rPr>
                      <a:rPr lang="en-US" sz="32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2</m:t>
                    </m:r>
                    <m:r>
                      <m:rPr>
                        <m:nor/>
                      </m:rPr>
                      <a:rPr lang="en-US" sz="3200" b="1" i="1" dirty="0" smtClean="0">
                        <a:solidFill>
                          <a:schemeClr val="tx2"/>
                        </a:solidFill>
                        <a:sym typeface="Symbol"/>
                      </a:rPr>
                      <m:t>z</m:t>
                    </m:r>
                    <m:r>
                      <m:rPr>
                        <m:nor/>
                      </m:rPr>
                      <a:rPr lang="en-US" sz="32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2</m:t>
                    </m:r>
                    <m:r>
                      <m:rPr>
                        <m:nor/>
                      </m:rPr>
                      <a:rPr lang="en-US" sz="3200" b="1" i="1" dirty="0" smtClean="0">
                        <a:solidFill>
                          <a:schemeClr val="tx2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32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2</m:t>
                    </m:r>
                    <m:r>
                      <a:rPr lang="en-US" sz="3200" b="1" i="1" dirty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</m:t>
                    </m:r>
                    <m:r>
                      <m:rPr>
                        <m:nor/>
                      </m:rPr>
                      <a:rPr lang="en-US" sz="3200" b="1" i="1" dirty="0" smtClean="0">
                        <a:solidFill>
                          <a:schemeClr val="tx2"/>
                        </a:solidFill>
                        <a:sym typeface="Symbol"/>
                      </a:rPr>
                      <m:t>+</m:t>
                    </m:r>
                    <m:r>
                      <a:rPr lang="en-US" sz="3200" b="1" i="1" dirty="0" smtClean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…</m:t>
                    </m:r>
                    <m:r>
                      <m:rPr>
                        <m:nor/>
                      </m:rPr>
                      <a:rPr lang="en-US" sz="3200" b="1" i="1" dirty="0">
                        <a:solidFill>
                          <a:schemeClr val="tx2"/>
                        </a:solidFill>
                        <a:sym typeface="Symbol"/>
                      </a:rPr>
                      <m:t></m:t>
                    </m:r>
                    <m:r>
                      <m:rPr>
                        <m:nor/>
                      </m:rPr>
                      <a:rPr lang="en-US" sz="32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r</m:t>
                    </m:r>
                    <m:r>
                      <m:rPr>
                        <m:nor/>
                      </m:rPr>
                      <a:rPr lang="en-US" sz="3200" b="1" i="1" dirty="0" smtClean="0">
                        <a:solidFill>
                          <a:schemeClr val="tx2"/>
                        </a:solidFill>
                        <a:sym typeface="Symbol"/>
                      </a:rPr>
                      <m:t>z</m:t>
                    </m:r>
                    <m:r>
                      <m:rPr>
                        <m:nor/>
                      </m:rPr>
                      <a:rPr lang="en-US" sz="32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r</m:t>
                    </m:r>
                    <m:r>
                      <m:rPr>
                        <m:nor/>
                      </m:rPr>
                      <a:rPr lang="en-US" sz="3200" b="1" i="1" dirty="0">
                        <a:solidFill>
                          <a:schemeClr val="tx2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32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r</m:t>
                    </m:r>
                  </m:oMath>
                </a14:m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</m:t>
                    </m:r>
                  </m:oMath>
                </a14:m>
                <a:endParaRPr lang="en-US" sz="3200" b="1" dirty="0">
                  <a:solidFill>
                    <a:schemeClr val="tx2"/>
                  </a:solidFill>
                  <a:sym typeface="Symbol"/>
                </a:endParaRPr>
              </a:p>
              <a:p>
                <a:endParaRPr lang="en-US" sz="2800" b="1" i="1" dirty="0">
                  <a:solidFill>
                    <a:schemeClr val="tx2"/>
                  </a:solidFill>
                  <a:latin typeface="Cambria Math"/>
                  <a:sym typeface="Symbol"/>
                </a:endParaRPr>
              </a:p>
              <a:p>
                <a:r>
                  <a:rPr lang="en-US" sz="3200" b="1" dirty="0">
                    <a:solidFill>
                      <a:srgbClr val="C00000"/>
                    </a:solidFill>
                    <a:latin typeface="Cambria Math"/>
                    <a:sym typeface="Symbol"/>
                  </a:rPr>
                  <a:t>Note: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1" i="1" dirty="0" smtClean="0">
                        <a:solidFill>
                          <a:schemeClr val="tx1"/>
                        </a:solidFill>
                        <a:sym typeface="Symbol"/>
                      </a:rPr>
                      <m:t>z</m:t>
                    </m:r>
                    <m:r>
                      <m:rPr>
                        <m:nor/>
                      </m:rPr>
                      <a:rPr lang="en-US" sz="3200" b="1" i="1" baseline="-25000" dirty="0">
                        <a:solidFill>
                          <a:schemeClr val="tx1"/>
                        </a:solidFill>
                        <a:sym typeface="Symbol"/>
                      </a:rPr>
                      <m:t>1</m:t>
                    </m:r>
                    <m:r>
                      <m:rPr>
                        <m:nor/>
                      </m:rPr>
                      <a:rPr lang="en-US" sz="3200" b="1" i="1" dirty="0">
                        <a:solidFill>
                          <a:schemeClr val="tx1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3200" b="1" i="1" baseline="-25000" dirty="0">
                        <a:solidFill>
                          <a:schemeClr val="tx1"/>
                        </a:solidFill>
                        <a:sym typeface="Symbol"/>
                      </a:rPr>
                      <m:t>1</m:t>
                    </m:r>
                    <m:r>
                      <a:rPr lang="en-US" sz="3200" b="1" i="1" dirty="0">
                        <a:solidFill>
                          <a:schemeClr val="tx1"/>
                        </a:solidFill>
                        <a:latin typeface="Cambria Math"/>
                        <a:sym typeface="Symbol"/>
                      </a:rPr>
                      <m:t></m:t>
                    </m:r>
                  </m:oMath>
                </a14:m>
                <a:r>
                  <a:rPr lang="en-US" sz="3200" b="1" i="1" dirty="0">
                    <a:solidFill>
                      <a:schemeClr val="tx1"/>
                    </a:solidFill>
                    <a:latin typeface="Cambria Math"/>
                    <a:sym typeface="Symbol"/>
                  </a:rPr>
                  <a:t>, …,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/>
                        <a:sym typeface="Symbol"/>
                      </a:rPr>
                      <m:t> </m:t>
                    </m:r>
                    <m:r>
                      <m:rPr>
                        <m:nor/>
                      </m:rPr>
                      <a:rPr lang="en-US" sz="3200" b="1" i="1" dirty="0" smtClean="0">
                        <a:solidFill>
                          <a:schemeClr val="tx1"/>
                        </a:solidFill>
                        <a:sym typeface="Symbol"/>
                      </a:rPr>
                      <m:t>z</m:t>
                    </m:r>
                    <m:r>
                      <m:rPr>
                        <m:nor/>
                      </m:rPr>
                      <a:rPr lang="en-US" sz="3200" b="1" i="1" baseline="-25000" dirty="0">
                        <a:solidFill>
                          <a:schemeClr val="tx1"/>
                        </a:solidFill>
                        <a:sym typeface="Symbol"/>
                      </a:rPr>
                      <m:t>r</m:t>
                    </m:r>
                    <m:r>
                      <m:rPr>
                        <m:nor/>
                      </m:rPr>
                      <a:rPr lang="en-US" sz="3200" b="1" i="1" dirty="0">
                        <a:solidFill>
                          <a:schemeClr val="tx1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3200" b="1" i="1" baseline="-25000" dirty="0">
                        <a:solidFill>
                          <a:schemeClr val="tx1"/>
                        </a:solidFill>
                        <a:sym typeface="Symbol"/>
                      </a:rPr>
                      <m:t>r</m:t>
                    </m:r>
                  </m:oMath>
                </a14:m>
                <a:r>
                  <a:rPr lang="en-US" sz="3200" b="1" dirty="0">
                    <a:solidFill>
                      <a:schemeClr val="tx1"/>
                    </a:solidFill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chemeClr val="tx1"/>
                        </a:solidFill>
                        <a:latin typeface="Cambria Math"/>
                        <a:sym typeface="Symbol"/>
                      </a:rPr>
                      <m:t>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mbria Math"/>
                    <a:sym typeface="Symbol"/>
                  </a:rPr>
                  <a:t>are </a:t>
                </a:r>
                <a:r>
                  <a:rPr lang="en-US" sz="2800" b="1" dirty="0">
                    <a:solidFill>
                      <a:schemeClr val="tx2"/>
                    </a:solidFill>
                    <a:latin typeface="Cambria Math"/>
                    <a:sym typeface="Symbol"/>
                  </a:rPr>
                  <a:t>rank 1 matrices</a:t>
                </a:r>
              </a:p>
              <a:p>
                <a:endParaRPr lang="en-US" sz="2800" b="1" dirty="0">
                  <a:solidFill>
                    <a:schemeClr val="tx2"/>
                  </a:solidFill>
                  <a:latin typeface="Cambria Math"/>
                  <a:sym typeface="Symbol"/>
                </a:endParaRPr>
              </a:p>
              <a:p>
                <a:r>
                  <a:rPr lang="en-US" sz="2800" b="1" dirty="0">
                    <a:solidFill>
                      <a:srgbClr val="7030A0"/>
                    </a:solidFill>
                    <a:latin typeface="Cambria Math"/>
                    <a:sym typeface="Symbol"/>
                  </a:rPr>
                  <a:t>(ii)  Entry format </a:t>
                </a:r>
                <a:r>
                  <a:rPr lang="en-US" sz="2800" b="1" dirty="0">
                    <a:solidFill>
                      <a:srgbClr val="7030A0"/>
                    </a:solidFill>
                    <a:sym typeface="Symbol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𝒙</m:t>
                    </m:r>
                    <m:r>
                      <a:rPr lang="en-US" sz="3200" b="1" i="1" baseline="-25000" smtClean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𝒊𝒗</m:t>
                    </m:r>
                    <m:r>
                      <a:rPr lang="en-US" sz="3200" b="1" i="1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=</m:t>
                    </m:r>
                    <m:r>
                      <m:rPr>
                        <m:nor/>
                      </m:rPr>
                      <a:rPr lang="en-US" sz="3200" b="1" i="1" dirty="0">
                        <a:solidFill>
                          <a:schemeClr val="tx2"/>
                        </a:solidFill>
                        <a:sym typeface="Symbol"/>
                      </a:rPr>
                      <m:t></m:t>
                    </m:r>
                    <m:r>
                      <m:rPr>
                        <m:nor/>
                      </m:rPr>
                      <a:rPr lang="en-US" sz="32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1</m:t>
                    </m:r>
                    <m:r>
                      <m:rPr>
                        <m:nor/>
                      </m:rPr>
                      <a:rPr lang="en-US" sz="3200" b="1" i="1" dirty="0" smtClean="0">
                        <a:solidFill>
                          <a:schemeClr val="tx2"/>
                        </a:solidFill>
                        <a:sym typeface="Symbol"/>
                      </a:rPr>
                      <m:t>z</m:t>
                    </m:r>
                    <m:r>
                      <m:rPr>
                        <m:nor/>
                      </m:rPr>
                      <a:rPr lang="en-US" sz="32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i</m:t>
                    </m:r>
                    <m:r>
                      <m:rPr>
                        <m:nor/>
                      </m:rPr>
                      <a:rPr lang="en-US" sz="32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1</m:t>
                    </m:r>
                    <m:r>
                      <m:rPr>
                        <m:nor/>
                      </m:rPr>
                      <a:rPr lang="en-US" sz="3200" b="1" i="1" dirty="0">
                        <a:solidFill>
                          <a:schemeClr val="tx2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32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v</m:t>
                    </m:r>
                    <m:r>
                      <m:rPr>
                        <m:nor/>
                      </m:rPr>
                      <a:rPr lang="en-US" sz="32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1+2</m:t>
                    </m:r>
                    <m:r>
                      <m:rPr>
                        <m:nor/>
                      </m:rPr>
                      <a:rPr lang="en-US" sz="3200" b="1" i="1" dirty="0" smtClean="0">
                        <a:solidFill>
                          <a:schemeClr val="tx2"/>
                        </a:solidFill>
                        <a:sym typeface="Symbol"/>
                      </a:rPr>
                      <m:t>z</m:t>
                    </m:r>
                    <m:r>
                      <m:rPr>
                        <m:nor/>
                      </m:rPr>
                      <a:rPr lang="en-US" sz="32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i</m:t>
                    </m:r>
                    <m:r>
                      <m:rPr>
                        <m:nor/>
                      </m:rPr>
                      <a:rPr lang="en-US" sz="32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2</m:t>
                    </m:r>
                    <m:r>
                      <m:rPr>
                        <m:nor/>
                      </m:rPr>
                      <a:rPr lang="en-US" sz="3200" b="1" i="1" dirty="0">
                        <a:solidFill>
                          <a:schemeClr val="tx2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32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v</m:t>
                    </m:r>
                    <m:r>
                      <m:rPr>
                        <m:nor/>
                      </m:rPr>
                      <a:rPr lang="en-US" sz="32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2+</m:t>
                    </m:r>
                    <m:r>
                      <a:rPr lang="en-US" sz="3200" b="1" i="1" dirty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…</m:t>
                    </m:r>
                    <m:r>
                      <m:rPr>
                        <m:nor/>
                      </m:rPr>
                      <a:rPr lang="en-US" sz="3200" b="1" i="1" dirty="0">
                        <a:solidFill>
                          <a:schemeClr val="tx2"/>
                        </a:solidFill>
                        <a:sym typeface="Symbol"/>
                      </a:rPr>
                      <m:t>+</m:t>
                    </m:r>
                    <m:r>
                      <m:rPr>
                        <m:nor/>
                      </m:rPr>
                      <a:rPr lang="en-US" sz="32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r</m:t>
                    </m:r>
                    <m:r>
                      <m:rPr>
                        <m:nor/>
                      </m:rPr>
                      <a:rPr lang="en-US" sz="3200" b="1" i="1" dirty="0" smtClean="0">
                        <a:solidFill>
                          <a:schemeClr val="tx2"/>
                        </a:solidFill>
                        <a:sym typeface="Symbol"/>
                      </a:rPr>
                      <m:t>z</m:t>
                    </m:r>
                    <m:r>
                      <m:rPr>
                        <m:nor/>
                      </m:rPr>
                      <a:rPr lang="en-US" sz="32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ir</m:t>
                    </m:r>
                    <m:r>
                      <m:rPr>
                        <m:nor/>
                      </m:rPr>
                      <a:rPr lang="en-US" sz="3200" b="1" i="1" dirty="0">
                        <a:solidFill>
                          <a:schemeClr val="tx2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32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vr</m:t>
                    </m:r>
                  </m:oMath>
                </a14:m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 </a:t>
                </a:r>
              </a:p>
              <a:p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                       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</a:t>
                </a:r>
              </a:p>
              <a:p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</a:t>
                </a:r>
                <a:endParaRPr lang="en-US" sz="2800" b="1" baseline="-25000" dirty="0">
                  <a:solidFill>
                    <a:schemeClr val="tx2"/>
                  </a:solidFill>
                  <a:sym typeface="Symbol"/>
                </a:endParaRPr>
              </a:p>
              <a:p>
                <a:endParaRPr lang="en-US" sz="2800" b="1" baseline="-25000" dirty="0">
                  <a:solidFill>
                    <a:schemeClr val="tx2"/>
                  </a:solidFill>
                  <a:sym typeface="Symbol"/>
                </a:endParaRPr>
              </a:p>
              <a:p>
                <a:endParaRPr lang="en-US" sz="2800" b="1" baseline="-25000" dirty="0">
                  <a:solidFill>
                    <a:schemeClr val="tx2"/>
                  </a:solidFill>
                  <a:sym typeface="Symbol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8720"/>
                <a:ext cx="9144000" cy="6760825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667" t="-13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175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Principal Component Analysis 3: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Singular value decomposition, 2 SVD</a:t>
            </a:r>
            <a:endParaRPr lang="ru-RU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CODA_2018_4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33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908720"/>
                <a:ext cx="9144000" cy="6219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ym typeface="Symbol"/>
                  </a:rPr>
                  <a:t>Data </a:t>
                </a:r>
                <a:r>
                  <a:rPr lang="en-US" sz="2400" b="1" i="1" dirty="0">
                    <a:solidFill>
                      <a:schemeClr val="tx2"/>
                    </a:solidFill>
                    <a:sym typeface="Symbol"/>
                  </a:rPr>
                  <a:t>X</a:t>
                </a:r>
                <a:r>
                  <a:rPr lang="en-US" sz="2400" b="1" dirty="0">
                    <a:sym typeface="Symbol"/>
                  </a:rPr>
                  <a:t>: </a:t>
                </a:r>
                <a:r>
                  <a:rPr lang="en-US" sz="2800" b="1" dirty="0">
                    <a:sym typeface="Symbol"/>
                  </a:rPr>
                  <a:t>The singular values sorted       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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1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 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 2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 …  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 r</a:t>
                </a:r>
                <a:endParaRPr lang="en-US" sz="2800" b="1" i="1" dirty="0">
                  <a:solidFill>
                    <a:schemeClr val="tx2"/>
                  </a:solidFill>
                  <a:sym typeface="Symbol"/>
                </a:endParaRPr>
              </a:p>
              <a:p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     </a:t>
                </a:r>
                <a:r>
                  <a:rPr lang="en-US" sz="2800" b="1" dirty="0">
                    <a:sym typeface="Symbol"/>
                  </a:rPr>
                  <a:t>Respective singular VD vectors 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c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1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,   c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2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, … ,     </a:t>
                </a:r>
                <a:r>
                  <a:rPr lang="en-US" sz="2800" b="1" i="1" dirty="0" err="1">
                    <a:solidFill>
                      <a:schemeClr val="tx2"/>
                    </a:solidFill>
                    <a:sym typeface="Symbol"/>
                  </a:rPr>
                  <a:t>c</a:t>
                </a:r>
                <a:r>
                  <a:rPr lang="en-US" sz="2800" b="1" i="1" baseline="-25000" dirty="0" err="1">
                    <a:solidFill>
                      <a:schemeClr val="tx2"/>
                    </a:solidFill>
                    <a:sym typeface="Symbol"/>
                  </a:rPr>
                  <a:t>r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2800" b="1" dirty="0">
                    <a:sym typeface="Symbol"/>
                  </a:rPr>
                  <a:t>(normed)</a:t>
                </a:r>
                <a:endParaRPr lang="en-US" sz="2800" b="1" i="1" dirty="0">
                  <a:solidFill>
                    <a:schemeClr val="tx2"/>
                  </a:solidFill>
                  <a:sym typeface="Symbol"/>
                </a:endParaRPr>
              </a:p>
              <a:p>
                <a:r>
                  <a:rPr lang="en-US" sz="2800" b="1" dirty="0">
                    <a:sym typeface="Symbol"/>
                  </a:rPr>
                  <a:t>      Respective singular ND vectors  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z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1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,   z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2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, … ,    </a:t>
                </a:r>
                <a:r>
                  <a:rPr lang="en-US" sz="2800" b="1" i="1" dirty="0" err="1">
                    <a:solidFill>
                      <a:schemeClr val="tx2"/>
                    </a:solidFill>
                    <a:sym typeface="Symbol"/>
                  </a:rPr>
                  <a:t>z</a:t>
                </a:r>
                <a:r>
                  <a:rPr lang="en-US" sz="2800" b="1" i="1" baseline="-25000" dirty="0" err="1">
                    <a:solidFill>
                      <a:schemeClr val="tx2"/>
                    </a:solidFill>
                    <a:sym typeface="Symbol"/>
                  </a:rPr>
                  <a:t>r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  </a:t>
                </a:r>
                <a:r>
                  <a:rPr lang="en-US" sz="2800" b="1" dirty="0">
                    <a:sym typeface="Symbol"/>
                  </a:rPr>
                  <a:t>(normed)</a:t>
                </a:r>
                <a:endParaRPr lang="en-US" sz="2800" b="1" dirty="0">
                  <a:solidFill>
                    <a:schemeClr val="tx2"/>
                  </a:solidFill>
                  <a:sym typeface="Symbol"/>
                </a:endParaRPr>
              </a:p>
              <a:p>
                <a:r>
                  <a:rPr lang="en-US" sz="2800" b="1" dirty="0">
                    <a:solidFill>
                      <a:srgbClr val="C00000"/>
                    </a:solidFill>
                    <a:sym typeface="Symbol"/>
                  </a:rPr>
                  <a:t>               SVD in three equivalent formats:</a:t>
                </a:r>
              </a:p>
              <a:p>
                <a:r>
                  <a:rPr lang="en-US" sz="2800" b="1" i="1" dirty="0">
                    <a:solidFill>
                      <a:schemeClr val="tx2"/>
                    </a:solidFill>
                    <a:latin typeface="Cambria Math"/>
                    <a:sym typeface="Symbol"/>
                  </a:rPr>
                  <a:t> 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 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2800" b="1" dirty="0">
                    <a:solidFill>
                      <a:srgbClr val="7030A0"/>
                    </a:solidFill>
                    <a:latin typeface="Cambria Math"/>
                    <a:sym typeface="Symbol"/>
                  </a:rPr>
                  <a:t>(iii)  Matrix   format</a:t>
                </a:r>
                <a:r>
                  <a:rPr lang="en-US" sz="2800" b="1" i="1" dirty="0">
                    <a:solidFill>
                      <a:srgbClr val="7030A0"/>
                    </a:solidFill>
                    <a:sym typeface="Symbol"/>
                  </a:rPr>
                  <a:t>              </a:t>
                </a:r>
                <a:r>
                  <a:rPr lang="en-US" sz="3600" b="1" i="1" dirty="0">
                    <a:solidFill>
                      <a:schemeClr val="tx2"/>
                    </a:solidFill>
                    <a:sym typeface="Symbol"/>
                  </a:rPr>
                  <a:t>X=ZC</a:t>
                </a:r>
                <a14:m>
                  <m:oMath xmlns:m="http://schemas.openxmlformats.org/officeDocument/2006/math">
                    <m:r>
                      <a:rPr lang="en-US" sz="3600" b="1" i="1" dirty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</m:t>
                    </m:r>
                  </m:oMath>
                </a14:m>
                <a:r>
                  <a:rPr lang="en-US" sz="3600" b="1" dirty="0">
                    <a:solidFill>
                      <a:schemeClr val="tx2"/>
                    </a:solidFill>
                    <a:sym typeface="Symbol"/>
                  </a:rPr>
                  <a:t> </a:t>
                </a:r>
              </a:p>
              <a:p>
                <a:r>
                  <a:rPr lang="en-US" sz="2800" b="1" i="1" dirty="0" err="1">
                    <a:solidFill>
                      <a:schemeClr val="tx2"/>
                    </a:solidFill>
                    <a:sym typeface="Symbol"/>
                  </a:rPr>
                  <a:t>Vr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    C=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[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c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1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 c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2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…  </a:t>
                </a:r>
                <a:r>
                  <a:rPr lang="en-US" sz="2800" b="1" i="1" dirty="0" err="1">
                    <a:solidFill>
                      <a:schemeClr val="tx2"/>
                    </a:solidFill>
                    <a:sym typeface="Symbol"/>
                  </a:rPr>
                  <a:t>c</a:t>
                </a:r>
                <a:r>
                  <a:rPr lang="en-US" sz="2800" b="1" i="1" baseline="-25000" dirty="0" err="1">
                    <a:solidFill>
                      <a:schemeClr val="tx2"/>
                    </a:solidFill>
                    <a:sym typeface="Symbol"/>
                  </a:rPr>
                  <a:t>r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] </a:t>
                </a:r>
                <a:r>
                  <a:rPr lang="en-US" sz="2800" b="1" dirty="0">
                    <a:sym typeface="Symbol"/>
                  </a:rPr>
                  <a:t>has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c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1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,  c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2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, …,  </a:t>
                </a:r>
                <a:r>
                  <a:rPr lang="en-US" sz="2800" b="1" i="1" dirty="0" err="1">
                    <a:solidFill>
                      <a:schemeClr val="tx2"/>
                    </a:solidFill>
                    <a:sym typeface="Symbol"/>
                  </a:rPr>
                  <a:t>c</a:t>
                </a:r>
                <a:r>
                  <a:rPr lang="en-US" sz="2800" b="1" i="1" baseline="-25000" dirty="0" err="1">
                    <a:solidFill>
                      <a:schemeClr val="tx2"/>
                    </a:solidFill>
                    <a:sym typeface="Symbol"/>
                  </a:rPr>
                  <a:t>r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   </a:t>
                </a:r>
                <a:r>
                  <a:rPr lang="en-US" sz="2800" b="1" dirty="0">
                    <a:sym typeface="Symbol"/>
                  </a:rPr>
                  <a:t>as columns, </a:t>
                </a:r>
              </a:p>
              <a:p>
                <a:r>
                  <a:rPr lang="en-US" sz="2800" b="1" i="1" dirty="0" err="1">
                    <a:solidFill>
                      <a:schemeClr val="tx2"/>
                    </a:solidFill>
                    <a:sym typeface="Symbol"/>
                  </a:rPr>
                  <a:t>Nr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    Z=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[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z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1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 z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2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…  </a:t>
                </a:r>
                <a:r>
                  <a:rPr lang="en-US" sz="2800" b="1" i="1" dirty="0" err="1">
                    <a:solidFill>
                      <a:schemeClr val="tx2"/>
                    </a:solidFill>
                    <a:sym typeface="Symbol"/>
                  </a:rPr>
                  <a:t>z</a:t>
                </a:r>
                <a:r>
                  <a:rPr lang="en-US" sz="2800" b="1" i="1" baseline="-25000" dirty="0" err="1">
                    <a:solidFill>
                      <a:schemeClr val="tx2"/>
                    </a:solidFill>
                    <a:sym typeface="Symbol"/>
                  </a:rPr>
                  <a:t>r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] </a:t>
                </a:r>
                <a:r>
                  <a:rPr lang="en-US" sz="2800" b="1" dirty="0">
                    <a:sym typeface="Symbol"/>
                  </a:rPr>
                  <a:t>has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z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1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,  z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2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, …,  </a:t>
                </a:r>
                <a:r>
                  <a:rPr lang="en-US" sz="2800" b="1" i="1" dirty="0" err="1">
                    <a:solidFill>
                      <a:schemeClr val="tx2"/>
                    </a:solidFill>
                    <a:sym typeface="Symbol"/>
                  </a:rPr>
                  <a:t>z</a:t>
                </a:r>
                <a:r>
                  <a:rPr lang="en-US" sz="2800" b="1" i="1" baseline="-25000" dirty="0" err="1">
                    <a:solidFill>
                      <a:schemeClr val="tx2"/>
                    </a:solidFill>
                    <a:sym typeface="Symbol"/>
                  </a:rPr>
                  <a:t>r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   </a:t>
                </a:r>
                <a:r>
                  <a:rPr lang="en-US" sz="2800" b="1" dirty="0">
                    <a:sym typeface="Symbol"/>
                  </a:rPr>
                  <a:t>as columns, </a:t>
                </a:r>
              </a:p>
              <a:p>
                <a:r>
                  <a:rPr lang="en-US" sz="2800" b="1" dirty="0">
                    <a:sym typeface="Symbol"/>
                  </a:rPr>
                  <a:t>  and</a:t>
                </a:r>
              </a:p>
              <a:p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                      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 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</m:rPr>
                                    <a:rPr lang="en-US" sz="2800" b="1" i="1" dirty="0">
                                      <a:solidFill>
                                        <a:schemeClr val="tx2"/>
                                      </a:solidFill>
                                      <a:sym typeface="Symbol"/>
                                    </a:rPr>
                                    <m:t>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1" i="1" baseline="-25000" dirty="0">
                                      <a:solidFill>
                                        <a:schemeClr val="tx2"/>
                                      </a:solidFill>
                                      <a:sym typeface="Symbol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800" b="1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sym typeface="Symbol"/>
                                    </a:rPr>
                                    <m:t>𝟎</m:t>
                                  </m:r>
                                  <m:r>
                                    <a:rPr lang="en-US" sz="2800" b="1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sym typeface="Symbol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800" b="1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sym typeface="Symbol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b="1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sym typeface="Symbol"/>
                                    </a:rPr>
                                    <m:t>𝟎</m:t>
                                  </m: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2800" b="1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sym typeface="Symbol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800" b="1" i="1" dirty="0">
                                          <a:solidFill>
                                            <a:schemeClr val="tx2"/>
                                          </a:solidFill>
                                          <a:sym typeface="Symbol"/>
                                        </a:rPr>
                                        <m:t>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800" b="1" i="1" baseline="-25000" dirty="0" smtClean="0">
                                          <a:solidFill>
                                            <a:schemeClr val="tx2"/>
                                          </a:solidFill>
                                          <a:sym typeface="Symbol"/>
                                        </a:rPr>
                                        <m:t>2</m:t>
                                      </m:r>
                                      <m:r>
                                        <a:rPr lang="en-US" sz="2800" b="1" i="1" baseline="-25000" dirty="0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  <a:sym typeface="Symbol"/>
                                        </a:rPr>
                                        <m:t>….</m:t>
                                      </m:r>
                                    </m:e>
                                    <m:e/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2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sym typeface="Symbol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2800" b="1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  <a:sym typeface="Symbol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  <a:sym typeface="Symbol"/>
                                        </a:rPr>
                                        <m:t>….</m:t>
                                      </m:r>
                                    </m:e>
                                  </m:eqArr>
                                </m:e>
                              </m:mr>
                              <m:mr>
                                <m:e>
                                  <m:r>
                                    <a:rPr lang="en-US" sz="2800" b="1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sym typeface="Symbol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800" b="1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sym typeface="Symbol"/>
                                    </a:rPr>
                                    <m:t>𝟎</m:t>
                                  </m:r>
                                  <m:r>
                                    <a:rPr lang="en-US" sz="2800" b="1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sym typeface="Symbol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m:rPr>
                                      <m:nor/>
                                    </m:rPr>
                                    <a:rPr lang="en-US" sz="2800" b="1" i="1" dirty="0">
                                      <a:solidFill>
                                        <a:schemeClr val="tx2"/>
                                      </a:solidFill>
                                      <a:sym typeface="Symbol"/>
                                    </a:rPr>
                                    <m:t>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1" i="1" baseline="-25000" dirty="0" smtClean="0">
                                      <a:solidFill>
                                        <a:schemeClr val="tx2"/>
                                      </a:solidFill>
                                      <a:sym typeface="Symbol"/>
                                    </a:rPr>
                                    <m:t>r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m:rPr>
                                <m:nor/>
                              </m:rPr>
                              <a:rPr lang="en-US" sz="2800" b="1" dirty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b="1" baseline="-25000" dirty="0">
                    <a:solidFill>
                      <a:schemeClr val="tx2"/>
                    </a:solidFill>
                    <a:sym typeface="Symbol"/>
                  </a:rPr>
                  <a:t> - diagonal matrix of singular values</a:t>
                </a:r>
              </a:p>
              <a:p>
                <a:endParaRPr lang="en-US" sz="2800" b="1" baseline="-25000" dirty="0">
                  <a:solidFill>
                    <a:schemeClr val="tx2"/>
                  </a:solidFill>
                  <a:sym typeface="Symbol"/>
                </a:endParaRPr>
              </a:p>
              <a:p>
                <a:endParaRPr lang="en-US" sz="2800" b="1" baseline="-25000" dirty="0">
                  <a:solidFill>
                    <a:schemeClr val="tx2"/>
                  </a:solidFill>
                  <a:sym typeface="Symbol"/>
                </a:endParaRPr>
              </a:p>
              <a:p>
                <a:r>
                  <a:rPr lang="en-US" sz="2800" b="1" baseline="-25000" dirty="0">
                    <a:solidFill>
                      <a:schemeClr val="tx2"/>
                    </a:solidFill>
                    <a:sym typeface="Symbol"/>
                  </a:rPr>
                  <a:t> 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8720"/>
                <a:ext cx="9144000" cy="6219588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333" t="-1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483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Principal Component Analysis 3: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Singular value decomposition: Approximation  1</a:t>
            </a:r>
            <a:endParaRPr lang="ru-RU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CODA_2018_4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34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908720"/>
                <a:ext cx="9144000" cy="6710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ym typeface="Symbol"/>
                  </a:rPr>
                  <a:t>Data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X</a:t>
                </a:r>
                <a:r>
                  <a:rPr lang="en-US" sz="2800" b="1" dirty="0">
                    <a:sym typeface="Symbol"/>
                  </a:rPr>
                  <a:t>: </a:t>
                </a:r>
                <a:r>
                  <a:rPr lang="en-US" sz="3200" b="1" dirty="0">
                    <a:sym typeface="Symbol"/>
                  </a:rPr>
                  <a:t>The singular values sorted        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</a:t>
                </a:r>
                <a:r>
                  <a:rPr lang="en-US" sz="3200" b="1" i="1" baseline="-25000" dirty="0">
                    <a:solidFill>
                      <a:schemeClr val="tx2"/>
                    </a:solidFill>
                    <a:sym typeface="Symbol"/>
                  </a:rPr>
                  <a:t>1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 </a:t>
                </a:r>
                <a:r>
                  <a:rPr lang="en-US" sz="3200" b="1" i="1" baseline="-25000" dirty="0">
                    <a:solidFill>
                      <a:schemeClr val="tx2"/>
                    </a:solidFill>
                    <a:sym typeface="Symbol"/>
                  </a:rPr>
                  <a:t> 2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  …  </a:t>
                </a:r>
                <a:r>
                  <a:rPr lang="en-US" sz="3200" b="1" i="1" baseline="-25000" dirty="0">
                    <a:solidFill>
                      <a:schemeClr val="tx2"/>
                    </a:solidFill>
                    <a:sym typeface="Symbol"/>
                  </a:rPr>
                  <a:t> r</a:t>
                </a:r>
                <a:endParaRPr lang="en-US" sz="3200" b="1" i="1" dirty="0">
                  <a:solidFill>
                    <a:schemeClr val="tx2"/>
                  </a:solidFill>
                  <a:sym typeface="Symbol"/>
                </a:endParaRPr>
              </a:p>
              <a:p>
                <a:r>
                  <a:rPr lang="en-US" sz="3200" b="1" dirty="0">
                    <a:sym typeface="Symbol"/>
                  </a:rPr>
                  <a:t>SVD:</a:t>
                </a:r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𝑿</m:t>
                    </m:r>
                    <m:r>
                      <a:rPr lang="en-US" sz="3200" b="1" i="1" smtClean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=</m:t>
                    </m:r>
                    <m:r>
                      <m:rPr>
                        <m:nor/>
                      </m:rPr>
                      <a:rPr lang="en-US" sz="3200" b="1" i="1" dirty="0">
                        <a:solidFill>
                          <a:schemeClr val="tx2"/>
                        </a:solidFill>
                        <a:sym typeface="Symbol"/>
                      </a:rPr>
                      <m:t></m:t>
                    </m:r>
                    <m:r>
                      <m:rPr>
                        <m:nor/>
                      </m:rPr>
                      <a:rPr lang="en-US" sz="32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1</m:t>
                    </m:r>
                    <m:r>
                      <m:rPr>
                        <m:nor/>
                      </m:rPr>
                      <a:rPr lang="en-US" sz="3200" b="1" i="1" dirty="0" smtClean="0">
                        <a:solidFill>
                          <a:schemeClr val="tx2"/>
                        </a:solidFill>
                        <a:sym typeface="Symbol"/>
                      </a:rPr>
                      <m:t>z</m:t>
                    </m:r>
                    <m:r>
                      <m:rPr>
                        <m:nor/>
                      </m:rPr>
                      <a:rPr lang="en-US" sz="32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1</m:t>
                    </m:r>
                    <m:r>
                      <m:rPr>
                        <m:nor/>
                      </m:rPr>
                      <a:rPr lang="en-US" sz="3200" b="1" i="1" dirty="0" smtClean="0">
                        <a:solidFill>
                          <a:schemeClr val="tx2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32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1</m:t>
                    </m:r>
                    <m:r>
                      <a:rPr lang="en-US" sz="3200" b="1" i="1" dirty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</m:t>
                    </m:r>
                    <m:r>
                      <m:rPr>
                        <m:nor/>
                      </m:rPr>
                      <a:rPr lang="en-US" sz="3200" b="1" i="1" dirty="0" smtClean="0">
                        <a:solidFill>
                          <a:schemeClr val="tx2"/>
                        </a:solidFill>
                        <a:sym typeface="Symbol"/>
                      </a:rPr>
                      <m:t>+</m:t>
                    </m:r>
                    <m:r>
                      <m:rPr>
                        <m:nor/>
                      </m:rPr>
                      <a:rPr lang="en-US" sz="3200" b="1" i="1" dirty="0">
                        <a:solidFill>
                          <a:schemeClr val="tx2"/>
                        </a:solidFill>
                        <a:sym typeface="Symbol"/>
                      </a:rPr>
                      <m:t></m:t>
                    </m:r>
                    <m:r>
                      <m:rPr>
                        <m:nor/>
                      </m:rPr>
                      <a:rPr lang="en-US" sz="32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2</m:t>
                    </m:r>
                    <m:r>
                      <m:rPr>
                        <m:nor/>
                      </m:rPr>
                      <a:rPr lang="en-US" sz="3200" b="1" i="1" dirty="0" smtClean="0">
                        <a:solidFill>
                          <a:schemeClr val="tx2"/>
                        </a:solidFill>
                        <a:sym typeface="Symbol"/>
                      </a:rPr>
                      <m:t>z</m:t>
                    </m:r>
                    <m:r>
                      <m:rPr>
                        <m:nor/>
                      </m:rPr>
                      <a:rPr lang="en-US" sz="32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2</m:t>
                    </m:r>
                    <m:r>
                      <m:rPr>
                        <m:nor/>
                      </m:rPr>
                      <a:rPr lang="en-US" sz="3200" b="1" i="1" dirty="0" smtClean="0">
                        <a:solidFill>
                          <a:schemeClr val="tx2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32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2</m:t>
                    </m:r>
                    <m:r>
                      <a:rPr lang="en-US" sz="3200" b="1" i="1" dirty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</m:t>
                    </m:r>
                    <m:r>
                      <m:rPr>
                        <m:nor/>
                      </m:rPr>
                      <a:rPr lang="en-US" sz="3200" b="1" i="1" dirty="0" smtClean="0">
                        <a:solidFill>
                          <a:schemeClr val="tx2"/>
                        </a:solidFill>
                        <a:sym typeface="Symbol"/>
                      </a:rPr>
                      <m:t>+</m:t>
                    </m:r>
                    <m:r>
                      <a:rPr lang="en-US" sz="3200" b="1" i="1" dirty="0" smtClean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…</m:t>
                    </m:r>
                    <m:r>
                      <m:rPr>
                        <m:nor/>
                      </m:rPr>
                      <a:rPr lang="en-US" sz="3200" b="1" i="1" dirty="0">
                        <a:solidFill>
                          <a:schemeClr val="tx2"/>
                        </a:solidFill>
                        <a:sym typeface="Symbol"/>
                      </a:rPr>
                      <m:t></m:t>
                    </m:r>
                    <m:r>
                      <m:rPr>
                        <m:nor/>
                      </m:rPr>
                      <a:rPr lang="en-US" sz="32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r</m:t>
                    </m:r>
                    <m:r>
                      <m:rPr>
                        <m:nor/>
                      </m:rPr>
                      <a:rPr lang="en-US" sz="3200" b="1" i="1" dirty="0" smtClean="0">
                        <a:solidFill>
                          <a:schemeClr val="tx2"/>
                        </a:solidFill>
                        <a:sym typeface="Symbol"/>
                      </a:rPr>
                      <m:t>z</m:t>
                    </m:r>
                    <m:r>
                      <m:rPr>
                        <m:nor/>
                      </m:rPr>
                      <a:rPr lang="en-US" sz="32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r</m:t>
                    </m:r>
                    <m:r>
                      <m:rPr>
                        <m:nor/>
                      </m:rPr>
                      <a:rPr lang="en-US" sz="3200" b="1" i="1" dirty="0">
                        <a:solidFill>
                          <a:schemeClr val="tx2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32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r</m:t>
                    </m:r>
                  </m:oMath>
                </a14:m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</m:t>
                    </m:r>
                  </m:oMath>
                </a14:m>
                <a:endParaRPr lang="en-US" sz="3200" b="1" dirty="0">
                  <a:solidFill>
                    <a:schemeClr val="tx2"/>
                  </a:solidFill>
                  <a:sym typeface="Symbol"/>
                </a:endParaRPr>
              </a:p>
              <a:p>
                <a:endParaRPr lang="en-US" sz="2800" b="1" dirty="0">
                  <a:solidFill>
                    <a:schemeClr val="tx2"/>
                  </a:solidFill>
                  <a:sym typeface="Symbol"/>
                </a:endParaRPr>
              </a:p>
              <a:p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Rank is a mathematical explication of the space dimension.</a:t>
                </a:r>
              </a:p>
              <a:p>
                <a:endParaRPr lang="en-US" sz="2800" b="1" dirty="0">
                  <a:solidFill>
                    <a:schemeClr val="tx2"/>
                  </a:solidFill>
                  <a:sym typeface="Symbol"/>
                </a:endParaRPr>
              </a:p>
              <a:p>
                <a:r>
                  <a:rPr lang="en-US" sz="2800" b="1" dirty="0">
                    <a:sym typeface="Symbol"/>
                  </a:rPr>
                  <a:t>Problem: 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Given data matrix X=[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x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iv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], find a matrix  </a:t>
                </a:r>
                <a:r>
                  <a:rPr lang="en-US" sz="2800" b="1" dirty="0" err="1">
                    <a:solidFill>
                      <a:schemeClr val="tx2"/>
                    </a:solidFill>
                    <a:sym typeface="Symbol"/>
                  </a:rPr>
                  <a:t>Xp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=[</a:t>
                </a:r>
                <a:r>
                  <a:rPr lang="en-US" sz="2800" b="1" i="1" dirty="0" err="1">
                    <a:solidFill>
                      <a:schemeClr val="tx2"/>
                    </a:solidFill>
                    <a:sym typeface="Symbol"/>
                  </a:rPr>
                  <a:t>xp</a:t>
                </a:r>
                <a:r>
                  <a:rPr lang="en-US" sz="2800" b="1" i="1" baseline="-25000" dirty="0" err="1">
                    <a:solidFill>
                      <a:schemeClr val="tx2"/>
                    </a:solidFill>
                    <a:sym typeface="Symbol"/>
                  </a:rPr>
                  <a:t>iv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] of rank 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p &lt; r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 to minimize the sum-of-squares difference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solidFill>
                                    <a:schemeClr val="tx2"/>
                                  </a:solidFill>
                                  <a:latin typeface="Cambria Math"/>
                                  <a:sym typeface="Symbol"/>
                                </a:rPr>
                                <m:t>𝑿</m:t>
                              </m:r>
                              <m:r>
                                <a:rPr lang="en-US" sz="2800" b="1" i="1">
                                  <a:solidFill>
                                    <a:schemeClr val="tx2"/>
                                  </a:solidFill>
                                  <a:latin typeface="Cambria Math"/>
                                  <a:sym typeface="Symbol"/>
                                </a:rPr>
                                <m:t>−</m:t>
                              </m:r>
                              <m:r>
                                <a:rPr lang="en-US" sz="2800" b="1" i="1">
                                  <a:solidFill>
                                    <a:schemeClr val="tx2"/>
                                  </a:solidFill>
                                  <a:latin typeface="Cambria Math"/>
                                  <a:sym typeface="Symbol"/>
                                </a:rPr>
                                <m:t>𝑿𝒑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/>
                              <a:sym typeface="Symbol"/>
                            </a:rPr>
                            <m:t>𝟐</m:t>
                          </m:r>
                        </m:sup>
                      </m:sSup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/>
                          <a:sym typeface="Symbol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/>
                              <a:sym typeface="Symbol"/>
                            </a:rPr>
                            <m:t>𝒊</m:t>
                          </m:r>
                          <m: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/>
                              <a:sym typeface="Symbol"/>
                            </a:rPr>
                            <m:t>, </m:t>
                          </m:r>
                          <m: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/>
                              <a:sym typeface="Symbol"/>
                            </a:rPr>
                            <m:t>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sym typeface="Symbol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2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1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sym typeface="Symbol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sym typeface="Symbol"/>
                                    </a:rPr>
                                    <m:t>𝒊𝒗</m:t>
                                  </m:r>
                                </m:sub>
                                <m:sup/>
                              </m:sSubSup>
                              <m:r>
                                <a:rPr lang="en-US" sz="2800" b="1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sym typeface="Symbol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1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sym typeface="Symbol"/>
                                    </a:rPr>
                                    <m:t>𝒙</m:t>
                                  </m:r>
                                  <m:r>
                                    <a:rPr lang="en-US" sz="2800" b="1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sym typeface="Symbol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sym typeface="Symbol"/>
                                    </a:rPr>
                                    <m:t>𝒊𝒗</m:t>
                                  </m:r>
                                </m:sub>
                                <m:sup/>
                              </m:sSubSup>
                              <m:r>
                                <a:rPr lang="en-US" sz="2800" b="1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sym typeface="Symbol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sym typeface="Symbol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b="1" i="1" dirty="0">
                  <a:solidFill>
                    <a:schemeClr val="tx2"/>
                  </a:solidFill>
                  <a:sym typeface="Symbol"/>
                </a:endParaRPr>
              </a:p>
              <a:p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2800" b="1" dirty="0">
                    <a:sym typeface="Symbol"/>
                  </a:rPr>
                  <a:t>Solution: 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The first 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p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singular triplets,</a:t>
                </a:r>
              </a:p>
              <a:p>
                <a:r>
                  <a:rPr lang="en-US" sz="3200" b="1" i="1" dirty="0">
                    <a:solidFill>
                      <a:schemeClr val="tx2"/>
                    </a:solidFill>
                    <a:latin typeface="Cambria Math"/>
                    <a:sym typeface="Symbol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𝐗𝐩</m:t>
                    </m:r>
                    <m:r>
                      <a:rPr lang="en-US" sz="3200" b="1" i="1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=</m:t>
                    </m:r>
                    <m:r>
                      <m:rPr>
                        <m:nor/>
                      </m:rPr>
                      <a:rPr lang="en-US" sz="3200" b="1" i="1" dirty="0">
                        <a:solidFill>
                          <a:schemeClr val="tx2"/>
                        </a:solidFill>
                        <a:sym typeface="Symbol"/>
                      </a:rPr>
                      <m:t></m:t>
                    </m:r>
                    <m:r>
                      <m:rPr>
                        <m:nor/>
                      </m:rPr>
                      <a:rPr lang="en-US" sz="32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1</m:t>
                    </m:r>
                    <m:r>
                      <m:rPr>
                        <m:nor/>
                      </m:rPr>
                      <a:rPr lang="en-US" sz="3200" b="1" i="1" dirty="0">
                        <a:solidFill>
                          <a:schemeClr val="tx2"/>
                        </a:solidFill>
                        <a:sym typeface="Symbol"/>
                      </a:rPr>
                      <m:t>z</m:t>
                    </m:r>
                    <m:r>
                      <m:rPr>
                        <m:nor/>
                      </m:rPr>
                      <a:rPr lang="en-US" sz="32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1</m:t>
                    </m:r>
                    <m:r>
                      <m:rPr>
                        <m:nor/>
                      </m:rPr>
                      <a:rPr lang="en-US" sz="3200" b="1" i="1" dirty="0">
                        <a:solidFill>
                          <a:schemeClr val="tx2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32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1</m:t>
                    </m:r>
                    <m:r>
                      <a:rPr lang="en-US" sz="3200" b="1" i="1" dirty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</m:t>
                    </m:r>
                    <m:r>
                      <m:rPr>
                        <m:nor/>
                      </m:rPr>
                      <a:rPr lang="en-US" sz="3200" b="1" i="1" dirty="0">
                        <a:solidFill>
                          <a:schemeClr val="tx2"/>
                        </a:solidFill>
                        <a:sym typeface="Symbol"/>
                      </a:rPr>
                      <m:t>+</m:t>
                    </m:r>
                    <m:r>
                      <m:rPr>
                        <m:nor/>
                      </m:rPr>
                      <a:rPr lang="en-US" sz="32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2</m:t>
                    </m:r>
                    <m:r>
                      <m:rPr>
                        <m:nor/>
                      </m:rPr>
                      <a:rPr lang="en-US" sz="3200" b="1" i="1" dirty="0">
                        <a:solidFill>
                          <a:schemeClr val="tx2"/>
                        </a:solidFill>
                        <a:sym typeface="Symbol"/>
                      </a:rPr>
                      <m:t>z</m:t>
                    </m:r>
                    <m:r>
                      <m:rPr>
                        <m:nor/>
                      </m:rPr>
                      <a:rPr lang="en-US" sz="32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2</m:t>
                    </m:r>
                    <m:r>
                      <m:rPr>
                        <m:nor/>
                      </m:rPr>
                      <a:rPr lang="en-US" sz="3200" b="1" i="1" dirty="0">
                        <a:solidFill>
                          <a:schemeClr val="tx2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32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2</m:t>
                    </m:r>
                    <m:r>
                      <a:rPr lang="en-US" sz="3200" b="1" i="1" dirty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</m:t>
                    </m:r>
                    <m:r>
                      <m:rPr>
                        <m:nor/>
                      </m:rPr>
                      <a:rPr lang="en-US" sz="3200" b="1" i="1" dirty="0">
                        <a:solidFill>
                          <a:schemeClr val="tx2"/>
                        </a:solidFill>
                        <a:sym typeface="Symbol"/>
                      </a:rPr>
                      <m:t>+</m:t>
                    </m:r>
                    <m:r>
                      <a:rPr lang="en-US" sz="3200" b="1" i="1" dirty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…</m:t>
                    </m:r>
                    <m:r>
                      <m:rPr>
                        <m:nor/>
                      </m:rPr>
                      <a:rPr lang="en-US" sz="3200" b="1" i="1" dirty="0">
                        <a:solidFill>
                          <a:schemeClr val="tx2"/>
                        </a:solidFill>
                        <a:sym typeface="Symbol"/>
                      </a:rPr>
                      <m:t></m:t>
                    </m:r>
                    <m:r>
                      <m:rPr>
                        <m:nor/>
                      </m:rPr>
                      <a:rPr lang="en-US" sz="32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p</m:t>
                    </m:r>
                    <m:r>
                      <m:rPr>
                        <m:nor/>
                      </m:rPr>
                      <a:rPr lang="en-US" sz="3200" b="1" i="1" dirty="0">
                        <a:solidFill>
                          <a:schemeClr val="tx2"/>
                        </a:solidFill>
                        <a:sym typeface="Symbol"/>
                      </a:rPr>
                      <m:t>z</m:t>
                    </m:r>
                    <m:r>
                      <m:rPr>
                        <m:nor/>
                      </m:rPr>
                      <a:rPr lang="en-US" sz="32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p</m:t>
                    </m:r>
                    <m:r>
                      <m:rPr>
                        <m:nor/>
                      </m:rPr>
                      <a:rPr lang="en-US" sz="3200" b="1" i="1" dirty="0">
                        <a:solidFill>
                          <a:schemeClr val="tx2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32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p</m:t>
                    </m:r>
                  </m:oMath>
                </a14:m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</m:t>
                    </m:r>
                  </m:oMath>
                </a14:m>
                <a:endParaRPr lang="en-US" sz="3200" b="1" dirty="0">
                  <a:solidFill>
                    <a:schemeClr val="tx2"/>
                  </a:solidFill>
                  <a:sym typeface="Symbol"/>
                </a:endParaRPr>
              </a:p>
              <a:p>
                <a:endParaRPr lang="en-US" sz="2800" b="1" dirty="0">
                  <a:solidFill>
                    <a:schemeClr val="tx2"/>
                  </a:solidFill>
                  <a:sym typeface="Symbol"/>
                </a:endParaRPr>
              </a:p>
              <a:p>
                <a:endParaRPr lang="en-US" sz="2800" b="1" baseline="-25000" dirty="0">
                  <a:solidFill>
                    <a:schemeClr val="tx2"/>
                  </a:solidFill>
                  <a:sym typeface="Symbol"/>
                </a:endParaRPr>
              </a:p>
              <a:p>
                <a:endParaRPr lang="en-US" sz="2800" b="1" baseline="-25000" dirty="0">
                  <a:solidFill>
                    <a:schemeClr val="tx2"/>
                  </a:solidFill>
                  <a:sym typeface="Symbol"/>
                </a:endParaRPr>
              </a:p>
              <a:p>
                <a:endParaRPr lang="en-US" sz="2800" b="1" baseline="-25000" dirty="0">
                  <a:solidFill>
                    <a:schemeClr val="tx2"/>
                  </a:solidFill>
                  <a:sym typeface="Symbol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8720"/>
                <a:ext cx="9144000" cy="6710876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667" t="-13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058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Principal Component Analysis 3: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Singular value decomposition: Approximation  2</a:t>
            </a:r>
            <a:endParaRPr lang="ru-RU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CODA_2018_4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35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908720"/>
                <a:ext cx="9144000" cy="6496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ym typeface="Symbol"/>
                  </a:rPr>
                  <a:t>Data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X</a:t>
                </a:r>
                <a:r>
                  <a:rPr lang="en-US" sz="2800" b="1" dirty="0">
                    <a:sym typeface="Symbol"/>
                  </a:rPr>
                  <a:t>: </a:t>
                </a:r>
                <a:r>
                  <a:rPr lang="en-US" sz="3200" b="1" dirty="0">
                    <a:sym typeface="Symbol"/>
                  </a:rPr>
                  <a:t>The singular values sorted        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</a:t>
                </a:r>
                <a:r>
                  <a:rPr lang="en-US" sz="3200" b="1" i="1" baseline="-25000" dirty="0">
                    <a:solidFill>
                      <a:schemeClr val="tx2"/>
                    </a:solidFill>
                    <a:sym typeface="Symbol"/>
                  </a:rPr>
                  <a:t>1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 </a:t>
                </a:r>
                <a:r>
                  <a:rPr lang="en-US" sz="3200" b="1" i="1" baseline="-25000" dirty="0">
                    <a:solidFill>
                      <a:schemeClr val="tx2"/>
                    </a:solidFill>
                    <a:sym typeface="Symbol"/>
                  </a:rPr>
                  <a:t> 2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  …  </a:t>
                </a:r>
                <a:r>
                  <a:rPr lang="en-US" sz="3200" b="1" i="1" baseline="-25000" dirty="0">
                    <a:solidFill>
                      <a:schemeClr val="tx2"/>
                    </a:solidFill>
                    <a:sym typeface="Symbol"/>
                  </a:rPr>
                  <a:t> r</a:t>
                </a:r>
                <a:endParaRPr lang="en-US" sz="3200" b="1" i="1" dirty="0">
                  <a:solidFill>
                    <a:schemeClr val="tx2"/>
                  </a:solidFill>
                  <a:sym typeface="Symbol"/>
                </a:endParaRPr>
              </a:p>
              <a:p>
                <a:r>
                  <a:rPr lang="en-US" sz="3200" b="1" dirty="0">
                    <a:sym typeface="Symbol"/>
                  </a:rPr>
                  <a:t>SVD:</a:t>
                </a:r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𝑿</m:t>
                    </m:r>
                    <m:r>
                      <a:rPr lang="en-US" sz="3200" b="1" i="1" smtClean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=</m:t>
                    </m:r>
                    <m:r>
                      <m:rPr>
                        <m:nor/>
                      </m:rPr>
                      <a:rPr lang="en-US" sz="3200" b="1" i="1" dirty="0">
                        <a:solidFill>
                          <a:schemeClr val="tx2"/>
                        </a:solidFill>
                        <a:sym typeface="Symbol"/>
                      </a:rPr>
                      <m:t></m:t>
                    </m:r>
                    <m:r>
                      <m:rPr>
                        <m:nor/>
                      </m:rPr>
                      <a:rPr lang="en-US" sz="32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1</m:t>
                    </m:r>
                    <m:r>
                      <m:rPr>
                        <m:nor/>
                      </m:rPr>
                      <a:rPr lang="en-US" sz="3200" b="1" i="1" dirty="0" smtClean="0">
                        <a:solidFill>
                          <a:schemeClr val="tx2"/>
                        </a:solidFill>
                        <a:sym typeface="Symbol"/>
                      </a:rPr>
                      <m:t>z</m:t>
                    </m:r>
                    <m:r>
                      <m:rPr>
                        <m:nor/>
                      </m:rPr>
                      <a:rPr lang="en-US" sz="32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1</m:t>
                    </m:r>
                    <m:r>
                      <m:rPr>
                        <m:nor/>
                      </m:rPr>
                      <a:rPr lang="en-US" sz="3200" b="1" i="1" dirty="0" smtClean="0">
                        <a:solidFill>
                          <a:schemeClr val="tx2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32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1</m:t>
                    </m:r>
                    <m:r>
                      <a:rPr lang="en-US" sz="3200" b="1" i="1" dirty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</m:t>
                    </m:r>
                    <m:r>
                      <m:rPr>
                        <m:nor/>
                      </m:rPr>
                      <a:rPr lang="en-US" sz="3200" b="1" i="1" dirty="0" smtClean="0">
                        <a:solidFill>
                          <a:schemeClr val="tx2"/>
                        </a:solidFill>
                        <a:sym typeface="Symbol"/>
                      </a:rPr>
                      <m:t>+</m:t>
                    </m:r>
                    <m:r>
                      <m:rPr>
                        <m:nor/>
                      </m:rPr>
                      <a:rPr lang="en-US" sz="3200" b="1" i="1" dirty="0">
                        <a:solidFill>
                          <a:schemeClr val="tx2"/>
                        </a:solidFill>
                        <a:sym typeface="Symbol"/>
                      </a:rPr>
                      <m:t></m:t>
                    </m:r>
                    <m:r>
                      <m:rPr>
                        <m:nor/>
                      </m:rPr>
                      <a:rPr lang="en-US" sz="32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2</m:t>
                    </m:r>
                    <m:r>
                      <m:rPr>
                        <m:nor/>
                      </m:rPr>
                      <a:rPr lang="en-US" sz="3200" b="1" i="1" dirty="0" smtClean="0">
                        <a:solidFill>
                          <a:schemeClr val="tx2"/>
                        </a:solidFill>
                        <a:sym typeface="Symbol"/>
                      </a:rPr>
                      <m:t>z</m:t>
                    </m:r>
                    <m:r>
                      <m:rPr>
                        <m:nor/>
                      </m:rPr>
                      <a:rPr lang="en-US" sz="32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2</m:t>
                    </m:r>
                    <m:r>
                      <m:rPr>
                        <m:nor/>
                      </m:rPr>
                      <a:rPr lang="en-US" sz="3200" b="1" i="1" dirty="0" smtClean="0">
                        <a:solidFill>
                          <a:schemeClr val="tx2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32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2</m:t>
                    </m:r>
                    <m:r>
                      <a:rPr lang="en-US" sz="3200" b="1" i="1" dirty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</m:t>
                    </m:r>
                    <m:r>
                      <m:rPr>
                        <m:nor/>
                      </m:rPr>
                      <a:rPr lang="en-US" sz="3200" b="1" i="1" dirty="0" smtClean="0">
                        <a:solidFill>
                          <a:schemeClr val="tx2"/>
                        </a:solidFill>
                        <a:sym typeface="Symbol"/>
                      </a:rPr>
                      <m:t>+</m:t>
                    </m:r>
                    <m:r>
                      <a:rPr lang="en-US" sz="3200" b="1" i="1" dirty="0" smtClean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…</m:t>
                    </m:r>
                    <m:r>
                      <m:rPr>
                        <m:nor/>
                      </m:rPr>
                      <a:rPr lang="en-US" sz="3200" b="1" i="1" dirty="0">
                        <a:solidFill>
                          <a:schemeClr val="tx2"/>
                        </a:solidFill>
                        <a:sym typeface="Symbol"/>
                      </a:rPr>
                      <m:t></m:t>
                    </m:r>
                    <m:r>
                      <m:rPr>
                        <m:nor/>
                      </m:rPr>
                      <a:rPr lang="en-US" sz="32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r</m:t>
                    </m:r>
                    <m:r>
                      <m:rPr>
                        <m:nor/>
                      </m:rPr>
                      <a:rPr lang="en-US" sz="3200" b="1" i="1" dirty="0" smtClean="0">
                        <a:solidFill>
                          <a:schemeClr val="tx2"/>
                        </a:solidFill>
                        <a:sym typeface="Symbol"/>
                      </a:rPr>
                      <m:t>z</m:t>
                    </m:r>
                    <m:r>
                      <m:rPr>
                        <m:nor/>
                      </m:rPr>
                      <a:rPr lang="en-US" sz="32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r</m:t>
                    </m:r>
                    <m:r>
                      <m:rPr>
                        <m:nor/>
                      </m:rPr>
                      <a:rPr lang="en-US" sz="3200" b="1" i="1" dirty="0">
                        <a:solidFill>
                          <a:schemeClr val="tx2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32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r</m:t>
                    </m:r>
                  </m:oMath>
                </a14:m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</m:t>
                    </m:r>
                  </m:oMath>
                </a14:m>
                <a:endParaRPr lang="en-US" sz="3200" b="1" dirty="0">
                  <a:solidFill>
                    <a:schemeClr val="tx2"/>
                  </a:solidFill>
                  <a:sym typeface="Symbol"/>
                </a:endParaRPr>
              </a:p>
              <a:p>
                <a:endParaRPr lang="en-US" sz="2800" b="1" dirty="0">
                  <a:solidFill>
                    <a:schemeClr val="tx2"/>
                  </a:solidFill>
                  <a:sym typeface="Symbol"/>
                </a:endParaRPr>
              </a:p>
              <a:p>
                <a:r>
                  <a:rPr lang="en-US" sz="2800" b="1" dirty="0">
                    <a:sym typeface="Symbol"/>
                  </a:rPr>
                  <a:t>         Matrix of first </a:t>
                </a:r>
                <a:r>
                  <a:rPr lang="en-US" sz="2800" b="1" i="1" dirty="0">
                    <a:sym typeface="Symbol"/>
                  </a:rPr>
                  <a:t>p</a:t>
                </a:r>
                <a:r>
                  <a:rPr lang="en-US" sz="2800" b="1" dirty="0">
                    <a:sym typeface="Symbol"/>
                  </a:rPr>
                  <a:t> singular triplets</a:t>
                </a:r>
              </a:p>
              <a:p>
                <a:r>
                  <a:rPr lang="en-US" sz="2800" b="1" i="1" dirty="0">
                    <a:solidFill>
                      <a:schemeClr val="tx2"/>
                    </a:solidFill>
                    <a:latin typeface="Cambria Math"/>
                    <a:sym typeface="Symbol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𝑿𝒑</m:t>
                    </m:r>
                    <m:r>
                      <a:rPr lang="en-US" sz="2800" b="1" i="1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=</m:t>
                    </m:r>
                    <m:r>
                      <m:rPr>
                        <m:nor/>
                      </m:rPr>
                      <a:rPr lang="en-US" sz="2800" b="1" i="1" dirty="0">
                        <a:solidFill>
                          <a:schemeClr val="tx2"/>
                        </a:solidFill>
                        <a:sym typeface="Symbol"/>
                      </a:rPr>
                      <m:t></m:t>
                    </m:r>
                    <m:r>
                      <m:rPr>
                        <m:nor/>
                      </m:rPr>
                      <a:rPr lang="en-US" sz="28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1</m:t>
                    </m:r>
                    <m:r>
                      <m:rPr>
                        <m:nor/>
                      </m:rPr>
                      <a:rPr lang="en-US" sz="2800" b="1" i="1" dirty="0">
                        <a:solidFill>
                          <a:schemeClr val="tx2"/>
                        </a:solidFill>
                        <a:sym typeface="Symbol"/>
                      </a:rPr>
                      <m:t>z</m:t>
                    </m:r>
                    <m:r>
                      <m:rPr>
                        <m:nor/>
                      </m:rPr>
                      <a:rPr lang="en-US" sz="28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1</m:t>
                    </m:r>
                    <m:r>
                      <m:rPr>
                        <m:nor/>
                      </m:rPr>
                      <a:rPr lang="en-US" sz="2800" b="1" i="1" dirty="0">
                        <a:solidFill>
                          <a:schemeClr val="tx2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28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1</m:t>
                    </m:r>
                    <m:r>
                      <a:rPr lang="en-US" sz="2800" b="1" i="1" dirty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</m:t>
                    </m:r>
                    <m:r>
                      <m:rPr>
                        <m:nor/>
                      </m:rPr>
                      <a:rPr lang="en-US" sz="2800" b="1" i="1" dirty="0">
                        <a:solidFill>
                          <a:schemeClr val="tx2"/>
                        </a:solidFill>
                        <a:sym typeface="Symbol"/>
                      </a:rPr>
                      <m:t>+</m:t>
                    </m:r>
                    <m:r>
                      <m:rPr>
                        <m:nor/>
                      </m:rPr>
                      <a:rPr lang="en-US" sz="28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2</m:t>
                    </m:r>
                    <m:r>
                      <m:rPr>
                        <m:nor/>
                      </m:rPr>
                      <a:rPr lang="en-US" sz="2800" b="1" i="1" dirty="0">
                        <a:solidFill>
                          <a:schemeClr val="tx2"/>
                        </a:solidFill>
                        <a:sym typeface="Symbol"/>
                      </a:rPr>
                      <m:t>z</m:t>
                    </m:r>
                    <m:r>
                      <m:rPr>
                        <m:nor/>
                      </m:rPr>
                      <a:rPr lang="en-US" sz="28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2</m:t>
                    </m:r>
                    <m:r>
                      <m:rPr>
                        <m:nor/>
                      </m:rPr>
                      <a:rPr lang="en-US" sz="2800" b="1" i="1" dirty="0">
                        <a:solidFill>
                          <a:schemeClr val="tx2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28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2</m:t>
                    </m:r>
                    <m:r>
                      <a:rPr lang="en-US" sz="2800" b="1" i="1" dirty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</m:t>
                    </m:r>
                    <m:r>
                      <m:rPr>
                        <m:nor/>
                      </m:rPr>
                      <a:rPr lang="en-US" sz="2800" b="1" i="1" dirty="0">
                        <a:solidFill>
                          <a:schemeClr val="tx2"/>
                        </a:solidFill>
                        <a:sym typeface="Symbol"/>
                      </a:rPr>
                      <m:t>+</m:t>
                    </m:r>
                    <m:r>
                      <a:rPr lang="en-US" sz="2800" b="1" i="1" dirty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…</m:t>
                    </m:r>
                    <m:r>
                      <m:rPr>
                        <m:nor/>
                      </m:rPr>
                      <a:rPr lang="en-US" sz="2800" b="1" i="1" dirty="0">
                        <a:solidFill>
                          <a:schemeClr val="tx2"/>
                        </a:solidFill>
                        <a:sym typeface="Symbol"/>
                      </a:rPr>
                      <m:t></m:t>
                    </m:r>
                    <m:r>
                      <m:rPr>
                        <m:nor/>
                      </m:rPr>
                      <a:rPr lang="en-US" sz="28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p</m:t>
                    </m:r>
                    <m:r>
                      <m:rPr>
                        <m:nor/>
                      </m:rPr>
                      <a:rPr lang="en-US" sz="2800" b="1" i="1" dirty="0">
                        <a:solidFill>
                          <a:schemeClr val="tx2"/>
                        </a:solidFill>
                        <a:sym typeface="Symbol"/>
                      </a:rPr>
                      <m:t>z</m:t>
                    </m:r>
                    <m:r>
                      <m:rPr>
                        <m:nor/>
                      </m:rPr>
                      <a:rPr lang="en-US" sz="28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p</m:t>
                    </m:r>
                    <m:r>
                      <m:rPr>
                        <m:nor/>
                      </m:rPr>
                      <a:rPr lang="en-US" sz="2800" b="1" i="1" dirty="0">
                        <a:solidFill>
                          <a:schemeClr val="tx2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28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p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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, </a:t>
                </a:r>
                <a:r>
                  <a:rPr lang="en-US" sz="2800" b="1" i="1" dirty="0">
                    <a:sym typeface="Symbol"/>
                  </a:rPr>
                  <a:t>p &lt; r</a:t>
                </a:r>
              </a:p>
              <a:p>
                <a:r>
                  <a:rPr lang="en-US" sz="2800" b="1" dirty="0">
                    <a:sym typeface="Symbol"/>
                  </a:rPr>
                  <a:t>minimizes the sum-of-squares difference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𝑿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−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𝑿𝒑</m:t>
                            </m:r>
                          </m:e>
                        </m:d>
                      </m:e>
                      <m:sup>
                        <m: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/>
                            <a:sym typeface="Symbol"/>
                          </a:rPr>
                          <m:t>𝟐</m:t>
                        </m:r>
                      </m:sup>
                    </m:sSup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/>
                            <a:sym typeface="Symbol"/>
                          </a:rPr>
                          <m:t>𝒊</m:t>
                        </m:r>
                        <m: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/>
                            <a:sym typeface="Symbol"/>
                          </a:rPr>
                          <m:t>, </m:t>
                        </m:r>
                        <m: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/>
                            <a:sym typeface="Symbol"/>
                          </a:rPr>
                          <m:t>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sz="2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sSubSupPr>
                              <m:e>
                                <m:r>
                                  <a:rPr lang="en-US" sz="2800" b="1" i="1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  <a:sym typeface="Symbol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  <a:sym typeface="Symbol"/>
                                  </a:rPr>
                                  <m:t>𝒊𝒗</m:t>
                                </m:r>
                              </m:sub>
                              <m:sup/>
                            </m:sSubSup>
                            <m:r>
                              <a:rPr lang="en-US" sz="2800" b="1" i="1" smtClean="0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2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sSubSupPr>
                              <m:e>
                                <m:r>
                                  <a:rPr lang="en-US" sz="28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sym typeface="Symbol"/>
                                  </a:rPr>
                                  <m:t>𝒙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  <a:sym typeface="Symbol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28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sym typeface="Symbol"/>
                                  </a:rPr>
                                  <m:t>𝒊𝒗</m:t>
                                </m:r>
                              </m:sub>
                              <m:sup/>
                            </m:sSubSup>
                            <m:r>
                              <a:rPr lang="en-US" sz="2800" b="1" i="1" smtClean="0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1" i="1" smtClean="0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 </a:t>
                </a:r>
                <a:r>
                  <a:rPr lang="en-US" sz="2800" b="1" dirty="0">
                    <a:sym typeface="Symbol"/>
                  </a:rPr>
                  <a:t>over all matrices of rank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p</a:t>
                </a:r>
              </a:p>
              <a:p>
                <a:r>
                  <a:rPr lang="en-US" sz="2800" b="1" dirty="0">
                    <a:solidFill>
                      <a:srgbClr val="C00000"/>
                    </a:solidFill>
                    <a:sym typeface="Symbol"/>
                  </a:rPr>
                  <a:t>                   Data scatter decomposition</a:t>
                </a:r>
              </a:p>
              <a:p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6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36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sz="3600" b="1" i="1">
                            <a:solidFill>
                              <a:schemeClr val="tx2"/>
                            </a:solidFill>
                            <a:latin typeface="Cambria Math"/>
                            <a:sym typeface="Symbol"/>
                          </a:rPr>
                          <m:t>𝟐</m:t>
                        </m:r>
                      </m:sup>
                    </m:sSup>
                    <m:r>
                      <a:rPr lang="en-US" sz="3600" b="1" i="1" smtClean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=</m:t>
                    </m:r>
                    <m:sSup>
                      <m:sSupPr>
                        <m:ctrlPr>
                          <a:rPr lang="en-US" sz="36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600" b="1" i="1" dirty="0">
                            <a:solidFill>
                              <a:schemeClr val="tx2"/>
                            </a:solidFill>
                            <a:sym typeface="Symbol"/>
                          </a:rPr>
                          <m:t></m:t>
                        </m:r>
                        <m:r>
                          <m:rPr>
                            <m:nor/>
                          </m:rPr>
                          <a:rPr lang="en-US" sz="3600" b="1" i="1" baseline="-25000" dirty="0">
                            <a:solidFill>
                              <a:schemeClr val="tx2"/>
                            </a:solidFill>
                            <a:sym typeface="Symbol"/>
                          </a:rPr>
                          <m:t>1</m:t>
                        </m:r>
                      </m:e>
                      <m:sup>
                        <m:r>
                          <a:rPr lang="en-US" sz="3600" b="1" i="1" smtClean="0">
                            <a:solidFill>
                              <a:schemeClr val="tx2"/>
                            </a:solidFill>
                            <a:latin typeface="Cambria Math"/>
                            <a:sym typeface="Symbol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600" b="1" dirty="0">
                    <a:solidFill>
                      <a:schemeClr val="tx2"/>
                    </a:solidFill>
                    <a:sym typeface="Symbol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600" b="1" i="1" dirty="0">
                            <a:solidFill>
                              <a:schemeClr val="tx2"/>
                            </a:solidFill>
                            <a:sym typeface="Symbol"/>
                          </a:rPr>
                          <m:t></m:t>
                        </m:r>
                        <m:r>
                          <m:rPr>
                            <m:nor/>
                          </m:rPr>
                          <a:rPr lang="en-US" sz="3600" b="1" i="1" baseline="-25000" dirty="0" smtClean="0">
                            <a:solidFill>
                              <a:schemeClr val="tx2"/>
                            </a:solidFill>
                            <a:sym typeface="Symbol"/>
                          </a:rPr>
                          <m:t>2</m:t>
                        </m:r>
                      </m:e>
                      <m:sup>
                        <m:r>
                          <a:rPr lang="en-US" sz="3600" b="1" i="1">
                            <a:solidFill>
                              <a:schemeClr val="tx2"/>
                            </a:solidFill>
                            <a:latin typeface="Cambria Math"/>
                            <a:sym typeface="Symbol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600" b="1" i="1" dirty="0">
                    <a:solidFill>
                      <a:schemeClr val="tx2"/>
                    </a:solidFill>
                    <a:sym typeface="Symbol"/>
                  </a:rPr>
                  <a:t> + …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600" b="1" i="1" dirty="0">
                            <a:solidFill>
                              <a:schemeClr val="tx2"/>
                            </a:solidFill>
                            <a:sym typeface="Symbol"/>
                          </a:rPr>
                          <m:t></m:t>
                        </m:r>
                        <m:r>
                          <m:rPr>
                            <m:nor/>
                          </m:rPr>
                          <a:rPr lang="en-US" sz="3600" b="1" i="1" baseline="-25000" dirty="0" smtClean="0">
                            <a:solidFill>
                              <a:schemeClr val="tx2"/>
                            </a:solidFill>
                            <a:sym typeface="Symbol"/>
                          </a:rPr>
                          <m:t>p</m:t>
                        </m:r>
                      </m:e>
                      <m:sup>
                        <m:r>
                          <a:rPr lang="en-US" sz="3600" b="1" i="1">
                            <a:solidFill>
                              <a:schemeClr val="tx2"/>
                            </a:solidFill>
                            <a:latin typeface="Cambria Math"/>
                            <a:sym typeface="Symbol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600" b="1" i="1" baseline="-25000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3600" b="1" i="1" dirty="0">
                    <a:solidFill>
                      <a:schemeClr val="tx2"/>
                    </a:solidFill>
                    <a:sym typeface="Symbol"/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6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36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𝑿</m:t>
                            </m:r>
                            <m:r>
                              <a:rPr lang="en-US" sz="36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−</m:t>
                            </m:r>
                            <m:r>
                              <a:rPr lang="en-US" sz="36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𝑿𝒑</m:t>
                            </m:r>
                          </m:e>
                        </m:d>
                      </m:e>
                      <m:sup>
                        <m:r>
                          <a:rPr lang="en-US" sz="3600" b="1" i="1">
                            <a:solidFill>
                              <a:schemeClr val="tx2"/>
                            </a:solidFill>
                            <a:latin typeface="Cambria Math"/>
                            <a:sym typeface="Symbol"/>
                          </a:rPr>
                          <m:t>𝟐</m:t>
                        </m:r>
                      </m:sup>
                    </m:sSup>
                  </m:oMath>
                </a14:m>
                <a:endParaRPr lang="en-US" sz="3600" b="1" i="1" dirty="0">
                  <a:solidFill>
                    <a:schemeClr val="tx2"/>
                  </a:solidFill>
                  <a:sym typeface="Symbol"/>
                </a:endParaRPr>
              </a:p>
              <a:p>
                <a:endParaRPr lang="en-US" sz="2800" b="1" dirty="0">
                  <a:sym typeface="Symbol"/>
                </a:endParaRPr>
              </a:p>
              <a:p>
                <a:r>
                  <a:rPr lang="en-US" sz="2800" b="1" dirty="0">
                    <a:sym typeface="Symbol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  <a:sym typeface="Symbol"/>
                          </a:rPr>
                          <m:t>𝟐</m:t>
                        </m:r>
                      </m:sup>
                    </m:sSup>
                    <m:r>
                      <a:rPr lang="en-US" sz="2800" b="1" i="1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  <a:sym typeface="Symbol"/>
                          </a:rPr>
                          <m:t>𝒊</m:t>
                        </m:r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  <a:sym typeface="Symbol"/>
                          </a:rPr>
                          <m:t>, </m:t>
                        </m:r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  <a:sym typeface="Symbol"/>
                          </a:rPr>
                          <m:t>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sz="2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sSubSupPr>
                              <m:e>
                                <m:r>
                                  <a:rPr lang="en-US" sz="28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sym typeface="Symbol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sym typeface="Symbol"/>
                                  </a:rPr>
                                  <m:t>𝒊𝒗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𝟐</m:t>
                            </m:r>
                          </m:sup>
                        </m:sSup>
                      </m:e>
                    </m:nary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,</m:t>
                    </m:r>
                  </m:oMath>
                </a14:m>
                <a:r>
                  <a:rPr lang="en-US" sz="2800" b="1" dirty="0">
                    <a:sym typeface="Symbol"/>
                  </a:rPr>
                  <a:t>    the data scatter;</a:t>
                </a:r>
              </a:p>
              <a:p>
                <a:r>
                  <a:rPr lang="en-US" sz="2800" b="1" dirty="0">
                    <a:sym typeface="Symbol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 b="1" i="1" dirty="0">
                            <a:solidFill>
                              <a:schemeClr val="tx2"/>
                            </a:solidFill>
                            <a:sym typeface="Symbol"/>
                          </a:rPr>
                          <m:t></m:t>
                        </m:r>
                        <m:r>
                          <m:rPr>
                            <m:nor/>
                          </m:rPr>
                          <a:rPr lang="en-US" sz="2800" b="1" i="1" baseline="-25000" dirty="0" smtClean="0">
                            <a:solidFill>
                              <a:schemeClr val="tx2"/>
                            </a:solidFill>
                            <a:sym typeface="Symbol"/>
                          </a:rPr>
                          <m:t>k</m:t>
                        </m:r>
                      </m:e>
                      <m:sup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  <a:sym typeface="Symbol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2800" b="1" dirty="0">
                    <a:sym typeface="Symbol"/>
                  </a:rPr>
                  <a:t>- the contribution of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k</a:t>
                </a:r>
                <a:r>
                  <a:rPr lang="en-US" sz="2800" b="1" dirty="0">
                    <a:sym typeface="Symbol"/>
                  </a:rPr>
                  <a:t>-</a:t>
                </a:r>
                <a:r>
                  <a:rPr lang="en-US" sz="2800" b="1" dirty="0" err="1">
                    <a:sym typeface="Symbol"/>
                  </a:rPr>
                  <a:t>th</a:t>
                </a:r>
                <a:r>
                  <a:rPr lang="en-US" sz="2800" b="1" dirty="0">
                    <a:sym typeface="Symbol"/>
                  </a:rPr>
                  <a:t> singular triplet</a:t>
                </a:r>
              </a:p>
              <a:p>
                <a:endParaRPr lang="en-US" sz="2800" b="1" baseline="-25000" dirty="0">
                  <a:solidFill>
                    <a:schemeClr val="tx2"/>
                  </a:solidFill>
                  <a:sym typeface="Symbol"/>
                </a:endParaRPr>
              </a:p>
              <a:p>
                <a:endParaRPr lang="en-US" sz="2800" b="1" baseline="-25000" dirty="0">
                  <a:solidFill>
                    <a:schemeClr val="tx2"/>
                  </a:solidFill>
                  <a:sym typeface="Symbol"/>
                </a:endParaRPr>
              </a:p>
              <a:p>
                <a:endParaRPr lang="en-US" sz="2800" b="1" baseline="-25000" dirty="0">
                  <a:solidFill>
                    <a:schemeClr val="tx2"/>
                  </a:solidFill>
                  <a:sym typeface="Symbol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8720"/>
                <a:ext cx="9144000" cy="649652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667" t="-14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161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1340768"/>
          </a:xfrm>
        </p:spPr>
        <p:txBody>
          <a:bodyPr>
            <a:normAutofit/>
          </a:bodyPr>
          <a:lstStyle/>
          <a:p>
            <a:r>
              <a:rPr lang="en-US" sz="4400" b="1" kern="1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Data recovery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36096" y="1268760"/>
            <a:ext cx="3600400" cy="5472608"/>
          </a:xfrm>
        </p:spPr>
        <p:txBody>
          <a:bodyPr>
            <a:normAutofit lnSpcReduction="10000"/>
          </a:bodyPr>
          <a:lstStyle/>
          <a:p>
            <a:pPr marL="269875" lvl="1" indent="93663">
              <a:spcAft>
                <a:spcPts val="600"/>
              </a:spcAft>
              <a:buNone/>
            </a:pPr>
            <a:r>
              <a:rPr lang="en-US" dirty="0"/>
              <a:t>(b) Correlation problem: target feature scaling predetermines the scale of the output </a:t>
            </a:r>
          </a:p>
          <a:p>
            <a:pPr marL="457200" lvl="1" indent="0">
              <a:spcAft>
                <a:spcPts val="600"/>
              </a:spcAft>
              <a:buNone/>
            </a:pPr>
            <a:endParaRPr lang="en-US" dirty="0"/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/>
              <a:t>(a) Summarization outcome much depends on data preprocessing because the recovery extent is measured by the sum of deviations. </a:t>
            </a:r>
            <a:r>
              <a:rPr lang="en-US" dirty="0">
                <a:solidFill>
                  <a:srgbClr val="C00000"/>
                </a:solidFill>
              </a:rPr>
              <a:t>Deviations change at changing the scale. </a:t>
            </a:r>
            <a:endParaRPr lang="en-US" sz="2800" dirty="0">
              <a:solidFill>
                <a:srgbClr val="C00000"/>
              </a:solidFill>
            </a:endParaRPr>
          </a:p>
          <a:p>
            <a:pPr marL="457200" lvl="1" indent="0">
              <a:spcAft>
                <a:spcPts val="600"/>
              </a:spcAft>
              <a:buNone/>
            </a:pPr>
            <a:endParaRPr lang="en-US" sz="2800" dirty="0"/>
          </a:p>
          <a:p>
            <a:pPr marL="457200" lvl="1" indent="0">
              <a:spcAft>
                <a:spcPts val="600"/>
              </a:spcAft>
              <a:buNone/>
            </a:pPr>
            <a:endParaRPr lang="en-US" sz="2800" dirty="0"/>
          </a:p>
          <a:p>
            <a:pPr marL="457200" lvl="1" indent="0">
              <a:spcAft>
                <a:spcPts val="600"/>
              </a:spcAft>
              <a:buNone/>
            </a:pPr>
            <a:endParaRPr lang="en-US" sz="2800" dirty="0"/>
          </a:p>
          <a:p>
            <a:pPr marL="457200" lvl="1" indent="0">
              <a:spcAft>
                <a:spcPts val="600"/>
              </a:spcAft>
              <a:buNone/>
            </a:pPr>
            <a:endParaRPr lang="en-US" sz="2800" dirty="0"/>
          </a:p>
          <a:p>
            <a:pPr marL="457200" lvl="1" indent="0">
              <a:spcAft>
                <a:spcPts val="600"/>
              </a:spcAft>
              <a:buNone/>
            </a:pP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CODA_2018_4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pPr/>
              <a:t>36</a:t>
            </a:fld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1" y="1556792"/>
            <a:ext cx="5692564" cy="4949322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H="1">
            <a:off x="827584" y="4869160"/>
            <a:ext cx="2126203" cy="50405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 rot="20852703">
            <a:off x="1662812" y="4772309"/>
            <a:ext cx="953123" cy="50405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20755471">
            <a:off x="1744522" y="4870447"/>
            <a:ext cx="789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Encoder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4324601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63F18F-4511-4DC4-8F37-24417E8B4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0528" y="-99392"/>
            <a:ext cx="8867328" cy="936104"/>
          </a:xfrm>
        </p:spPr>
        <p:txBody>
          <a:bodyPr>
            <a:normAutofit/>
          </a:bodyPr>
          <a:lstStyle/>
          <a:p>
            <a:r>
              <a:rPr lang="en-US" dirty="0"/>
              <a:t>Matrix factorization model, 1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091350-6D50-499C-BD4F-0C01423BC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8" y="692696"/>
            <a:ext cx="9116392" cy="616530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b="1" dirty="0"/>
              <a:t>                                     Y=ZC</a:t>
            </a:r>
          </a:p>
          <a:p>
            <a:r>
              <a:rPr lang="en-US" sz="3600" b="1" dirty="0"/>
              <a:t>Y - N</a:t>
            </a:r>
            <a:r>
              <a:rPr lang="en-US" sz="3600" b="1" dirty="0">
                <a:sym typeface="Symbol" panose="05050102010706020507" pitchFamily="18" charset="2"/>
              </a:rPr>
              <a:t>V data matrix (observed, pre-processed)</a:t>
            </a: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Z - N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K found matrix, under constraints</a:t>
            </a: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 - K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V found matrix, under constraints</a:t>
            </a:r>
          </a:p>
          <a:p>
            <a:r>
              <a:rPr lang="en-US" sz="3600" b="1" dirty="0">
                <a:sym typeface="Symbol" panose="05050102010706020507" pitchFamily="18" charset="2"/>
              </a:rPr>
              <a:t>PCA</a:t>
            </a:r>
          </a:p>
          <a:p>
            <a:pPr lvl="1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Z: factor scores, C: feature loadings  - mutual orthogonality, maximum contribution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sym typeface="Symbol" panose="05050102010706020507" pitchFamily="18" charset="2"/>
            </a:endParaRPr>
          </a:p>
          <a:p>
            <a:r>
              <a:rPr lang="en-US" sz="3600" b="1" dirty="0">
                <a:sym typeface="Symbol" panose="05050102010706020507" pitchFamily="18" charset="2"/>
              </a:rPr>
              <a:t>K-means</a:t>
            </a:r>
          </a:p>
          <a:p>
            <a:pPr lvl="1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Z: cluster 1/0 membership, mutual orthogonality  C: C: cluster centers, no constraints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sym typeface="Symbol" panose="05050102010706020507" pitchFamily="18" charset="2"/>
            </a:endParaRPr>
          </a:p>
          <a:p>
            <a:pPr lvl="1"/>
            <a:endParaRPr lang="en-US" sz="3200" b="1" dirty="0">
              <a:sym typeface="Symbol" panose="05050102010706020507" pitchFamily="18" charset="2"/>
            </a:endParaRPr>
          </a:p>
          <a:p>
            <a:pPr lvl="1"/>
            <a:endParaRPr lang="en-US" sz="3200" b="1" dirty="0">
              <a:sym typeface="Symbol" panose="05050102010706020507" pitchFamily="18" charset="2"/>
            </a:endParaRPr>
          </a:p>
          <a:p>
            <a:endParaRPr lang="ru-RU" sz="3600" b="1" dirty="0"/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C93E2A-ADFC-4DAE-B97C-4B7B9B59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CODA_2018_4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5B0B7D5-9970-413D-931D-E84912B5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6030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63F18F-4511-4DC4-8F37-24417E8B4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0528" y="-99392"/>
            <a:ext cx="8867328" cy="936104"/>
          </a:xfrm>
        </p:spPr>
        <p:txBody>
          <a:bodyPr>
            <a:normAutofit/>
          </a:bodyPr>
          <a:lstStyle/>
          <a:p>
            <a:r>
              <a:rPr lang="en-US" dirty="0"/>
              <a:t>Matrix factorization model, 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091350-6D50-499C-BD4F-0C01423BC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8" y="692696"/>
            <a:ext cx="9116392" cy="6165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                    Ideal:    Y=ZC</a:t>
            </a:r>
          </a:p>
          <a:p>
            <a:r>
              <a:rPr lang="en-US" sz="3600" b="1" dirty="0"/>
              <a:t>Y - N</a:t>
            </a:r>
            <a:r>
              <a:rPr lang="en-US" sz="3600" b="1" dirty="0">
                <a:sym typeface="Symbol" panose="05050102010706020507" pitchFamily="18" charset="2"/>
              </a:rPr>
              <a:t>V (observed),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Z - N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K,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 - K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V (found under constraints)</a:t>
            </a:r>
          </a:p>
          <a:p>
            <a:r>
              <a:rPr lang="en-US" sz="3600" b="1" dirty="0">
                <a:sym typeface="Symbol" panose="05050102010706020507" pitchFamily="18" charset="2"/>
              </a:rPr>
              <a:t>PCA: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Z: factor scores, C: feature loadings  - mutual orthogonality, maximum contribution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sym typeface="Symbol" panose="05050102010706020507" pitchFamily="18" charset="2"/>
            </a:endParaRPr>
          </a:p>
          <a:p>
            <a:r>
              <a:rPr lang="en-US" sz="3600" b="1" dirty="0">
                <a:sym typeface="Symbol" panose="05050102010706020507" pitchFamily="18" charset="2"/>
              </a:rPr>
              <a:t>K-means: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Z: cluster 1/0 membership, mutual orthogonality  C: C: cluster centers, no constraints</a:t>
            </a:r>
          </a:p>
          <a:p>
            <a:pPr marL="0" indent="0">
              <a:buNone/>
            </a:pPr>
            <a:r>
              <a:rPr lang="en-US" b="1" dirty="0"/>
              <a:t>                     Real:           </a:t>
            </a:r>
            <a:r>
              <a:rPr lang="en-US" sz="3600" b="1" dirty="0"/>
              <a:t>  Y=ZC+E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en-US" sz="3600" b="1" dirty="0">
                <a:sym typeface="Symbol" panose="05050102010706020507" pitchFamily="18" charset="2"/>
              </a:rPr>
              <a:t>                   E</a:t>
            </a:r>
            <a:r>
              <a:rPr lang="en-US" sz="3600" b="1" baseline="50000" dirty="0">
                <a:sym typeface="Symbol" panose="05050102010706020507" pitchFamily="18" charset="2"/>
              </a:rPr>
              <a:t>2</a:t>
            </a:r>
            <a:r>
              <a:rPr lang="en-US" sz="3600" b="1" baseline="30000" dirty="0">
                <a:sym typeface="Symbol" panose="05050102010706020507" pitchFamily="18" charset="2"/>
              </a:rPr>
              <a:t> </a:t>
            </a:r>
            <a:r>
              <a:rPr lang="en-US" sz="3600" b="1" dirty="0">
                <a:sym typeface="Symbol" panose="05050102010706020507" pitchFamily="18" charset="2"/>
              </a:rPr>
              <a:t>= Y-ZC</a:t>
            </a:r>
            <a:r>
              <a:rPr lang="en-US" sz="3600" b="1" baseline="50000" dirty="0">
                <a:sym typeface="Symbol" panose="05050102010706020507" pitchFamily="18" charset="2"/>
              </a:rPr>
              <a:t>2</a:t>
            </a:r>
            <a:r>
              <a:rPr lang="en-US" sz="3600" b="1" dirty="0">
                <a:sym typeface="Symbol" panose="05050102010706020507" pitchFamily="18" charset="2"/>
              </a:rPr>
              <a:t>  min </a:t>
            </a:r>
            <a:r>
              <a:rPr lang="en-US" sz="3600" b="1" baseline="-25000" dirty="0" err="1">
                <a:sym typeface="Symbol" panose="05050102010706020507" pitchFamily="18" charset="2"/>
              </a:rPr>
              <a:t>Z,c</a:t>
            </a:r>
            <a:endParaRPr lang="en-US" sz="3600" b="1" baseline="-25000" dirty="0">
              <a:sym typeface="Symbol" panose="05050102010706020507" pitchFamily="18" charset="2"/>
            </a:endParaRPr>
          </a:p>
          <a:p>
            <a:pPr lvl="1"/>
            <a:endParaRPr lang="en-US" sz="3200" b="1" dirty="0">
              <a:sym typeface="Symbol" panose="05050102010706020507" pitchFamily="18" charset="2"/>
            </a:endParaRPr>
          </a:p>
          <a:p>
            <a:endParaRPr lang="ru-RU" sz="3600" b="1" dirty="0"/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C93E2A-ADFC-4DAE-B97C-4B7B9B59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CODA_2018_4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5B0B7D5-9970-413D-931D-E84912B5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19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Principal Component Analysis: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                         Hidden Factor Model,  3</a:t>
            </a:r>
            <a:endParaRPr lang="ru-RU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CODA_2018_4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-31348" y="2852936"/>
                <a:ext cx="9144000" cy="4073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𝐿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𝑉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𝑖𝑣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baseline="30000" smtClean="0">
                                  <a:latin typeface="Cambria Math"/>
                                </a:rPr>
                                <m:t>2</m:t>
                              </m:r>
                            </m:e>
                          </m:nary>
                          <m:r>
                            <a:rPr lang="en-US" sz="2800" b="0" i="1" smtClean="0">
                              <a:latin typeface="Cambria Math"/>
                              <a:sym typeface="Symbol"/>
                            </a:rPr>
                            <m:t>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  <a:sym typeface="Symbol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en-US" sz="2800" b="0" i="1" baseline="-25000" smtClean="0">
                                  <a:latin typeface="Cambria Math"/>
                                  <a:sym typeface="Symbol"/>
                                </a:rPr>
                                <m:t>𝑧</m:t>
                              </m:r>
                              <m:r>
                                <a:rPr lang="en-US" sz="2800" b="0" i="1" baseline="-25000" smtClean="0">
                                  <a:latin typeface="Cambria Math"/>
                                  <a:sym typeface="Symbol"/>
                                </a:rPr>
                                <m:t>,</m:t>
                              </m:r>
                              <m:r>
                                <a:rPr lang="en-US" sz="2800" b="0" i="1" baseline="-25000" smtClean="0">
                                  <a:latin typeface="Cambria Math"/>
                                  <a:sym typeface="Symbol"/>
                                </a:rPr>
                                <m:t>𝑐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hangingPunct="0"/>
                <a:r>
                  <a:rPr lang="en-US" sz="2800" dirty="0"/>
                  <a:t> </a:t>
                </a:r>
                <a:r>
                  <a:rPr lang="en-US" sz="3600" dirty="0">
                    <a:solidFill>
                      <a:schemeClr val="tx2"/>
                    </a:solidFill>
                  </a:rPr>
                  <a:t>Solution up to the product, first singular triplet</a:t>
                </a:r>
              </a:p>
              <a:p>
                <a:pPr hangingPunct="0"/>
                <a:endParaRPr lang="en-US" sz="3600" b="1" i="1" dirty="0">
                  <a:solidFill>
                    <a:schemeClr val="tx2"/>
                  </a:solidFill>
                  <a:latin typeface="Cambria Math"/>
                </a:endParaRPr>
              </a:p>
              <a:p>
                <a:pPr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36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𝒊𝒗</m:t>
                          </m:r>
                        </m:sub>
                      </m:sSub>
                      <m:r>
                        <a:rPr lang="en-US" sz="3600" b="1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sSub>
                        <m:sSubPr>
                          <m:ctrlPr>
                            <a:rPr lang="en-US" sz="3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solidFill>
                                <a:schemeClr val="tx2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  <m:r>
                            <a:rPr lang="en-US" sz="3600" b="1" i="1" baseline="-2500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sz="36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𝒛</m:t>
                          </m:r>
                        </m:e>
                        <m:sub>
                          <m:r>
                            <a:rPr lang="en-US" sz="36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3600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3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sz="36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3600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3600" b="1" dirty="0">
                  <a:solidFill>
                    <a:schemeClr val="tx2"/>
                  </a:solidFill>
                </a:endParaRPr>
              </a:p>
              <a:p>
                <a:pPr hangingPunct="0"/>
                <a:endParaRPr lang="en-US" sz="3600" b="1" dirty="0">
                  <a:solidFill>
                    <a:schemeClr val="tx2"/>
                  </a:solidFill>
                </a:endParaRPr>
              </a:p>
              <a:p>
                <a:pPr hangingPunct="0"/>
                <a:r>
                  <a:rPr lang="en-US" sz="3600" b="1" dirty="0">
                    <a:solidFill>
                      <a:schemeClr val="tx2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𝝁</m:t>
                    </m:r>
                    <m:r>
                      <a:rPr lang="en-US" sz="3600" b="1" i="1" baseline="-25000">
                        <a:solidFill>
                          <a:schemeClr val="tx2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600" b="1" dirty="0">
                    <a:solidFill>
                      <a:schemeClr val="tx2"/>
                    </a:solidFill>
                  </a:rPr>
                  <a:t> is the maximum singular value of X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348" y="2852936"/>
                <a:ext cx="9144000" cy="407387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2067" b="-47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251520" y="620688"/>
          <a:ext cx="3600400" cy="234061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735"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#</a:t>
                      </a:r>
                      <a:endParaRPr lang="ru-RU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 </a:t>
                      </a: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SEn</a:t>
                      </a:r>
                      <a:r>
                        <a:rPr lang="en-US" sz="2000" dirty="0">
                          <a:effectLst/>
                        </a:rPr>
                        <a:t>   OOP   CI</a:t>
                      </a:r>
                      <a:endParaRPr lang="ru-RU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Average</a:t>
                      </a:r>
                      <a:endParaRPr lang="ru-RU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8192"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</a:t>
                      </a:r>
                      <a:endParaRPr lang="ru-RU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 41    66    90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 57    56    60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 61    72    79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 69    73    72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 63    52    88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 62    83    80</a:t>
                      </a:r>
                      <a:endParaRPr lang="ru-RU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65.7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57.7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70.7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71.3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67.7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75.0</a:t>
                      </a:r>
                      <a:endParaRPr lang="ru-RU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88224" y="5266948"/>
            <a:ext cx="649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(1)</a:t>
            </a:r>
            <a:endParaRPr lang="ru-R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38315" y="1198090"/>
                <a:ext cx="4507772" cy="2110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𝑣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3200" b="0" i="1" baseline="-25000" smtClean="0">
                                <a:latin typeface="Cambria Math"/>
                              </a:rPr>
                              <m:t>𝑖𝑣</m:t>
                            </m:r>
                          </m:e>
                          <m:sub/>
                          <m:sup>
                            <m:r>
                              <a:rPr lang="en-US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sz="3200" b="0" i="1" smtClean="0">
                            <a:latin typeface="Cambria Math"/>
                          </a:rPr>
                          <m:t>= 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  <m:r>
                              <a:rPr lang="en-US" sz="3200" b="0" i="1" baseline="-25000" smtClean="0">
                                <a:latin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𝐿</m:t>
                        </m:r>
                        <m:r>
                          <a:rPr lang="en-US" sz="3200" b="0" i="1" smtClean="0">
                            <a:latin typeface="Cambria Math"/>
                          </a:rPr>
                          <m:t>   </m:t>
                        </m:r>
                      </m:e>
                    </m:nary>
                  </m:oMath>
                </a14:m>
                <a:r>
                  <a:rPr lang="en-US" sz="3200" b="1" dirty="0"/>
                  <a:t>(2)</a:t>
                </a:r>
              </a:p>
              <a:p>
                <a:r>
                  <a:rPr lang="en-US" sz="3200" b="1" dirty="0"/>
                  <a:t>Data scatter decomposed</a:t>
                </a:r>
              </a:p>
              <a:p>
                <a:r>
                  <a:rPr lang="en-US" sz="3200" b="1" dirty="0"/>
                  <a:t>in the contribution  and </a:t>
                </a:r>
              </a:p>
              <a:p>
                <a:r>
                  <a:rPr lang="en-US" sz="3200" b="1" dirty="0"/>
                  <a:t>criterion </a:t>
                </a:r>
                <a:endParaRPr lang="ru-RU" sz="32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315" y="1198090"/>
                <a:ext cx="4507772" cy="2110193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3518" t="-2890" r="-2842" b="-86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95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Principal Component Analysis: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                         Hidden Factor Model,  4</a:t>
            </a:r>
            <a:endParaRPr lang="ru-RU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CODA_2018_4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-31348" y="2852936"/>
                <a:ext cx="9144000" cy="5129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hangingPunct="0"/>
                <a:r>
                  <a:rPr lang="en-US" sz="2800" dirty="0"/>
                  <a:t>At model  </a:t>
                </a:r>
                <a:r>
                  <a:rPr lang="en-US" sz="36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𝒊𝒗</m:t>
                        </m:r>
                      </m:sub>
                    </m:sSub>
                    <m:r>
                      <a:rPr lang="en-US" sz="3600" b="1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3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sz="36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sz="3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36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sz="3600" b="1" i="1">
                        <a:solidFill>
                          <a:schemeClr val="tx2"/>
                        </a:solidFill>
                        <a:latin typeface="Cambria Math"/>
                      </a:rPr>
                      <m:t> </m:t>
                    </m:r>
                    <m:r>
                      <a:rPr lang="en-US" sz="3600" b="0" i="0" smtClean="0">
                        <a:solidFill>
                          <a:schemeClr val="tx2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3600" dirty="0">
                    <a:solidFill>
                      <a:schemeClr val="tx2"/>
                    </a:solidFill>
                  </a:rPr>
                  <a:t> the best least squares approximation is the First singular triplet</a:t>
                </a:r>
              </a:p>
              <a:p>
                <a:pPr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36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𝒊𝒗</m:t>
                          </m:r>
                        </m:sub>
                      </m:sSub>
                      <m:r>
                        <a:rPr lang="en-US" sz="3600" b="1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sSub>
                        <m:sSubPr>
                          <m:ctrlPr>
                            <a:rPr lang="en-US" sz="3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solidFill>
                                <a:schemeClr val="tx2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  <m:r>
                            <a:rPr lang="en-US" sz="3600" b="1" i="1" baseline="-2500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sz="36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𝒛</m:t>
                          </m:r>
                        </m:e>
                        <m:sub>
                          <m:r>
                            <a:rPr lang="en-US" sz="36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3600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3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sz="36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3600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3600" b="1" dirty="0">
                  <a:solidFill>
                    <a:schemeClr val="tx2"/>
                  </a:solidFill>
                </a:endParaRPr>
              </a:p>
              <a:p>
                <a:pPr hangingPunct="0"/>
                <a:r>
                  <a:rPr lang="en-US" sz="3600" dirty="0">
                    <a:solidFill>
                      <a:schemeClr val="tx2"/>
                    </a:solidFill>
                  </a:rPr>
                  <a:t>Therefore, least squares solution to the model, the</a:t>
                </a:r>
                <a:r>
                  <a:rPr lang="en-US" sz="3600" b="1" dirty="0">
                    <a:solidFill>
                      <a:schemeClr val="tx2"/>
                    </a:solidFill>
                  </a:rPr>
                  <a:t> principal component score and loading</a:t>
                </a:r>
                <a:r>
                  <a:rPr lang="en-US" sz="3600" dirty="0">
                    <a:solidFill>
                      <a:schemeClr val="tx2"/>
                    </a:solidFill>
                  </a:rPr>
                  <a:t>:</a:t>
                </a:r>
              </a:p>
              <a:p>
                <a:pPr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𝒛</m:t>
                          </m:r>
                        </m:e>
                        <m:sub>
                          <m:r>
                            <a:rPr lang="en-US" sz="36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36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600" b="1" i="1">
                              <a:solidFill>
                                <a:schemeClr val="tx2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  <m:r>
                            <a:rPr lang="en-US" sz="3600" b="1" i="1" baseline="-2500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rad>
                      <m:sSub>
                        <m:sSubPr>
                          <m:ctrlPr>
                            <a:rPr lang="en-US" sz="3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𝒛</m:t>
                          </m:r>
                        </m:e>
                        <m:sub>
                          <m:r>
                            <a:rPr lang="en-US" sz="36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36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3600" b="1" dirty="0">
                  <a:solidFill>
                    <a:schemeClr val="tx2"/>
                  </a:solidFill>
                </a:endParaRPr>
              </a:p>
              <a:p>
                <a:pPr hangingPunct="0"/>
                <a:r>
                  <a:rPr lang="en-US" sz="3600" b="1" dirty="0">
                    <a:solidFill>
                      <a:schemeClr val="tx2"/>
                    </a:solidFill>
                  </a:rPr>
                  <a:t>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36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sz="3600" b="1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b="1" i="1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𝝁</m:t>
                        </m:r>
                        <m:r>
                          <a:rPr lang="en-US" sz="3600" b="1" i="1" baseline="-25000">
                            <a:solidFill>
                              <a:schemeClr val="tx2"/>
                            </a:solidFill>
                            <a:latin typeface="Cambria Math"/>
                          </a:rPr>
                          <m:t>𝟏</m:t>
                        </m:r>
                      </m:e>
                    </m:rad>
                    <m:sSub>
                      <m:sSubPr>
                        <m:ctrlPr>
                          <a:rPr lang="en-US" sz="3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36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36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sz="3600" b="1" dirty="0">
                  <a:solidFill>
                    <a:schemeClr val="tx2"/>
                  </a:solidFill>
                </a:endParaRPr>
              </a:p>
              <a:p>
                <a:pPr hangingPunct="0"/>
                <a:endParaRPr lang="en-US" sz="2800" dirty="0"/>
              </a:p>
              <a:p>
                <a:pPr hangingPunct="0"/>
                <a:endParaRPr lang="en-US" sz="2800" dirty="0"/>
              </a:p>
              <a:p>
                <a:pPr hangingPunct="0"/>
                <a:endParaRPr lang="en-US" sz="28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348" y="2852936"/>
                <a:ext cx="9144000" cy="5129481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2067" t="-17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251520" y="620688"/>
          <a:ext cx="3600400" cy="234061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735"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#</a:t>
                      </a:r>
                      <a:endParaRPr lang="ru-RU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 </a:t>
                      </a: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SEn</a:t>
                      </a:r>
                      <a:r>
                        <a:rPr lang="en-US" sz="2000" dirty="0">
                          <a:effectLst/>
                        </a:rPr>
                        <a:t>   OOP   CI</a:t>
                      </a:r>
                      <a:endParaRPr lang="ru-RU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Average</a:t>
                      </a:r>
                      <a:endParaRPr lang="ru-RU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8192"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</a:t>
                      </a:r>
                      <a:endParaRPr lang="ru-RU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 41    66    90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 57    56    60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 61    72    79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 69    73    72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 63    52    88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 62    83    80</a:t>
                      </a:r>
                      <a:endParaRPr lang="ru-RU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65.7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57.7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70.7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71.3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67.7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75.0</a:t>
                      </a:r>
                      <a:endParaRPr lang="ru-RU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87907" y="3933056"/>
            <a:ext cx="649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(1)</a:t>
            </a:r>
            <a:endParaRPr lang="ru-R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38315" y="1198090"/>
                <a:ext cx="4206216" cy="1617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𝑣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3200" b="0" i="1" baseline="-25000" smtClean="0">
                                <a:latin typeface="Cambria Math"/>
                              </a:rPr>
                              <m:t>𝑖𝑣</m:t>
                            </m:r>
                          </m:e>
                          <m:sub/>
                          <m:sup>
                            <m:r>
                              <a:rPr lang="en-US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sz="3200" b="0" i="1" smtClean="0">
                            <a:latin typeface="Cambria Math"/>
                          </a:rPr>
                          <m:t>= 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  <m:r>
                              <a:rPr lang="en-US" sz="3200" b="0" i="1" baseline="-25000" smtClean="0">
                                <a:latin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𝐿</m:t>
                        </m:r>
                        <m:r>
                          <a:rPr lang="en-US" sz="3200" b="0" i="1" smtClean="0">
                            <a:latin typeface="Cambria Math"/>
                          </a:rPr>
                          <m:t>   </m:t>
                        </m:r>
                      </m:e>
                    </m:nary>
                  </m:oMath>
                </a14:m>
                <a:r>
                  <a:rPr lang="en-US" sz="3200" b="1" dirty="0"/>
                  <a:t>(2)</a:t>
                </a:r>
              </a:p>
              <a:p>
                <a:r>
                  <a:rPr lang="en-US" sz="3200" b="1" dirty="0"/>
                  <a:t>Availability of </a:t>
                </a:r>
              </a:p>
              <a:p>
                <a:r>
                  <a:rPr lang="en-US" sz="3200" b="1" dirty="0"/>
                  <a:t>the contribution! </a:t>
                </a:r>
                <a:endParaRPr lang="ru-RU" sz="32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315" y="1198090"/>
                <a:ext cx="4206216" cy="1617751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3768" t="-3774" r="-2754" b="-116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615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Principal Component Analysis: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                         Hidden Factor Model,  5</a:t>
            </a:r>
            <a:endParaRPr lang="ru-RU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CODA_2018_4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6</a:t>
            </a:fld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251520" y="620688"/>
          <a:ext cx="3600400" cy="234061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735"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#</a:t>
                      </a:r>
                      <a:endParaRPr lang="ru-RU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 </a:t>
                      </a: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SEn</a:t>
                      </a:r>
                      <a:r>
                        <a:rPr lang="en-US" sz="2000" dirty="0">
                          <a:effectLst/>
                        </a:rPr>
                        <a:t>   OOP   CI</a:t>
                      </a:r>
                      <a:endParaRPr lang="ru-RU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Average</a:t>
                      </a:r>
                      <a:endParaRPr lang="ru-RU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8192"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</a:t>
                      </a:r>
                      <a:endParaRPr lang="ru-RU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 41    66    90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 57    56    60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 61    72    79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 69    73    72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 63    52    88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 62    83    80</a:t>
                      </a:r>
                      <a:endParaRPr lang="ru-RU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65.7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57.7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70.7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71.3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67.7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75.0</a:t>
                      </a:r>
                      <a:endParaRPr lang="ru-RU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555776" y="3300005"/>
            <a:ext cx="864096" cy="289200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indent="150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15081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6.85</a:t>
            </a:r>
          </a:p>
          <a:p>
            <a:pPr marL="0" marR="0" lvl="0" indent="15081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5.83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15081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7.21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15081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7.20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15081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6.95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15081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7.64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3563888" y="4348918"/>
            <a:ext cx="2335604" cy="70714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  <a:ea typeface="Times New Roman" pitchFamily="18" charset="0"/>
              <a:cs typeface="Times New Roman" pitchFamily="18" charset="0"/>
            </a:endParaRPr>
          </a:p>
          <a:p>
            <a:pPr marL="0" marR="0" lvl="0" indent="150813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itchFamily="18" charset="0"/>
                <a:cs typeface="Times New Roman" pitchFamily="18" charset="0"/>
              </a:rPr>
              <a:t>8.45 9.67 11.25</a:t>
            </a:r>
            <a:endParaRPr kumimoji="0" lang="en-US" altLang="ru-RU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cs typeface="Arial" pitchFamily="34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50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1508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                  *                                =                                            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51520" y="3300005"/>
            <a:ext cx="1944216" cy="289200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41    66    90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57    56    60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61    72    79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69    73    72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63    52    88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62    83    80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6372200" y="3212976"/>
            <a:ext cx="2664296" cy="297903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-16.88  -0.29  12.93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7.78   -0.37   -5.53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0.12    2.28   -2.05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8.17    3.33   -9.00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4.31 -15.22    9.85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-2.53    9.09   -5.92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65926" y="447129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=</a:t>
            </a:r>
            <a:endParaRPr lang="ru-RU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5899492" y="441010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  <a:endParaRPr lang="ru-RU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4427984" y="1243111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from here to move to a 100 grade factor scale? </a:t>
            </a:r>
            <a:endParaRPr lang="ru-RU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76256" y="2709317"/>
            <a:ext cx="145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Residuals </a:t>
            </a:r>
            <a:endParaRPr lang="ru-RU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078306" y="3855855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Loadings</a:t>
            </a:r>
            <a:endParaRPr lang="ru-RU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355672" y="5990380"/>
            <a:ext cx="1845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Factor scores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94908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Principal Component Analysis: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                         Hidden Factor Model,  6</a:t>
            </a:r>
            <a:endParaRPr lang="ru-RU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CODA_2018_4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7</a:t>
            </a:fld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251520" y="620688"/>
          <a:ext cx="3600400" cy="234061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735"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#</a:t>
                      </a:r>
                      <a:endParaRPr lang="ru-RU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 </a:t>
                      </a: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SEn</a:t>
                      </a:r>
                      <a:r>
                        <a:rPr lang="en-US" sz="2000" dirty="0">
                          <a:effectLst/>
                        </a:rPr>
                        <a:t>   OOP   CI</a:t>
                      </a:r>
                      <a:endParaRPr lang="ru-RU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Average</a:t>
                      </a:r>
                      <a:endParaRPr lang="ru-RU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8192"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</a:t>
                      </a:r>
                      <a:endParaRPr lang="ru-RU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 41    66    90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 57    56    60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 61    72    79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 69    73    72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 63    52    88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 62    83    80</a:t>
                      </a:r>
                      <a:endParaRPr lang="ru-RU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65.7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57.7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70.7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71.3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67.7</a:t>
                      </a:r>
                      <a:endParaRPr lang="ru-RU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75.0</a:t>
                      </a:r>
                      <a:endParaRPr lang="ru-RU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50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1508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                  *                                =                                            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753326" y="1243111"/>
                <a:ext cx="3923130" cy="2519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  </a:t>
                </a:r>
                <a:r>
                  <a:rPr lang="en-US" sz="2400" b="1" dirty="0" err="1"/>
                  <a:t>MatLab</a:t>
                </a:r>
                <a:r>
                  <a:rPr lang="en-US" sz="2400" b="1" dirty="0"/>
                  <a:t> code for</a:t>
                </a:r>
              </a:p>
              <a:p>
                <a:r>
                  <a:rPr lang="en-US" sz="2400" b="1" dirty="0"/>
                  <a:t>         X=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altLang="ru-RU" sz="2400" i="1" dirty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ru-RU" altLang="ru-RU" sz="2400" dirty="0">
                                <a:latin typeface="Calibri" pitchFamily="34" charset="0"/>
                                <a:cs typeface="Arial" pitchFamily="34" charset="0"/>
                              </a:rPr>
                              <m:t>41    66    90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ru-RU" altLang="ru-RU" sz="2400" dirty="0">
                                <a:latin typeface="Calibri" pitchFamily="34" charset="0"/>
                                <a:cs typeface="Arial" pitchFamily="34" charset="0"/>
                              </a:rPr>
                              <m:t> 57    56    60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ru-RU" altLang="ru-RU" sz="2400" dirty="0">
                                <a:latin typeface="Calibri" pitchFamily="34" charset="0"/>
                                <a:cs typeface="Arial" pitchFamily="34" charset="0"/>
                              </a:rPr>
                              <m:t> 61    72    79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ru-RU" altLang="ru-RU" sz="2400" dirty="0">
                                <a:latin typeface="Calibri" pitchFamily="34" charset="0"/>
                                <a:cs typeface="Arial" pitchFamily="34" charset="0"/>
                              </a:rPr>
                              <m:t> 69    73    72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ru-RU" altLang="ru-RU" sz="2400" dirty="0">
                                <a:latin typeface="Calibri" pitchFamily="34" charset="0"/>
                                <a:cs typeface="Arial" pitchFamily="34" charset="0"/>
                              </a:rPr>
                              <m:t> 63    52    88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ru-RU" altLang="ru-RU" sz="2400" dirty="0">
                                <a:latin typeface="Calibri" pitchFamily="34" charset="0"/>
                                <a:cs typeface="Arial" pitchFamily="34" charset="0"/>
                              </a:rPr>
                              <m:t>  62    83    80</m:t>
                            </m:r>
                            <m:r>
                              <m:rPr>
                                <m:nor/>
                              </m:rPr>
                              <a:rPr lang="ru-RU" altLang="ru-RU" sz="2400" dirty="0">
                                <a:latin typeface="Arial" pitchFamily="34" charset="0"/>
                                <a:cs typeface="Arial" pitchFamily="34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326" y="1243111"/>
                <a:ext cx="3923130" cy="251947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t="-19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79512" y="4509120"/>
            <a:ext cx="89644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&gt;&gt; [</a:t>
            </a:r>
            <a:r>
              <a:rPr lang="en-US" sz="3200" b="1" dirty="0" err="1"/>
              <a:t>Z,Mu,C</a:t>
            </a:r>
            <a:r>
              <a:rPr lang="en-US" sz="3200" b="1" dirty="0"/>
              <a:t>]=</a:t>
            </a:r>
            <a:r>
              <a:rPr lang="en-US" sz="3200" b="1" dirty="0" err="1"/>
              <a:t>svd</a:t>
            </a:r>
            <a:r>
              <a:rPr lang="en-US" sz="3200" b="1" dirty="0"/>
              <a:t>(X); </a:t>
            </a:r>
            <a:r>
              <a:rPr lang="en-US" sz="2400" b="1" dirty="0"/>
              <a:t>% </a:t>
            </a:r>
            <a:r>
              <a:rPr lang="en-US" sz="2400" b="1" dirty="0">
                <a:solidFill>
                  <a:srgbClr val="C00000"/>
                </a:solidFill>
              </a:rPr>
              <a:t>unfortunately, </a:t>
            </a:r>
            <a:r>
              <a:rPr lang="en-US" sz="2400" b="1" dirty="0" err="1">
                <a:solidFill>
                  <a:srgbClr val="C00000"/>
                </a:solidFill>
              </a:rPr>
              <a:t>MatLab’s</a:t>
            </a:r>
            <a:r>
              <a:rPr lang="en-US" sz="2400" b="1" dirty="0">
                <a:solidFill>
                  <a:srgbClr val="C00000"/>
                </a:solidFill>
              </a:rPr>
              <a:t> output is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% excessive, thus:</a:t>
            </a:r>
          </a:p>
          <a:p>
            <a:r>
              <a:rPr lang="en-US" sz="3200" b="1" dirty="0"/>
              <a:t>&gt;&gt; Z=Z(:,1:3)               </a:t>
            </a:r>
            <a:r>
              <a:rPr lang="en-US" sz="2400" b="1" dirty="0"/>
              <a:t>% three singular 6D scoring vectors</a:t>
            </a:r>
          </a:p>
          <a:p>
            <a:r>
              <a:rPr lang="en-US" sz="3200" b="1" dirty="0"/>
              <a:t>&gt;&gt; Mu=Mu(1:3,:)       </a:t>
            </a:r>
            <a:r>
              <a:rPr lang="en-US" sz="2400" b="1" dirty="0"/>
              <a:t>% three singular values on diagonal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87463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Principal Component Analysis: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                         Hidden Factor Model,  7</a:t>
            </a:r>
            <a:endParaRPr lang="ru-RU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CODA_2018_4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50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1508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                  *                                =                                            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-33630" y="332656"/>
                <a:ext cx="2393337" cy="1800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X=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altLang="ru-RU" sz="2000" i="1" dirty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ru-RU" altLang="ru-RU" sz="2000" dirty="0">
                                <a:latin typeface="Calibri" pitchFamily="34" charset="0"/>
                                <a:cs typeface="Arial" pitchFamily="34" charset="0"/>
                              </a:rPr>
                              <m:t>41    66    90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ru-RU" altLang="ru-RU" sz="2000" dirty="0">
                                <a:latin typeface="Calibri" pitchFamily="34" charset="0"/>
                                <a:cs typeface="Arial" pitchFamily="34" charset="0"/>
                              </a:rPr>
                              <m:t> 57    56    60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ru-RU" altLang="ru-RU" sz="2000" dirty="0">
                                <a:latin typeface="Calibri" pitchFamily="34" charset="0"/>
                                <a:cs typeface="Arial" pitchFamily="34" charset="0"/>
                              </a:rPr>
                              <m:t> 61    72    79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ru-RU" altLang="ru-RU" sz="2000" dirty="0">
                                <a:latin typeface="Calibri" pitchFamily="34" charset="0"/>
                                <a:cs typeface="Arial" pitchFamily="34" charset="0"/>
                              </a:rPr>
                              <m:t> 69    73    72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ru-RU" altLang="ru-RU" sz="2000" dirty="0">
                                <a:latin typeface="Calibri" pitchFamily="34" charset="0"/>
                                <a:cs typeface="Arial" pitchFamily="34" charset="0"/>
                              </a:rPr>
                              <m:t> 63    52    88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ru-RU" altLang="ru-RU" sz="2000" dirty="0">
                                <a:latin typeface="Calibri" pitchFamily="34" charset="0"/>
                                <a:cs typeface="Arial" pitchFamily="34" charset="0"/>
                              </a:rPr>
                              <m:t>  62    83    80</m:t>
                            </m:r>
                            <m:r>
                              <m:rPr>
                                <m:nor/>
                              </m:rPr>
                              <a:rPr lang="ru-RU" altLang="ru-RU" sz="2000" dirty="0">
                                <a:latin typeface="Arial" pitchFamily="34" charset="0"/>
                                <a:cs typeface="Arial" pitchFamily="34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630" y="332656"/>
                <a:ext cx="2393337" cy="1800045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25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2069468" y="1012878"/>
            <a:ext cx="7074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&gt;&gt; [</a:t>
            </a:r>
            <a:r>
              <a:rPr lang="en-US" sz="2000" b="1" dirty="0" err="1"/>
              <a:t>Z,Mu,C</a:t>
            </a:r>
            <a:r>
              <a:rPr lang="en-US" sz="2000" b="1" dirty="0"/>
              <a:t>]=</a:t>
            </a:r>
            <a:r>
              <a:rPr lang="en-US" sz="2000" b="1" dirty="0" err="1"/>
              <a:t>svd</a:t>
            </a:r>
            <a:r>
              <a:rPr lang="en-US" sz="2000" b="1" dirty="0"/>
              <a:t>(X); % </a:t>
            </a:r>
            <a:r>
              <a:rPr lang="en-US" sz="2000" b="1" dirty="0">
                <a:solidFill>
                  <a:srgbClr val="C00000"/>
                </a:solidFill>
              </a:rPr>
              <a:t>unfortunately, </a:t>
            </a:r>
            <a:r>
              <a:rPr lang="en-US" sz="2000" b="1" dirty="0" err="1">
                <a:solidFill>
                  <a:srgbClr val="C00000"/>
                </a:solidFill>
              </a:rPr>
              <a:t>MatLab</a:t>
            </a:r>
            <a:r>
              <a:rPr lang="en-US" sz="2000" b="1" dirty="0">
                <a:solidFill>
                  <a:srgbClr val="C00000"/>
                </a:solidFill>
              </a:rPr>
              <a:t> output is excessive</a:t>
            </a:r>
          </a:p>
          <a:p>
            <a:r>
              <a:rPr lang="en-US" sz="2000" b="1" dirty="0"/>
              <a:t>&gt;&gt; Z=Z(:,1:3)               % three singular 6D scoring vectors</a:t>
            </a:r>
          </a:p>
          <a:p>
            <a:r>
              <a:rPr lang="en-US" sz="2000" b="1" dirty="0"/>
              <a:t>&gt;&gt; Mu=Mu(1:3,:)       % three singular values on diagonal</a:t>
            </a:r>
            <a:endParaRPr lang="ru-RU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2348880"/>
            <a:ext cx="33404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First       Second    Third</a:t>
            </a:r>
          </a:p>
          <a:p>
            <a:r>
              <a:rPr lang="en-US" b="1" dirty="0"/>
              <a:t>     -0.4015   -0.7139   -0.4033</a:t>
            </a:r>
          </a:p>
          <a:p>
            <a:r>
              <a:rPr lang="en-US" b="1" dirty="0"/>
              <a:t>     -0.3414    0.3114    0.2075</a:t>
            </a:r>
          </a:p>
          <a:p>
            <a:r>
              <a:rPr lang="en-US" b="1" dirty="0"/>
              <a:t>Z= -0.4222    0.0859   -0.0948</a:t>
            </a:r>
          </a:p>
          <a:p>
            <a:r>
              <a:rPr lang="en-US" b="1" dirty="0"/>
              <a:t>     -0.4219    0.4583    0.0582</a:t>
            </a:r>
          </a:p>
          <a:p>
            <a:r>
              <a:rPr lang="en-US" b="1" dirty="0"/>
              <a:t>     -0.4071   -0.3594    0.7596</a:t>
            </a:r>
          </a:p>
          <a:p>
            <a:r>
              <a:rPr lang="en-US" b="1" dirty="0"/>
              <a:t>     -0.4476    0.2166   -0.4528</a:t>
            </a:r>
          </a:p>
          <a:p>
            <a:endParaRPr lang="en-US" b="1" dirty="0"/>
          </a:p>
          <a:p>
            <a:r>
              <a:rPr lang="en-US" b="1" dirty="0">
                <a:sym typeface="Symbol"/>
              </a:rPr>
              <a:t>=</a:t>
            </a:r>
            <a:r>
              <a:rPr lang="en-US" b="1" dirty="0"/>
              <a:t>   </a:t>
            </a:r>
            <a:r>
              <a:rPr lang="ru-RU" b="1" dirty="0"/>
              <a:t>291.39 </a:t>
            </a:r>
            <a:r>
              <a:rPr lang="en-US" b="1" dirty="0"/>
              <a:t> </a:t>
            </a:r>
            <a:r>
              <a:rPr lang="ru-RU" b="1" dirty="0"/>
              <a:t>  27.3</a:t>
            </a:r>
            <a:r>
              <a:rPr lang="en-US" b="1" dirty="0"/>
              <a:t>7     </a:t>
            </a:r>
            <a:r>
              <a:rPr lang="ru-RU" b="1" dirty="0"/>
              <a:t> 20.8</a:t>
            </a:r>
            <a:r>
              <a:rPr lang="en-US" b="1" dirty="0"/>
              <a:t>4</a:t>
            </a:r>
          </a:p>
          <a:p>
            <a:endParaRPr lang="en-US" b="1" dirty="0"/>
          </a:p>
          <a:p>
            <a:r>
              <a:rPr lang="ru-RU" b="1" dirty="0"/>
              <a:t> </a:t>
            </a:r>
            <a:r>
              <a:rPr lang="en-US" b="1" dirty="0"/>
              <a:t>     </a:t>
            </a:r>
            <a:r>
              <a:rPr lang="ru-RU" b="1" dirty="0"/>
              <a:t>-0.4948    0.5895    0.6385</a:t>
            </a:r>
          </a:p>
          <a:p>
            <a:r>
              <a:rPr lang="en-US" b="1" dirty="0"/>
              <a:t>C= </a:t>
            </a:r>
            <a:r>
              <a:rPr lang="ru-RU" b="1" dirty="0"/>
              <a:t>-0.5667   </a:t>
            </a:r>
            <a:r>
              <a:rPr lang="en-US" b="1" dirty="0"/>
              <a:t> </a:t>
            </a:r>
            <a:r>
              <a:rPr lang="ru-RU" b="1" dirty="0"/>
              <a:t> 0.3382   -0.7513</a:t>
            </a:r>
          </a:p>
          <a:p>
            <a:r>
              <a:rPr lang="ru-RU" b="1" dirty="0"/>
              <a:t> </a:t>
            </a:r>
            <a:r>
              <a:rPr lang="en-US" b="1" dirty="0"/>
              <a:t> </a:t>
            </a:r>
            <a:r>
              <a:rPr lang="ru-RU" b="1" dirty="0"/>
              <a:t>  </a:t>
            </a:r>
            <a:r>
              <a:rPr lang="en-US" b="1" dirty="0"/>
              <a:t>  </a:t>
            </a:r>
            <a:r>
              <a:rPr lang="ru-RU" b="1" dirty="0"/>
              <a:t>-0.6588   -0.7336    0.1667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664017" y="2184925"/>
                <a:ext cx="5372479" cy="4411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Pitfall</a:t>
                </a:r>
                <a:r>
                  <a:rPr lang="en-US" sz="2800" dirty="0"/>
                  <a:t>: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z</a:t>
                </a:r>
                <a:r>
                  <a:rPr lang="en-US" sz="2800" b="1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US" sz="2800" baseline="-25000" dirty="0">
                    <a:solidFill>
                      <a:srgbClr val="C00000"/>
                    </a:solidFill>
                  </a:rPr>
                  <a:t> </a:t>
                </a:r>
                <a:r>
                  <a:rPr lang="en-US" sz="2800" dirty="0">
                    <a:solidFill>
                      <a:srgbClr val="C00000"/>
                    </a:solidFill>
                  </a:rPr>
                  <a:t>and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c</a:t>
                </a:r>
                <a:r>
                  <a:rPr lang="en-US" sz="2800" b="1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US" sz="2800" baseline="-25000" dirty="0">
                    <a:solidFill>
                      <a:srgbClr val="C00000"/>
                    </a:solidFill>
                  </a:rPr>
                  <a:t> 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:r>
                  <a:rPr lang="en-US" sz="3600" dirty="0">
                    <a:solidFill>
                      <a:srgbClr val="C00000"/>
                    </a:solidFill>
                  </a:rPr>
                  <a:t>are negative</a:t>
                </a:r>
              </a:p>
              <a:p>
                <a:endParaRPr lang="en-US" sz="2800" dirty="0"/>
              </a:p>
              <a:p>
                <a:r>
                  <a:rPr lang="en-US" sz="2800" b="1" dirty="0"/>
                  <a:t>Way out:</a:t>
                </a:r>
                <a:r>
                  <a:rPr lang="en-US" sz="2800" dirty="0"/>
                  <a:t> Take </a:t>
                </a:r>
                <a:r>
                  <a:rPr lang="en-US" sz="2800" b="1" dirty="0"/>
                  <a:t>-z</a:t>
                </a:r>
                <a:r>
                  <a:rPr lang="en-US" sz="2800" b="1" baseline="-25000" dirty="0"/>
                  <a:t>1</a:t>
                </a:r>
                <a:r>
                  <a:rPr lang="en-US" sz="2800" baseline="-25000" dirty="0"/>
                  <a:t> </a:t>
                </a:r>
                <a:r>
                  <a:rPr lang="en-US" sz="2800" dirty="0"/>
                  <a:t>and </a:t>
                </a:r>
                <a:r>
                  <a:rPr lang="en-US" sz="2800" b="1" dirty="0"/>
                  <a:t>-c</a:t>
                </a:r>
                <a:r>
                  <a:rPr lang="en-US" sz="2800" b="1" baseline="-25000" dirty="0"/>
                  <a:t>1</a:t>
                </a:r>
                <a:r>
                  <a:rPr lang="en-US" sz="2800" dirty="0"/>
                  <a:t>  instead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Indeed: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8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sz="2800" b="1" i="1" dirty="0">
                                  <a:solidFill>
                                    <a:schemeClr val="tx2"/>
                                  </a:solidFill>
                                  <a:sym typeface="Symbol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b="1" i="1" dirty="0">
                                  <a:solidFill>
                                    <a:schemeClr val="tx2"/>
                                  </a:solidFill>
                                  <a:sym typeface="Symbol"/>
                                </a:rPr>
                                <m:t></m:t>
                              </m:r>
                              <m:r>
                                <m:rPr>
                                  <m:nor/>
                                </m:rPr>
                                <a:rPr lang="en-US" sz="2800" b="1" i="1" dirty="0">
                                  <a:solidFill>
                                    <a:schemeClr val="tx2"/>
                                  </a:solidFill>
                                  <a:sym typeface="Symbol"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sz="2800" b="1" i="1" dirty="0">
                                  <a:solidFill>
                                    <a:schemeClr val="tx2"/>
                                  </a:solidFill>
                                  <a:sym typeface="Symbol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b="1" dirty="0">
                                  <a:sym typeface="Symbol"/>
                                </a:rPr>
                                <m:t>= </m:t>
                              </m:r>
                              <m:r>
                                <m:rPr>
                                  <m:nor/>
                                </m:rPr>
                                <a:rPr lang="en-US" sz="2800" b="1" i="1" dirty="0">
                                  <a:solidFill>
                                    <a:schemeClr val="tx2"/>
                                  </a:solidFill>
                                  <a:sym typeface="Symbol"/>
                                </a:rPr>
                                <m:t></m:t>
                              </m:r>
                              <m:r>
                                <m:rPr>
                                  <m:nor/>
                                </m:rPr>
                                <a:rPr lang="en-US" sz="2800" b="1" i="1" dirty="0">
                                  <a:solidFill>
                                    <a:schemeClr val="tx2"/>
                                  </a:solidFill>
                                  <a:sym typeface="Symbol"/>
                                </a:rPr>
                                <m:t>z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800" b="1" i="1" dirty="0">
                                  <a:solidFill>
                                    <a:schemeClr val="tx2"/>
                                  </a:solidFill>
                                  <a:sym typeface="Symbol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b="1" i="1" dirty="0">
                                  <a:solidFill>
                                    <a:schemeClr val="tx2"/>
                                  </a:solidFill>
                                  <a:sym typeface="Symbol"/>
                                </a:rPr>
                                <m:t></m:t>
                              </m:r>
                              <m:r>
                                <m:rPr>
                                  <m:nor/>
                                </m:rPr>
                                <a:rPr lang="en-US" sz="2800" b="1" i="1" dirty="0">
                                  <a:solidFill>
                                    <a:schemeClr val="tx2"/>
                                  </a:solidFill>
                                  <a:sym typeface="Symbol"/>
                                </a:rPr>
                                <m:t>z</m:t>
                              </m:r>
                              <m:r>
                                <m:rPr>
                                  <m:nor/>
                                </m:rPr>
                                <a:rPr lang="en-US" sz="2800" b="1" i="1" dirty="0">
                                  <a:solidFill>
                                    <a:schemeClr val="tx2"/>
                                  </a:solidFill>
                                  <a:sym typeface="Symbol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b="1" dirty="0">
                                  <a:sym typeface="Symbol"/>
                                </a:rPr>
                                <m:t>= </m:t>
                              </m:r>
                              <m:r>
                                <m:rPr>
                                  <m:nor/>
                                </m:rPr>
                                <a:rPr lang="en-US" sz="2800" b="1" i="1" dirty="0">
                                  <a:solidFill>
                                    <a:schemeClr val="tx2"/>
                                  </a:solidFill>
                                  <a:sym typeface="Symbol"/>
                                </a:rPr>
                                <m:t></m:t>
                              </m:r>
                              <m:r>
                                <m:rPr>
                                  <m:nor/>
                                </m:rPr>
                                <a:rPr lang="en-US" sz="2800" b="1" i="1" dirty="0">
                                  <a:solidFill>
                                    <a:schemeClr val="tx2"/>
                                  </a:solidFill>
                                  <a:sym typeface="Symbol"/>
                                </a:rPr>
                                <m:t>c</m:t>
                              </m:r>
                            </m:e>
                          </m:eqArr>
                        </m:e>
                      </m:d>
                      <m:r>
                        <a:rPr lang="en-US" sz="2800" b="1" i="1" dirty="0">
                          <a:solidFill>
                            <a:schemeClr val="tx2"/>
                          </a:solidFill>
                          <a:latin typeface="Cambria Math"/>
                          <a:sym typeface="Symbol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If and only if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8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sz="2800" b="1" i="1" dirty="0">
                                  <a:solidFill>
                                    <a:schemeClr val="tx2"/>
                                  </a:solidFill>
                                  <a:sym typeface="Symbol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b="1" i="1" dirty="0">
                                  <a:solidFill>
                                    <a:schemeClr val="tx2"/>
                                  </a:solidFill>
                                  <a:sym typeface="Symbol"/>
                                </a:rPr>
                                <m:t>(−</m:t>
                              </m:r>
                              <m:r>
                                <m:rPr>
                                  <m:nor/>
                                </m:rPr>
                                <a:rPr lang="en-US" sz="2800" b="1" i="1" dirty="0">
                                  <a:solidFill>
                                    <a:schemeClr val="tx2"/>
                                  </a:solidFill>
                                  <a:sym typeface="Symbol"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sz="2800" b="1" i="1" dirty="0" smtClean="0">
                                  <a:solidFill>
                                    <a:schemeClr val="tx2"/>
                                  </a:solidFill>
                                  <a:sym typeface="Symbol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2800" b="1" i="1" dirty="0">
                                  <a:solidFill>
                                    <a:schemeClr val="tx2"/>
                                  </a:solidFill>
                                  <a:sym typeface="Symbol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b="1" dirty="0">
                                  <a:sym typeface="Symbol"/>
                                </a:rPr>
                                <m:t>= </m:t>
                              </m:r>
                              <m:r>
                                <m:rPr>
                                  <m:nor/>
                                </m:rPr>
                                <a:rPr lang="en-US" sz="2800" b="1" i="1" dirty="0">
                                  <a:solidFill>
                                    <a:schemeClr val="tx2"/>
                                  </a:solidFill>
                                  <a:sym typeface="Symbol"/>
                                </a:rPr>
                                <m:t></m:t>
                              </m:r>
                              <m:r>
                                <m:rPr>
                                  <m:nor/>
                                </m:rPr>
                                <a:rPr lang="en-US" sz="2800" b="1" i="1" dirty="0" smtClean="0">
                                  <a:solidFill>
                                    <a:schemeClr val="tx2"/>
                                  </a:solidFill>
                                  <a:sym typeface="Symbol"/>
                                </a:rPr>
                                <m:t>(−</m:t>
                              </m:r>
                              <m:r>
                                <m:rPr>
                                  <m:nor/>
                                </m:rPr>
                                <a:rPr lang="en-US" sz="2800" b="1" i="1" dirty="0" smtClean="0">
                                  <a:solidFill>
                                    <a:schemeClr val="tx2"/>
                                  </a:solidFill>
                                  <a:sym typeface="Symbol"/>
                                </a:rPr>
                                <m:t>z</m:t>
                              </m:r>
                              <m:r>
                                <m:rPr>
                                  <m:nor/>
                                </m:rPr>
                                <a:rPr lang="en-US" sz="2800" b="1" i="1" dirty="0" smtClean="0">
                                  <a:solidFill>
                                    <a:schemeClr val="tx2"/>
                                  </a:solidFill>
                                  <a:sym typeface="Symbol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800" b="1" i="1" dirty="0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sym typeface="Symbol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2800" b="1" i="1" dirty="0">
                                  <a:solidFill>
                                    <a:schemeClr val="tx2"/>
                                  </a:solidFill>
                                  <a:sym typeface="Symbol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b="1" i="1" dirty="0">
                                  <a:solidFill>
                                    <a:schemeClr val="tx2"/>
                                  </a:solidFill>
                                  <a:sym typeface="Symbol"/>
                                </a:rPr>
                                <m:t>(−</m:t>
                              </m:r>
                              <m:r>
                                <m:rPr>
                                  <m:nor/>
                                </m:rPr>
                                <a:rPr lang="en-US" sz="2800" b="1" i="1" dirty="0">
                                  <a:solidFill>
                                    <a:schemeClr val="tx2"/>
                                  </a:solidFill>
                                  <a:sym typeface="Symbol"/>
                                </a:rPr>
                                <m:t>z</m:t>
                              </m:r>
                              <m:r>
                                <m:rPr>
                                  <m:nor/>
                                </m:rPr>
                                <a:rPr lang="en-US" sz="2800" b="1" i="1" dirty="0" smtClean="0">
                                  <a:solidFill>
                                    <a:schemeClr val="tx2"/>
                                  </a:solidFill>
                                  <a:sym typeface="Symbol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2800" b="1" i="1" dirty="0">
                                  <a:solidFill>
                                    <a:schemeClr val="tx2"/>
                                  </a:solidFill>
                                  <a:sym typeface="Symbol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b="1" dirty="0">
                                  <a:sym typeface="Symbol"/>
                                </a:rPr>
                                <m:t>= </m:t>
                              </m:r>
                              <m:r>
                                <m:rPr>
                                  <m:nor/>
                                </m:rPr>
                                <a:rPr lang="en-US" sz="2800" b="1" i="1" dirty="0" smtClean="0">
                                  <a:sym typeface="Symbol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2800" b="1" i="1" dirty="0">
                                  <a:solidFill>
                                    <a:schemeClr val="tx2"/>
                                  </a:solidFill>
                                  <a:sym typeface="Symbol"/>
                                </a:rPr>
                                <m:t></m:t>
                              </m:r>
                              <m:r>
                                <m:rPr>
                                  <m:nor/>
                                </m:rPr>
                                <a:rPr lang="en-US" sz="2800" b="1" i="1" dirty="0" smtClean="0">
                                  <a:solidFill>
                                    <a:schemeClr val="tx2"/>
                                  </a:solidFill>
                                  <a:sym typeface="Symbol"/>
                                </a:rPr>
                                <m:t>(−</m:t>
                              </m:r>
                              <m:r>
                                <m:rPr>
                                  <m:nor/>
                                </m:rPr>
                                <a:rPr lang="en-US" sz="2800" b="1" i="1" dirty="0">
                                  <a:solidFill>
                                    <a:schemeClr val="tx2"/>
                                  </a:solidFill>
                                  <a:sym typeface="Symbol"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sz="2800" b="1" i="1" dirty="0" smtClean="0">
                                  <a:solidFill>
                                    <a:schemeClr val="tx2"/>
                                  </a:solidFill>
                                  <a:sym typeface="Symbol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en-US" sz="2800" b="1" i="1" dirty="0">
                          <a:solidFill>
                            <a:schemeClr val="tx2"/>
                          </a:solidFill>
                          <a:latin typeface="Cambria Math"/>
                          <a:sym typeface="Symbol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017" y="2184925"/>
                <a:ext cx="5372479" cy="441127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2270" t="-20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124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Principal Component Analysis: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                         Hidden Factor Model,  8</a:t>
            </a:r>
            <a:endParaRPr lang="ru-RU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CODA_2018_4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50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1508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                  *                                =                                            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-33630" y="332656"/>
                <a:ext cx="2393337" cy="1800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X=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altLang="ru-RU" sz="2000" i="1" dirty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ru-RU" altLang="ru-RU" sz="2000" dirty="0">
                                <a:latin typeface="Calibri" pitchFamily="34" charset="0"/>
                                <a:cs typeface="Arial" pitchFamily="34" charset="0"/>
                              </a:rPr>
                              <m:t>41    66    90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ru-RU" altLang="ru-RU" sz="2000" dirty="0">
                                <a:latin typeface="Calibri" pitchFamily="34" charset="0"/>
                                <a:cs typeface="Arial" pitchFamily="34" charset="0"/>
                              </a:rPr>
                              <m:t> 57    56    60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ru-RU" altLang="ru-RU" sz="2000" dirty="0">
                                <a:latin typeface="Calibri" pitchFamily="34" charset="0"/>
                                <a:cs typeface="Arial" pitchFamily="34" charset="0"/>
                              </a:rPr>
                              <m:t> 61    72    79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ru-RU" altLang="ru-RU" sz="2000" dirty="0">
                                <a:latin typeface="Calibri" pitchFamily="34" charset="0"/>
                                <a:cs typeface="Arial" pitchFamily="34" charset="0"/>
                              </a:rPr>
                              <m:t> 69    73    72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ru-RU" altLang="ru-RU" sz="2000" dirty="0">
                                <a:latin typeface="Calibri" pitchFamily="34" charset="0"/>
                                <a:cs typeface="Arial" pitchFamily="34" charset="0"/>
                              </a:rPr>
                              <m:t> 63    52    88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ru-RU" altLang="ru-RU" sz="2000" dirty="0">
                                <a:latin typeface="Calibri" pitchFamily="34" charset="0"/>
                                <a:cs typeface="Arial" pitchFamily="34" charset="0"/>
                              </a:rPr>
                              <m:t>  62    83    80</m:t>
                            </m:r>
                            <m:r>
                              <m:rPr>
                                <m:nor/>
                              </m:rPr>
                              <a:rPr lang="ru-RU" altLang="ru-RU" sz="2000" dirty="0">
                                <a:latin typeface="Arial" pitchFamily="34" charset="0"/>
                                <a:cs typeface="Arial" pitchFamily="34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630" y="332656"/>
                <a:ext cx="2393337" cy="1800045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25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2069468" y="1012878"/>
            <a:ext cx="70745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&gt;&gt; [</a:t>
            </a:r>
            <a:r>
              <a:rPr lang="en-US" sz="2000" b="1" dirty="0" err="1"/>
              <a:t>Z,Mu,C</a:t>
            </a:r>
            <a:r>
              <a:rPr lang="en-US" sz="2000" b="1" dirty="0"/>
              <a:t>]=</a:t>
            </a:r>
            <a:r>
              <a:rPr lang="en-US" sz="2000" b="1" dirty="0" err="1"/>
              <a:t>svd</a:t>
            </a:r>
            <a:r>
              <a:rPr lang="en-US" sz="2000" b="1" dirty="0"/>
              <a:t>(X); % </a:t>
            </a:r>
            <a:r>
              <a:rPr lang="en-US" sz="2000" b="1" dirty="0">
                <a:solidFill>
                  <a:srgbClr val="C00000"/>
                </a:solidFill>
              </a:rPr>
              <a:t>unfortunately, </a:t>
            </a:r>
            <a:r>
              <a:rPr lang="en-US" sz="2000" b="1" dirty="0" err="1">
                <a:solidFill>
                  <a:srgbClr val="C00000"/>
                </a:solidFill>
              </a:rPr>
              <a:t>MatLab</a:t>
            </a:r>
            <a:r>
              <a:rPr lang="en-US" sz="2000" b="1" dirty="0">
                <a:solidFill>
                  <a:srgbClr val="C00000"/>
                </a:solidFill>
              </a:rPr>
              <a:t> output is excessive</a:t>
            </a:r>
          </a:p>
          <a:p>
            <a:r>
              <a:rPr lang="en-US" sz="2000" b="1" dirty="0"/>
              <a:t>&gt;&gt; Z=Z(:,1:3)               % three singular 6D scoring vectors</a:t>
            </a:r>
          </a:p>
          <a:p>
            <a:r>
              <a:rPr lang="en-US" sz="2000" b="1" dirty="0"/>
              <a:t>&gt;&gt; Mu=Mu(1:3,:)       % three singular values on diagonal</a:t>
            </a:r>
          </a:p>
          <a:p>
            <a:r>
              <a:rPr lang="en-US" sz="2000" b="1" dirty="0"/>
              <a:t>&gt;&gt;ds=sum(sum(X.*X)) % data scatter</a:t>
            </a:r>
            <a:endParaRPr lang="ru-RU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2822932"/>
            <a:ext cx="33404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First       Second    Third</a:t>
            </a:r>
          </a:p>
          <a:p>
            <a:r>
              <a:rPr lang="en-US" b="1" dirty="0"/>
              <a:t>     0.4015   -0.7139   -0.4033</a:t>
            </a:r>
          </a:p>
          <a:p>
            <a:r>
              <a:rPr lang="en-US" b="1" dirty="0"/>
              <a:t>     0.3414    0.3114    0.2075</a:t>
            </a:r>
          </a:p>
          <a:p>
            <a:r>
              <a:rPr lang="en-US" b="1" dirty="0"/>
              <a:t>Z= 0.4222    0.0859   -0.0948</a:t>
            </a:r>
          </a:p>
          <a:p>
            <a:r>
              <a:rPr lang="en-US" b="1" dirty="0"/>
              <a:t>     0.4219    0.4583    0.0582</a:t>
            </a:r>
          </a:p>
          <a:p>
            <a:r>
              <a:rPr lang="en-US" b="1" dirty="0"/>
              <a:t>     0.4071   -0.3594    0.7596</a:t>
            </a:r>
          </a:p>
          <a:p>
            <a:r>
              <a:rPr lang="en-US" b="1" dirty="0"/>
              <a:t>     0.4476    0.2166   -0.4528</a:t>
            </a:r>
          </a:p>
          <a:p>
            <a:endParaRPr lang="en-US" b="1" dirty="0"/>
          </a:p>
          <a:p>
            <a:r>
              <a:rPr lang="en-US" b="1" dirty="0">
                <a:sym typeface="Symbol"/>
              </a:rPr>
              <a:t>=</a:t>
            </a:r>
            <a:r>
              <a:rPr lang="en-US" b="1" dirty="0"/>
              <a:t>   </a:t>
            </a:r>
            <a:r>
              <a:rPr lang="ru-RU" b="1" dirty="0"/>
              <a:t>291.39 </a:t>
            </a:r>
            <a:r>
              <a:rPr lang="en-US" b="1" dirty="0"/>
              <a:t> </a:t>
            </a:r>
            <a:r>
              <a:rPr lang="ru-RU" b="1" dirty="0"/>
              <a:t>  27.3</a:t>
            </a:r>
            <a:r>
              <a:rPr lang="en-US" b="1" dirty="0"/>
              <a:t>7     </a:t>
            </a:r>
            <a:r>
              <a:rPr lang="ru-RU" b="1" dirty="0"/>
              <a:t> 20.8</a:t>
            </a:r>
            <a:r>
              <a:rPr lang="en-US" b="1" dirty="0"/>
              <a:t>4</a:t>
            </a:r>
          </a:p>
          <a:p>
            <a:endParaRPr lang="en-US" b="1" dirty="0"/>
          </a:p>
          <a:p>
            <a:r>
              <a:rPr lang="ru-RU" b="1" dirty="0"/>
              <a:t> </a:t>
            </a:r>
            <a:r>
              <a:rPr lang="en-US" b="1" dirty="0"/>
              <a:t>     </a:t>
            </a:r>
            <a:r>
              <a:rPr lang="ru-RU" b="1" dirty="0"/>
              <a:t>0.4948    0.5895    0.6385</a:t>
            </a:r>
          </a:p>
          <a:p>
            <a:r>
              <a:rPr lang="en-US" b="1" dirty="0"/>
              <a:t>C= </a:t>
            </a:r>
            <a:r>
              <a:rPr lang="ru-RU" b="1" dirty="0"/>
              <a:t>0.5667   </a:t>
            </a:r>
            <a:r>
              <a:rPr lang="en-US" b="1" dirty="0"/>
              <a:t> </a:t>
            </a:r>
            <a:r>
              <a:rPr lang="ru-RU" b="1" dirty="0"/>
              <a:t> 0.3382   -0.7513</a:t>
            </a:r>
          </a:p>
          <a:p>
            <a:r>
              <a:rPr lang="ru-RU" b="1" dirty="0"/>
              <a:t> </a:t>
            </a:r>
            <a:r>
              <a:rPr lang="en-US" b="1" dirty="0"/>
              <a:t> </a:t>
            </a:r>
            <a:r>
              <a:rPr lang="ru-RU" b="1" dirty="0"/>
              <a:t>  </a:t>
            </a:r>
            <a:r>
              <a:rPr lang="en-US" b="1" dirty="0"/>
              <a:t>  </a:t>
            </a:r>
            <a:r>
              <a:rPr lang="ru-RU" b="1" dirty="0"/>
              <a:t>0.6588   -0.7336    0.1667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47864" y="3140968"/>
                <a:ext cx="5796136" cy="30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Changed signs in</a:t>
                </a:r>
                <a:r>
                  <a:rPr lang="en-US" sz="2800" dirty="0"/>
                  <a:t> </a:t>
                </a:r>
                <a:r>
                  <a:rPr lang="en-US" sz="2800" b="1" dirty="0"/>
                  <a:t>z</a:t>
                </a:r>
                <a:r>
                  <a:rPr lang="en-US" sz="2800" b="1" baseline="-25000" dirty="0"/>
                  <a:t>1</a:t>
                </a:r>
                <a:r>
                  <a:rPr lang="en-US" sz="2800" baseline="-25000" dirty="0"/>
                  <a:t> </a:t>
                </a:r>
                <a:r>
                  <a:rPr lang="en-US" sz="2800" dirty="0"/>
                  <a:t>and </a:t>
                </a:r>
                <a:r>
                  <a:rPr lang="en-US" sz="2800" b="1" dirty="0"/>
                  <a:t>c</a:t>
                </a:r>
                <a:r>
                  <a:rPr lang="en-US" sz="2800" b="1" baseline="-25000" dirty="0"/>
                  <a:t>1</a:t>
                </a:r>
              </a:p>
              <a:p>
                <a:endParaRPr lang="en-US" sz="2800" b="1" baseline="-25000" dirty="0"/>
              </a:p>
              <a:p>
                <a:r>
                  <a:rPr lang="en-US" sz="3200" b="1" dirty="0"/>
                  <a:t>Contribution of first component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/>
                  <a:t>=291.39</a:t>
                </a:r>
                <a:r>
                  <a:rPr lang="en-US" sz="2800" baseline="30000" dirty="0"/>
                  <a:t>2</a:t>
                </a:r>
                <a:r>
                  <a:rPr lang="en-US" sz="2800" dirty="0">
                    <a:ea typeface="Cambria Math"/>
                  </a:rPr>
                  <a:t> = 84909 </a:t>
                </a:r>
              </a:p>
              <a:p>
                <a:r>
                  <a:rPr lang="en-US" sz="2800" dirty="0"/>
                  <a:t>To data scatter </a:t>
                </a:r>
                <a:r>
                  <a:rPr lang="en-US" sz="2800" i="1" dirty="0"/>
                  <a:t>ds</a:t>
                </a:r>
                <a:r>
                  <a:rPr lang="en-US" sz="2800" dirty="0"/>
                  <a:t>=86092</a:t>
                </a:r>
              </a:p>
              <a:p>
                <a:r>
                  <a:rPr lang="en-US" sz="2800" dirty="0"/>
                  <a:t>is   </a:t>
                </a:r>
              </a:p>
              <a:p>
                <a:r>
                  <a:rPr lang="en-US" sz="2800" dirty="0">
                    <a:ea typeface="Cambria Math"/>
                  </a:rPr>
                  <a:t>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/>
                  <a:t>/</a:t>
                </a:r>
                <a:r>
                  <a:rPr lang="en-US" sz="2800" i="1" dirty="0"/>
                  <a:t>ds</a:t>
                </a:r>
                <a:r>
                  <a:rPr lang="en-US" sz="2800" dirty="0"/>
                  <a:t>= 0.9863=98.6%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3140968"/>
                <a:ext cx="5796136" cy="303647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2629" t="-1807" b="-48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3617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10533</TotalTime>
  <Words>4148</Words>
  <Application>Microsoft Office PowerPoint</Application>
  <PresentationFormat>Экран (4:3)</PresentationFormat>
  <Paragraphs>827</Paragraphs>
  <Slides>38</Slides>
  <Notes>36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Symbol</vt:lpstr>
      <vt:lpstr>Times</vt:lpstr>
      <vt:lpstr>Times New Roman</vt:lpstr>
      <vt:lpstr>Wingdings</vt:lpstr>
      <vt:lpstr>Тема Office</vt:lpstr>
      <vt:lpstr>Lecture 4. Principal Component Analysis: Method and Model</vt:lpstr>
      <vt:lpstr>Principal Component Analysis: Hidden Factor Model, 1</vt:lpstr>
      <vt:lpstr>Principal Component Analysis: Hidden Factor Model, 2</vt:lpstr>
      <vt:lpstr>Principal Component Analysis:                                              Hidden Factor Model,  3</vt:lpstr>
      <vt:lpstr>Principal Component Analysis:                                              Hidden Factor Model,  4</vt:lpstr>
      <vt:lpstr>Principal Component Analysis:                                              Hidden Factor Model,  5</vt:lpstr>
      <vt:lpstr>Principal Component Analysis:                                              Hidden Factor Model,  6</vt:lpstr>
      <vt:lpstr>Principal Component Analysis:                                              Hidden Factor Model,  7</vt:lpstr>
      <vt:lpstr>Principal Component Analysis:                                              Hidden Factor Model,  8</vt:lpstr>
      <vt:lpstr>Principal Component Analysis:                                              Hidden Factor Model,  9</vt:lpstr>
      <vt:lpstr>Principal Component Analysis:                                              Hidden Factor Model,  10</vt:lpstr>
      <vt:lpstr>Principal Component Analysis Hidden Factor Model,  11</vt:lpstr>
      <vt:lpstr>Principal Component Analysis: Method and Model</vt:lpstr>
      <vt:lpstr>Principal Component Analysis: Method and Model</vt:lpstr>
      <vt:lpstr>Principal Component Analysis 3: Spectrum, 1</vt:lpstr>
      <vt:lpstr>Principal Component Analysis 3: Spectrum, 2</vt:lpstr>
      <vt:lpstr> Principal Component Analysis 3: Spectrum, 3</vt:lpstr>
      <vt:lpstr>Principal Component Analysis 3: Spectrum, 4</vt:lpstr>
      <vt:lpstr> Principal Component Analysis 3: Spectrum, 5</vt:lpstr>
      <vt:lpstr>Principal Component Analysis 3: Spectrum, 6</vt:lpstr>
      <vt:lpstr> Principal Component Analysis 3: Spectrum, 7</vt:lpstr>
      <vt:lpstr> Principal Component Analysis 3: Singular value decomposition, 1 Composition</vt:lpstr>
      <vt:lpstr>Principal Component Analysis 3: Singular value decomposition, 2 Composition</vt:lpstr>
      <vt:lpstr>Principal Component Analysis 3: Singular value decomposition, 3 Composition</vt:lpstr>
      <vt:lpstr>Principal Component Analysis 3: Singular value decomposition, 4 Composition</vt:lpstr>
      <vt:lpstr>Principal Component Analysis 3: Singular value decomposition, 5 Composition</vt:lpstr>
      <vt:lpstr>Principal Component Analysis 3: Singular value decomposition, 6 Composition</vt:lpstr>
      <vt:lpstr> Principal Component Analysis 3: Singular value decomposition, 7 Composition</vt:lpstr>
      <vt:lpstr>Principal Component Analysis 3: Singular value decomposition, 1 Singular triplet</vt:lpstr>
      <vt:lpstr>Principal Component Analysis 3: Singular value decomposition, 2 Singular triplet</vt:lpstr>
      <vt:lpstr> Principal Component Analysis 3: Singular value decomposition, 3 Singular triplets</vt:lpstr>
      <vt:lpstr> Principal Component Analysis 3: Singular value decomposition, 1 SVD</vt:lpstr>
      <vt:lpstr>Principal Component Analysis 3: Singular value decomposition, 2 SVD</vt:lpstr>
      <vt:lpstr>Principal Component Analysis 3: Singular value decomposition: Approximation  1</vt:lpstr>
      <vt:lpstr>Principal Component Analysis 3: Singular value decomposition: Approximation  2</vt:lpstr>
      <vt:lpstr> Data recovery summarization</vt:lpstr>
      <vt:lpstr>Matrix factorization model, 1</vt:lpstr>
      <vt:lpstr>Matrix factorization model, 2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6. Principal Component Analysis: Mathematics</dc:title>
  <dc:creator>Борис</dc:creator>
  <cp:lastModifiedBy>Boris Mirkin</cp:lastModifiedBy>
  <cp:revision>215</cp:revision>
  <dcterms:created xsi:type="dcterms:W3CDTF">2014-03-15T18:15:50Z</dcterms:created>
  <dcterms:modified xsi:type="dcterms:W3CDTF">2018-10-11T10:52:06Z</dcterms:modified>
</cp:coreProperties>
</file>