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318" r:id="rId3"/>
    <p:sldId id="316" r:id="rId4"/>
    <p:sldId id="319" r:id="rId5"/>
    <p:sldId id="320" r:id="rId6"/>
    <p:sldId id="321" r:id="rId7"/>
    <p:sldId id="322" r:id="rId8"/>
    <p:sldId id="323" r:id="rId9"/>
    <p:sldId id="324" r:id="rId10"/>
    <p:sldId id="325" r:id="rId11"/>
    <p:sldId id="327" r:id="rId12"/>
    <p:sldId id="364"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4" r:id="rId26"/>
    <p:sldId id="345" r:id="rId27"/>
    <p:sldId id="346" r:id="rId28"/>
    <p:sldId id="347" r:id="rId29"/>
    <p:sldId id="348" r:id="rId30"/>
    <p:sldId id="349" r:id="rId31"/>
    <p:sldId id="350" r:id="rId32"/>
    <p:sldId id="352" r:id="rId33"/>
    <p:sldId id="353" r:id="rId34"/>
    <p:sldId id="354" r:id="rId35"/>
    <p:sldId id="355" r:id="rId36"/>
    <p:sldId id="356" r:id="rId37"/>
    <p:sldId id="357" r:id="rId38"/>
    <p:sldId id="358" r:id="rId39"/>
    <p:sldId id="328" r:id="rId40"/>
    <p:sldId id="329" r:id="rId41"/>
    <p:sldId id="359" r:id="rId42"/>
    <p:sldId id="360" r:id="rId43"/>
    <p:sldId id="362"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A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9" autoAdjust="0"/>
    <p:restoredTop sz="85434" autoAdjust="0"/>
  </p:normalViewPr>
  <p:slideViewPr>
    <p:cSldViewPr>
      <p:cViewPr varScale="1">
        <p:scale>
          <a:sx n="66" d="100"/>
          <a:sy n="66" d="100"/>
        </p:scale>
        <p:origin x="604" y="32"/>
      </p:cViewPr>
      <p:guideLst>
        <p:guide orient="horz" pos="2160"/>
        <p:guide pos="2880"/>
      </p:guideLst>
    </p:cSldViewPr>
  </p:slideViewPr>
  <p:outlineViewPr>
    <p:cViewPr>
      <p:scale>
        <a:sx n="33" d="100"/>
        <a:sy n="33" d="100"/>
      </p:scale>
      <p:origin x="34" y="282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335DE-4A9A-4BDF-8524-91B18F2D360F}" type="datetimeFigureOut">
              <a:rPr lang="ru-RU" smtClean="0"/>
              <a:pPr/>
              <a:t>18.10.2018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996EC-98C9-4AA7-A8AE-F64A1D2B4549}" type="slidenum">
              <a:rPr lang="ru-RU" smtClean="0"/>
              <a:pPr/>
              <a:t>‹#›</a:t>
            </a:fld>
            <a:endParaRPr lang="ru-RU"/>
          </a:p>
        </p:txBody>
      </p:sp>
    </p:spTree>
    <p:extLst>
      <p:ext uri="{BB962C8B-B14F-4D97-AF65-F5344CB8AC3E}">
        <p14:creationId xmlns:p14="http://schemas.microsoft.com/office/powerpoint/2010/main" val="30185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10</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11</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12</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16</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17</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18</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19</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DC6996EC-98C9-4AA7-A8AE-F64A1D2B4549}" type="slidenum">
              <a:rPr lang="ru-RU" smtClean="0"/>
              <a:pPr/>
              <a:t>2</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20</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21</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22</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23</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24</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26</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27</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28</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29</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DC6996EC-98C9-4AA7-A8AE-F64A1D2B4549}" type="slidenum">
              <a:rPr lang="ru-RU" smtClean="0"/>
              <a:pPr/>
              <a:t>3</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30</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31</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32</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33</a:t>
            </a:fld>
            <a:endParaRPr lang="ru-RU" dirty="0"/>
          </a:p>
        </p:txBody>
      </p:sp>
    </p:spTree>
    <p:extLst>
      <p:ext uri="{BB962C8B-B14F-4D97-AF65-F5344CB8AC3E}">
        <p14:creationId xmlns:p14="http://schemas.microsoft.com/office/powerpoint/2010/main" val="983445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DC6996EC-98C9-4AA7-A8AE-F64A1D2B4549}" type="slidenum">
              <a:rPr lang="ru-RU" smtClean="0"/>
              <a:pPr/>
              <a:t>4</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noProof="0" dirty="0"/>
              <a:t>Mention that it is based on a model; usually considered a purely heuristic, thus much attractive;</a:t>
            </a:r>
            <a:r>
              <a:rPr lang="en-US" baseline="0" noProof="0" dirty="0"/>
              <a:t> yet the model may be perceived as overly simplistic (a few did and rejected it). I still think that telling the truth is better than hiding it.</a:t>
            </a:r>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DC6996EC-98C9-4AA7-A8AE-F64A1D2B4549}" type="slidenum">
              <a:rPr lang="ru-RU" smtClean="0"/>
              <a:pPr/>
              <a:t>5</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6</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7</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8</a:t>
            </a:fld>
            <a:endParaRPr lang="ru-RU"/>
          </a:p>
        </p:txBody>
      </p:sp>
    </p:spTree>
    <p:extLst>
      <p:ext uri="{BB962C8B-B14F-4D97-AF65-F5344CB8AC3E}">
        <p14:creationId xmlns:p14="http://schemas.microsoft.com/office/powerpoint/2010/main" val="98344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9</a:t>
            </a:fld>
            <a:endParaRPr lang="ru-RU"/>
          </a:p>
        </p:txBody>
      </p:sp>
    </p:spTree>
    <p:extLst>
      <p:ext uri="{BB962C8B-B14F-4D97-AF65-F5344CB8AC3E}">
        <p14:creationId xmlns:p14="http://schemas.microsoft.com/office/powerpoint/2010/main" val="98344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2CA4394D-6C6B-4ACB-B11F-B34856132975}" type="datetime1">
              <a:rPr lang="ru-RU" smtClean="0"/>
              <a:t>18.10.2018</a:t>
            </a:fld>
            <a:endParaRPr lang="ru-RU"/>
          </a:p>
        </p:txBody>
      </p:sp>
      <p:sp>
        <p:nvSpPr>
          <p:cNvPr id="5" name="Нижний колонтитул 4"/>
          <p:cNvSpPr>
            <a:spLocks noGrp="1"/>
          </p:cNvSpPr>
          <p:nvPr>
            <p:ph type="ftr" sz="quarter" idx="11"/>
          </p:nvPr>
        </p:nvSpPr>
        <p:spPr/>
        <p:txBody>
          <a:bodyPr/>
          <a:lstStyle/>
          <a:p>
            <a:r>
              <a:rPr lang="en-US"/>
              <a:t>CODA2018_5</a:t>
            </a:r>
            <a:endParaRPr lang="ru-RU"/>
          </a:p>
        </p:txBody>
      </p:sp>
      <p:sp>
        <p:nvSpPr>
          <p:cNvPr id="6" name="Номер слайда 5"/>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7031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22A9DE2-98EA-4E85-BDEB-A60D591711FA}" type="datetime1">
              <a:rPr lang="ru-RU" smtClean="0"/>
              <a:t>18.10.2018</a:t>
            </a:fld>
            <a:endParaRPr lang="ru-RU"/>
          </a:p>
        </p:txBody>
      </p:sp>
      <p:sp>
        <p:nvSpPr>
          <p:cNvPr id="5" name="Нижний колонтитул 4"/>
          <p:cNvSpPr>
            <a:spLocks noGrp="1"/>
          </p:cNvSpPr>
          <p:nvPr>
            <p:ph type="ftr" sz="quarter" idx="11"/>
          </p:nvPr>
        </p:nvSpPr>
        <p:spPr/>
        <p:txBody>
          <a:bodyPr/>
          <a:lstStyle/>
          <a:p>
            <a:r>
              <a:rPr lang="en-US"/>
              <a:t>CODA2018_5</a:t>
            </a:r>
            <a:endParaRPr lang="ru-RU"/>
          </a:p>
        </p:txBody>
      </p:sp>
      <p:sp>
        <p:nvSpPr>
          <p:cNvPr id="6" name="Номер слайда 5"/>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76368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5C2BB0B-C45C-48C4-AB49-2883B63A051D}" type="datetime1">
              <a:rPr lang="ru-RU" smtClean="0"/>
              <a:t>18.10.2018</a:t>
            </a:fld>
            <a:endParaRPr lang="ru-RU"/>
          </a:p>
        </p:txBody>
      </p:sp>
      <p:sp>
        <p:nvSpPr>
          <p:cNvPr id="5" name="Нижний колонтитул 4"/>
          <p:cNvSpPr>
            <a:spLocks noGrp="1"/>
          </p:cNvSpPr>
          <p:nvPr>
            <p:ph type="ftr" sz="quarter" idx="11"/>
          </p:nvPr>
        </p:nvSpPr>
        <p:spPr/>
        <p:txBody>
          <a:bodyPr/>
          <a:lstStyle/>
          <a:p>
            <a:r>
              <a:rPr lang="en-US"/>
              <a:t>CODA2018_5</a:t>
            </a:r>
            <a:endParaRPr lang="ru-RU"/>
          </a:p>
        </p:txBody>
      </p:sp>
      <p:sp>
        <p:nvSpPr>
          <p:cNvPr id="6" name="Номер слайда 5"/>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5895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7474067-497F-46DD-AB43-18C8E5DEADFB}" type="datetime1">
              <a:rPr lang="ru-RU" smtClean="0"/>
              <a:t>18.10.2018</a:t>
            </a:fld>
            <a:endParaRPr lang="ru-RU"/>
          </a:p>
        </p:txBody>
      </p:sp>
      <p:sp>
        <p:nvSpPr>
          <p:cNvPr id="5" name="Нижний колонтитул 4"/>
          <p:cNvSpPr>
            <a:spLocks noGrp="1"/>
          </p:cNvSpPr>
          <p:nvPr>
            <p:ph type="ftr" sz="quarter" idx="11"/>
          </p:nvPr>
        </p:nvSpPr>
        <p:spPr/>
        <p:txBody>
          <a:bodyPr/>
          <a:lstStyle/>
          <a:p>
            <a:r>
              <a:rPr lang="en-US"/>
              <a:t>CODA2018_5</a:t>
            </a:r>
            <a:endParaRPr lang="ru-RU"/>
          </a:p>
        </p:txBody>
      </p:sp>
      <p:sp>
        <p:nvSpPr>
          <p:cNvPr id="6" name="Номер слайда 5"/>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411699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F1362E6-1DD5-4862-AD3D-15645522E761}" type="datetime1">
              <a:rPr lang="ru-RU" smtClean="0"/>
              <a:t>18.10.2018</a:t>
            </a:fld>
            <a:endParaRPr lang="ru-RU"/>
          </a:p>
        </p:txBody>
      </p:sp>
      <p:sp>
        <p:nvSpPr>
          <p:cNvPr id="5" name="Нижний колонтитул 4"/>
          <p:cNvSpPr>
            <a:spLocks noGrp="1"/>
          </p:cNvSpPr>
          <p:nvPr>
            <p:ph type="ftr" sz="quarter" idx="11"/>
          </p:nvPr>
        </p:nvSpPr>
        <p:spPr/>
        <p:txBody>
          <a:bodyPr/>
          <a:lstStyle/>
          <a:p>
            <a:r>
              <a:rPr lang="en-US"/>
              <a:t>CODA2018_5</a:t>
            </a:r>
            <a:endParaRPr lang="ru-RU"/>
          </a:p>
        </p:txBody>
      </p:sp>
      <p:sp>
        <p:nvSpPr>
          <p:cNvPr id="6" name="Номер слайда 5"/>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94446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9B55433-89AE-4DB0-8F46-890C6F3490C1}" type="datetime1">
              <a:rPr lang="ru-RU" smtClean="0"/>
              <a:t>18.10.2018</a:t>
            </a:fld>
            <a:endParaRPr lang="ru-RU"/>
          </a:p>
        </p:txBody>
      </p:sp>
      <p:sp>
        <p:nvSpPr>
          <p:cNvPr id="6" name="Нижний колонтитул 5"/>
          <p:cNvSpPr>
            <a:spLocks noGrp="1"/>
          </p:cNvSpPr>
          <p:nvPr>
            <p:ph type="ftr" sz="quarter" idx="11"/>
          </p:nvPr>
        </p:nvSpPr>
        <p:spPr/>
        <p:txBody>
          <a:bodyPr/>
          <a:lstStyle/>
          <a:p>
            <a:r>
              <a:rPr lang="en-US"/>
              <a:t>CODA2018_5</a:t>
            </a:r>
            <a:endParaRPr lang="ru-RU"/>
          </a:p>
        </p:txBody>
      </p:sp>
      <p:sp>
        <p:nvSpPr>
          <p:cNvPr id="7" name="Номер слайда 6"/>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23648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3C312CD-F807-40D9-9BE6-CF9A8A537CBD}" type="datetime1">
              <a:rPr lang="ru-RU" smtClean="0"/>
              <a:t>18.10.2018</a:t>
            </a:fld>
            <a:endParaRPr lang="ru-RU"/>
          </a:p>
        </p:txBody>
      </p:sp>
      <p:sp>
        <p:nvSpPr>
          <p:cNvPr id="8" name="Нижний колонтитул 7"/>
          <p:cNvSpPr>
            <a:spLocks noGrp="1"/>
          </p:cNvSpPr>
          <p:nvPr>
            <p:ph type="ftr" sz="quarter" idx="11"/>
          </p:nvPr>
        </p:nvSpPr>
        <p:spPr/>
        <p:txBody>
          <a:bodyPr/>
          <a:lstStyle/>
          <a:p>
            <a:r>
              <a:rPr lang="en-US"/>
              <a:t>CODA2018_5</a:t>
            </a:r>
            <a:endParaRPr lang="ru-RU"/>
          </a:p>
        </p:txBody>
      </p:sp>
      <p:sp>
        <p:nvSpPr>
          <p:cNvPr id="9" name="Номер слайда 8"/>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5798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F562E1E-B462-4DAD-B041-29B00BD4F41F}" type="datetime1">
              <a:rPr lang="ru-RU" smtClean="0"/>
              <a:t>18.10.2018</a:t>
            </a:fld>
            <a:endParaRPr lang="ru-RU"/>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11485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0EE7362-5C51-40EF-AF7A-46593F3A65FB}" type="datetime1">
              <a:rPr lang="ru-RU" smtClean="0"/>
              <a:t>18.10.2018</a:t>
            </a:fld>
            <a:endParaRPr lang="ru-RU"/>
          </a:p>
        </p:txBody>
      </p:sp>
      <p:sp>
        <p:nvSpPr>
          <p:cNvPr id="3" name="Нижний колонтитул 2"/>
          <p:cNvSpPr>
            <a:spLocks noGrp="1"/>
          </p:cNvSpPr>
          <p:nvPr>
            <p:ph type="ftr" sz="quarter" idx="11"/>
          </p:nvPr>
        </p:nvSpPr>
        <p:spPr/>
        <p:txBody>
          <a:bodyPr/>
          <a:lstStyle/>
          <a:p>
            <a:r>
              <a:rPr lang="en-US"/>
              <a:t>CODA2018_5</a:t>
            </a:r>
            <a:endParaRPr lang="ru-RU"/>
          </a:p>
        </p:txBody>
      </p:sp>
      <p:sp>
        <p:nvSpPr>
          <p:cNvPr id="4" name="Номер слайда 3"/>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247858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73CEBC7-D9DA-4196-8FDF-1A54A8B5541A}" type="datetime1">
              <a:rPr lang="ru-RU" smtClean="0"/>
              <a:t>18.10.2018</a:t>
            </a:fld>
            <a:endParaRPr lang="ru-RU"/>
          </a:p>
        </p:txBody>
      </p:sp>
      <p:sp>
        <p:nvSpPr>
          <p:cNvPr id="6" name="Нижний колонтитул 5"/>
          <p:cNvSpPr>
            <a:spLocks noGrp="1"/>
          </p:cNvSpPr>
          <p:nvPr>
            <p:ph type="ftr" sz="quarter" idx="11"/>
          </p:nvPr>
        </p:nvSpPr>
        <p:spPr/>
        <p:txBody>
          <a:bodyPr/>
          <a:lstStyle/>
          <a:p>
            <a:r>
              <a:rPr lang="en-US"/>
              <a:t>CODA2018_5</a:t>
            </a:r>
            <a:endParaRPr lang="ru-RU"/>
          </a:p>
        </p:txBody>
      </p:sp>
      <p:sp>
        <p:nvSpPr>
          <p:cNvPr id="7" name="Номер слайда 6"/>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128124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984D263-1FFF-464D-A6EE-D36EE6D3E08E}" type="datetime1">
              <a:rPr lang="ru-RU" smtClean="0"/>
              <a:t>18.10.2018</a:t>
            </a:fld>
            <a:endParaRPr lang="ru-RU"/>
          </a:p>
        </p:txBody>
      </p:sp>
      <p:sp>
        <p:nvSpPr>
          <p:cNvPr id="6" name="Нижний колонтитул 5"/>
          <p:cNvSpPr>
            <a:spLocks noGrp="1"/>
          </p:cNvSpPr>
          <p:nvPr>
            <p:ph type="ftr" sz="quarter" idx="11"/>
          </p:nvPr>
        </p:nvSpPr>
        <p:spPr/>
        <p:txBody>
          <a:bodyPr/>
          <a:lstStyle/>
          <a:p>
            <a:r>
              <a:rPr lang="en-US"/>
              <a:t>CODA2018_5</a:t>
            </a:r>
            <a:endParaRPr lang="ru-RU"/>
          </a:p>
        </p:txBody>
      </p:sp>
      <p:sp>
        <p:nvSpPr>
          <p:cNvPr id="7" name="Номер слайда 6"/>
          <p:cNvSpPr>
            <a:spLocks noGrp="1"/>
          </p:cNvSpPr>
          <p:nvPr>
            <p:ph type="sldNum" sz="quarter" idx="12"/>
          </p:nvPr>
        </p:nvSpPr>
        <p:spPr/>
        <p:txBody>
          <a:bodyPr/>
          <a:lstStyle/>
          <a:p>
            <a:fld id="{93C9DDFB-12AC-4EDF-912F-3F233AE9D7E0}" type="slidenum">
              <a:rPr lang="ru-RU" smtClean="0"/>
              <a:pPr/>
              <a:t>‹#›</a:t>
            </a:fld>
            <a:endParaRPr lang="ru-RU"/>
          </a:p>
        </p:txBody>
      </p:sp>
    </p:spTree>
    <p:extLst>
      <p:ext uri="{BB962C8B-B14F-4D97-AF65-F5344CB8AC3E}">
        <p14:creationId xmlns:p14="http://schemas.microsoft.com/office/powerpoint/2010/main" val="334874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4BB3B-714F-419A-8C6A-129FF12AE2D6}" type="datetime1">
              <a:rPr lang="ru-RU" smtClean="0"/>
              <a:t>18.10.2018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CODA2018_5</a:t>
            </a: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9DDFB-12AC-4EDF-912F-3F233AE9D7E0}" type="slidenum">
              <a:rPr lang="ru-RU" smtClean="0"/>
              <a:pPr/>
              <a:t>‹#›</a:t>
            </a:fld>
            <a:endParaRPr lang="ru-RU"/>
          </a:p>
        </p:txBody>
      </p:sp>
    </p:spTree>
    <p:extLst>
      <p:ext uri="{BB962C8B-B14F-4D97-AF65-F5344CB8AC3E}">
        <p14:creationId xmlns:p14="http://schemas.microsoft.com/office/powerpoint/2010/main" val="3773970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Conventional, Application</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2132856"/>
            <a:ext cx="9036496" cy="4608512"/>
          </a:xfrm>
        </p:spPr>
        <p:txBody>
          <a:bodyPr>
            <a:normAutofit/>
          </a:bodyPr>
          <a:lstStyle/>
          <a:p>
            <a:pPr lvl="1">
              <a:spcAft>
                <a:spcPts val="600"/>
              </a:spcAft>
              <a:buFont typeface="Wingdings" panose="05000000000000000000" pitchFamily="2" charset="2"/>
              <a:buChar char="§"/>
            </a:pPr>
            <a:r>
              <a:rPr lang="en-US" sz="2800" b="1" dirty="0"/>
              <a:t>Conventional PCA criterion and method ; its relation to that SVD based. </a:t>
            </a:r>
          </a:p>
          <a:p>
            <a:pPr lvl="1">
              <a:spcAft>
                <a:spcPts val="600"/>
              </a:spcAft>
              <a:buFont typeface="Wingdings" panose="05000000000000000000" pitchFamily="2" charset="2"/>
              <a:buChar char="§"/>
            </a:pPr>
            <a:r>
              <a:rPr lang="en-US" sz="2800" b="1" dirty="0"/>
              <a:t>Applications:</a:t>
            </a:r>
          </a:p>
          <a:p>
            <a:pPr lvl="2">
              <a:spcAft>
                <a:spcPts val="600"/>
              </a:spcAft>
              <a:buFont typeface="Wingdings" panose="05000000000000000000" pitchFamily="2" charset="2"/>
              <a:buChar char="§"/>
            </a:pPr>
            <a:r>
              <a:rPr lang="en-US" b="1" dirty="0"/>
              <a:t>Hidden factor</a:t>
            </a:r>
          </a:p>
          <a:p>
            <a:pPr lvl="2">
              <a:spcAft>
                <a:spcPts val="600"/>
              </a:spcAft>
              <a:buFont typeface="Wingdings" panose="05000000000000000000" pitchFamily="2" charset="2"/>
              <a:buChar char="§"/>
            </a:pPr>
            <a:r>
              <a:rPr lang="en-US" b="1" dirty="0"/>
              <a:t>Visualization</a:t>
            </a:r>
          </a:p>
          <a:p>
            <a:pPr lvl="2">
              <a:spcAft>
                <a:spcPts val="600"/>
              </a:spcAft>
              <a:buFont typeface="Wingdings" panose="05000000000000000000" pitchFamily="2" charset="2"/>
              <a:buChar char="§"/>
            </a:pPr>
            <a:r>
              <a:rPr lang="en-US" b="1" dirty="0"/>
              <a:t>Latent Semantic Indexing (LSI)</a:t>
            </a:r>
          </a:p>
          <a:p>
            <a:pPr lvl="1">
              <a:spcAft>
                <a:spcPts val="600"/>
              </a:spcAft>
              <a:buFont typeface="Wingdings" panose="05000000000000000000" pitchFamily="2" charset="2"/>
              <a:buChar char="§"/>
            </a:pPr>
            <a:r>
              <a:rPr lang="en-US" sz="4000" b="1" dirty="0"/>
              <a:t>Home Assignment 4</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1</a:t>
            </a:fld>
            <a:endParaRPr lang="ru-RU" dirty="0"/>
          </a:p>
        </p:txBody>
      </p:sp>
    </p:spTree>
    <p:extLst>
      <p:ext uri="{BB962C8B-B14F-4D97-AF65-F5344CB8AC3E}">
        <p14:creationId xmlns:p14="http://schemas.microsoft.com/office/powerpoint/2010/main" val="337732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pPr algn="l"/>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 Conventional approach, 8</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Relation to that SVD based</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10</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7" name="TextBox 16"/>
          <p:cNvSpPr txBox="1"/>
          <p:nvPr/>
        </p:nvSpPr>
        <p:spPr>
          <a:xfrm>
            <a:off x="35496" y="1052736"/>
            <a:ext cx="9074274" cy="6022548"/>
          </a:xfrm>
          <a:prstGeom prst="rect">
            <a:avLst/>
          </a:prstGeom>
          <a:noFill/>
        </p:spPr>
        <p:txBody>
          <a:bodyPr wrap="square" rtlCol="0">
            <a:spAutoFit/>
          </a:bodyPr>
          <a:lstStyle/>
          <a:p>
            <a:pPr marL="0" lvl="2"/>
            <a:r>
              <a:rPr lang="en-US" sz="2800" b="1" dirty="0">
                <a:solidFill>
                  <a:srgbClr val="C00000"/>
                </a:solidFill>
              </a:rPr>
              <a:t>Why leads the conventional PCA approach to the same scoring and loading vectors as the model-based PCA? </a:t>
            </a:r>
          </a:p>
          <a:p>
            <a:pPr marL="0" lvl="2"/>
            <a:r>
              <a:rPr lang="en-US" sz="3600" b="1" dirty="0">
                <a:solidFill>
                  <a:srgbClr val="7030A0"/>
                </a:solidFill>
              </a:rPr>
              <a:t>The former operates over the covariance matrix never used by the latter.</a:t>
            </a:r>
          </a:p>
          <a:p>
            <a:pPr marL="0" lvl="2"/>
            <a:endParaRPr lang="en-US" sz="2800" b="1" dirty="0"/>
          </a:p>
          <a:p>
            <a:pPr marL="0" lvl="2"/>
            <a:r>
              <a:rPr lang="en-US" sz="3200" b="1" dirty="0">
                <a:solidFill>
                  <a:schemeClr val="tx2"/>
                </a:solidFill>
              </a:rPr>
              <a:t>Explanation: </a:t>
            </a:r>
          </a:p>
          <a:p>
            <a:pPr marL="0" lvl="2"/>
            <a:r>
              <a:rPr lang="en-US" sz="3200" b="1" dirty="0">
                <a:solidFill>
                  <a:schemeClr val="tx2"/>
                </a:solidFill>
              </a:rPr>
              <a:t>covariance matrix coincides, up to a constant factor, with matrix A=X</a:t>
            </a:r>
            <a:r>
              <a:rPr lang="en-US" sz="3200" b="1" dirty="0">
                <a:solidFill>
                  <a:schemeClr val="tx2"/>
                </a:solidFill>
                <a:sym typeface="Symbol"/>
              </a:rPr>
              <a:t>X, provided that X is centered. </a:t>
            </a:r>
            <a:r>
              <a:rPr lang="en-US" sz="2800" b="1" dirty="0">
                <a:solidFill>
                  <a:schemeClr val="tx2"/>
                </a:solidFill>
                <a:sym typeface="Symbol"/>
              </a:rPr>
              <a:t>Matrix A is in the core of Singular triplets.</a:t>
            </a:r>
          </a:p>
          <a:p>
            <a:pPr marL="0" lvl="2"/>
            <a:endParaRPr lang="en-US" sz="3200" b="1" dirty="0">
              <a:solidFill>
                <a:schemeClr val="tx2"/>
              </a:solidFill>
              <a:sym typeface="Symbol"/>
            </a:endParaRPr>
          </a:p>
          <a:p>
            <a:pPr marL="0" lvl="2"/>
            <a:r>
              <a:rPr lang="en-US" sz="3200" b="1" dirty="0">
                <a:solidFill>
                  <a:schemeClr val="tx2"/>
                </a:solidFill>
                <a:sym typeface="Symbol"/>
              </a:rPr>
              <a:t>Working with eigenvectors of A is equivalent to working with singular vectors of X.</a:t>
            </a:r>
            <a:endParaRPr lang="ru-RU" sz="3200" dirty="0">
              <a:solidFill>
                <a:schemeClr val="tx2"/>
              </a:solidFill>
            </a:endParaRPr>
          </a:p>
        </p:txBody>
      </p:sp>
    </p:spTree>
    <p:extLst>
      <p:ext uri="{BB962C8B-B14F-4D97-AF65-F5344CB8AC3E}">
        <p14:creationId xmlns:p14="http://schemas.microsoft.com/office/powerpoint/2010/main" val="142861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a:t>
            </a:r>
            <a:r>
              <a:rPr lang="en-US" sz="27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Difference between Model-Based (MB) and Conventional approaches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11</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7" name="TextBox 16"/>
          <p:cNvSpPr txBox="1"/>
          <p:nvPr/>
        </p:nvSpPr>
        <p:spPr>
          <a:xfrm>
            <a:off x="87449" y="908720"/>
            <a:ext cx="8969102" cy="6001643"/>
          </a:xfrm>
          <a:prstGeom prst="rect">
            <a:avLst/>
          </a:prstGeom>
          <a:noFill/>
        </p:spPr>
        <p:txBody>
          <a:bodyPr wrap="square" rtlCol="0">
            <a:spAutoFit/>
          </a:bodyPr>
          <a:lstStyle/>
          <a:p>
            <a:pPr marL="571500" lvl="2" indent="-571500">
              <a:buFont typeface="+mj-lt"/>
              <a:buAutoNum type="romanLcPeriod"/>
            </a:pPr>
            <a:r>
              <a:rPr lang="en-US" sz="3200" b="1" dirty="0">
                <a:solidFill>
                  <a:schemeClr val="tx2"/>
                </a:solidFill>
              </a:rPr>
              <a:t>MB PCA models data; Conventional is heuristic</a:t>
            </a:r>
          </a:p>
          <a:p>
            <a:pPr marL="571500" lvl="2" indent="-571500">
              <a:buFont typeface="+mj-lt"/>
              <a:buAutoNum type="romanLcPeriod"/>
            </a:pPr>
            <a:r>
              <a:rPr lang="en-US" sz="3200" b="1" dirty="0">
                <a:solidFill>
                  <a:schemeClr val="tx2"/>
                </a:solidFill>
              </a:rPr>
              <a:t>MB PCA derives PCA scoring is a weighted sum of the features; Conventional PCA presumes that</a:t>
            </a:r>
          </a:p>
          <a:p>
            <a:pPr marL="571500" lvl="2" indent="-571500">
              <a:buFont typeface="+mj-lt"/>
              <a:buAutoNum type="romanLcPeriod"/>
            </a:pPr>
            <a:r>
              <a:rPr lang="en-US" sz="3200" b="1" dirty="0">
                <a:solidFill>
                  <a:schemeClr val="tx2"/>
                </a:solidFill>
              </a:rPr>
              <a:t>MB PCA applies to any data-preprocessing option; Conventional PCA needs features centered </a:t>
            </a:r>
          </a:p>
          <a:p>
            <a:pPr marL="571500" lvl="2" indent="-571500">
              <a:buFont typeface="+mj-lt"/>
              <a:buAutoNum type="romanLcPeriod"/>
            </a:pPr>
            <a:r>
              <a:rPr lang="en-US" sz="3200" b="1" dirty="0">
                <a:solidFill>
                  <a:schemeClr val="tx2"/>
                </a:solidFill>
              </a:rPr>
              <a:t>MB PCA gives contributions to the data scatter; Conventional PCA does not</a:t>
            </a:r>
          </a:p>
          <a:p>
            <a:pPr marL="571500" lvl="2" indent="-571500">
              <a:buFont typeface="+mj-lt"/>
              <a:buAutoNum type="romanLcPeriod"/>
            </a:pPr>
            <a:r>
              <a:rPr lang="en-US" sz="3200" b="1" dirty="0">
                <a:solidFill>
                  <a:schemeClr val="tx2"/>
                </a:solidFill>
              </a:rPr>
              <a:t>MB PCA approximates data by a low rank space in which a further search for a “base of simple structure” is possible; Conventional PCA can use only bases of eigenvectors </a:t>
            </a:r>
            <a:endParaRPr lang="ru-RU" sz="3200" dirty="0">
              <a:solidFill>
                <a:schemeClr val="tx2"/>
              </a:solidFill>
            </a:endParaRPr>
          </a:p>
        </p:txBody>
      </p:sp>
    </p:spTree>
    <p:extLst>
      <p:ext uri="{BB962C8B-B14F-4D97-AF65-F5344CB8AC3E}">
        <p14:creationId xmlns:p14="http://schemas.microsoft.com/office/powerpoint/2010/main" val="215378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Table of </a:t>
            </a:r>
            <a:r>
              <a:rPr lang="en-US" sz="27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Differences between Model-Based (MB) and Conventional approaches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12</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36714465"/>
              </p:ext>
            </p:extLst>
          </p:nvPr>
        </p:nvGraphicFramePr>
        <p:xfrm>
          <a:off x="179512" y="980728"/>
          <a:ext cx="8712968" cy="54254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449605">
                <a:tc>
                  <a:txBody>
                    <a:bodyPr/>
                    <a:lstStyle/>
                    <a:p>
                      <a:r>
                        <a:rPr lang="en-US" sz="3200" dirty="0"/>
                        <a:t>Feature of PCA</a:t>
                      </a:r>
                      <a:endParaRPr lang="ru-RU" sz="3200" dirty="0"/>
                    </a:p>
                  </a:txBody>
                  <a:tcPr/>
                </a:tc>
                <a:tc>
                  <a:txBody>
                    <a:bodyPr/>
                    <a:lstStyle/>
                    <a:p>
                      <a:r>
                        <a:rPr lang="en-US" sz="3200" dirty="0"/>
                        <a:t>Model Based</a:t>
                      </a:r>
                      <a:endParaRPr lang="ru-RU" sz="3200" dirty="0"/>
                    </a:p>
                  </a:txBody>
                  <a:tcPr/>
                </a:tc>
                <a:tc>
                  <a:txBody>
                    <a:bodyPr/>
                    <a:lstStyle/>
                    <a:p>
                      <a:r>
                        <a:rPr lang="en-US" sz="3200" dirty="0"/>
                        <a:t>Conventional</a:t>
                      </a:r>
                      <a:endParaRPr lang="ru-RU" sz="3200" dirty="0"/>
                    </a:p>
                  </a:txBody>
                  <a:tcPr/>
                </a:tc>
                <a:extLst>
                  <a:ext uri="{0D108BD9-81ED-4DB2-BD59-A6C34878D82A}">
                    <a16:rowId xmlns:a16="http://schemas.microsoft.com/office/drawing/2014/main" val="10000"/>
                  </a:ext>
                </a:extLst>
              </a:tr>
              <a:tr h="449605">
                <a:tc>
                  <a:txBody>
                    <a:bodyPr/>
                    <a:lstStyle/>
                    <a:p>
                      <a:r>
                        <a:rPr lang="en-US" sz="3200" b="1" dirty="0">
                          <a:solidFill>
                            <a:schemeClr val="tx1"/>
                          </a:solidFill>
                        </a:rPr>
                        <a:t>Relation to data</a:t>
                      </a:r>
                      <a:endParaRPr lang="ru-RU" sz="3200" b="1" dirty="0">
                        <a:solidFill>
                          <a:schemeClr val="tx1"/>
                        </a:solidFill>
                      </a:endParaRPr>
                    </a:p>
                  </a:txBody>
                  <a:tcPr/>
                </a:tc>
                <a:tc>
                  <a:txBody>
                    <a:bodyPr/>
                    <a:lstStyle/>
                    <a:p>
                      <a:r>
                        <a:rPr lang="en-US" sz="3200" b="1" dirty="0">
                          <a:solidFill>
                            <a:schemeClr val="tx1"/>
                          </a:solidFill>
                        </a:rPr>
                        <a:t>model</a:t>
                      </a:r>
                      <a:endParaRPr lang="ru-RU" sz="3200" b="1" dirty="0">
                        <a:solidFill>
                          <a:schemeClr val="tx1"/>
                        </a:solidFill>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heuristic</a:t>
                      </a:r>
                      <a:endParaRPr lang="ru-RU" sz="3200" b="1" dirty="0">
                        <a:solidFill>
                          <a:schemeClr val="tx1"/>
                        </a:solidFill>
                      </a:endParaRPr>
                    </a:p>
                  </a:txBody>
                  <a:tcPr/>
                </a:tc>
                <a:extLst>
                  <a:ext uri="{0D108BD9-81ED-4DB2-BD59-A6C34878D82A}">
                    <a16:rowId xmlns:a16="http://schemas.microsoft.com/office/drawing/2014/main" val="10001"/>
                  </a:ext>
                </a:extLst>
              </a:tr>
              <a:tr h="449605">
                <a:tc>
                  <a:txBody>
                    <a:bodyPr/>
                    <a:lstStyle/>
                    <a:p>
                      <a:r>
                        <a:rPr lang="en-US" sz="3200" b="1" dirty="0">
                          <a:solidFill>
                            <a:schemeClr val="tx1"/>
                          </a:solidFill>
                        </a:rPr>
                        <a:t>Weighted sum of features</a:t>
                      </a:r>
                      <a:endParaRPr lang="ru-RU" sz="3200" b="1" dirty="0">
                        <a:solidFill>
                          <a:schemeClr val="tx1"/>
                        </a:solidFill>
                      </a:endParaRPr>
                    </a:p>
                  </a:txBody>
                  <a:tcPr/>
                </a:tc>
                <a:tc>
                  <a:txBody>
                    <a:bodyPr/>
                    <a:lstStyle/>
                    <a:p>
                      <a:r>
                        <a:rPr lang="en-US" sz="3200" b="1" dirty="0">
                          <a:solidFill>
                            <a:schemeClr val="tx1"/>
                          </a:solidFill>
                        </a:rPr>
                        <a:t>derived</a:t>
                      </a:r>
                      <a:endParaRPr lang="ru-RU" sz="3200" b="1" dirty="0">
                        <a:solidFill>
                          <a:schemeClr val="tx1"/>
                        </a:solidFill>
                      </a:endParaRPr>
                    </a:p>
                  </a:txBody>
                  <a:tcPr/>
                </a:tc>
                <a:tc>
                  <a:txBody>
                    <a:bodyPr/>
                    <a:lstStyle/>
                    <a:p>
                      <a:r>
                        <a:rPr lang="en-US" sz="3200" b="1" dirty="0">
                          <a:solidFill>
                            <a:schemeClr val="tx1"/>
                          </a:solidFill>
                        </a:rPr>
                        <a:t>presumed</a:t>
                      </a:r>
                      <a:endParaRPr lang="ru-RU" sz="3200" b="1" dirty="0">
                        <a:solidFill>
                          <a:schemeClr val="tx1"/>
                        </a:solidFill>
                      </a:endParaRPr>
                    </a:p>
                  </a:txBody>
                  <a:tcPr/>
                </a:tc>
                <a:extLst>
                  <a:ext uri="{0D108BD9-81ED-4DB2-BD59-A6C34878D82A}">
                    <a16:rowId xmlns:a16="http://schemas.microsoft.com/office/drawing/2014/main" val="10002"/>
                  </a:ext>
                </a:extLst>
              </a:tr>
              <a:tr h="4496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rPr>
                        <a:t>Data-preprocessing </a:t>
                      </a:r>
                      <a:endParaRPr lang="ru-RU" sz="3200" b="1" dirty="0">
                        <a:solidFill>
                          <a:schemeClr val="tx1"/>
                        </a:solidFill>
                      </a:endParaRPr>
                    </a:p>
                  </a:txBody>
                  <a:tcPr/>
                </a:tc>
                <a:tc>
                  <a:txBody>
                    <a:bodyPr/>
                    <a:lstStyle/>
                    <a:p>
                      <a:r>
                        <a:rPr lang="en-US" sz="3200" b="1" dirty="0">
                          <a:solidFill>
                            <a:schemeClr val="tx1"/>
                          </a:solidFill>
                        </a:rPr>
                        <a:t>any</a:t>
                      </a:r>
                      <a:endParaRPr lang="ru-RU" sz="3200" b="1" dirty="0">
                        <a:solidFill>
                          <a:schemeClr val="tx1"/>
                        </a:solidFill>
                      </a:endParaRPr>
                    </a:p>
                  </a:txBody>
                  <a:tcPr/>
                </a:tc>
                <a:tc>
                  <a:txBody>
                    <a:bodyPr/>
                    <a:lstStyle/>
                    <a:p>
                      <a:r>
                        <a:rPr lang="en-US" sz="3200" b="1" dirty="0">
                          <a:solidFill>
                            <a:schemeClr val="tx1"/>
                          </a:solidFill>
                        </a:rPr>
                        <a:t>centered</a:t>
                      </a:r>
                      <a:r>
                        <a:rPr lang="en-US" sz="3200" b="1" baseline="0" dirty="0">
                          <a:solidFill>
                            <a:schemeClr val="tx1"/>
                          </a:solidFill>
                        </a:rPr>
                        <a:t> data</a:t>
                      </a:r>
                      <a:endParaRPr lang="ru-RU" sz="3200" b="1" dirty="0">
                        <a:solidFill>
                          <a:schemeClr val="tx1"/>
                        </a:solidFill>
                      </a:endParaRPr>
                    </a:p>
                  </a:txBody>
                  <a:tcPr/>
                </a:tc>
                <a:extLst>
                  <a:ext uri="{0D108BD9-81ED-4DB2-BD59-A6C34878D82A}">
                    <a16:rowId xmlns:a16="http://schemas.microsoft.com/office/drawing/2014/main" val="10003"/>
                  </a:ext>
                </a:extLst>
              </a:tr>
              <a:tr h="449605">
                <a:tc>
                  <a:txBody>
                    <a:bodyPr/>
                    <a:lstStyle/>
                    <a:p>
                      <a:r>
                        <a:rPr lang="en-US" sz="3200" b="1" dirty="0">
                          <a:solidFill>
                            <a:schemeClr val="tx1"/>
                          </a:solidFill>
                        </a:rPr>
                        <a:t>Contributions to data scatter</a:t>
                      </a:r>
                      <a:endParaRPr lang="ru-RU" sz="3200" b="1" dirty="0">
                        <a:solidFill>
                          <a:schemeClr val="tx1"/>
                        </a:solidFill>
                      </a:endParaRPr>
                    </a:p>
                  </a:txBody>
                  <a:tcPr/>
                </a:tc>
                <a:tc>
                  <a:txBody>
                    <a:bodyPr/>
                    <a:lstStyle/>
                    <a:p>
                      <a:r>
                        <a:rPr lang="en-US" sz="3200" b="1" dirty="0">
                          <a:solidFill>
                            <a:schemeClr val="tx1"/>
                          </a:solidFill>
                        </a:rPr>
                        <a:t>yes</a:t>
                      </a:r>
                      <a:endParaRPr lang="ru-RU" sz="3200" b="1" dirty="0">
                        <a:solidFill>
                          <a:schemeClr val="tx1"/>
                        </a:solidFill>
                      </a:endParaRPr>
                    </a:p>
                  </a:txBody>
                  <a:tcPr/>
                </a:tc>
                <a:tc>
                  <a:txBody>
                    <a:bodyPr/>
                    <a:lstStyle/>
                    <a:p>
                      <a:r>
                        <a:rPr lang="en-US" sz="3200" b="1" dirty="0">
                          <a:solidFill>
                            <a:schemeClr val="tx1"/>
                          </a:solidFill>
                        </a:rPr>
                        <a:t>no</a:t>
                      </a:r>
                      <a:endParaRPr lang="ru-RU" sz="3200" b="1" dirty="0">
                        <a:solidFill>
                          <a:schemeClr val="tx1"/>
                        </a:solidFill>
                      </a:endParaRPr>
                    </a:p>
                  </a:txBody>
                  <a:tcPr/>
                </a:tc>
                <a:extLst>
                  <a:ext uri="{0D108BD9-81ED-4DB2-BD59-A6C34878D82A}">
                    <a16:rowId xmlns:a16="http://schemas.microsoft.com/office/drawing/2014/main" val="10004"/>
                  </a:ext>
                </a:extLst>
              </a:tr>
              <a:tr h="449605">
                <a:tc>
                  <a:txBody>
                    <a:bodyPr/>
                    <a:lstStyle/>
                    <a:p>
                      <a:r>
                        <a:rPr lang="en-US" sz="3200" b="1" dirty="0">
                          <a:solidFill>
                            <a:schemeClr val="tx1"/>
                          </a:solidFill>
                        </a:rPr>
                        <a:t>Search for a base of “simple structure”</a:t>
                      </a:r>
                      <a:endParaRPr lang="ru-RU" sz="3200" b="1" dirty="0">
                        <a:solidFill>
                          <a:schemeClr val="tx1"/>
                        </a:solidFill>
                      </a:endParaRPr>
                    </a:p>
                  </a:txBody>
                  <a:tcPr/>
                </a:tc>
                <a:tc>
                  <a:txBody>
                    <a:bodyPr/>
                    <a:lstStyle/>
                    <a:p>
                      <a:r>
                        <a:rPr lang="en-US" sz="3200" b="1" dirty="0">
                          <a:solidFill>
                            <a:schemeClr val="tx1"/>
                          </a:solidFill>
                        </a:rPr>
                        <a:t>possible</a:t>
                      </a:r>
                      <a:endParaRPr lang="ru-RU" sz="3200" b="1" dirty="0">
                        <a:solidFill>
                          <a:schemeClr val="tx1"/>
                        </a:solidFill>
                      </a:endParaRPr>
                    </a:p>
                  </a:txBody>
                  <a:tcPr/>
                </a:tc>
                <a:tc>
                  <a:txBody>
                    <a:bodyPr/>
                    <a:lstStyle/>
                    <a:p>
                      <a:r>
                        <a:rPr lang="en-US" sz="3200" b="1" dirty="0">
                          <a:solidFill>
                            <a:schemeClr val="tx1"/>
                          </a:solidFill>
                        </a:rPr>
                        <a:t>only </a:t>
                      </a:r>
                      <a:r>
                        <a:rPr lang="en-US" sz="3200" b="1" dirty="0" err="1">
                          <a:solidFill>
                            <a:schemeClr val="tx1"/>
                          </a:solidFill>
                        </a:rPr>
                        <a:t>eigen</a:t>
                      </a:r>
                      <a:r>
                        <a:rPr lang="en-US" sz="3200" b="1" dirty="0">
                          <a:solidFill>
                            <a:schemeClr val="tx1"/>
                          </a:solidFill>
                        </a:rPr>
                        <a:t>-vectors</a:t>
                      </a:r>
                      <a:endParaRPr lang="ru-RU" sz="3200" b="1"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843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 Applications</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b="1" dirty="0">
                <a:solidFill>
                  <a:srgbClr val="C00000"/>
                </a:solidFill>
              </a:rPr>
              <a:t>                                    </a:t>
            </a:r>
          </a:p>
          <a:p>
            <a:r>
              <a:rPr lang="en-US" sz="3600" b="1" dirty="0"/>
              <a:t>Application of PCA to finding a hidden factor</a:t>
            </a:r>
          </a:p>
          <a:p>
            <a:r>
              <a:rPr lang="en-US" sz="3600" b="1" dirty="0"/>
              <a:t>Application of PCA to data visualization</a:t>
            </a:r>
            <a:endParaRPr lang="ru-RU" sz="3600" b="1" dirty="0"/>
          </a:p>
          <a:p>
            <a:r>
              <a:rPr lang="en-US" sz="3600" b="1" dirty="0"/>
              <a:t>Application of PCA to Dimension reduction (at the case of so-called Latent semantic indexing [LSI] in text analysis).</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13</a:t>
            </a:fld>
            <a:endParaRPr lang="ru-RU" dirty="0"/>
          </a:p>
        </p:txBody>
      </p:sp>
    </p:spTree>
    <p:extLst>
      <p:ext uri="{BB962C8B-B14F-4D97-AF65-F5344CB8AC3E}">
        <p14:creationId xmlns:p14="http://schemas.microsoft.com/office/powerpoint/2010/main" val="10547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Application 1: Hidden factor,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8520" y="1268760"/>
            <a:ext cx="9145016" cy="5472608"/>
          </a:xfrm>
        </p:spPr>
        <p:txBody>
          <a:bodyPr>
            <a:normAutofit/>
          </a:bodyPr>
          <a:lstStyle/>
          <a:p>
            <a:pPr marL="457200" lvl="1" indent="0">
              <a:spcAft>
                <a:spcPts val="600"/>
              </a:spcAft>
              <a:buNone/>
            </a:pPr>
            <a:r>
              <a:rPr lang="en-US" b="1" dirty="0">
                <a:solidFill>
                  <a:srgbClr val="C00000"/>
                </a:solidFill>
              </a:rPr>
              <a:t>                                    </a:t>
            </a:r>
          </a:p>
          <a:p>
            <a:pPr marL="457200" lvl="1" indent="0">
              <a:spcAft>
                <a:spcPts val="600"/>
              </a:spcAft>
              <a:buNone/>
            </a:pPr>
            <a:r>
              <a:rPr lang="en-US" sz="3600" b="1" dirty="0">
                <a:solidFill>
                  <a:srgbClr val="0070C0"/>
                </a:solidFill>
              </a:rPr>
              <a:t>Typical problems of scoring according to unmeasurable features:</a:t>
            </a:r>
          </a:p>
          <a:p>
            <a:pPr lvl="1">
              <a:spcAft>
                <a:spcPts val="600"/>
              </a:spcAft>
              <a:buFontTx/>
              <a:buChar char="-"/>
            </a:pPr>
            <a:r>
              <a:rPr lang="en-US" sz="3600" b="1" dirty="0"/>
              <a:t>Measuring student talent</a:t>
            </a:r>
          </a:p>
          <a:p>
            <a:pPr lvl="1">
              <a:spcAft>
                <a:spcPts val="600"/>
              </a:spcAft>
              <a:buFontTx/>
              <a:buChar char="-"/>
            </a:pPr>
            <a:r>
              <a:rPr lang="en-US" sz="3600" b="1" dirty="0"/>
              <a:t>Measuring manager performances</a:t>
            </a:r>
          </a:p>
          <a:p>
            <a:pPr lvl="1">
              <a:spcAft>
                <a:spcPts val="600"/>
              </a:spcAft>
              <a:buFontTx/>
              <a:buChar char="-"/>
            </a:pPr>
            <a:r>
              <a:rPr lang="en-US" sz="3600" b="1" dirty="0"/>
              <a:t>Evaluation of regional wellbeing</a:t>
            </a:r>
          </a:p>
          <a:p>
            <a:pPr lvl="1">
              <a:spcAft>
                <a:spcPts val="600"/>
              </a:spcAft>
              <a:buFontTx/>
              <a:buChar char="-"/>
            </a:pPr>
            <a:r>
              <a:rPr lang="en-US" sz="3600" b="1" dirty="0"/>
              <a:t>Ranking countries over life satisfaction</a:t>
            </a:r>
            <a:endParaRPr lang="en-US" sz="3600" dirty="0"/>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14</a:t>
            </a:fld>
            <a:endParaRPr lang="ru-RU" dirty="0"/>
          </a:p>
        </p:txBody>
      </p:sp>
    </p:spTree>
    <p:extLst>
      <p:ext uri="{BB962C8B-B14F-4D97-AF65-F5344CB8AC3E}">
        <p14:creationId xmlns:p14="http://schemas.microsoft.com/office/powerpoint/2010/main" val="111945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5. Principal Component Analysis: Application 1: Hidden factor,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8520" y="1268760"/>
            <a:ext cx="9145016" cy="5472608"/>
          </a:xfrm>
        </p:spPr>
        <p:txBody>
          <a:bodyPr>
            <a:normAutofit/>
          </a:bodyPr>
          <a:lstStyle/>
          <a:p>
            <a:pPr marL="457200" lvl="1" indent="0">
              <a:spcAft>
                <a:spcPts val="600"/>
              </a:spcAft>
              <a:buNone/>
            </a:pPr>
            <a:r>
              <a:rPr lang="en-US" sz="3600" b="1" dirty="0"/>
              <a:t>Ranking individuals over life satisfaction:</a:t>
            </a:r>
          </a:p>
          <a:p>
            <a:pPr marL="457200" lvl="1" indent="0">
              <a:spcAft>
                <a:spcPts val="600"/>
              </a:spcAft>
              <a:buNone/>
            </a:pPr>
            <a:r>
              <a:rPr lang="en-US" sz="3600" b="1" dirty="0"/>
              <a:t>Principal component of five indicators:</a:t>
            </a:r>
          </a:p>
          <a:p>
            <a:r>
              <a:rPr lang="en-US" sz="2400" dirty="0"/>
              <a:t>1. In most ways my life is close to my ideal.                                .84 </a:t>
            </a:r>
            <a:endParaRPr lang="ru-RU" sz="2400" dirty="0"/>
          </a:p>
          <a:p>
            <a:r>
              <a:rPr lang="en-US" sz="2400" dirty="0"/>
              <a:t>2. The conditions of my life are excellent.                                   .77 </a:t>
            </a:r>
            <a:endParaRPr lang="ru-RU" sz="2400" dirty="0"/>
          </a:p>
          <a:p>
            <a:r>
              <a:rPr lang="en-US" sz="2400" b="1" dirty="0"/>
              <a:t>3. I am satisfied with my life                                                          .83 </a:t>
            </a:r>
            <a:endParaRPr lang="ru-RU" sz="2400" b="1" dirty="0"/>
          </a:p>
          <a:p>
            <a:r>
              <a:rPr lang="en-US" dirty="0"/>
              <a:t>4. </a:t>
            </a:r>
            <a:r>
              <a:rPr lang="en-US" sz="2400" dirty="0"/>
              <a:t>So far I have gotten the important things I want in life.       .72 </a:t>
            </a:r>
            <a:endParaRPr lang="ru-RU" sz="2400" dirty="0"/>
          </a:p>
          <a:p>
            <a:r>
              <a:rPr lang="en-US" dirty="0"/>
              <a:t>5. </a:t>
            </a:r>
            <a:r>
              <a:rPr lang="en-US" sz="2400" dirty="0"/>
              <a:t>If I could live my life over, I would change almost nothing.  .61  </a:t>
            </a:r>
            <a:r>
              <a:rPr lang="ru-RU" sz="2400" dirty="0">
                <a:effectLst/>
              </a:rPr>
              <a:t> </a:t>
            </a:r>
            <a:r>
              <a:rPr lang="en-US" dirty="0"/>
              <a:t> </a:t>
            </a:r>
            <a:endParaRPr lang="ru-RU" dirty="0"/>
          </a:p>
          <a:p>
            <a:pPr marL="457200" lvl="1" indent="0">
              <a:spcAft>
                <a:spcPts val="600"/>
              </a:spcAft>
              <a:buNone/>
            </a:pPr>
            <a:r>
              <a:rPr lang="en-US" sz="2600" dirty="0"/>
              <a:t>(an earlier attempt, </a:t>
            </a:r>
            <a:r>
              <a:rPr lang="en-US" sz="2600" b="1" dirty="0"/>
              <a:t>ED DIENER, ROBERT A. EMMONS, RANDY J. LAR.SEM, and SHARON GRIFFIN, 1985</a:t>
            </a:r>
            <a:r>
              <a:rPr lang="en-US" sz="2600" dirty="0"/>
              <a:t>)</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15</a:t>
            </a:fld>
            <a:endParaRPr lang="ru-RU" dirty="0"/>
          </a:p>
        </p:txBody>
      </p:sp>
    </p:spTree>
    <p:extLst>
      <p:ext uri="{BB962C8B-B14F-4D97-AF65-F5344CB8AC3E}">
        <p14:creationId xmlns:p14="http://schemas.microsoft.com/office/powerpoint/2010/main" val="247483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Week 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1: Hidden factor, 3</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16</a:t>
            </a:fld>
            <a:endParaRPr lang="ru-RU" dirty="0"/>
          </a:p>
        </p:txBody>
      </p:sp>
      <p:sp>
        <p:nvSpPr>
          <p:cNvPr id="8" name="TextBox 7"/>
          <p:cNvSpPr txBox="1"/>
          <p:nvPr/>
        </p:nvSpPr>
        <p:spPr>
          <a:xfrm>
            <a:off x="0" y="4938570"/>
            <a:ext cx="9144000" cy="1323439"/>
          </a:xfrm>
          <a:prstGeom prst="rect">
            <a:avLst/>
          </a:prstGeom>
          <a:noFill/>
        </p:spPr>
        <p:txBody>
          <a:bodyPr wrap="square" rtlCol="0">
            <a:spAutoFit/>
          </a:bodyPr>
          <a:lstStyle/>
          <a:p>
            <a:r>
              <a:rPr lang="en-US" sz="3600" b="1" baseline="-25000" dirty="0">
                <a:solidFill>
                  <a:srgbClr val="C00000"/>
                </a:solidFill>
                <a:cs typeface="Times New Roman" panose="02020603050405020304" pitchFamily="18" charset="0"/>
                <a:sym typeface="Symbol"/>
              </a:rPr>
              <a:t>What is wrong with the average (see the table)?</a:t>
            </a:r>
          </a:p>
          <a:p>
            <a:pPr hangingPunct="0"/>
            <a:endParaRPr lang="en-US" sz="2800" dirty="0"/>
          </a:p>
          <a:p>
            <a:pPr hangingPunct="0"/>
            <a:r>
              <a:rPr lang="en-US" sz="2800" dirty="0"/>
              <a:t>Will apply PCA to the data to find the First singular triplet</a:t>
            </a:r>
            <a:endParaRPr lang="en-US" sz="3600" b="1" baseline="-25000" dirty="0">
              <a:latin typeface="Times New Roman" panose="02020603050405020304" pitchFamily="18" charset="0"/>
              <a:cs typeface="Times New Roman" panose="02020603050405020304" pitchFamily="18" charset="0"/>
              <a:sym typeface="Symbo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239955867"/>
              </p:ext>
            </p:extLst>
          </p:nvPr>
        </p:nvGraphicFramePr>
        <p:xfrm>
          <a:off x="22504" y="1052736"/>
          <a:ext cx="5400600" cy="2463969"/>
        </p:xfrm>
        <a:graphic>
          <a:graphicData uri="http://schemas.openxmlformats.org/drawingml/2006/table">
            <a:tbl>
              <a:tblPr firstRow="1" firstCol="1" lastRow="1" lastCol="1" bandRow="1" bandCol="1">
                <a:tableStyleId>{5C22544A-7EE6-4342-B048-85BDC9FD1C3A}</a:tableStyleId>
              </a:tblPr>
              <a:tblGrid>
                <a:gridCol w="1037871">
                  <a:extLst>
                    <a:ext uri="{9D8B030D-6E8A-4147-A177-3AD203B41FA5}">
                      <a16:colId xmlns:a16="http://schemas.microsoft.com/office/drawing/2014/main" val="20000"/>
                    </a:ext>
                  </a:extLst>
                </a:gridCol>
                <a:gridCol w="2686523">
                  <a:extLst>
                    <a:ext uri="{9D8B030D-6E8A-4147-A177-3AD203B41FA5}">
                      <a16:colId xmlns:a16="http://schemas.microsoft.com/office/drawing/2014/main" val="20001"/>
                    </a:ext>
                  </a:extLst>
                </a:gridCol>
                <a:gridCol w="1676206">
                  <a:extLst>
                    <a:ext uri="{9D8B030D-6E8A-4147-A177-3AD203B41FA5}">
                      <a16:colId xmlns:a16="http://schemas.microsoft.com/office/drawing/2014/main" val="20002"/>
                    </a:ext>
                  </a:extLst>
                </a:gridCol>
              </a:tblGrid>
              <a:tr h="416157">
                <a:tc>
                  <a:txBody>
                    <a:bodyPr/>
                    <a:lstStyle/>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a:t>
                      </a:r>
                      <a:endParaRPr lang="ru-RU" sz="32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3200" dirty="0">
                          <a:effectLst/>
                        </a:rPr>
                        <a:t> </a:t>
                      </a:r>
                    </a:p>
                    <a:p>
                      <a:pPr indent="151130" algn="just" hangingPunct="0">
                        <a:lnSpc>
                          <a:spcPts val="1200"/>
                        </a:lnSpc>
                        <a:spcAft>
                          <a:spcPts val="0"/>
                        </a:spcAft>
                      </a:pPr>
                      <a:r>
                        <a:rPr lang="en-US" sz="3200" dirty="0">
                          <a:effectLst/>
                        </a:rPr>
                        <a:t>SEn   OOP   CI</a:t>
                      </a:r>
                      <a:endParaRPr lang="ru-RU" sz="32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Average</a:t>
                      </a:r>
                      <a:endParaRPr lang="ru-RU" sz="32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032115">
                <a:tc>
                  <a:txBody>
                    <a:bodyPr/>
                    <a:lstStyle/>
                    <a:p>
                      <a:pPr indent="151130" algn="just" hangingPunct="0">
                        <a:lnSpc>
                          <a:spcPts val="1200"/>
                        </a:lnSpc>
                        <a:spcAft>
                          <a:spcPts val="0"/>
                        </a:spcAft>
                      </a:pPr>
                      <a:endParaRPr lang="en-US"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1</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2</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3</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4</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5</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6</a:t>
                      </a:r>
                      <a:endParaRPr lang="ru-RU" sz="32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41    66    90</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57    56    60</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61    72    79</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69    73    72</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63    52    88</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62    83    80</a:t>
                      </a:r>
                      <a:endParaRPr lang="ru-RU" sz="32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65.7</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57.7</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70.7</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71.3</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67.7</a:t>
                      </a:r>
                      <a:endParaRPr lang="ru-RU" sz="3200" dirty="0">
                        <a:effectLst/>
                      </a:endParaRPr>
                    </a:p>
                    <a:p>
                      <a:pPr indent="151130" algn="just" hangingPunct="0">
                        <a:lnSpc>
                          <a:spcPts val="1200"/>
                        </a:lnSpc>
                        <a:spcAft>
                          <a:spcPts val="0"/>
                        </a:spcAft>
                      </a:pPr>
                      <a:endParaRPr lang="en-US" sz="3200" dirty="0">
                        <a:effectLst/>
                      </a:endParaRPr>
                    </a:p>
                    <a:p>
                      <a:pPr indent="151130" algn="just" hangingPunct="0">
                        <a:lnSpc>
                          <a:spcPts val="1200"/>
                        </a:lnSpc>
                        <a:spcAft>
                          <a:spcPts val="0"/>
                        </a:spcAft>
                      </a:pPr>
                      <a:r>
                        <a:rPr lang="en-US" sz="3200" dirty="0">
                          <a:effectLst/>
                        </a:rPr>
                        <a:t>  75.0</a:t>
                      </a:r>
                      <a:endParaRPr lang="ru-RU" sz="32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5508104" y="908720"/>
            <a:ext cx="3518414" cy="4031873"/>
          </a:xfrm>
          <a:prstGeom prst="rect">
            <a:avLst/>
          </a:prstGeom>
          <a:noFill/>
        </p:spPr>
        <p:txBody>
          <a:bodyPr wrap="square" rtlCol="0">
            <a:spAutoFit/>
          </a:bodyPr>
          <a:lstStyle/>
          <a:p>
            <a:r>
              <a:rPr lang="en-US" sz="2400" b="1" dirty="0">
                <a:solidFill>
                  <a:schemeClr val="tx2"/>
                </a:solidFill>
                <a:cs typeface="Times New Roman" panose="02020603050405020304" pitchFamily="18" charset="0"/>
                <a:sym typeface="Symbol"/>
              </a:rPr>
              <a:t>F. Galton: Set of students,</a:t>
            </a:r>
          </a:p>
          <a:p>
            <a:r>
              <a:rPr lang="en-US" sz="2400" b="1" dirty="0">
                <a:solidFill>
                  <a:schemeClr val="tx2"/>
                </a:solidFill>
                <a:cs typeface="Times New Roman" panose="02020603050405020304" pitchFamily="18" charset="0"/>
                <a:sym typeface="Symbol"/>
              </a:rPr>
              <a:t>marks over</a:t>
            </a:r>
          </a:p>
          <a:p>
            <a:r>
              <a:rPr lang="en-US" sz="2400" b="1" dirty="0">
                <a:solidFill>
                  <a:schemeClr val="tx2"/>
                </a:solidFill>
                <a:cs typeface="Times New Roman" panose="02020603050405020304" pitchFamily="18" charset="0"/>
                <a:sym typeface="Symbol"/>
              </a:rPr>
              <a:t>Software engineering,</a:t>
            </a:r>
          </a:p>
          <a:p>
            <a:r>
              <a:rPr lang="en-US" sz="2400" b="1" dirty="0">
                <a:solidFill>
                  <a:schemeClr val="tx2"/>
                </a:solidFill>
                <a:cs typeface="Times New Roman" panose="02020603050405020304" pitchFamily="18" charset="0"/>
                <a:sym typeface="Symbol"/>
              </a:rPr>
              <a:t>Object-Oriented Programming, </a:t>
            </a:r>
          </a:p>
          <a:p>
            <a:r>
              <a:rPr lang="en-US" sz="2400" b="1" dirty="0">
                <a:solidFill>
                  <a:schemeClr val="tx2"/>
                </a:solidFill>
                <a:cs typeface="Times New Roman" panose="02020603050405020304" pitchFamily="18" charset="0"/>
                <a:sym typeface="Symbol"/>
              </a:rPr>
              <a:t>Computational Intelligence</a:t>
            </a:r>
          </a:p>
          <a:p>
            <a:endParaRPr lang="en-US" sz="2400" b="1" baseline="-25000" dirty="0">
              <a:solidFill>
                <a:schemeClr val="tx2"/>
              </a:solidFill>
              <a:cs typeface="Times New Roman" panose="02020603050405020304" pitchFamily="18" charset="0"/>
              <a:sym typeface="Symbol"/>
            </a:endParaRPr>
          </a:p>
          <a:p>
            <a:r>
              <a:rPr lang="en-US" sz="2400" b="1" dirty="0">
                <a:solidFill>
                  <a:srgbClr val="C00000"/>
                </a:solidFill>
                <a:cs typeface="Times New Roman" panose="02020603050405020304" pitchFamily="18" charset="0"/>
                <a:sym typeface="Symbol"/>
              </a:rPr>
              <a:t>How can table help in deriving hidden talent scores?</a:t>
            </a:r>
            <a:endParaRPr lang="ru-RU" dirty="0">
              <a:solidFill>
                <a:srgbClr val="C00000"/>
              </a:solidFill>
            </a:endParaRPr>
          </a:p>
        </p:txBody>
      </p:sp>
    </p:spTree>
    <p:extLst>
      <p:ext uri="{BB962C8B-B14F-4D97-AF65-F5344CB8AC3E}">
        <p14:creationId xmlns:p14="http://schemas.microsoft.com/office/powerpoint/2010/main" val="279726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4</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17</a:t>
            </a:fld>
            <a:endParaRPr lang="ru-RU" dirty="0"/>
          </a:p>
        </p:txBody>
      </p:sp>
      <p:sp>
        <p:nvSpPr>
          <p:cNvPr id="8" name="TextBox 7"/>
          <p:cNvSpPr txBox="1"/>
          <p:nvPr/>
        </p:nvSpPr>
        <p:spPr>
          <a:xfrm>
            <a:off x="148497" y="3121804"/>
            <a:ext cx="8847006" cy="954107"/>
          </a:xfrm>
          <a:prstGeom prst="rect">
            <a:avLst/>
          </a:prstGeom>
          <a:noFill/>
        </p:spPr>
        <p:txBody>
          <a:bodyPr wrap="square" rtlCol="0">
            <a:spAutoFit/>
          </a:bodyPr>
          <a:lstStyle/>
          <a:p>
            <a:pPr hangingPunct="0"/>
            <a:r>
              <a:rPr lang="en-US" sz="2800" dirty="0"/>
              <a:t>Apply PCA to the data  as is,</a:t>
            </a:r>
            <a:r>
              <a:rPr lang="en-US" sz="2800" b="1" dirty="0"/>
              <a:t> no centering,</a:t>
            </a:r>
            <a:r>
              <a:rPr lang="en-US" sz="2800" dirty="0"/>
              <a:t> to find the First singular triplet</a:t>
            </a:r>
            <a:endParaRPr lang="en-US" sz="3600" b="1" baseline="-25000" dirty="0">
              <a:latin typeface="Times New Roman" panose="02020603050405020304" pitchFamily="18" charset="0"/>
              <a:cs typeface="Times New Roman" panose="02020603050405020304" pitchFamily="18" charset="0"/>
              <a:sym typeface="Symbo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192075680"/>
              </p:ext>
            </p:extLst>
          </p:nvPr>
        </p:nvGraphicFramePr>
        <p:xfrm>
          <a:off x="179512" y="620688"/>
          <a:ext cx="3312368" cy="2448272"/>
        </p:xfrm>
        <a:graphic>
          <a:graphicData uri="http://schemas.openxmlformats.org/drawingml/2006/table">
            <a:tbl>
              <a:tblPr firstRow="1" firstCol="1" lastRow="1" lastCol="1" bandRow="1" bandCol="1">
                <a:tableStyleId>{5C22544A-7EE6-4342-B048-85BDC9FD1C3A}</a:tableStyleId>
              </a:tblPr>
              <a:tblGrid>
                <a:gridCol w="394200">
                  <a:extLst>
                    <a:ext uri="{9D8B030D-6E8A-4147-A177-3AD203B41FA5}">
                      <a16:colId xmlns:a16="http://schemas.microsoft.com/office/drawing/2014/main" val="20000"/>
                    </a:ext>
                  </a:extLst>
                </a:gridCol>
                <a:gridCol w="1838048">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416157">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SE  OOP  CI</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Mean</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032115">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3</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5</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41    66    90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57    56    60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61    72    79</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69    73    72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63    52    88</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62    83    80</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65.7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57.7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70.7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71.3</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67.7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75.0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563888" y="908720"/>
            <a:ext cx="5462630" cy="1754326"/>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How can table help in deriving hidden talent scores?</a:t>
            </a:r>
          </a:p>
          <a:p>
            <a:endParaRPr lang="en-US" b="1" baseline="-25000" dirty="0">
              <a:solidFill>
                <a:srgbClr val="C00000"/>
              </a:solidFill>
              <a:cs typeface="Times New Roman" panose="02020603050405020304" pitchFamily="18" charset="0"/>
              <a:sym typeface="Symbol"/>
            </a:endParaRPr>
          </a:p>
          <a:p>
            <a:r>
              <a:rPr lang="en-US" sz="2400" b="1" dirty="0">
                <a:solidFill>
                  <a:srgbClr val="C00000"/>
                </a:solidFill>
                <a:cs typeface="Times New Roman" panose="02020603050405020304" pitchFamily="18" charset="0"/>
                <a:sym typeface="Symbol"/>
              </a:rPr>
              <a:t>What is wrong with the average (see the table)?</a:t>
            </a:r>
            <a:endParaRPr lang="ru-RU" dirty="0">
              <a:solidFill>
                <a:srgbClr val="C0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187006" y="4149080"/>
                <a:ext cx="2393337" cy="1800045"/>
              </a:xfrm>
              <a:prstGeom prst="rect">
                <a:avLst/>
              </a:prstGeom>
              <a:noFill/>
            </p:spPr>
            <p:txBody>
              <a:bodyPr wrap="square" rtlCol="0">
                <a:spAutoFit/>
              </a:bodyPr>
              <a:lstStyle/>
              <a:p>
                <a:r>
                  <a:rPr lang="en-US" sz="2000" b="1" dirty="0"/>
                  <a:t>X= </a:t>
                </a:r>
                <a14:m>
                  <m:oMath xmlns:m="http://schemas.openxmlformats.org/officeDocument/2006/math">
                    <m:d>
                      <m:dPr>
                        <m:begChr m:val="["/>
                        <m:endChr m:val="]"/>
                        <m:ctrlPr>
                          <a:rPr lang="en-US" sz="2000" b="1" i="1" smtClean="0">
                            <a:latin typeface="Cambria Math" panose="02040503050406030204" pitchFamily="18" charset="0"/>
                          </a:rPr>
                        </m:ctrlPr>
                      </m:dPr>
                      <m:e>
                        <m:eqArr>
                          <m:eqArrPr>
                            <m:ctrlPr>
                              <a:rPr lang="ru-RU" altLang="ru-RU" sz="2000" i="1" dirty="0">
                                <a:latin typeface="Cambria Math" panose="02040503050406030204" pitchFamily="18" charset="0"/>
                                <a:cs typeface="Arial" pitchFamily="34" charset="0"/>
                              </a:rPr>
                            </m:ctrlPr>
                          </m:eqArrPr>
                          <m:e>
                            <m:r>
                              <m:rPr>
                                <m:nor/>
                              </m:rPr>
                              <a:rPr lang="ru-RU" altLang="ru-RU" sz="2000" dirty="0">
                                <a:latin typeface="Calibri" pitchFamily="34" charset="0"/>
                                <a:cs typeface="Arial" pitchFamily="34" charset="0"/>
                              </a:rPr>
                              <m:t>41    66    90</m:t>
                            </m:r>
                          </m:e>
                          <m:e>
                            <m:r>
                              <m:rPr>
                                <m:nor/>
                              </m:rPr>
                              <a:rPr lang="ru-RU" altLang="ru-RU" sz="2000" dirty="0">
                                <a:latin typeface="Calibri" pitchFamily="34" charset="0"/>
                                <a:cs typeface="Arial" pitchFamily="34" charset="0"/>
                              </a:rPr>
                              <m:t> 57    56    60</m:t>
                            </m:r>
                          </m:e>
                          <m:e>
                            <m:r>
                              <m:rPr>
                                <m:nor/>
                              </m:rPr>
                              <a:rPr lang="ru-RU" altLang="ru-RU" sz="2000" dirty="0">
                                <a:latin typeface="Calibri" pitchFamily="34" charset="0"/>
                                <a:cs typeface="Arial" pitchFamily="34" charset="0"/>
                              </a:rPr>
                              <m:t> 61    72    79</m:t>
                            </m:r>
                          </m:e>
                          <m:e>
                            <m:r>
                              <m:rPr>
                                <m:nor/>
                              </m:rPr>
                              <a:rPr lang="ru-RU" altLang="ru-RU" sz="2000" dirty="0">
                                <a:latin typeface="Calibri" pitchFamily="34" charset="0"/>
                                <a:cs typeface="Arial" pitchFamily="34" charset="0"/>
                              </a:rPr>
                              <m:t> 69    73    72</m:t>
                            </m:r>
                          </m:e>
                          <m:e>
                            <m:r>
                              <m:rPr>
                                <m:nor/>
                              </m:rPr>
                              <a:rPr lang="ru-RU" altLang="ru-RU" sz="2000" dirty="0">
                                <a:latin typeface="Calibri" pitchFamily="34" charset="0"/>
                                <a:cs typeface="Arial" pitchFamily="34" charset="0"/>
                              </a:rPr>
                              <m:t> 63    52    88</m:t>
                            </m:r>
                          </m:e>
                          <m:e>
                            <m:r>
                              <m:rPr>
                                <m:nor/>
                              </m:rPr>
                              <a:rPr lang="ru-RU" altLang="ru-RU" sz="2000" dirty="0">
                                <a:latin typeface="Calibri" pitchFamily="34" charset="0"/>
                                <a:cs typeface="Arial" pitchFamily="34" charset="0"/>
                              </a:rPr>
                              <m:t>  62    83    80</m:t>
                            </m:r>
                            <m:r>
                              <m:rPr>
                                <m:nor/>
                              </m:rPr>
                              <a:rPr lang="ru-RU" altLang="ru-RU" sz="2000" dirty="0">
                                <a:latin typeface="Arial" pitchFamily="34" charset="0"/>
                                <a:cs typeface="Arial" pitchFamily="34" charset="0"/>
                              </a:rPr>
                              <m:t> </m:t>
                            </m:r>
                          </m:e>
                        </m:eqArr>
                      </m:e>
                    </m:d>
                  </m:oMath>
                </a14:m>
                <a:endParaRPr lang="ru-RU"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87006" y="4149080"/>
                <a:ext cx="2393337" cy="1800045"/>
              </a:xfrm>
              <a:prstGeom prst="rect">
                <a:avLst/>
              </a:prstGeom>
              <a:blipFill rotWithShape="1">
                <a:blip r:embed="rId3" cstate="print"/>
                <a:stretch>
                  <a:fillRect l="-2806"/>
                </a:stretch>
              </a:blipFill>
            </p:spPr>
            <p:txBody>
              <a:bodyPr/>
              <a:lstStyle/>
              <a:p>
                <a:r>
                  <a:rPr lang="ru-RU">
                    <a:noFill/>
                  </a:rPr>
                  <a:t> </a:t>
                </a:r>
              </a:p>
            </p:txBody>
          </p:sp>
        </mc:Fallback>
      </mc:AlternateContent>
      <p:sp>
        <p:nvSpPr>
          <p:cNvPr id="9" name="TextBox 8"/>
          <p:cNvSpPr txBox="1"/>
          <p:nvPr/>
        </p:nvSpPr>
        <p:spPr>
          <a:xfrm>
            <a:off x="2903705" y="4264272"/>
            <a:ext cx="6096113" cy="1938992"/>
          </a:xfrm>
          <a:prstGeom prst="rect">
            <a:avLst/>
          </a:prstGeom>
          <a:noFill/>
        </p:spPr>
        <p:txBody>
          <a:bodyPr wrap="square" rtlCol="0">
            <a:spAutoFit/>
          </a:bodyPr>
          <a:lstStyle/>
          <a:p>
            <a:r>
              <a:rPr lang="en-US" sz="2400" b="1" dirty="0"/>
              <a:t>&gt;&gt; [Z,Mu,C]=svd(X); </a:t>
            </a:r>
          </a:p>
          <a:p>
            <a:r>
              <a:rPr lang="en-US" sz="2400" b="1" dirty="0"/>
              <a:t>&gt;&gt; z=Z(:,1)  % First singular 6D scoring vector</a:t>
            </a:r>
          </a:p>
          <a:p>
            <a:r>
              <a:rPr lang="en-US" sz="2400" b="1" dirty="0"/>
              <a:t>&gt;&gt; Mu=Mu(1,1)  % maximum singular value</a:t>
            </a:r>
          </a:p>
          <a:p>
            <a:r>
              <a:rPr lang="en-US" sz="2400" b="1" dirty="0"/>
              <a:t>&gt;&gt; ds=sum(sum(X.*X)) % data scatter</a:t>
            </a:r>
          </a:p>
          <a:p>
            <a:r>
              <a:rPr lang="en-US" sz="2400" b="1" dirty="0"/>
              <a:t>&gt;&gt; z = -z; c = -c;</a:t>
            </a:r>
            <a:endParaRPr lang="ru-RU" sz="2400" b="1" dirty="0"/>
          </a:p>
        </p:txBody>
      </p:sp>
    </p:spTree>
    <p:extLst>
      <p:ext uri="{BB962C8B-B14F-4D97-AF65-F5344CB8AC3E}">
        <p14:creationId xmlns:p14="http://schemas.microsoft.com/office/powerpoint/2010/main" val="146299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5</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18</a:t>
            </a:fld>
            <a:endParaRPr lang="ru-RU" dirty="0"/>
          </a:p>
        </p:txBody>
      </p:sp>
      <p:sp>
        <p:nvSpPr>
          <p:cNvPr id="8" name="TextBox 7"/>
          <p:cNvSpPr txBox="1"/>
          <p:nvPr/>
        </p:nvSpPr>
        <p:spPr>
          <a:xfrm>
            <a:off x="148497" y="3121804"/>
            <a:ext cx="8847006" cy="523220"/>
          </a:xfrm>
          <a:prstGeom prst="rect">
            <a:avLst/>
          </a:prstGeom>
          <a:noFill/>
        </p:spPr>
        <p:txBody>
          <a:bodyPr wrap="square" rtlCol="0">
            <a:spAutoFit/>
          </a:bodyPr>
          <a:lstStyle/>
          <a:p>
            <a:pPr hangingPunct="0"/>
            <a:r>
              <a:rPr lang="en-US" sz="2800" dirty="0"/>
              <a:t>Apply PCA to the data to find the First singular triplet</a:t>
            </a:r>
            <a:endParaRPr lang="en-US" sz="3600" b="1" baseline="-25000" dirty="0">
              <a:latin typeface="Times New Roman" panose="02020603050405020304" pitchFamily="18" charset="0"/>
              <a:cs typeface="Times New Roman" panose="02020603050405020304" pitchFamily="18" charset="0"/>
              <a:sym typeface="Symbo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8751398"/>
              </p:ext>
            </p:extLst>
          </p:nvPr>
        </p:nvGraphicFramePr>
        <p:xfrm>
          <a:off x="179512" y="620688"/>
          <a:ext cx="3312368" cy="2448272"/>
        </p:xfrm>
        <a:graphic>
          <a:graphicData uri="http://schemas.openxmlformats.org/drawingml/2006/table">
            <a:tbl>
              <a:tblPr firstRow="1" firstCol="1" lastRow="1" lastCol="1" bandRow="1" bandCol="1">
                <a:tableStyleId>{5C22544A-7EE6-4342-B048-85BDC9FD1C3A}</a:tableStyleId>
              </a:tblPr>
              <a:tblGrid>
                <a:gridCol w="394200">
                  <a:extLst>
                    <a:ext uri="{9D8B030D-6E8A-4147-A177-3AD203B41FA5}">
                      <a16:colId xmlns:a16="http://schemas.microsoft.com/office/drawing/2014/main" val="20000"/>
                    </a:ext>
                  </a:extLst>
                </a:gridCol>
                <a:gridCol w="1838048">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416157">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SE  OOP  CI</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Mean</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032115">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3</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5</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41    66    90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57    56    60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61    72    79</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69    73    72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63    52    88</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62    83    80</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65.7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57.7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70.7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71.3</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67.7</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75.0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563888" y="908720"/>
            <a:ext cx="5462630" cy="1754326"/>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How can table help in deriving hidden talent scores?</a:t>
            </a:r>
          </a:p>
          <a:p>
            <a:endParaRPr lang="en-US" b="1" baseline="-25000" dirty="0">
              <a:solidFill>
                <a:srgbClr val="C00000"/>
              </a:solidFill>
              <a:cs typeface="Times New Roman" panose="02020603050405020304" pitchFamily="18" charset="0"/>
              <a:sym typeface="Symbol"/>
            </a:endParaRPr>
          </a:p>
          <a:p>
            <a:r>
              <a:rPr lang="en-US" sz="2400" b="1" dirty="0">
                <a:solidFill>
                  <a:srgbClr val="C00000"/>
                </a:solidFill>
                <a:cs typeface="Times New Roman" panose="02020603050405020304" pitchFamily="18" charset="0"/>
                <a:sym typeface="Symbol"/>
              </a:rPr>
              <a:t>What is wrong with the average (see the table)?</a:t>
            </a:r>
            <a:endParaRPr lang="ru-RU" dirty="0">
              <a:solidFill>
                <a:srgbClr val="C0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120638" y="3645850"/>
                <a:ext cx="2716699" cy="2415598"/>
              </a:xfrm>
              <a:prstGeom prst="rect">
                <a:avLst/>
              </a:prstGeom>
              <a:noFill/>
            </p:spPr>
            <p:txBody>
              <a:bodyPr wrap="square" rtlCol="0">
                <a:spAutoFit/>
              </a:bodyPr>
              <a:lstStyle/>
              <a:p>
                <a:r>
                  <a:rPr lang="en-US" sz="2000" b="1" dirty="0"/>
                  <a:t>X= </a:t>
                </a:r>
                <a14:m>
                  <m:oMath xmlns:m="http://schemas.openxmlformats.org/officeDocument/2006/math">
                    <m:d>
                      <m:dPr>
                        <m:begChr m:val="["/>
                        <m:endChr m:val="]"/>
                        <m:ctrlPr>
                          <a:rPr lang="en-US" sz="2000" b="1" i="1" smtClean="0">
                            <a:latin typeface="Cambria Math" panose="02040503050406030204" pitchFamily="18" charset="0"/>
                          </a:rPr>
                        </m:ctrlPr>
                      </m:dPr>
                      <m:e>
                        <m:eqArr>
                          <m:eqArrPr>
                            <m:ctrlPr>
                              <a:rPr lang="ru-RU" altLang="ru-RU" sz="2000" i="1" dirty="0">
                                <a:latin typeface="Cambria Math" panose="02040503050406030204" pitchFamily="18" charset="0"/>
                                <a:cs typeface="Arial" pitchFamily="34" charset="0"/>
                              </a:rPr>
                            </m:ctrlPr>
                          </m:eqArrPr>
                          <m:e>
                            <m:r>
                              <m:rPr>
                                <m:nor/>
                              </m:rPr>
                              <a:rPr lang="ru-RU" altLang="ru-RU" sz="2000" dirty="0">
                                <a:latin typeface="Calibri" pitchFamily="34" charset="0"/>
                                <a:cs typeface="Arial" pitchFamily="34" charset="0"/>
                              </a:rPr>
                              <m:t>41    66    90</m:t>
                            </m:r>
                          </m:e>
                          <m:e>
                            <m:r>
                              <m:rPr>
                                <m:nor/>
                              </m:rPr>
                              <a:rPr lang="ru-RU" altLang="ru-RU" sz="2000" dirty="0">
                                <a:latin typeface="Calibri" pitchFamily="34" charset="0"/>
                                <a:cs typeface="Arial" pitchFamily="34" charset="0"/>
                              </a:rPr>
                              <m:t> 57    56    60</m:t>
                            </m:r>
                          </m:e>
                          <m:e>
                            <m:r>
                              <m:rPr>
                                <m:nor/>
                              </m:rPr>
                              <a:rPr lang="ru-RU" altLang="ru-RU" sz="2000" dirty="0">
                                <a:latin typeface="Calibri" pitchFamily="34" charset="0"/>
                                <a:cs typeface="Arial" pitchFamily="34" charset="0"/>
                              </a:rPr>
                              <m:t> 61    72    79</m:t>
                            </m:r>
                          </m:e>
                          <m:e>
                            <m:r>
                              <m:rPr>
                                <m:nor/>
                              </m:rPr>
                              <a:rPr lang="ru-RU" altLang="ru-RU" sz="2000" dirty="0">
                                <a:latin typeface="Calibri" pitchFamily="34" charset="0"/>
                                <a:cs typeface="Arial" pitchFamily="34" charset="0"/>
                              </a:rPr>
                              <m:t> 69    73    72</m:t>
                            </m:r>
                          </m:e>
                          <m:e>
                            <m:r>
                              <m:rPr>
                                <m:nor/>
                              </m:rPr>
                              <a:rPr lang="ru-RU" altLang="ru-RU" sz="2000" dirty="0">
                                <a:latin typeface="Calibri" pitchFamily="34" charset="0"/>
                                <a:cs typeface="Arial" pitchFamily="34" charset="0"/>
                              </a:rPr>
                              <m:t> 63    52    88</m:t>
                            </m:r>
                          </m:e>
                          <m:e>
                            <m:r>
                              <m:rPr>
                                <m:nor/>
                              </m:rPr>
                              <a:rPr lang="ru-RU" altLang="ru-RU" sz="2000" dirty="0">
                                <a:latin typeface="Calibri" pitchFamily="34" charset="0"/>
                                <a:cs typeface="Arial" pitchFamily="34" charset="0"/>
                              </a:rPr>
                              <m:t>  62    83    80</m:t>
                            </m:r>
                            <m:r>
                              <m:rPr>
                                <m:nor/>
                              </m:rPr>
                              <a:rPr lang="ru-RU" altLang="ru-RU" sz="2000" dirty="0">
                                <a:latin typeface="Arial" pitchFamily="34" charset="0"/>
                                <a:cs typeface="Arial" pitchFamily="34" charset="0"/>
                              </a:rPr>
                              <m:t> </m:t>
                            </m:r>
                          </m:e>
                        </m:eqArr>
                      </m:e>
                    </m:d>
                  </m:oMath>
                </a14:m>
                <a:endParaRPr lang="en-US" altLang="ru-RU" sz="2000" b="1" dirty="0">
                  <a:cs typeface="Arial" pitchFamily="34" charset="0"/>
                </a:endParaRPr>
              </a:p>
              <a:p>
                <a:endParaRPr lang="en-US" sz="2000" b="1" dirty="0"/>
              </a:p>
              <a:p>
                <a:r>
                  <a:rPr lang="en-US" sz="2000" b="1" dirty="0"/>
                  <a:t>c</a:t>
                </a:r>
                <a:r>
                  <a:rPr lang="en-US" sz="2000" b="1" dirty="0">
                    <a:sym typeface="Symbol"/>
                  </a:rPr>
                  <a:t>=[0.49    0.57    0.66]</a:t>
                </a:r>
                <a:endParaRPr lang="ru-RU"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20638" y="3645850"/>
                <a:ext cx="2716699" cy="2415598"/>
              </a:xfrm>
              <a:prstGeom prst="rect">
                <a:avLst/>
              </a:prstGeom>
              <a:blipFill rotWithShape="1">
                <a:blip r:embed="rId3" cstate="print"/>
                <a:stretch>
                  <a:fillRect l="-2472" b="-3788"/>
                </a:stretch>
              </a:blipFill>
            </p:spPr>
            <p:txBody>
              <a:bodyPr/>
              <a:lstStyle/>
              <a:p>
                <a:r>
                  <a:rPr lang="ru-RU">
                    <a:noFill/>
                  </a:rPr>
                  <a:t> </a:t>
                </a:r>
              </a:p>
            </p:txBody>
          </p:sp>
        </mc:Fallback>
      </mc:AlternateContent>
      <p:sp>
        <p:nvSpPr>
          <p:cNvPr id="9" name="TextBox 8"/>
          <p:cNvSpPr txBox="1"/>
          <p:nvPr/>
        </p:nvSpPr>
        <p:spPr>
          <a:xfrm>
            <a:off x="2558275" y="3699487"/>
            <a:ext cx="1365653" cy="2677656"/>
          </a:xfrm>
          <a:prstGeom prst="rect">
            <a:avLst/>
          </a:prstGeom>
          <a:noFill/>
        </p:spPr>
        <p:txBody>
          <a:bodyPr wrap="square" rtlCol="0">
            <a:spAutoFit/>
          </a:bodyPr>
          <a:lstStyle/>
          <a:p>
            <a:r>
              <a:rPr lang="en-US" sz="2400" b="1" dirty="0"/>
              <a:t>     </a:t>
            </a:r>
            <a:r>
              <a:rPr lang="ru-RU" sz="2400" b="1" dirty="0"/>
              <a:t>0.40</a:t>
            </a:r>
          </a:p>
          <a:p>
            <a:r>
              <a:rPr lang="ru-RU" sz="2400" b="1" dirty="0"/>
              <a:t>    </a:t>
            </a:r>
            <a:r>
              <a:rPr lang="en-US" sz="2400" b="1" dirty="0"/>
              <a:t> </a:t>
            </a:r>
            <a:r>
              <a:rPr lang="ru-RU" sz="2400" b="1" dirty="0"/>
              <a:t>0.34</a:t>
            </a:r>
          </a:p>
          <a:p>
            <a:r>
              <a:rPr lang="en-US" sz="2400" b="1" dirty="0"/>
              <a:t>Z=</a:t>
            </a:r>
            <a:r>
              <a:rPr lang="ru-RU" sz="2400" b="1" dirty="0"/>
              <a:t> 0.42</a:t>
            </a:r>
          </a:p>
          <a:p>
            <a:r>
              <a:rPr lang="ru-RU" sz="2400" b="1" dirty="0"/>
              <a:t>    </a:t>
            </a:r>
            <a:r>
              <a:rPr lang="en-US" sz="2400" b="1" dirty="0"/>
              <a:t> </a:t>
            </a:r>
            <a:r>
              <a:rPr lang="ru-RU" sz="2400" b="1" dirty="0"/>
              <a:t>0.42</a:t>
            </a:r>
          </a:p>
          <a:p>
            <a:r>
              <a:rPr lang="ru-RU" sz="2400" b="1" dirty="0"/>
              <a:t>    </a:t>
            </a:r>
            <a:r>
              <a:rPr lang="en-US" sz="2400" b="1" dirty="0"/>
              <a:t> </a:t>
            </a:r>
            <a:r>
              <a:rPr lang="ru-RU" sz="2400" b="1" dirty="0"/>
              <a:t>0.41</a:t>
            </a:r>
          </a:p>
          <a:p>
            <a:r>
              <a:rPr lang="ru-RU" sz="2400" b="1" dirty="0"/>
              <a:t>    </a:t>
            </a:r>
            <a:r>
              <a:rPr lang="en-US" sz="2400" b="1" dirty="0"/>
              <a:t> </a:t>
            </a:r>
            <a:r>
              <a:rPr lang="ru-RU" sz="2400" b="1" dirty="0"/>
              <a:t>0.4</a:t>
            </a:r>
            <a:r>
              <a:rPr lang="en-US" sz="2400" b="1" dirty="0"/>
              <a:t>5</a:t>
            </a:r>
          </a:p>
          <a:p>
            <a:r>
              <a:rPr lang="en-US" sz="2400" b="1" dirty="0">
                <a:sym typeface="Symbol"/>
              </a:rPr>
              <a:t>=291.39</a:t>
            </a:r>
            <a:endParaRPr lang="ru-RU" sz="2400" b="1" dirty="0"/>
          </a:p>
        </p:txBody>
      </p:sp>
      <p:sp>
        <p:nvSpPr>
          <p:cNvPr id="10" name="TextBox 9"/>
          <p:cNvSpPr txBox="1"/>
          <p:nvPr/>
        </p:nvSpPr>
        <p:spPr>
          <a:xfrm>
            <a:off x="4788024" y="3899542"/>
            <a:ext cx="3550011" cy="2246769"/>
          </a:xfrm>
          <a:prstGeom prst="rect">
            <a:avLst/>
          </a:prstGeom>
          <a:noFill/>
        </p:spPr>
        <p:txBody>
          <a:bodyPr wrap="none" rtlCol="0">
            <a:spAutoFit/>
          </a:bodyPr>
          <a:lstStyle/>
          <a:p>
            <a:r>
              <a:rPr lang="en-US" sz="2800" dirty="0"/>
              <a:t>X</a:t>
            </a:r>
            <a:r>
              <a:rPr lang="en-US" sz="2800" dirty="0">
                <a:sym typeface="Symbol"/>
              </a:rPr>
              <a:t></a:t>
            </a:r>
            <a:r>
              <a:rPr lang="en-US" sz="2800" b="1" dirty="0">
                <a:sym typeface="Symbol"/>
              </a:rPr>
              <a:t>  z</a:t>
            </a:r>
            <a:r>
              <a:rPr lang="en-US" sz="2800" b="1" dirty="0"/>
              <a:t> c</a:t>
            </a:r>
            <a:r>
              <a:rPr lang="en-US" sz="2800" b="1" dirty="0">
                <a:sym typeface="Symbol"/>
              </a:rPr>
              <a:t> </a:t>
            </a:r>
          </a:p>
          <a:p>
            <a:endParaRPr lang="en-US" sz="2800" b="1" dirty="0">
              <a:sym typeface="Symbol"/>
            </a:endParaRPr>
          </a:p>
          <a:p>
            <a:r>
              <a:rPr lang="en-US" sz="2800" b="1" dirty="0">
                <a:solidFill>
                  <a:srgbClr val="0070C0"/>
                </a:solidFill>
              </a:rPr>
              <a:t>How can one rescale z </a:t>
            </a:r>
          </a:p>
          <a:p>
            <a:r>
              <a:rPr lang="en-US" sz="2800" b="1" dirty="0">
                <a:solidFill>
                  <a:srgbClr val="0070C0"/>
                </a:solidFill>
              </a:rPr>
              <a:t>to convert it to </a:t>
            </a:r>
          </a:p>
          <a:p>
            <a:r>
              <a:rPr lang="en-US" sz="2800" b="1" dirty="0">
                <a:solidFill>
                  <a:srgbClr val="0070C0"/>
                </a:solidFill>
              </a:rPr>
              <a:t>0 – 100 scale?</a:t>
            </a:r>
            <a:endParaRPr lang="ru-RU" sz="2800" b="1" dirty="0">
              <a:solidFill>
                <a:srgbClr val="0070C0"/>
              </a:solidFill>
            </a:endParaRPr>
          </a:p>
        </p:txBody>
      </p:sp>
    </p:spTree>
    <p:extLst>
      <p:ext uri="{BB962C8B-B14F-4D97-AF65-F5344CB8AC3E}">
        <p14:creationId xmlns:p14="http://schemas.microsoft.com/office/powerpoint/2010/main" val="400329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6</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19</a:t>
            </a:fld>
            <a:endParaRPr lang="ru-RU" dirty="0"/>
          </a:p>
        </p:txBody>
      </p:sp>
      <p:sp>
        <p:nvSpPr>
          <p:cNvPr id="8" name="TextBox 7"/>
          <p:cNvSpPr txBox="1"/>
          <p:nvPr/>
        </p:nvSpPr>
        <p:spPr>
          <a:xfrm>
            <a:off x="3203848" y="1370385"/>
            <a:ext cx="5431615" cy="954107"/>
          </a:xfrm>
          <a:prstGeom prst="rect">
            <a:avLst/>
          </a:prstGeom>
          <a:noFill/>
        </p:spPr>
        <p:txBody>
          <a:bodyPr wrap="square" rtlCol="0">
            <a:spAutoFit/>
          </a:bodyPr>
          <a:lstStyle/>
          <a:p>
            <a:pPr hangingPunct="0"/>
            <a:r>
              <a:rPr lang="en-US" sz="2800" dirty="0"/>
              <a:t>Apply PCA to the data to find the First singular triplet</a:t>
            </a:r>
            <a:endParaRPr lang="en-US" sz="3600" b="1" baseline="-25000" dirty="0">
              <a:latin typeface="Times New Roman" panose="02020603050405020304" pitchFamily="18" charset="0"/>
              <a:cs typeface="Times New Roman" panose="02020603050405020304" pitchFamily="18" charset="0"/>
              <a:sym typeface="Symbo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653987839"/>
              </p:ext>
            </p:extLst>
          </p:nvPr>
        </p:nvGraphicFramePr>
        <p:xfrm>
          <a:off x="179512" y="592718"/>
          <a:ext cx="2808312" cy="2188210"/>
        </p:xfrm>
        <a:graphic>
          <a:graphicData uri="http://schemas.openxmlformats.org/drawingml/2006/table">
            <a:tbl>
              <a:tblPr firstRow="1" firstCol="1" lastRow="1" lastCol="1" bandRow="1" bandCol="1">
                <a:tableStyleId>{5C22544A-7EE6-4342-B048-85BDC9FD1C3A}</a:tableStyleId>
              </a:tblPr>
              <a:tblGrid>
                <a:gridCol w="394200">
                  <a:extLst>
                    <a:ext uri="{9D8B030D-6E8A-4147-A177-3AD203B41FA5}">
                      <a16:colId xmlns:a16="http://schemas.microsoft.com/office/drawing/2014/main" val="20000"/>
                    </a:ext>
                  </a:extLst>
                </a:gridCol>
                <a:gridCol w="155001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288032">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SE  OOP  CI</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1800" dirty="0">
                          <a:effectLst/>
                        </a:rPr>
                        <a:t>Mean</a:t>
                      </a:r>
                      <a:endParaRPr lang="ru-RU"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1828135">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41    66    90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57    56    60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61    72    79</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69    73    72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63    52    88</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62    83    80</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65.7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57.7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70.7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71.3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67.7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 75.0</a:t>
                      </a:r>
                      <a:endParaRPr lang="ru-RU"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203848" y="908720"/>
            <a:ext cx="4464496"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What is wrong with the average?</a:t>
            </a:r>
            <a:endParaRPr lang="ru-RU" dirty="0">
              <a:solidFill>
                <a:srgbClr val="C00000"/>
              </a:solidFill>
            </a:endParaRPr>
          </a:p>
        </p:txBody>
      </p:sp>
      <p:sp>
        <p:nvSpPr>
          <p:cNvPr id="9" name="TextBox 8"/>
          <p:cNvSpPr txBox="1"/>
          <p:nvPr/>
        </p:nvSpPr>
        <p:spPr>
          <a:xfrm>
            <a:off x="148497" y="3068960"/>
            <a:ext cx="1255151" cy="2308324"/>
          </a:xfrm>
          <a:prstGeom prst="rect">
            <a:avLst/>
          </a:prstGeom>
          <a:noFill/>
        </p:spPr>
        <p:txBody>
          <a:bodyPr wrap="square" rtlCol="0">
            <a:spAutoFit/>
          </a:bodyPr>
          <a:lstStyle/>
          <a:p>
            <a:r>
              <a:rPr lang="en-US" sz="2400" b="1" dirty="0"/>
              <a:t>     </a:t>
            </a:r>
            <a:r>
              <a:rPr lang="ru-RU" sz="2400" b="1" dirty="0"/>
              <a:t>0.40</a:t>
            </a:r>
          </a:p>
          <a:p>
            <a:r>
              <a:rPr lang="ru-RU" sz="2400" b="1" dirty="0"/>
              <a:t>    </a:t>
            </a:r>
            <a:r>
              <a:rPr lang="en-US" sz="2400" b="1" dirty="0"/>
              <a:t> </a:t>
            </a:r>
            <a:r>
              <a:rPr lang="ru-RU" sz="2400" b="1" dirty="0"/>
              <a:t>0.34</a:t>
            </a:r>
          </a:p>
          <a:p>
            <a:r>
              <a:rPr lang="en-US" sz="2400" b="1" dirty="0">
                <a:solidFill>
                  <a:srgbClr val="0070C0"/>
                </a:solidFill>
              </a:rPr>
              <a:t>Z</a:t>
            </a:r>
            <a:r>
              <a:rPr lang="en-US" sz="2400" b="1" dirty="0"/>
              <a:t>=</a:t>
            </a:r>
            <a:r>
              <a:rPr lang="ru-RU" sz="2400" b="1" dirty="0"/>
              <a:t> 0.42</a:t>
            </a:r>
          </a:p>
          <a:p>
            <a:r>
              <a:rPr lang="ru-RU" sz="2400" b="1" dirty="0"/>
              <a:t>    </a:t>
            </a:r>
            <a:r>
              <a:rPr lang="en-US" sz="2400" b="1" dirty="0"/>
              <a:t> </a:t>
            </a:r>
            <a:r>
              <a:rPr lang="ru-RU" sz="2400" b="1" dirty="0"/>
              <a:t>0.42</a:t>
            </a:r>
          </a:p>
          <a:p>
            <a:r>
              <a:rPr lang="ru-RU" sz="2400" b="1" dirty="0"/>
              <a:t>    </a:t>
            </a:r>
            <a:r>
              <a:rPr lang="en-US" sz="2400" b="1" dirty="0"/>
              <a:t> </a:t>
            </a:r>
            <a:r>
              <a:rPr lang="ru-RU" sz="2400" b="1" dirty="0"/>
              <a:t>0.41</a:t>
            </a:r>
          </a:p>
          <a:p>
            <a:r>
              <a:rPr lang="ru-RU" sz="2400" b="1" dirty="0"/>
              <a:t>    </a:t>
            </a:r>
            <a:r>
              <a:rPr lang="en-US" sz="2400" b="1" dirty="0"/>
              <a:t> </a:t>
            </a:r>
            <a:r>
              <a:rPr lang="ru-RU" sz="2400" b="1" dirty="0"/>
              <a:t>0.4</a:t>
            </a:r>
            <a:r>
              <a:rPr lang="en-US" sz="2400" b="1" dirty="0"/>
              <a:t>5</a:t>
            </a:r>
          </a:p>
        </p:txBody>
      </p:sp>
      <p:sp>
        <p:nvSpPr>
          <p:cNvPr id="10" name="TextBox 9"/>
          <p:cNvSpPr txBox="1"/>
          <p:nvPr/>
        </p:nvSpPr>
        <p:spPr>
          <a:xfrm>
            <a:off x="3378344" y="2492896"/>
            <a:ext cx="5765656" cy="5940088"/>
          </a:xfrm>
          <a:prstGeom prst="rect">
            <a:avLst/>
          </a:prstGeom>
          <a:noFill/>
        </p:spPr>
        <p:txBody>
          <a:bodyPr wrap="square" rtlCol="0">
            <a:spAutoFit/>
          </a:bodyPr>
          <a:lstStyle/>
          <a:p>
            <a:r>
              <a:rPr lang="en-US" sz="2800" b="1" dirty="0">
                <a:solidFill>
                  <a:srgbClr val="0070C0"/>
                </a:solidFill>
              </a:rPr>
              <a:t>How can one rescale z to convert it to </a:t>
            </a:r>
          </a:p>
          <a:p>
            <a:r>
              <a:rPr lang="en-US" sz="2800" b="1" dirty="0">
                <a:solidFill>
                  <a:srgbClr val="0070C0"/>
                </a:solidFill>
              </a:rPr>
              <a:t>0 – 100 scale?</a:t>
            </a:r>
          </a:p>
          <a:p>
            <a:r>
              <a:rPr lang="en-US" sz="2800" b="1" dirty="0">
                <a:solidFill>
                  <a:schemeClr val="tx2"/>
                </a:solidFill>
              </a:rPr>
              <a:t>Use (*)-like  equation Z=(.49*Se+.57*OOP+0.66*CI)</a:t>
            </a:r>
            <a:r>
              <a:rPr lang="en-US" sz="2800" b="1" dirty="0">
                <a:solidFill>
                  <a:schemeClr val="tx2"/>
                </a:solidFill>
                <a:sym typeface="Symbol"/>
              </a:rPr>
              <a:t></a:t>
            </a:r>
          </a:p>
          <a:p>
            <a:endParaRPr lang="en-US" sz="2800" b="1" dirty="0">
              <a:solidFill>
                <a:schemeClr val="tx2"/>
              </a:solidFill>
              <a:sym typeface="Symbol"/>
            </a:endParaRPr>
          </a:p>
          <a:p>
            <a:r>
              <a:rPr lang="en-US" sz="2800" b="1" dirty="0">
                <a:sym typeface="Symbol"/>
              </a:rPr>
              <a:t>Find </a:t>
            </a:r>
            <a:r>
              <a:rPr lang="en-US" sz="2800" b="1" dirty="0">
                <a:solidFill>
                  <a:schemeClr val="tx2"/>
                </a:solidFill>
                <a:sym typeface="Symbol"/>
              </a:rPr>
              <a:t></a:t>
            </a:r>
            <a:r>
              <a:rPr lang="en-US" sz="2800" b="1" dirty="0">
                <a:sym typeface="Symbol"/>
              </a:rPr>
              <a:t> from OUR WISH that Z=100 at all subject marks being 100:</a:t>
            </a:r>
          </a:p>
          <a:p>
            <a:r>
              <a:rPr lang="en-US" sz="2400" b="1" dirty="0">
                <a:solidFill>
                  <a:schemeClr val="tx2"/>
                </a:solidFill>
              </a:rPr>
              <a:t>100=(.49*100+.57*100+0.66*100)</a:t>
            </a:r>
            <a:r>
              <a:rPr lang="en-US" sz="2400" b="1" dirty="0">
                <a:solidFill>
                  <a:schemeClr val="tx2"/>
                </a:solidFill>
                <a:sym typeface="Symbol"/>
              </a:rPr>
              <a:t></a:t>
            </a:r>
          </a:p>
          <a:p>
            <a:endParaRPr lang="en-US" sz="2400" b="1" dirty="0">
              <a:solidFill>
                <a:schemeClr val="tx2"/>
              </a:solidFill>
              <a:sym typeface="Symbol"/>
            </a:endParaRPr>
          </a:p>
          <a:p>
            <a:r>
              <a:rPr lang="en-US" sz="2400" b="1" dirty="0">
                <a:solidFill>
                  <a:schemeClr val="tx2"/>
                </a:solidFill>
                <a:sym typeface="Symbol"/>
              </a:rPr>
              <a:t>    =100/[(.49+.57+.66)100]=0.5813</a:t>
            </a:r>
          </a:p>
          <a:p>
            <a:endParaRPr lang="en-US" sz="2800" b="1" dirty="0">
              <a:solidFill>
                <a:schemeClr val="tx2"/>
              </a:solidFill>
              <a:sym typeface="Symbol"/>
            </a:endParaRPr>
          </a:p>
          <a:p>
            <a:endParaRPr lang="en-US" sz="2800" b="1" dirty="0">
              <a:solidFill>
                <a:schemeClr val="tx2"/>
              </a:solidFill>
              <a:sym typeface="Symbol"/>
            </a:endParaRPr>
          </a:p>
          <a:p>
            <a:endParaRPr lang="en-US" sz="2800" b="1" dirty="0">
              <a:solidFill>
                <a:schemeClr val="tx2"/>
              </a:solidFill>
              <a:sym typeface="Symbol"/>
            </a:endParaRPr>
          </a:p>
          <a:p>
            <a:endParaRPr lang="ru-RU" sz="2800" b="1" dirty="0">
              <a:solidFill>
                <a:schemeClr val="tx2"/>
              </a:solidFill>
            </a:endParaRPr>
          </a:p>
        </p:txBody>
      </p:sp>
      <p:sp>
        <p:nvSpPr>
          <p:cNvPr id="14" name="TextBox 13"/>
          <p:cNvSpPr txBox="1"/>
          <p:nvPr/>
        </p:nvSpPr>
        <p:spPr>
          <a:xfrm>
            <a:off x="1254778" y="3091965"/>
            <a:ext cx="2105063" cy="3170099"/>
          </a:xfrm>
          <a:prstGeom prst="rect">
            <a:avLst/>
          </a:prstGeom>
          <a:noFill/>
        </p:spPr>
        <p:txBody>
          <a:bodyPr wrap="none" rtlCol="0">
            <a:spAutoFit/>
          </a:bodyPr>
          <a:lstStyle/>
          <a:p>
            <a:r>
              <a:rPr lang="en-US" sz="2400" b="1" dirty="0">
                <a:sym typeface="Symbol"/>
              </a:rPr>
              <a:t>       0.49</a:t>
            </a:r>
          </a:p>
          <a:p>
            <a:r>
              <a:rPr lang="en-US" sz="2400" b="1" dirty="0">
                <a:sym typeface="Symbol"/>
              </a:rPr>
              <a:t> </a:t>
            </a:r>
            <a:r>
              <a:rPr lang="en-US" sz="2400" b="1" dirty="0">
                <a:solidFill>
                  <a:srgbClr val="0070C0"/>
                </a:solidFill>
                <a:sym typeface="Symbol"/>
              </a:rPr>
              <a:t>c</a:t>
            </a:r>
            <a:r>
              <a:rPr lang="en-US" sz="2400" b="1" dirty="0">
                <a:sym typeface="Symbol"/>
              </a:rPr>
              <a:t> = 0.57</a:t>
            </a:r>
          </a:p>
          <a:p>
            <a:r>
              <a:rPr lang="en-US" sz="2400" b="1" dirty="0">
                <a:sym typeface="Symbol"/>
              </a:rPr>
              <a:t>       0.66</a:t>
            </a:r>
          </a:p>
          <a:p>
            <a:endParaRPr lang="en-US" sz="2400" b="1" dirty="0">
              <a:sym typeface="Symbol"/>
            </a:endParaRPr>
          </a:p>
          <a:p>
            <a:r>
              <a:rPr lang="en-US" sz="2400" b="1" dirty="0">
                <a:solidFill>
                  <a:srgbClr val="0070C0"/>
                </a:solidFill>
                <a:sym typeface="Symbol"/>
              </a:rPr>
              <a:t></a:t>
            </a:r>
            <a:r>
              <a:rPr lang="en-US" sz="2400" b="1" dirty="0">
                <a:sym typeface="Symbol"/>
              </a:rPr>
              <a:t>=291.39</a:t>
            </a:r>
          </a:p>
          <a:p>
            <a:r>
              <a:rPr lang="en-US" sz="2400" dirty="0"/>
              <a:t>   </a:t>
            </a:r>
          </a:p>
          <a:p>
            <a:r>
              <a:rPr lang="en-US" sz="2400" b="1" dirty="0"/>
              <a:t>     X</a:t>
            </a:r>
            <a:r>
              <a:rPr lang="en-US" sz="2400" b="1" dirty="0">
                <a:sym typeface="Symbol"/>
              </a:rPr>
              <a:t>z</a:t>
            </a:r>
            <a:r>
              <a:rPr lang="en-US" sz="2400" b="1" dirty="0"/>
              <a:t>c</a:t>
            </a:r>
            <a:r>
              <a:rPr lang="en-US" sz="2400" b="1" dirty="0">
                <a:sym typeface="Symbol"/>
              </a:rPr>
              <a:t> </a:t>
            </a:r>
          </a:p>
          <a:p>
            <a:r>
              <a:rPr lang="en-US" sz="3200" b="1" dirty="0"/>
              <a:t> </a:t>
            </a:r>
            <a:r>
              <a:rPr lang="en-US" sz="3200" b="1" dirty="0">
                <a:solidFill>
                  <a:schemeClr val="tx2"/>
                </a:solidFill>
              </a:rPr>
              <a:t>z=Xc/</a:t>
            </a:r>
            <a:r>
              <a:rPr lang="en-US" sz="3200" b="1" dirty="0">
                <a:solidFill>
                  <a:schemeClr val="tx2"/>
                </a:solidFill>
                <a:sym typeface="Symbol"/>
              </a:rPr>
              <a:t> (*) </a:t>
            </a:r>
            <a:endParaRPr lang="ru-RU" sz="3200" b="1" dirty="0">
              <a:solidFill>
                <a:schemeClr val="tx2"/>
              </a:solidFill>
            </a:endParaRPr>
          </a:p>
        </p:txBody>
      </p:sp>
    </p:spTree>
    <p:extLst>
      <p:ext uri="{BB962C8B-B14F-4D97-AF65-F5344CB8AC3E}">
        <p14:creationId xmlns:p14="http://schemas.microsoft.com/office/powerpoint/2010/main" val="108740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t>PCA methodology: Summary</a:t>
            </a:r>
            <a:br>
              <a:rPr lang="en-US" sz="3200" b="1" dirty="0"/>
            </a:b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0" y="934778"/>
            <a:ext cx="9144000" cy="5662574"/>
          </a:xfrm>
          <a:prstGeom prst="rect">
            <a:avLst/>
          </a:prstGeom>
          <a:noFill/>
        </p:spPr>
        <p:txBody>
          <a:bodyPr wrap="square" rtlCol="0">
            <a:spAutoFit/>
          </a:bodyPr>
          <a:lstStyle/>
          <a:p>
            <a:pPr marL="457200" indent="-457200">
              <a:buFont typeface="Arial" panose="020B0604020202020204" pitchFamily="34" charset="0"/>
              <a:buChar char="•"/>
            </a:pPr>
            <a:r>
              <a:rPr lang="en-US" sz="3200" b="1" dirty="0">
                <a:solidFill>
                  <a:schemeClr val="tx2"/>
                </a:solidFill>
              </a:rPr>
              <a:t>Principal component is a rescaled singular triplet</a:t>
            </a:r>
          </a:p>
          <a:p>
            <a:pPr marL="457200" indent="-457200">
              <a:buFont typeface="Arial" panose="020B0604020202020204" pitchFamily="34" charset="0"/>
              <a:buChar char="•"/>
            </a:pPr>
            <a:r>
              <a:rPr lang="en-US" sz="3200" b="1" dirty="0">
                <a:solidFill>
                  <a:schemeClr val="tx2"/>
                </a:solidFill>
              </a:rPr>
              <a:t>Principal components optimally approximate the data according to the least squares criterion</a:t>
            </a:r>
          </a:p>
          <a:p>
            <a:pPr marL="457200" indent="-457200">
              <a:buFont typeface="Arial" panose="020B0604020202020204" pitchFamily="34" charset="0"/>
              <a:buChar char="•"/>
            </a:pPr>
            <a:r>
              <a:rPr lang="en-US" sz="3200" b="1" dirty="0">
                <a:solidFill>
                  <a:schemeClr val="tx2"/>
                </a:solidFill>
              </a:rPr>
              <a:t>Principal components are orthogonal to each other</a:t>
            </a:r>
          </a:p>
          <a:p>
            <a:pPr marL="457200" indent="-457200">
              <a:buFont typeface="Arial" panose="020B0604020202020204" pitchFamily="34" charset="0"/>
              <a:buChar char="•"/>
            </a:pPr>
            <a:r>
              <a:rPr lang="en-US" sz="3200" b="1" dirty="0">
                <a:solidFill>
                  <a:schemeClr val="tx2"/>
                </a:solidFill>
              </a:rPr>
              <a:t>Principal component’s contribution is proportional to its squared singular value</a:t>
            </a:r>
          </a:p>
          <a:p>
            <a:pPr marL="457200" indent="-457200">
              <a:buFont typeface="Arial" panose="020B0604020202020204" pitchFamily="34" charset="0"/>
              <a:buChar char="•"/>
            </a:pPr>
            <a:r>
              <a:rPr lang="en-US" sz="3200" b="1" dirty="0">
                <a:solidFill>
                  <a:schemeClr val="tx2"/>
                </a:solidFill>
              </a:rPr>
              <a:t>Principal components change at any data transformation, centering included</a:t>
            </a:r>
          </a:p>
          <a:p>
            <a:pPr marL="457200" indent="-457200">
              <a:buFont typeface="Arial" panose="020B0604020202020204" pitchFamily="34" charset="0"/>
              <a:buChar char="•"/>
            </a:pPr>
            <a:r>
              <a:rPr lang="en-US" sz="3200" b="1" dirty="0">
                <a:solidFill>
                  <a:schemeClr val="tx2"/>
                </a:solidFill>
              </a:rPr>
              <a:t>Principal components of X are highly related to eigenvalues and eigenvectors of A=X</a:t>
            </a:r>
            <a:r>
              <a:rPr lang="en-US" sz="3200" b="1" dirty="0">
                <a:solidFill>
                  <a:schemeClr val="tx2"/>
                </a:solidFill>
                <a:sym typeface="Symbol"/>
              </a:rPr>
              <a:t>X</a:t>
            </a:r>
            <a:endParaRPr lang="en-US" sz="3200" b="1" dirty="0">
              <a:solidFill>
                <a:schemeClr val="tx2"/>
              </a:solidFill>
            </a:endParaRPr>
          </a:p>
        </p:txBody>
      </p:sp>
    </p:spTree>
    <p:extLst>
      <p:ext uri="{BB962C8B-B14F-4D97-AF65-F5344CB8AC3E}">
        <p14:creationId xmlns:p14="http://schemas.microsoft.com/office/powerpoint/2010/main" val="285610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7</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20</a:t>
            </a:fld>
            <a:endParaRPr lang="ru-RU" dirty="0"/>
          </a:p>
        </p:txBody>
      </p:sp>
      <p:sp>
        <p:nvSpPr>
          <p:cNvPr id="8" name="TextBox 7"/>
          <p:cNvSpPr txBox="1"/>
          <p:nvPr/>
        </p:nvSpPr>
        <p:spPr>
          <a:xfrm>
            <a:off x="4067944" y="1370385"/>
            <a:ext cx="5076056" cy="1261884"/>
          </a:xfrm>
          <a:prstGeom prst="rect">
            <a:avLst/>
          </a:prstGeom>
          <a:noFill/>
        </p:spPr>
        <p:txBody>
          <a:bodyPr wrap="square" rtlCol="0">
            <a:spAutoFit/>
          </a:bodyPr>
          <a:lstStyle/>
          <a:p>
            <a:pPr hangingPunct="0"/>
            <a:r>
              <a:rPr lang="en-US" sz="2400" b="1" dirty="0"/>
              <a:t>Apply PCA to the data to find the First singular triplet</a:t>
            </a:r>
          </a:p>
          <a:p>
            <a:r>
              <a:rPr lang="en-US" sz="2800" b="1" dirty="0">
                <a:solidFill>
                  <a:srgbClr val="0070C0"/>
                </a:solidFill>
              </a:rPr>
              <a:t>Rescale z to 0–100 scale</a:t>
            </a:r>
            <a:endParaRPr lang="en-US" sz="2400" b="1" baseline="-25000" dirty="0">
              <a:latin typeface="Times New Roman" panose="02020603050405020304" pitchFamily="18" charset="0"/>
              <a:cs typeface="Times New Roman" panose="02020603050405020304" pitchFamily="18" charset="0"/>
              <a:sym typeface="Symbo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038981448"/>
              </p:ext>
            </p:extLst>
          </p:nvPr>
        </p:nvGraphicFramePr>
        <p:xfrm>
          <a:off x="179512" y="592718"/>
          <a:ext cx="3456384" cy="2188210"/>
        </p:xfrm>
        <a:graphic>
          <a:graphicData uri="http://schemas.openxmlformats.org/drawingml/2006/table">
            <a:tbl>
              <a:tblPr firstRow="1" firstCol="1" lastRow="1" lastCol="1" bandRow="1" bandCol="1">
                <a:tableStyleId>{5C22544A-7EE6-4342-B048-85BDC9FD1C3A}</a:tableStyleId>
              </a:tblPr>
              <a:tblGrid>
                <a:gridCol w="43204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73543">
                  <a:extLst>
                    <a:ext uri="{9D8B030D-6E8A-4147-A177-3AD203B41FA5}">
                      <a16:colId xmlns:a16="http://schemas.microsoft.com/office/drawing/2014/main" val="20002"/>
                    </a:ext>
                  </a:extLst>
                </a:gridCol>
                <a:gridCol w="810633">
                  <a:extLst>
                    <a:ext uri="{9D8B030D-6E8A-4147-A177-3AD203B41FA5}">
                      <a16:colId xmlns:a16="http://schemas.microsoft.com/office/drawing/2014/main" val="20003"/>
                    </a:ext>
                  </a:extLst>
                </a:gridCol>
              </a:tblGrid>
              <a:tr h="288032">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SE</a:t>
                      </a:r>
                      <a:r>
                        <a:rPr lang="en-US" sz="2000" baseline="0" dirty="0">
                          <a:effectLst/>
                        </a:rPr>
                        <a:t> </a:t>
                      </a:r>
                      <a:r>
                        <a:rPr lang="en-US" sz="2000" dirty="0">
                          <a:effectLst/>
                        </a:rPr>
                        <a:t>OOP  CI</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1800" dirty="0">
                          <a:solidFill>
                            <a:srgbClr val="C00000"/>
                          </a:solidFill>
                          <a:effectLst/>
                        </a:rPr>
                        <a:t>Mean</a:t>
                      </a:r>
                      <a:endParaRPr lang="ru-RU" sz="1800" dirty="0">
                        <a:solidFill>
                          <a:srgbClr val="C00000"/>
                        </a:solidFill>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800" dirty="0">
                          <a:solidFill>
                            <a:srgbClr val="7030A0"/>
                          </a:solidFill>
                          <a:effectLst/>
                          <a:latin typeface="Times"/>
                          <a:ea typeface="Times New Roman"/>
                          <a:cs typeface="Times New Roman"/>
                        </a:rPr>
                        <a:t>PC   z</a:t>
                      </a:r>
                      <a:endParaRPr lang="ru-RU" sz="18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1828135">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41  66    90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57  56    60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61  72    79</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69  73    72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63  52    88</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62  83    80</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65.7</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57.7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70.7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71.3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75.0</a:t>
                      </a:r>
                      <a:endParaRPr lang="ru-RU" sz="20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2000" dirty="0">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68.0</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57.8</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   </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68.9</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75.8</a:t>
                      </a:r>
                      <a:endParaRPr lang="ru-RU" sz="20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941676" y="956688"/>
            <a:ext cx="4662772"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 What is wrong with the average?</a:t>
            </a:r>
            <a:endParaRPr lang="ru-RU" dirty="0">
              <a:solidFill>
                <a:srgbClr val="C00000"/>
              </a:solidFill>
            </a:endParaRPr>
          </a:p>
        </p:txBody>
      </p:sp>
      <p:sp>
        <p:nvSpPr>
          <p:cNvPr id="10" name="TextBox 9"/>
          <p:cNvSpPr txBox="1"/>
          <p:nvPr/>
        </p:nvSpPr>
        <p:spPr>
          <a:xfrm>
            <a:off x="539552" y="2780928"/>
            <a:ext cx="8157160" cy="4770537"/>
          </a:xfrm>
          <a:prstGeom prst="rect">
            <a:avLst/>
          </a:prstGeom>
          <a:noFill/>
        </p:spPr>
        <p:txBody>
          <a:bodyPr wrap="square" rtlCol="0">
            <a:spAutoFit/>
          </a:bodyPr>
          <a:lstStyle/>
          <a:p>
            <a:r>
              <a:rPr lang="en-US" sz="3600" b="1" dirty="0"/>
              <a:t>         PCA: </a:t>
            </a:r>
            <a:r>
              <a:rPr lang="en-US" sz="2800" b="1" dirty="0">
                <a:solidFill>
                  <a:schemeClr val="tx2"/>
                </a:solidFill>
              </a:rPr>
              <a:t>    Z=(.49*Se+.57*OOP+0.66*CI)</a:t>
            </a:r>
            <a:r>
              <a:rPr lang="en-US" sz="2800" b="1" dirty="0">
                <a:solidFill>
                  <a:schemeClr val="tx2"/>
                </a:solidFill>
                <a:sym typeface="Symbol"/>
              </a:rPr>
              <a:t></a:t>
            </a:r>
          </a:p>
          <a:p>
            <a:endParaRPr lang="en-US" sz="2800" b="1" dirty="0">
              <a:solidFill>
                <a:schemeClr val="tx2"/>
              </a:solidFill>
              <a:sym typeface="Symbol"/>
            </a:endParaRPr>
          </a:p>
          <a:p>
            <a:r>
              <a:rPr lang="en-US" sz="2800" b="1" dirty="0">
                <a:sym typeface="Symbol"/>
              </a:rPr>
              <a:t>Found  </a:t>
            </a:r>
            <a:r>
              <a:rPr lang="en-US" sz="2800" b="1" dirty="0">
                <a:solidFill>
                  <a:schemeClr val="tx2"/>
                </a:solidFill>
                <a:sym typeface="Symbol"/>
              </a:rPr>
              <a:t>=0.5813</a:t>
            </a:r>
            <a:r>
              <a:rPr lang="en-US" sz="2800" b="1" dirty="0">
                <a:sym typeface="Symbol"/>
              </a:rPr>
              <a:t> from OUR WISH that Z=100 at all subject marks being 100. </a:t>
            </a:r>
            <a:r>
              <a:rPr lang="en-US" sz="2800" b="1" dirty="0">
                <a:solidFill>
                  <a:srgbClr val="7030A0"/>
                </a:solidFill>
                <a:sym typeface="Symbol"/>
              </a:rPr>
              <a:t>The FINAL equation:</a:t>
            </a:r>
          </a:p>
          <a:p>
            <a:endParaRPr lang="en-US" sz="2400" b="1" dirty="0">
              <a:solidFill>
                <a:schemeClr val="tx2"/>
              </a:solidFill>
              <a:sym typeface="Symbol"/>
            </a:endParaRPr>
          </a:p>
          <a:p>
            <a:r>
              <a:rPr lang="en-US" sz="2800" b="1" dirty="0">
                <a:solidFill>
                  <a:schemeClr val="tx2"/>
                </a:solidFill>
              </a:rPr>
              <a:t> </a:t>
            </a:r>
            <a:r>
              <a:rPr lang="en-US" sz="2800" b="1" dirty="0">
                <a:solidFill>
                  <a:srgbClr val="7030A0"/>
                </a:solidFill>
              </a:rPr>
              <a:t>                Z=0.29*Se+0.33*OOP+0.38*CI</a:t>
            </a:r>
          </a:p>
          <a:p>
            <a:endParaRPr lang="en-US" sz="2800" b="1" dirty="0">
              <a:solidFill>
                <a:srgbClr val="7030A0"/>
              </a:solidFill>
              <a:sym typeface="Symbol"/>
            </a:endParaRPr>
          </a:p>
          <a:p>
            <a:r>
              <a:rPr lang="en-US" sz="2800" b="1" dirty="0">
                <a:solidFill>
                  <a:srgbClr val="7030A0"/>
                </a:solidFill>
              </a:rPr>
              <a:t>        </a:t>
            </a:r>
            <a:r>
              <a:rPr lang="en-US" sz="2800" b="1" dirty="0">
                <a:solidFill>
                  <a:srgbClr val="C00000"/>
                </a:solidFill>
              </a:rPr>
              <a:t>Mean=0.33*Se+0.33*OOP+0.33*CI</a:t>
            </a:r>
            <a:endParaRPr lang="en-US" sz="2800" b="1" dirty="0">
              <a:solidFill>
                <a:srgbClr val="C00000"/>
              </a:solidFill>
              <a:sym typeface="Symbol"/>
            </a:endParaRPr>
          </a:p>
          <a:p>
            <a:endParaRPr lang="en-US" sz="2800" b="1" dirty="0">
              <a:solidFill>
                <a:srgbClr val="7030A0"/>
              </a:solidFill>
              <a:sym typeface="Symbol"/>
            </a:endParaRPr>
          </a:p>
          <a:p>
            <a:endParaRPr lang="en-US" sz="2400" b="1" dirty="0">
              <a:solidFill>
                <a:schemeClr val="tx2"/>
              </a:solidFill>
              <a:sym typeface="Symbol"/>
            </a:endParaRPr>
          </a:p>
          <a:p>
            <a:endParaRPr lang="ru-RU" sz="2400" b="1" dirty="0">
              <a:solidFill>
                <a:schemeClr val="tx2"/>
              </a:solidFill>
            </a:endParaRPr>
          </a:p>
        </p:txBody>
      </p:sp>
    </p:spTree>
    <p:extLst>
      <p:ext uri="{BB962C8B-B14F-4D97-AF65-F5344CB8AC3E}">
        <p14:creationId xmlns:p14="http://schemas.microsoft.com/office/powerpoint/2010/main" val="363935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8</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21</a:t>
            </a:fld>
            <a:endParaRPr lang="ru-RU" dirty="0"/>
          </a:p>
        </p:txBody>
      </p:sp>
      <p:sp>
        <p:nvSpPr>
          <p:cNvPr id="8" name="TextBox 7"/>
          <p:cNvSpPr txBox="1"/>
          <p:nvPr/>
        </p:nvSpPr>
        <p:spPr>
          <a:xfrm>
            <a:off x="3707904" y="1320985"/>
            <a:ext cx="5343832" cy="1200329"/>
          </a:xfrm>
          <a:prstGeom prst="rect">
            <a:avLst/>
          </a:prstGeom>
          <a:noFill/>
        </p:spPr>
        <p:txBody>
          <a:bodyPr wrap="square" rtlCol="0">
            <a:spAutoFit/>
          </a:bodyPr>
          <a:lstStyle/>
          <a:p>
            <a:r>
              <a:rPr lang="en-US" sz="2400" b="1" dirty="0">
                <a:solidFill>
                  <a:srgbClr val="C00000"/>
                </a:solidFill>
              </a:rPr>
              <a:t>     Mean=0.33*Se+0.33*OOP+0.33*CI,</a:t>
            </a:r>
          </a:p>
          <a:p>
            <a:r>
              <a:rPr lang="en-US" sz="2400" b="1" dirty="0">
                <a:solidFill>
                  <a:schemeClr val="tx2"/>
                </a:solidFill>
                <a:sym typeface="Symbol"/>
              </a:rPr>
              <a:t>Almost as good as the PCA factor; yet no contribution to the data scatter!</a:t>
            </a:r>
          </a:p>
        </p:txBody>
      </p:sp>
      <p:graphicFrame>
        <p:nvGraphicFramePr>
          <p:cNvPr id="3" name="Таблица 2"/>
          <p:cNvGraphicFramePr>
            <a:graphicFrameLocks noGrp="1"/>
          </p:cNvGraphicFramePr>
          <p:nvPr>
            <p:extLst>
              <p:ext uri="{D42A27DB-BD31-4B8C-83A1-F6EECF244321}">
                <p14:modId xmlns:p14="http://schemas.microsoft.com/office/powerpoint/2010/main" val="629620602"/>
              </p:ext>
            </p:extLst>
          </p:nvPr>
        </p:nvGraphicFramePr>
        <p:xfrm>
          <a:off x="179512" y="592718"/>
          <a:ext cx="3456384" cy="2188210"/>
        </p:xfrm>
        <a:graphic>
          <a:graphicData uri="http://schemas.openxmlformats.org/drawingml/2006/table">
            <a:tbl>
              <a:tblPr firstRow="1" firstCol="1" lastRow="1" lastCol="1" bandRow="1" bandCol="1">
                <a:tableStyleId>{5C22544A-7EE6-4342-B048-85BDC9FD1C3A}</a:tableStyleId>
              </a:tblPr>
              <a:tblGrid>
                <a:gridCol w="43204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73543">
                  <a:extLst>
                    <a:ext uri="{9D8B030D-6E8A-4147-A177-3AD203B41FA5}">
                      <a16:colId xmlns:a16="http://schemas.microsoft.com/office/drawing/2014/main" val="20002"/>
                    </a:ext>
                  </a:extLst>
                </a:gridCol>
                <a:gridCol w="810633">
                  <a:extLst>
                    <a:ext uri="{9D8B030D-6E8A-4147-A177-3AD203B41FA5}">
                      <a16:colId xmlns:a16="http://schemas.microsoft.com/office/drawing/2014/main" val="20003"/>
                    </a:ext>
                  </a:extLst>
                </a:gridCol>
              </a:tblGrid>
              <a:tr h="288032">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SE</a:t>
                      </a:r>
                      <a:r>
                        <a:rPr lang="en-US" sz="2000" baseline="0" dirty="0">
                          <a:effectLst/>
                        </a:rPr>
                        <a:t> </a:t>
                      </a:r>
                      <a:r>
                        <a:rPr lang="en-US" sz="2000" dirty="0">
                          <a:effectLst/>
                        </a:rPr>
                        <a:t>OOP  CI</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1800" dirty="0">
                          <a:solidFill>
                            <a:srgbClr val="C00000"/>
                          </a:solidFill>
                          <a:effectLst/>
                        </a:rPr>
                        <a:t>Mean</a:t>
                      </a:r>
                      <a:endParaRPr lang="ru-RU" sz="1800" dirty="0">
                        <a:solidFill>
                          <a:srgbClr val="C00000"/>
                        </a:solidFill>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800" dirty="0">
                          <a:solidFill>
                            <a:srgbClr val="7030A0"/>
                          </a:solidFill>
                          <a:effectLst/>
                          <a:latin typeface="Times"/>
                          <a:ea typeface="Times New Roman"/>
                          <a:cs typeface="Times New Roman"/>
                        </a:rPr>
                        <a:t>PC   z</a:t>
                      </a:r>
                      <a:endParaRPr lang="ru-RU" sz="18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1828135">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41  66    90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57  56    60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61  72    79</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69  73    72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63  52    88</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62  83    80</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65.7</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57.7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70.7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71.3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75.0</a:t>
                      </a:r>
                      <a:endParaRPr lang="ru-RU" sz="20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2000" dirty="0">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68.0</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57.8</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   </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68.9</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75.8</a:t>
                      </a:r>
                      <a:endParaRPr lang="ru-RU" sz="20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941676" y="884101"/>
            <a:ext cx="4662772"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 What is wrong with the mean?</a:t>
            </a:r>
            <a:endParaRPr lang="ru-RU" dirty="0">
              <a:solidFill>
                <a:srgbClr val="C00000"/>
              </a:solidFill>
            </a:endParaRPr>
          </a:p>
        </p:txBody>
      </p:sp>
      <p:sp>
        <p:nvSpPr>
          <p:cNvPr id="10" name="TextBox 9"/>
          <p:cNvSpPr txBox="1"/>
          <p:nvPr/>
        </p:nvSpPr>
        <p:spPr>
          <a:xfrm>
            <a:off x="539552" y="2348880"/>
            <a:ext cx="8157160" cy="6124754"/>
          </a:xfrm>
          <a:prstGeom prst="rect">
            <a:avLst/>
          </a:prstGeom>
          <a:noFill/>
        </p:spPr>
        <p:txBody>
          <a:bodyPr wrap="square" rtlCol="0">
            <a:spAutoFit/>
          </a:bodyPr>
          <a:lstStyle/>
          <a:p>
            <a:r>
              <a:rPr lang="en-US" sz="3600" b="1" dirty="0"/>
              <a:t>                                  </a:t>
            </a:r>
            <a:r>
              <a:rPr lang="en-US" sz="3200" b="1" dirty="0"/>
              <a:t>Hidden factor derivation:</a:t>
            </a:r>
          </a:p>
          <a:p>
            <a:r>
              <a:rPr lang="en-US" sz="3200" b="1" dirty="0"/>
              <a:t>1. Select base features and convert them into the same scale, say, 0 to 100, to form matrix X</a:t>
            </a:r>
          </a:p>
          <a:p>
            <a:r>
              <a:rPr lang="en-US" sz="3200" b="1" dirty="0">
                <a:sym typeface="Symbol"/>
              </a:rPr>
              <a:t>2. Find the first singular triplet (, z, c) </a:t>
            </a:r>
          </a:p>
          <a:p>
            <a:r>
              <a:rPr lang="en-US" sz="3200" b="1" dirty="0">
                <a:sym typeface="Symbol"/>
              </a:rPr>
              <a:t>3. Use equation z=Xc to rescale z, typically to   0-100 scale, as explained  </a:t>
            </a:r>
          </a:p>
          <a:p>
            <a:r>
              <a:rPr lang="en-US" sz="2800" b="1" dirty="0">
                <a:solidFill>
                  <a:srgbClr val="7030A0"/>
                </a:solidFill>
              </a:rPr>
              <a:t>                 Z=0.29*Se+0.33*OOP+0.38*CI</a:t>
            </a:r>
          </a:p>
          <a:p>
            <a:r>
              <a:rPr lang="en-US" sz="3200" b="1" dirty="0"/>
              <a:t>4. Apply the equation to the used and new entities</a:t>
            </a:r>
          </a:p>
          <a:p>
            <a:endParaRPr lang="en-US" sz="2800" b="1" dirty="0">
              <a:solidFill>
                <a:srgbClr val="7030A0"/>
              </a:solidFill>
              <a:sym typeface="Symbol"/>
            </a:endParaRPr>
          </a:p>
          <a:p>
            <a:r>
              <a:rPr lang="en-US" sz="2800" b="1" dirty="0">
                <a:solidFill>
                  <a:srgbClr val="7030A0"/>
                </a:solidFill>
              </a:rPr>
              <a:t>        </a:t>
            </a:r>
            <a:endParaRPr lang="en-US" sz="2800" b="1" dirty="0">
              <a:solidFill>
                <a:srgbClr val="7030A0"/>
              </a:solidFill>
              <a:sym typeface="Symbol"/>
            </a:endParaRPr>
          </a:p>
          <a:p>
            <a:endParaRPr lang="en-US" sz="2400" b="1" dirty="0">
              <a:solidFill>
                <a:schemeClr val="tx2"/>
              </a:solidFill>
              <a:sym typeface="Symbol"/>
            </a:endParaRPr>
          </a:p>
          <a:p>
            <a:endParaRPr lang="ru-RU" sz="2400" b="1" dirty="0">
              <a:solidFill>
                <a:schemeClr val="tx2"/>
              </a:solidFill>
            </a:endParaRPr>
          </a:p>
        </p:txBody>
      </p:sp>
    </p:spTree>
    <p:extLst>
      <p:ext uri="{BB962C8B-B14F-4D97-AF65-F5344CB8AC3E}">
        <p14:creationId xmlns:p14="http://schemas.microsoft.com/office/powerpoint/2010/main" val="15771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9</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22</a:t>
            </a:fld>
            <a:endParaRPr lang="ru-RU" dirty="0"/>
          </a:p>
        </p:txBody>
      </p:sp>
      <p:sp>
        <p:nvSpPr>
          <p:cNvPr id="8" name="TextBox 7"/>
          <p:cNvSpPr txBox="1"/>
          <p:nvPr/>
        </p:nvSpPr>
        <p:spPr>
          <a:xfrm>
            <a:off x="3491880" y="1320985"/>
            <a:ext cx="5559856" cy="1569660"/>
          </a:xfrm>
          <a:prstGeom prst="rect">
            <a:avLst/>
          </a:prstGeom>
          <a:noFill/>
        </p:spPr>
        <p:txBody>
          <a:bodyPr wrap="square" rtlCol="0">
            <a:spAutoFit/>
          </a:bodyPr>
          <a:lstStyle/>
          <a:p>
            <a:r>
              <a:rPr lang="en-US" sz="2400" b="1" dirty="0">
                <a:solidFill>
                  <a:srgbClr val="C00000"/>
                </a:solidFill>
              </a:rPr>
              <a:t>     </a:t>
            </a:r>
            <a:r>
              <a:rPr lang="en-US" sz="2400" b="1" dirty="0">
                <a:solidFill>
                  <a:srgbClr val="7030A0"/>
                </a:solidFill>
              </a:rPr>
              <a:t>Z=0.29*Se+0.33*OOP+0.38*CI</a:t>
            </a:r>
          </a:p>
          <a:p>
            <a:r>
              <a:rPr lang="en-US" sz="2400" b="1" dirty="0">
                <a:solidFill>
                  <a:schemeClr val="tx2"/>
                </a:solidFill>
              </a:rPr>
              <a:t>Weight of Se is lowered while Weight of CI is increased in comparison to the mean</a:t>
            </a:r>
          </a:p>
          <a:p>
            <a:endParaRPr lang="en-US" sz="2400" b="1" dirty="0">
              <a:solidFill>
                <a:srgbClr val="C0000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417153741"/>
              </p:ext>
            </p:extLst>
          </p:nvPr>
        </p:nvGraphicFramePr>
        <p:xfrm>
          <a:off x="14248" y="548680"/>
          <a:ext cx="3456384" cy="2188210"/>
        </p:xfrm>
        <a:graphic>
          <a:graphicData uri="http://schemas.openxmlformats.org/drawingml/2006/table">
            <a:tbl>
              <a:tblPr firstRow="1" firstCol="1" lastRow="1" lastCol="1" bandRow="1" bandCol="1">
                <a:tableStyleId>{5C22544A-7EE6-4342-B048-85BDC9FD1C3A}</a:tableStyleId>
              </a:tblPr>
              <a:tblGrid>
                <a:gridCol w="43204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73543">
                  <a:extLst>
                    <a:ext uri="{9D8B030D-6E8A-4147-A177-3AD203B41FA5}">
                      <a16:colId xmlns:a16="http://schemas.microsoft.com/office/drawing/2014/main" val="20002"/>
                    </a:ext>
                  </a:extLst>
                </a:gridCol>
                <a:gridCol w="810633">
                  <a:extLst>
                    <a:ext uri="{9D8B030D-6E8A-4147-A177-3AD203B41FA5}">
                      <a16:colId xmlns:a16="http://schemas.microsoft.com/office/drawing/2014/main" val="20003"/>
                    </a:ext>
                  </a:extLst>
                </a:gridCol>
              </a:tblGrid>
              <a:tr h="288032">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SE</a:t>
                      </a:r>
                      <a:r>
                        <a:rPr lang="en-US" sz="2000" baseline="0" dirty="0">
                          <a:effectLst/>
                        </a:rPr>
                        <a:t> </a:t>
                      </a:r>
                      <a:r>
                        <a:rPr lang="en-US" sz="2000" dirty="0">
                          <a:effectLst/>
                        </a:rPr>
                        <a:t>OOP  CI</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1800" dirty="0">
                          <a:solidFill>
                            <a:srgbClr val="C00000"/>
                          </a:solidFill>
                          <a:effectLst/>
                        </a:rPr>
                        <a:t>Mean</a:t>
                      </a:r>
                      <a:endParaRPr lang="ru-RU" sz="1800" dirty="0">
                        <a:solidFill>
                          <a:srgbClr val="C00000"/>
                        </a:solidFill>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800" dirty="0">
                          <a:solidFill>
                            <a:srgbClr val="7030A0"/>
                          </a:solidFill>
                          <a:effectLst/>
                          <a:latin typeface="Times"/>
                          <a:ea typeface="Times New Roman"/>
                          <a:cs typeface="Times New Roman"/>
                        </a:rPr>
                        <a:t>PC   z</a:t>
                      </a:r>
                      <a:endParaRPr lang="ru-RU" sz="18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1828135">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41  66    90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57  56    60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61  72    79</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69  73    72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63  52    88</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62  83    80</a:t>
                      </a:r>
                      <a:endParaRPr lang="ru-RU" sz="20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65.7</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57.7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70.7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71.3</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67.7</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75.0</a:t>
                      </a:r>
                      <a:endParaRPr lang="ru-RU" sz="20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2000" dirty="0">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68.0</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57.8</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   </a:t>
                      </a: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71.5</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68.9</a:t>
                      </a:r>
                    </a:p>
                    <a:p>
                      <a:pPr indent="151130" algn="just" hangingPunct="0">
                        <a:lnSpc>
                          <a:spcPts val="1200"/>
                        </a:lnSpc>
                        <a:spcAft>
                          <a:spcPts val="0"/>
                        </a:spcAft>
                      </a:pPr>
                      <a:endParaRPr lang="en-US" sz="2000" dirty="0">
                        <a:solidFill>
                          <a:srgbClr val="7030A0"/>
                        </a:solidFill>
                        <a:effectLst/>
                        <a:latin typeface="Times"/>
                        <a:ea typeface="Times New Roman"/>
                        <a:cs typeface="Times New Roman"/>
                      </a:endParaRPr>
                    </a:p>
                    <a:p>
                      <a:pPr indent="151130" algn="just" hangingPunct="0">
                        <a:lnSpc>
                          <a:spcPts val="1200"/>
                        </a:lnSpc>
                        <a:spcAft>
                          <a:spcPts val="0"/>
                        </a:spcAft>
                      </a:pPr>
                      <a:r>
                        <a:rPr lang="en-US" sz="2000" dirty="0">
                          <a:solidFill>
                            <a:srgbClr val="7030A0"/>
                          </a:solidFill>
                          <a:effectLst/>
                          <a:latin typeface="Times"/>
                          <a:ea typeface="Times New Roman"/>
                          <a:cs typeface="Times New Roman"/>
                        </a:rPr>
                        <a:t>75.8</a:t>
                      </a:r>
                      <a:endParaRPr lang="ru-RU" sz="2000" dirty="0">
                        <a:solidFill>
                          <a:srgbClr val="7030A0"/>
                        </a:solidFill>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3941676" y="884101"/>
            <a:ext cx="4662772"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 Interpretation:</a:t>
            </a:r>
            <a:endParaRPr lang="ru-RU" dirty="0">
              <a:solidFill>
                <a:srgbClr val="C00000"/>
              </a:solidFill>
            </a:endParaRPr>
          </a:p>
        </p:txBody>
      </p:sp>
      <p:sp>
        <p:nvSpPr>
          <p:cNvPr id="10" name="TextBox 9"/>
          <p:cNvSpPr txBox="1"/>
          <p:nvPr/>
        </p:nvSpPr>
        <p:spPr>
          <a:xfrm>
            <a:off x="34651" y="2901321"/>
            <a:ext cx="8157160" cy="5386090"/>
          </a:xfrm>
          <a:prstGeom prst="rect">
            <a:avLst/>
          </a:prstGeom>
          <a:noFill/>
        </p:spPr>
        <p:txBody>
          <a:bodyPr wrap="square" rtlCol="0">
            <a:spAutoFit/>
          </a:bodyPr>
          <a:lstStyle/>
          <a:p>
            <a:r>
              <a:rPr lang="en-US" sz="2400" b="1" dirty="0"/>
              <a:t>All 4 of Iris dataset features relate to the specimen’s size. </a:t>
            </a:r>
          </a:p>
          <a:p>
            <a:r>
              <a:rPr lang="en-US" sz="2400" b="1" dirty="0"/>
              <a:t>Find hidden factor size for Iris.</a:t>
            </a:r>
          </a:p>
          <a:p>
            <a:pPr marL="457200" indent="-457200">
              <a:buAutoNum type="arabicPeriod"/>
            </a:pPr>
            <a:r>
              <a:rPr lang="en-US" sz="2400" b="1" dirty="0"/>
              <a:t>Normalize features so that maximum gets a value of 100:</a:t>
            </a:r>
          </a:p>
          <a:p>
            <a:r>
              <a:rPr lang="en-US" sz="2400" b="1" dirty="0"/>
              <a:t>&gt;&gt;ma=max(iris);</a:t>
            </a:r>
          </a:p>
          <a:p>
            <a:r>
              <a:rPr lang="en-US" sz="2400" b="1" dirty="0"/>
              <a:t>&gt;&gt;X=iris*100./repmat(ma, 150, 1)</a:t>
            </a:r>
          </a:p>
          <a:p>
            <a:r>
              <a:rPr lang="en-US" sz="2400" b="1" dirty="0"/>
              <a:t>2. Find first singular triplet with positive loadings:</a:t>
            </a:r>
          </a:p>
          <a:p>
            <a:r>
              <a:rPr lang="en-US" sz="2400" b="1" dirty="0"/>
              <a:t>&gt;&gt;[z,mu,c]=svd(X);</a:t>
            </a:r>
          </a:p>
          <a:p>
            <a:r>
              <a:rPr lang="en-US" sz="2400" b="1" dirty="0"/>
              <a:t>&gt;&gt;c1=-c(:,1)</a:t>
            </a:r>
          </a:p>
          <a:p>
            <a:r>
              <a:rPr lang="en-US" sz="2400" b="1" dirty="0"/>
              <a:t>3. Determine factor </a:t>
            </a:r>
            <a:r>
              <a:rPr lang="en-US" sz="2400" b="1" dirty="0">
                <a:sym typeface="Symbol"/>
              </a:rPr>
              <a:t></a:t>
            </a:r>
          </a:p>
          <a:p>
            <a:r>
              <a:rPr lang="en-US" sz="2400" b="1" dirty="0">
                <a:sym typeface="Symbol"/>
              </a:rPr>
              <a:t>&gt;&gt; alpha=1/sum(c);</a:t>
            </a:r>
            <a:endParaRPr lang="en-US" sz="2400" b="1" dirty="0"/>
          </a:p>
          <a:p>
            <a:endParaRPr lang="en-US" sz="2800" b="1" dirty="0">
              <a:solidFill>
                <a:srgbClr val="7030A0"/>
              </a:solidFill>
              <a:sym typeface="Symbol"/>
            </a:endParaRPr>
          </a:p>
          <a:p>
            <a:r>
              <a:rPr lang="en-US" sz="2800" b="1" dirty="0">
                <a:solidFill>
                  <a:srgbClr val="7030A0"/>
                </a:solidFill>
              </a:rPr>
              <a:t>        </a:t>
            </a:r>
            <a:endParaRPr lang="en-US" sz="2800" b="1" dirty="0">
              <a:solidFill>
                <a:srgbClr val="7030A0"/>
              </a:solidFill>
              <a:sym typeface="Symbol"/>
            </a:endParaRPr>
          </a:p>
          <a:p>
            <a:endParaRPr lang="en-US" sz="2400" b="1" dirty="0">
              <a:solidFill>
                <a:schemeClr val="tx2"/>
              </a:solidFill>
              <a:sym typeface="Symbol"/>
            </a:endParaRPr>
          </a:p>
          <a:p>
            <a:endParaRPr lang="ru-RU" sz="2400" b="1" dirty="0">
              <a:solidFill>
                <a:schemeClr val="tx2"/>
              </a:solidFill>
            </a:endParaRPr>
          </a:p>
        </p:txBody>
      </p:sp>
    </p:spTree>
    <p:extLst>
      <p:ext uri="{BB962C8B-B14F-4D97-AF65-F5344CB8AC3E}">
        <p14:creationId xmlns:p14="http://schemas.microsoft.com/office/powerpoint/2010/main" val="115333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10</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23</a:t>
            </a:fld>
            <a:endParaRPr lang="ru-RU" dirty="0"/>
          </a:p>
        </p:txBody>
      </p:sp>
      <p:sp>
        <p:nvSpPr>
          <p:cNvPr id="7" name="TextBox 6"/>
          <p:cNvSpPr txBox="1"/>
          <p:nvPr/>
        </p:nvSpPr>
        <p:spPr>
          <a:xfrm>
            <a:off x="3941676" y="884101"/>
            <a:ext cx="4662772"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 Interpretation:</a:t>
            </a:r>
            <a:endParaRPr lang="ru-RU" dirty="0">
              <a:solidFill>
                <a:srgbClr val="C00000"/>
              </a:solidFill>
            </a:endParaRPr>
          </a:p>
        </p:txBody>
      </p:sp>
      <p:sp>
        <p:nvSpPr>
          <p:cNvPr id="10" name="TextBox 9"/>
          <p:cNvSpPr txBox="1"/>
          <p:nvPr/>
        </p:nvSpPr>
        <p:spPr>
          <a:xfrm>
            <a:off x="40702" y="1347770"/>
            <a:ext cx="8157160" cy="5509200"/>
          </a:xfrm>
          <a:prstGeom prst="rect">
            <a:avLst/>
          </a:prstGeom>
          <a:noFill/>
        </p:spPr>
        <p:txBody>
          <a:bodyPr wrap="square" rtlCol="0">
            <a:spAutoFit/>
          </a:bodyPr>
          <a:lstStyle/>
          <a:p>
            <a:r>
              <a:rPr lang="en-US" sz="2400" b="1" dirty="0"/>
              <a:t>All 4 of Iris dataset features relate to the specimen’s size. </a:t>
            </a:r>
          </a:p>
          <a:p>
            <a:r>
              <a:rPr lang="en-US" sz="2400" b="1" dirty="0"/>
              <a:t>Find hidden factor size for Iris.</a:t>
            </a:r>
          </a:p>
          <a:p>
            <a:pPr marL="457200" indent="-457200">
              <a:buAutoNum type="arabicPeriod"/>
            </a:pPr>
            <a:r>
              <a:rPr lang="en-US" sz="2400" b="1" dirty="0"/>
              <a:t>Normalize features so that maximum gets a value of 100:</a:t>
            </a:r>
          </a:p>
          <a:p>
            <a:r>
              <a:rPr lang="en-US" sz="2400" b="1" dirty="0"/>
              <a:t>2. Find first singular triplet with positive loadings:</a:t>
            </a:r>
          </a:p>
          <a:p>
            <a:r>
              <a:rPr lang="en-US" sz="2400" b="1" dirty="0"/>
              <a:t>                                   c1</a:t>
            </a:r>
            <a:r>
              <a:rPr lang="en-US" sz="2400" b="1" dirty="0">
                <a:sym typeface="Symbol"/>
              </a:rPr>
              <a:t></a:t>
            </a:r>
            <a:r>
              <a:rPr lang="en-US" sz="2400" b="1" dirty="0"/>
              <a:t>= [0.58  0.53   0.46  0.42]</a:t>
            </a:r>
          </a:p>
          <a:p>
            <a:r>
              <a:rPr lang="en-US" sz="2400" b="1" dirty="0"/>
              <a:t>3. Determine factor </a:t>
            </a:r>
            <a:r>
              <a:rPr lang="en-US" sz="2400" b="1" dirty="0">
                <a:sym typeface="Symbol"/>
              </a:rPr>
              <a:t></a:t>
            </a:r>
          </a:p>
          <a:p>
            <a:r>
              <a:rPr lang="en-US" sz="2400" b="1" dirty="0">
                <a:sym typeface="Symbol"/>
              </a:rPr>
              <a:t>&gt;&gt; alpha=1/sum(c); =0.504 </a:t>
            </a:r>
          </a:p>
          <a:p>
            <a:r>
              <a:rPr lang="en-US" sz="2400" b="1" dirty="0">
                <a:sym typeface="Symbol"/>
              </a:rPr>
              <a:t>4. Compute the PCA hidden factor score vector</a:t>
            </a:r>
            <a:endParaRPr lang="en-US" sz="2400" b="1" dirty="0"/>
          </a:p>
          <a:p>
            <a:r>
              <a:rPr lang="en-US" sz="2800" b="1" dirty="0">
                <a:solidFill>
                  <a:srgbClr val="7030A0"/>
                </a:solidFill>
                <a:sym typeface="Symbol"/>
              </a:rPr>
              <a:t>&gt;&gt;z= 0.29*SL+ 0.27*SW+ 0.23*PL+ 0.21PW</a:t>
            </a:r>
          </a:p>
          <a:p>
            <a:r>
              <a:rPr lang="en-US" sz="2400" b="1" dirty="0">
                <a:sym typeface="Symbol"/>
              </a:rPr>
              <a:t>5. Determine its contribution to the data scatter</a:t>
            </a:r>
          </a:p>
          <a:p>
            <a:r>
              <a:rPr lang="en-US" sz="2400" b="1" dirty="0">
                <a:sym typeface="Symbol"/>
              </a:rPr>
              <a:t>&gt;&gt;100*mu(1,1)^2/sum(sum(x.*x));% </a:t>
            </a:r>
            <a:r>
              <a:rPr lang="en-US" sz="2400" b="1" dirty="0">
                <a:solidFill>
                  <a:srgbClr val="7030A0"/>
                </a:solidFill>
                <a:sym typeface="Symbol"/>
              </a:rPr>
              <a:t>94.05%</a:t>
            </a:r>
          </a:p>
          <a:p>
            <a:r>
              <a:rPr lang="en-US" sz="2800" b="1" dirty="0">
                <a:solidFill>
                  <a:srgbClr val="7030A0"/>
                </a:solidFill>
              </a:rPr>
              <a:t>        </a:t>
            </a:r>
            <a:endParaRPr lang="en-US" sz="2800" b="1" dirty="0">
              <a:solidFill>
                <a:srgbClr val="7030A0"/>
              </a:solidFill>
              <a:sym typeface="Symbol"/>
            </a:endParaRPr>
          </a:p>
          <a:p>
            <a:endParaRPr lang="en-US" sz="2400" b="1" dirty="0">
              <a:solidFill>
                <a:schemeClr val="tx2"/>
              </a:solidFill>
              <a:sym typeface="Symbol"/>
            </a:endParaRPr>
          </a:p>
          <a:p>
            <a:endParaRPr lang="ru-RU" sz="2400" b="1" dirty="0">
              <a:solidFill>
                <a:schemeClr val="tx2"/>
              </a:solidFill>
            </a:endParaRPr>
          </a:p>
        </p:txBody>
      </p:sp>
    </p:spTree>
    <p:extLst>
      <p:ext uri="{BB962C8B-B14F-4D97-AF65-F5344CB8AC3E}">
        <p14:creationId xmlns:p14="http://schemas.microsoft.com/office/powerpoint/2010/main" val="64979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Application 1: Hidden factor, 11</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24</a:t>
            </a:fld>
            <a:endParaRPr lang="ru-RU" dirty="0"/>
          </a:p>
        </p:txBody>
      </p:sp>
      <p:sp>
        <p:nvSpPr>
          <p:cNvPr id="7" name="TextBox 6"/>
          <p:cNvSpPr txBox="1"/>
          <p:nvPr/>
        </p:nvSpPr>
        <p:spPr>
          <a:xfrm>
            <a:off x="3941676" y="884101"/>
            <a:ext cx="4662772" cy="461665"/>
          </a:xfrm>
          <a:prstGeom prst="rect">
            <a:avLst/>
          </a:prstGeom>
          <a:noFill/>
        </p:spPr>
        <p:txBody>
          <a:bodyPr wrap="square" rtlCol="0">
            <a:spAutoFit/>
          </a:bodyPr>
          <a:lstStyle/>
          <a:p>
            <a:r>
              <a:rPr lang="en-US" sz="2400" b="1" dirty="0">
                <a:solidFill>
                  <a:srgbClr val="C00000"/>
                </a:solidFill>
                <a:cs typeface="Times New Roman" panose="02020603050405020304" pitchFamily="18" charset="0"/>
                <a:sym typeface="Symbol"/>
              </a:rPr>
              <a:t> Interpretation:</a:t>
            </a:r>
            <a:endParaRPr lang="ru-RU" dirty="0">
              <a:solidFill>
                <a:srgbClr val="C00000"/>
              </a:solidFill>
            </a:endParaRPr>
          </a:p>
        </p:txBody>
      </p:sp>
      <p:sp>
        <p:nvSpPr>
          <p:cNvPr id="10" name="TextBox 9"/>
          <p:cNvSpPr txBox="1"/>
          <p:nvPr/>
        </p:nvSpPr>
        <p:spPr>
          <a:xfrm>
            <a:off x="40702" y="1347770"/>
            <a:ext cx="9103298" cy="6432530"/>
          </a:xfrm>
          <a:prstGeom prst="rect">
            <a:avLst/>
          </a:prstGeom>
          <a:noFill/>
        </p:spPr>
        <p:txBody>
          <a:bodyPr wrap="square" rtlCol="0">
            <a:spAutoFit/>
          </a:bodyPr>
          <a:lstStyle/>
          <a:p>
            <a:r>
              <a:rPr lang="en-US" sz="2400" b="1" dirty="0"/>
              <a:t>All 4 of Iris dataset features relate to the specimen’s size. </a:t>
            </a:r>
          </a:p>
          <a:p>
            <a:endParaRPr lang="en-US" sz="2400" b="1" dirty="0"/>
          </a:p>
          <a:p>
            <a:r>
              <a:rPr lang="en-US" sz="2400" b="1" dirty="0"/>
              <a:t>Loadings: this is what is interpreted first: </a:t>
            </a:r>
            <a:r>
              <a:rPr lang="en-US" sz="2400" b="1" dirty="0">
                <a:solidFill>
                  <a:schemeClr val="tx2"/>
                </a:solidFill>
              </a:rPr>
              <a:t>c1</a:t>
            </a:r>
            <a:r>
              <a:rPr lang="en-US" sz="2400" b="1" dirty="0">
                <a:solidFill>
                  <a:schemeClr val="tx2"/>
                </a:solidFill>
                <a:sym typeface="Symbol"/>
              </a:rPr>
              <a:t></a:t>
            </a:r>
            <a:r>
              <a:rPr lang="en-US" sz="2400" b="1" dirty="0">
                <a:solidFill>
                  <a:schemeClr val="tx2"/>
                </a:solidFill>
              </a:rPr>
              <a:t>= [0.58  0.53   0.46  0.42]</a:t>
            </a:r>
          </a:p>
          <a:p>
            <a:r>
              <a:rPr lang="en-US" sz="2400" b="1" dirty="0">
                <a:sym typeface="Symbol"/>
              </a:rPr>
              <a:t>All positive, even in spite that SL and SW  correlate negatively.</a:t>
            </a:r>
          </a:p>
          <a:p>
            <a:r>
              <a:rPr lang="en-US" sz="2400" b="1" dirty="0">
                <a:sym typeface="Symbol"/>
              </a:rPr>
              <a:t>Sepal sizes play here  more important role that the petal sizes, by about (.58+.53)/(.46+.42)=1.26, </a:t>
            </a:r>
            <a:r>
              <a:rPr lang="en-US" sz="2400" b="1" dirty="0">
                <a:solidFill>
                  <a:schemeClr val="tx2"/>
                </a:solidFill>
                <a:sym typeface="Symbol"/>
              </a:rPr>
              <a:t>26%.</a:t>
            </a:r>
          </a:p>
          <a:p>
            <a:endParaRPr lang="en-US" sz="2400" b="1" dirty="0">
              <a:sym typeface="Symbol"/>
            </a:endParaRPr>
          </a:p>
          <a:p>
            <a:r>
              <a:rPr lang="en-US" sz="2400" b="1" dirty="0">
                <a:sym typeface="Symbol"/>
              </a:rPr>
              <a:t>Also, the contribution is quite good: 94.05%</a:t>
            </a:r>
          </a:p>
          <a:p>
            <a:endParaRPr lang="en-US" sz="2400" b="1" dirty="0">
              <a:sym typeface="Symbol"/>
            </a:endParaRPr>
          </a:p>
          <a:p>
            <a:r>
              <a:rPr lang="en-US" sz="2400" b="1" dirty="0">
                <a:sym typeface="Symbol"/>
              </a:rPr>
              <a:t>Also, compare the 50:50:50 distribution of Iris according to PCA with the taxa                                </a:t>
            </a:r>
            <a:r>
              <a:rPr lang="en-US" sz="2000" b="1" dirty="0">
                <a:solidFill>
                  <a:srgbClr val="7030A0"/>
                </a:solidFill>
                <a:sym typeface="Symbol"/>
              </a:rPr>
              <a:t>T1   T2  T3</a:t>
            </a:r>
          </a:p>
          <a:p>
            <a:r>
              <a:rPr lang="en-US" sz="2400" b="1" dirty="0">
                <a:sym typeface="Symbol"/>
              </a:rPr>
              <a:t>                                      </a:t>
            </a:r>
            <a:r>
              <a:rPr lang="en-US" sz="2400" b="1" dirty="0">
                <a:solidFill>
                  <a:srgbClr val="7030A0"/>
                </a:solidFill>
                <a:sym typeface="Symbol"/>
              </a:rPr>
              <a:t>z1</a:t>
            </a:r>
            <a:r>
              <a:rPr lang="en-US" sz="2400" b="1" dirty="0">
                <a:sym typeface="Symbol"/>
              </a:rPr>
              <a:t>     47     3     0</a:t>
            </a:r>
          </a:p>
          <a:p>
            <a:r>
              <a:rPr lang="en-US" sz="2400" b="1" dirty="0">
                <a:sym typeface="Symbol"/>
              </a:rPr>
              <a:t>                                      </a:t>
            </a:r>
            <a:r>
              <a:rPr lang="en-US" sz="2400" b="1" dirty="0">
                <a:solidFill>
                  <a:srgbClr val="7030A0"/>
                </a:solidFill>
                <a:sym typeface="Symbol"/>
              </a:rPr>
              <a:t>z2</a:t>
            </a:r>
            <a:r>
              <a:rPr lang="en-US" sz="2400" b="1" dirty="0">
                <a:sym typeface="Symbol"/>
              </a:rPr>
              <a:t>       3    40     7</a:t>
            </a:r>
          </a:p>
          <a:p>
            <a:r>
              <a:rPr lang="en-US" sz="2400" b="1" dirty="0">
                <a:sym typeface="Symbol"/>
              </a:rPr>
              <a:t>                                      </a:t>
            </a:r>
            <a:r>
              <a:rPr lang="en-US" sz="2400" b="1" dirty="0">
                <a:solidFill>
                  <a:srgbClr val="7030A0"/>
                </a:solidFill>
                <a:sym typeface="Symbol"/>
              </a:rPr>
              <a:t>z3</a:t>
            </a:r>
            <a:r>
              <a:rPr lang="en-US" sz="2400" b="1" dirty="0">
                <a:sym typeface="Symbol"/>
              </a:rPr>
              <a:t>       0      7    43,   rather compatible!</a:t>
            </a:r>
          </a:p>
          <a:p>
            <a:r>
              <a:rPr lang="en-US" sz="2800" b="1" dirty="0">
                <a:solidFill>
                  <a:srgbClr val="7030A0"/>
                </a:solidFill>
              </a:rPr>
              <a:t>        </a:t>
            </a:r>
            <a:endParaRPr lang="en-US" sz="2800" b="1" dirty="0">
              <a:solidFill>
                <a:srgbClr val="7030A0"/>
              </a:solidFill>
              <a:sym typeface="Symbol"/>
            </a:endParaRPr>
          </a:p>
          <a:p>
            <a:endParaRPr lang="en-US" sz="2400" b="1" dirty="0">
              <a:solidFill>
                <a:schemeClr val="tx2"/>
              </a:solidFill>
              <a:sym typeface="Symbol"/>
            </a:endParaRPr>
          </a:p>
          <a:p>
            <a:endParaRPr lang="ru-RU" sz="2400" b="1" dirty="0">
              <a:solidFill>
                <a:schemeClr val="tx2"/>
              </a:solidFill>
            </a:endParaRPr>
          </a:p>
        </p:txBody>
      </p:sp>
    </p:spTree>
    <p:extLst>
      <p:ext uri="{BB962C8B-B14F-4D97-AF65-F5344CB8AC3E}">
        <p14:creationId xmlns:p14="http://schemas.microsoft.com/office/powerpoint/2010/main" val="3679869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Application 2: Data Visualization,1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1268760"/>
            <a:ext cx="9036496" cy="5184576"/>
          </a:xfrm>
        </p:spPr>
        <p:txBody>
          <a:bodyPr>
            <a:normAutofit/>
          </a:bodyPr>
          <a:lstStyle/>
          <a:p>
            <a:pPr marL="457200" lvl="1" indent="0">
              <a:spcAft>
                <a:spcPts val="600"/>
              </a:spcAft>
              <a:buNone/>
            </a:pPr>
            <a:r>
              <a:rPr lang="en-US" b="1" dirty="0">
                <a:solidFill>
                  <a:srgbClr val="C00000"/>
                </a:solidFill>
              </a:rPr>
              <a:t>                                    </a:t>
            </a:r>
          </a:p>
          <a:p>
            <a:pPr marL="457200" lvl="1" indent="0">
              <a:spcAft>
                <a:spcPts val="600"/>
              </a:spcAft>
              <a:buNone/>
            </a:pPr>
            <a:r>
              <a:rPr lang="en-US" sz="3600" b="1" dirty="0">
                <a:solidFill>
                  <a:srgbClr val="C00000"/>
                </a:solidFill>
              </a:rPr>
              <a:t>How can one visualize a dataset X on a plane so that every entity is mapped to a 2D point according to the data structure?</a:t>
            </a:r>
          </a:p>
          <a:p>
            <a:pPr marL="457200" lvl="1" indent="0">
              <a:spcAft>
                <a:spcPts val="600"/>
              </a:spcAft>
              <a:buNone/>
            </a:pPr>
            <a:endParaRPr lang="en-US" sz="3600" b="1" dirty="0">
              <a:solidFill>
                <a:srgbClr val="C00000"/>
              </a:solidFill>
            </a:endParaRPr>
          </a:p>
          <a:p>
            <a:pPr marL="457200" lvl="1" indent="0">
              <a:spcAft>
                <a:spcPts val="600"/>
              </a:spcAft>
              <a:buNone/>
            </a:pPr>
            <a:r>
              <a:rPr lang="en-US" sz="3600" b="1" dirty="0"/>
              <a:t>Just take the two first singular triplets: this is the best 2D approximation of X possible.</a:t>
            </a: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25</a:t>
            </a:fld>
            <a:endParaRPr lang="ru-RU" dirty="0"/>
          </a:p>
        </p:txBody>
      </p:sp>
    </p:spTree>
    <p:extLst>
      <p:ext uri="{BB962C8B-B14F-4D97-AF65-F5344CB8AC3E}">
        <p14:creationId xmlns:p14="http://schemas.microsoft.com/office/powerpoint/2010/main" val="152800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Visualization,2</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26</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0" y="934778"/>
            <a:ext cx="9036496" cy="1508105"/>
          </a:xfrm>
          <a:prstGeom prst="rect">
            <a:avLst/>
          </a:prstGeom>
          <a:noFill/>
        </p:spPr>
        <p:txBody>
          <a:bodyPr wrap="square" rtlCol="0">
            <a:spAutoFit/>
          </a:bodyPr>
          <a:lstStyle/>
          <a:p>
            <a:r>
              <a:rPr lang="en-US" sz="2800" b="1" dirty="0"/>
              <a:t> </a:t>
            </a:r>
            <a:r>
              <a:rPr lang="en-US" sz="3600" b="1" dirty="0">
                <a:solidFill>
                  <a:srgbClr val="7030A0"/>
                </a:solidFill>
              </a:rPr>
              <a:t>Caveat.</a:t>
            </a:r>
            <a:r>
              <a:rPr lang="en-US" sz="3600" b="1" dirty="0">
                <a:solidFill>
                  <a:srgbClr val="C00000"/>
                </a:solidFill>
              </a:rPr>
              <a:t> </a:t>
            </a:r>
            <a:r>
              <a:rPr lang="en-US" sz="2800" b="1" dirty="0"/>
              <a:t>A figure showing</a:t>
            </a:r>
            <a:r>
              <a:rPr lang="en-US" sz="2800" b="1" dirty="0">
                <a:solidFill>
                  <a:srgbClr val="C00000"/>
                </a:solidFill>
              </a:rPr>
              <a:t> the first PCA component before </a:t>
            </a:r>
            <a:r>
              <a:rPr lang="en-US" sz="2800" b="1" dirty="0"/>
              <a:t>and</a:t>
            </a:r>
            <a:r>
              <a:rPr lang="en-US" sz="2800" b="1" dirty="0">
                <a:solidFill>
                  <a:srgbClr val="C00000"/>
                </a:solidFill>
              </a:rPr>
              <a:t> </a:t>
            </a:r>
            <a:r>
              <a:rPr lang="en-US" sz="2800" b="1" dirty="0"/>
              <a:t>after the data </a:t>
            </a:r>
            <a:r>
              <a:rPr lang="en-US" sz="2800" b="1" dirty="0">
                <a:solidFill>
                  <a:schemeClr val="tx2"/>
                </a:solidFill>
              </a:rPr>
              <a:t>X</a:t>
            </a:r>
            <a:r>
              <a:rPr lang="en-US" sz="2800" b="1" dirty="0"/>
              <a:t> is </a:t>
            </a:r>
            <a:r>
              <a:rPr lang="en-US" sz="2800" b="1" dirty="0">
                <a:solidFill>
                  <a:srgbClr val="5C5CCE"/>
                </a:solidFill>
              </a:rPr>
              <a:t>preprocessed into Y by centering, that is, subtracting the column means  from the columns. </a:t>
            </a:r>
            <a:endParaRPr lang="en-US" sz="2400" b="1" dirty="0">
              <a:solidFill>
                <a:schemeClr val="tx2"/>
              </a:solidFill>
            </a:endParaRPr>
          </a:p>
        </p:txBody>
      </p:sp>
      <p:sp>
        <p:nvSpPr>
          <p:cNvPr id="9" name="TextBox 8"/>
          <p:cNvSpPr txBox="1"/>
          <p:nvPr/>
        </p:nvSpPr>
        <p:spPr>
          <a:xfrm>
            <a:off x="6012160" y="2348880"/>
            <a:ext cx="3024336" cy="2677656"/>
          </a:xfrm>
          <a:prstGeom prst="rect">
            <a:avLst/>
          </a:prstGeom>
          <a:noFill/>
        </p:spPr>
        <p:txBody>
          <a:bodyPr wrap="square" rtlCol="0">
            <a:spAutoFit/>
          </a:bodyPr>
          <a:lstStyle/>
          <a:p>
            <a:r>
              <a:rPr lang="en-US" sz="2400" b="1" dirty="0">
                <a:solidFill>
                  <a:srgbClr val="C00000"/>
                </a:solidFill>
              </a:rPr>
              <a:t>Red dots </a:t>
            </a:r>
            <a:r>
              <a:rPr lang="en-US" sz="2400" b="1" dirty="0"/>
              <a:t>– raw data X</a:t>
            </a:r>
          </a:p>
          <a:p>
            <a:r>
              <a:rPr lang="en-US" sz="2400" b="1" dirty="0">
                <a:solidFill>
                  <a:srgbClr val="4F5AE3"/>
                </a:solidFill>
              </a:rPr>
              <a:t>Blue</a:t>
            </a:r>
            <a:r>
              <a:rPr lang="en-US" sz="2400" b="1" dirty="0"/>
              <a:t> – data Y centered</a:t>
            </a:r>
          </a:p>
          <a:p>
            <a:endParaRPr lang="en-US" sz="2400" b="1" dirty="0"/>
          </a:p>
          <a:p>
            <a:r>
              <a:rPr lang="en-US" sz="2400" b="1" dirty="0"/>
              <a:t>Circle – space origin</a:t>
            </a:r>
          </a:p>
          <a:p>
            <a:endParaRPr lang="en-US" sz="2400" b="1" dirty="0">
              <a:solidFill>
                <a:srgbClr val="C00000"/>
              </a:solidFill>
            </a:endParaRPr>
          </a:p>
          <a:p>
            <a:r>
              <a:rPr lang="en-US" sz="2400" b="1" dirty="0">
                <a:solidFill>
                  <a:srgbClr val="C00000"/>
                </a:solidFill>
              </a:rPr>
              <a:t>Red arrow </a:t>
            </a:r>
            <a:r>
              <a:rPr lang="en-US" sz="2400" b="1" dirty="0"/>
              <a:t>– PC for X</a:t>
            </a:r>
          </a:p>
          <a:p>
            <a:r>
              <a:rPr lang="en-US" sz="2400" b="1" dirty="0">
                <a:solidFill>
                  <a:srgbClr val="4F5AE3"/>
                </a:solidFill>
              </a:rPr>
              <a:t>Blue arrow </a:t>
            </a:r>
            <a:r>
              <a:rPr lang="en-US" sz="2400" b="1" dirty="0"/>
              <a:t>– PC for Y</a:t>
            </a:r>
            <a:endParaRPr lang="ru-RU" sz="2400" b="1" dirty="0"/>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628" y="2381328"/>
            <a:ext cx="5119252" cy="2516132"/>
          </a:xfrm>
          <a:prstGeom prst="rect">
            <a:avLst/>
          </a:prstGeom>
        </p:spPr>
      </p:pic>
      <p:sp>
        <p:nvSpPr>
          <p:cNvPr id="11" name="TextBox 10"/>
          <p:cNvSpPr txBox="1"/>
          <p:nvPr/>
        </p:nvSpPr>
        <p:spPr>
          <a:xfrm>
            <a:off x="134542" y="4897460"/>
            <a:ext cx="9009458" cy="1569660"/>
          </a:xfrm>
          <a:prstGeom prst="rect">
            <a:avLst/>
          </a:prstGeom>
          <a:noFill/>
        </p:spPr>
        <p:txBody>
          <a:bodyPr wrap="square" rtlCol="0">
            <a:spAutoFit/>
          </a:bodyPr>
          <a:lstStyle/>
          <a:p>
            <a:r>
              <a:rPr lang="en-US" sz="3200" b="1" dirty="0"/>
              <a:t>Because </a:t>
            </a:r>
            <a:r>
              <a:rPr lang="en-US" sz="3200" b="1" dirty="0">
                <a:solidFill>
                  <a:schemeClr val="tx2"/>
                </a:solidFill>
              </a:rPr>
              <a:t>all PCs must go through the origin</a:t>
            </a:r>
            <a:r>
              <a:rPr lang="en-US" sz="3200" b="1" dirty="0"/>
              <a:t>, </a:t>
            </a:r>
          </a:p>
          <a:p>
            <a:r>
              <a:rPr lang="en-US" sz="3200" b="1" dirty="0"/>
              <a:t>the data structure is better seen if it is looked at</a:t>
            </a:r>
          </a:p>
          <a:p>
            <a:r>
              <a:rPr lang="en-US" sz="3200" b="1" dirty="0"/>
              <a:t>against </a:t>
            </a:r>
            <a:r>
              <a:rPr lang="en-US" sz="3200" b="1" dirty="0">
                <a:solidFill>
                  <a:srgbClr val="7030A0"/>
                </a:solidFill>
              </a:rPr>
              <a:t>a backdrop of the means</a:t>
            </a:r>
            <a:r>
              <a:rPr lang="en-US" sz="3200" b="1" dirty="0"/>
              <a:t>, that is, centered.</a:t>
            </a:r>
            <a:endParaRPr lang="ru-RU" sz="3200" b="1" dirty="0"/>
          </a:p>
        </p:txBody>
      </p:sp>
    </p:spTree>
    <p:extLst>
      <p:ext uri="{BB962C8B-B14F-4D97-AF65-F5344CB8AC3E}">
        <p14:creationId xmlns:p14="http://schemas.microsoft.com/office/powerpoint/2010/main" val="223957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 3</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27</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5302" y="816767"/>
            <a:ext cx="9036496" cy="6063198"/>
          </a:xfrm>
          <a:prstGeom prst="rect">
            <a:avLst/>
          </a:prstGeom>
          <a:noFill/>
        </p:spPr>
        <p:txBody>
          <a:bodyPr wrap="square" rtlCol="0">
            <a:spAutoFit/>
          </a:bodyPr>
          <a:lstStyle/>
          <a:p>
            <a:r>
              <a:rPr lang="en-US" sz="2800" b="1" dirty="0"/>
              <a:t> </a:t>
            </a:r>
            <a:r>
              <a:rPr lang="en-US" sz="3600" b="1" dirty="0">
                <a:solidFill>
                  <a:srgbClr val="7030A0"/>
                </a:solidFill>
              </a:rPr>
              <a:t>Procedure.</a:t>
            </a:r>
            <a:r>
              <a:rPr lang="en-US" sz="3600" b="1" dirty="0">
                <a:solidFill>
                  <a:srgbClr val="C00000"/>
                </a:solidFill>
              </a:rPr>
              <a:t> </a:t>
            </a:r>
            <a:endParaRPr lang="en-US" sz="2600" b="1" dirty="0">
              <a:solidFill>
                <a:srgbClr val="C00000"/>
              </a:solidFill>
            </a:endParaRPr>
          </a:p>
          <a:p>
            <a:pPr marL="514350" indent="-514350">
              <a:buAutoNum type="arabicPeriod"/>
            </a:pPr>
            <a:r>
              <a:rPr lang="en-US" sz="2600" b="1" dirty="0"/>
              <a:t>Center data into matrix Y by</a:t>
            </a:r>
            <a:r>
              <a:rPr lang="en-US" sz="2600" b="1" dirty="0">
                <a:solidFill>
                  <a:srgbClr val="5C5CCE"/>
                </a:solidFill>
              </a:rPr>
              <a:t> subtracting the column means  from the columns; </a:t>
            </a:r>
            <a:r>
              <a:rPr lang="en-US" sz="2600" b="1" dirty="0"/>
              <a:t>normalize if needed.</a:t>
            </a:r>
          </a:p>
          <a:p>
            <a:pPr marL="457200" indent="-457200">
              <a:buAutoNum type="arabicPeriod"/>
            </a:pPr>
            <a:r>
              <a:rPr lang="en-US" sz="2600" b="1" dirty="0"/>
              <a:t>Compute two first singular triplets:</a:t>
            </a:r>
          </a:p>
          <a:p>
            <a:r>
              <a:rPr lang="en-US" sz="2400" b="1" dirty="0"/>
              <a:t>&gt;&gt; [Z,Mu,C]=svd(Y);</a:t>
            </a:r>
          </a:p>
          <a:p>
            <a:r>
              <a:rPr lang="en-US" sz="2400" b="1" dirty="0"/>
              <a:t>&gt;&gt; z1=z(:,1)*</a:t>
            </a:r>
            <a:r>
              <a:rPr lang="en-US" sz="2400" b="1" dirty="0" err="1"/>
              <a:t>sqrt</a:t>
            </a:r>
            <a:r>
              <a:rPr lang="en-US" sz="2400" b="1" dirty="0"/>
              <a:t>(Mu(1,1));</a:t>
            </a:r>
          </a:p>
          <a:p>
            <a:r>
              <a:rPr lang="en-US" sz="2400" b="1" dirty="0"/>
              <a:t>&gt;&gt; z2=z(:,2)*</a:t>
            </a:r>
            <a:r>
              <a:rPr lang="en-US" sz="2400" b="1" dirty="0" err="1"/>
              <a:t>sqrt</a:t>
            </a:r>
            <a:r>
              <a:rPr lang="en-US" sz="2400" b="1" dirty="0"/>
              <a:t>(Mu(2,2));% </a:t>
            </a:r>
            <a:r>
              <a:rPr lang="en-US" sz="2400" b="1" dirty="0" err="1"/>
              <a:t>sqrt</a:t>
            </a:r>
            <a:r>
              <a:rPr lang="en-US" sz="2400" b="1" dirty="0"/>
              <a:t>(Mu) to fit in the PCA model</a:t>
            </a:r>
          </a:p>
          <a:p>
            <a:endParaRPr lang="en-US" sz="2600" b="1" dirty="0"/>
          </a:p>
          <a:p>
            <a:r>
              <a:rPr lang="en-US" sz="2600" b="1" dirty="0"/>
              <a:t>3. Determine the proportion of the variance taken into account:</a:t>
            </a:r>
          </a:p>
          <a:p>
            <a:r>
              <a:rPr lang="en-US" sz="2400" b="1" dirty="0"/>
              <a:t>&gt;&gt; p=100*(Mu(1,1)^2+Mu(2,2)^2)/sum(sum(Y.*Y));</a:t>
            </a:r>
          </a:p>
          <a:p>
            <a:r>
              <a:rPr lang="en-US" sz="2600" b="1" dirty="0"/>
              <a:t>4. Visualize the data</a:t>
            </a:r>
          </a:p>
          <a:p>
            <a:r>
              <a:rPr lang="en-US" sz="2400" b="1" dirty="0"/>
              <a:t>&gt;&gt; plot(z1, z2, ‘k.’);</a:t>
            </a:r>
          </a:p>
          <a:p>
            <a:endParaRPr lang="en-US" sz="2600" b="1" dirty="0"/>
          </a:p>
          <a:p>
            <a:r>
              <a:rPr lang="en-US" sz="2600" b="1" dirty="0"/>
              <a:t>5. Interpret  the axes by looking at the loadings and their signs.</a:t>
            </a:r>
          </a:p>
          <a:p>
            <a:endParaRPr lang="en-US" sz="2400" b="1" dirty="0"/>
          </a:p>
        </p:txBody>
      </p:sp>
    </p:spTree>
    <p:extLst>
      <p:ext uri="{BB962C8B-B14F-4D97-AF65-F5344CB8AC3E}">
        <p14:creationId xmlns:p14="http://schemas.microsoft.com/office/powerpoint/2010/main" val="406784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 4</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28</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5302" y="816767"/>
            <a:ext cx="9036496" cy="5570756"/>
          </a:xfrm>
          <a:prstGeom prst="rect">
            <a:avLst/>
          </a:prstGeom>
          <a:noFill/>
        </p:spPr>
        <p:txBody>
          <a:bodyPr wrap="square" rtlCol="0">
            <a:spAutoFit/>
          </a:bodyPr>
          <a:lstStyle/>
          <a:p>
            <a:r>
              <a:rPr lang="en-US" sz="2800" b="1" dirty="0"/>
              <a:t> </a:t>
            </a:r>
            <a:r>
              <a:rPr lang="en-US" sz="3600" b="1" dirty="0">
                <a:solidFill>
                  <a:srgbClr val="7030A0"/>
                </a:solidFill>
              </a:rPr>
              <a:t>Iris dataset example.</a:t>
            </a:r>
            <a:r>
              <a:rPr lang="en-US" sz="3600" b="1" dirty="0">
                <a:solidFill>
                  <a:srgbClr val="C00000"/>
                </a:solidFill>
              </a:rPr>
              <a:t> </a:t>
            </a:r>
            <a:endParaRPr lang="en-US" sz="2600" b="1" dirty="0">
              <a:solidFill>
                <a:srgbClr val="C00000"/>
              </a:solidFill>
            </a:endParaRPr>
          </a:p>
          <a:p>
            <a:pPr marL="514350" indent="-514350">
              <a:buAutoNum type="arabicPeriod"/>
            </a:pPr>
            <a:r>
              <a:rPr lang="en-US" sz="2800" b="1" dirty="0"/>
              <a:t>Center data into matrix Y by</a:t>
            </a:r>
            <a:r>
              <a:rPr lang="en-US" sz="2800" b="1" dirty="0">
                <a:solidFill>
                  <a:srgbClr val="5C5CCE"/>
                </a:solidFill>
              </a:rPr>
              <a:t> subtracting the column means  from the columns.</a:t>
            </a:r>
          </a:p>
          <a:p>
            <a:r>
              <a:rPr lang="en-US" sz="2400" b="1" dirty="0"/>
              <a:t>&gt;&gt;Y=iris-repmat(mean(iris), 150, 1); </a:t>
            </a:r>
            <a:r>
              <a:rPr lang="en-US" sz="2800" b="1" dirty="0"/>
              <a:t>% No normalization</a:t>
            </a:r>
          </a:p>
          <a:p>
            <a:pPr marL="457200" indent="-457200">
              <a:buAutoNum type="arabicPeriod"/>
            </a:pPr>
            <a:r>
              <a:rPr lang="en-US" sz="2800" b="1" dirty="0"/>
              <a:t>Compute two first singular triplets:</a:t>
            </a:r>
          </a:p>
          <a:p>
            <a:r>
              <a:rPr lang="en-US" sz="2400" b="1" dirty="0"/>
              <a:t>&gt;&gt; [Z,Mu,C]=svd(Y);</a:t>
            </a:r>
          </a:p>
          <a:p>
            <a:r>
              <a:rPr lang="en-US" sz="2400" b="1" dirty="0"/>
              <a:t>&gt;&gt; z1=z(:,1)*</a:t>
            </a:r>
            <a:r>
              <a:rPr lang="en-US" sz="2400" b="1" dirty="0" err="1"/>
              <a:t>sqrt</a:t>
            </a:r>
            <a:r>
              <a:rPr lang="en-US" sz="2400" b="1" dirty="0"/>
              <a:t>(Mu(1,1));</a:t>
            </a:r>
          </a:p>
          <a:p>
            <a:r>
              <a:rPr lang="en-US" sz="2400" b="1" dirty="0"/>
              <a:t>&gt;&gt; z2=z(:,2)*</a:t>
            </a:r>
            <a:r>
              <a:rPr lang="en-US" sz="2400" b="1" dirty="0" err="1"/>
              <a:t>sqrt</a:t>
            </a:r>
            <a:r>
              <a:rPr lang="en-US" sz="2400" b="1" dirty="0"/>
              <a:t>(Mu(2,2));% </a:t>
            </a:r>
            <a:r>
              <a:rPr lang="en-US" sz="2400" b="1" dirty="0" err="1"/>
              <a:t>sqrt</a:t>
            </a:r>
            <a:r>
              <a:rPr lang="en-US" sz="2400" b="1" dirty="0"/>
              <a:t>(Mu) to fit in the PCA model</a:t>
            </a:r>
          </a:p>
          <a:p>
            <a:endParaRPr lang="en-US" sz="2800" b="1" dirty="0"/>
          </a:p>
          <a:p>
            <a:r>
              <a:rPr lang="en-US" sz="2800" b="1" dirty="0"/>
              <a:t>3. Determine the proportion of the variance taken into account:</a:t>
            </a:r>
          </a:p>
          <a:p>
            <a:r>
              <a:rPr lang="en-US" sz="2400" b="1" dirty="0"/>
              <a:t>&gt;&gt; p=100*(Mu(1,1)^2+Mu(2,2)^2)/sum(sum(Y.*Y)); </a:t>
            </a:r>
            <a:r>
              <a:rPr lang="en-US" sz="2400" b="1" dirty="0">
                <a:solidFill>
                  <a:schemeClr val="tx2"/>
                </a:solidFill>
              </a:rPr>
              <a:t>% p=97.8%, </a:t>
            </a:r>
            <a:r>
              <a:rPr lang="en-US" sz="2400" b="1" dirty="0"/>
              <a:t>good!</a:t>
            </a:r>
          </a:p>
          <a:p>
            <a:endParaRPr lang="en-US" sz="2800" b="1" dirty="0"/>
          </a:p>
        </p:txBody>
      </p:sp>
    </p:spTree>
    <p:extLst>
      <p:ext uri="{BB962C8B-B14F-4D97-AF65-F5344CB8AC3E}">
        <p14:creationId xmlns:p14="http://schemas.microsoft.com/office/powerpoint/2010/main" val="63800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 5</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29</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5302" y="816767"/>
            <a:ext cx="9159302" cy="5539978"/>
          </a:xfrm>
          <a:prstGeom prst="rect">
            <a:avLst/>
          </a:prstGeom>
          <a:noFill/>
        </p:spPr>
        <p:txBody>
          <a:bodyPr wrap="square" rtlCol="0">
            <a:spAutoFit/>
          </a:bodyPr>
          <a:lstStyle/>
          <a:p>
            <a:r>
              <a:rPr lang="en-US" sz="2800" b="1" dirty="0"/>
              <a:t> </a:t>
            </a:r>
            <a:r>
              <a:rPr lang="en-US" sz="3600" b="1" dirty="0">
                <a:solidFill>
                  <a:srgbClr val="7030A0"/>
                </a:solidFill>
              </a:rPr>
              <a:t>Iris dataset example.</a:t>
            </a:r>
            <a:r>
              <a:rPr lang="en-US" sz="3600" b="1" dirty="0">
                <a:solidFill>
                  <a:srgbClr val="C00000"/>
                </a:solidFill>
              </a:rPr>
              <a:t> </a:t>
            </a:r>
            <a:endParaRPr lang="en-US" sz="2600" b="1" dirty="0">
              <a:solidFill>
                <a:srgbClr val="C00000"/>
              </a:solidFill>
            </a:endParaRPr>
          </a:p>
          <a:p>
            <a:r>
              <a:rPr lang="en-US" sz="2400" b="1" dirty="0"/>
              <a:t>4. Visualize the Iris data in two subplots, as a whole and taxon-wise.</a:t>
            </a:r>
          </a:p>
          <a:p>
            <a:r>
              <a:rPr lang="en-US" sz="2000" b="1" dirty="0"/>
              <a:t>&gt;&gt;subplot(1,2,1); plot(z1, z2, ‘k.’);</a:t>
            </a:r>
          </a:p>
          <a:p>
            <a:r>
              <a:rPr lang="en-US" sz="2000" b="1" dirty="0"/>
              <a:t>&gt;&gt;</a:t>
            </a:r>
            <a:r>
              <a:rPr lang="pl-PL" sz="2000" b="1" dirty="0"/>
              <a:t>subplot(1,2,2);</a:t>
            </a:r>
            <a:endParaRPr lang="en-US" sz="2000" b="1" dirty="0"/>
          </a:p>
          <a:p>
            <a:r>
              <a:rPr lang="en-US" sz="2000" b="1" dirty="0"/>
              <a:t>&gt;&gt;</a:t>
            </a:r>
            <a:r>
              <a:rPr lang="pl-PL" sz="2000" b="1" dirty="0"/>
              <a:t>plot(z1(1:50),z2(1:50),'g+',z1(51:100),z2(51:100),'ro',z1(101:150),z2(101:150),'bd');</a:t>
            </a:r>
            <a:endParaRPr lang="en-US" sz="20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400" b="1"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2786926"/>
            <a:ext cx="7632848" cy="3778850"/>
          </a:xfrm>
          <a:prstGeom prst="rect">
            <a:avLst/>
          </a:prstGeom>
        </p:spPr>
      </p:pic>
    </p:spTree>
    <p:extLst>
      <p:ext uri="{BB962C8B-B14F-4D97-AF65-F5344CB8AC3E}">
        <p14:creationId xmlns:p14="http://schemas.microsoft.com/office/powerpoint/2010/main" val="288815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1</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3</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251520" y="934778"/>
            <a:ext cx="8784976" cy="3724096"/>
          </a:xfrm>
          <a:prstGeom prst="rect">
            <a:avLst/>
          </a:prstGeom>
          <a:noFill/>
        </p:spPr>
        <p:txBody>
          <a:bodyPr wrap="square" rtlCol="0">
            <a:spAutoFit/>
          </a:bodyPr>
          <a:lstStyle/>
          <a:p>
            <a:r>
              <a:rPr lang="en-US" sz="2800" b="1" dirty="0"/>
              <a:t> </a:t>
            </a:r>
            <a:r>
              <a:rPr lang="en-US" sz="3600" b="1" dirty="0">
                <a:solidFill>
                  <a:schemeClr val="tx2"/>
                </a:solidFill>
              </a:rPr>
              <a:t>Conventional definition</a:t>
            </a:r>
            <a:r>
              <a:rPr lang="en-US" sz="3600" b="1" dirty="0"/>
              <a:t>:</a:t>
            </a:r>
          </a:p>
          <a:p>
            <a:r>
              <a:rPr lang="en-US" sz="2800" b="1" dirty="0"/>
              <a:t>Given a data matrix </a:t>
            </a:r>
            <a:r>
              <a:rPr lang="en-US" sz="2800" b="1" i="1" dirty="0">
                <a:solidFill>
                  <a:schemeClr val="tx2"/>
                </a:solidFill>
              </a:rPr>
              <a:t>X</a:t>
            </a:r>
            <a:r>
              <a:rPr lang="en-US" sz="2800" b="1" dirty="0"/>
              <a:t>, </a:t>
            </a:r>
            <a:r>
              <a:rPr lang="en-US" sz="3200" b="1" dirty="0"/>
              <a:t>first principal component (PC)</a:t>
            </a:r>
            <a:r>
              <a:rPr lang="en-US" sz="2800" b="1" dirty="0"/>
              <a:t>: </a:t>
            </a:r>
          </a:p>
          <a:p>
            <a:endParaRPr lang="en-US" sz="2800" b="1" dirty="0"/>
          </a:p>
          <a:p>
            <a:r>
              <a:rPr lang="en-US" sz="2800" b="1" dirty="0"/>
              <a:t>a weighted combination </a:t>
            </a:r>
            <a:r>
              <a:rPr lang="en-US" sz="2800" b="1" i="1" dirty="0">
                <a:solidFill>
                  <a:schemeClr val="tx2"/>
                </a:solidFill>
              </a:rPr>
              <a:t>z</a:t>
            </a:r>
            <a:r>
              <a:rPr lang="en-US" sz="2800" b="1" dirty="0"/>
              <a:t> of </a:t>
            </a:r>
            <a:r>
              <a:rPr lang="en-US" sz="2800" b="1" i="1" dirty="0">
                <a:solidFill>
                  <a:schemeClr val="tx2"/>
                </a:solidFill>
              </a:rPr>
              <a:t>X</a:t>
            </a:r>
            <a:r>
              <a:rPr lang="en-US" sz="2800" b="1" dirty="0"/>
              <a:t> features after centering, that is, </a:t>
            </a:r>
            <a:r>
              <a:rPr lang="en-US" sz="2800" b="1" i="1" dirty="0">
                <a:solidFill>
                  <a:schemeClr val="tx2"/>
                </a:solidFill>
              </a:rPr>
              <a:t>z=Y*c</a:t>
            </a:r>
            <a:r>
              <a:rPr lang="en-US" sz="2800" b="1" dirty="0"/>
              <a:t>, </a:t>
            </a:r>
          </a:p>
          <a:p>
            <a:endParaRPr lang="en-US" sz="2800" b="1" dirty="0"/>
          </a:p>
          <a:p>
            <a:r>
              <a:rPr lang="en-US" sz="2800" b="1" dirty="0"/>
              <a:t>that has the maximum variance with respect to all normed </a:t>
            </a:r>
            <a:r>
              <a:rPr lang="en-US" sz="2800" b="1" i="1" dirty="0">
                <a:solidFill>
                  <a:schemeClr val="tx2"/>
                </a:solidFill>
              </a:rPr>
              <a:t>c</a:t>
            </a:r>
          </a:p>
        </p:txBody>
      </p:sp>
      <p:sp>
        <p:nvSpPr>
          <p:cNvPr id="3" name="TextBox 2"/>
          <p:cNvSpPr txBox="1"/>
          <p:nvPr/>
        </p:nvSpPr>
        <p:spPr>
          <a:xfrm>
            <a:off x="0" y="5013176"/>
            <a:ext cx="9177690" cy="1569660"/>
          </a:xfrm>
          <a:prstGeom prst="rect">
            <a:avLst/>
          </a:prstGeom>
          <a:noFill/>
        </p:spPr>
        <p:txBody>
          <a:bodyPr wrap="square" rtlCol="0">
            <a:spAutoFit/>
          </a:bodyPr>
          <a:lstStyle/>
          <a:p>
            <a:r>
              <a:rPr lang="en-US" sz="3200" b="1" dirty="0"/>
              <a:t>Second PC is defined similarly except for a condition that it must be orthogonal to the First PC; Third PC must be orthogonal to both first and second PCs, etc.</a:t>
            </a:r>
            <a:endParaRPr lang="ru-RU" sz="3200" b="1" dirty="0"/>
          </a:p>
        </p:txBody>
      </p:sp>
    </p:spTree>
    <p:extLst>
      <p:ext uri="{BB962C8B-B14F-4D97-AF65-F5344CB8AC3E}">
        <p14:creationId xmlns:p14="http://schemas.microsoft.com/office/powerpoint/2010/main" val="3860717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Autofit/>
          </a:bodyPr>
          <a:lstStyle/>
          <a:p>
            <a:pPr algn="l"/>
            <a:r>
              <a:rPr lang="en-US" sz="28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a:t>
            </a:r>
            <a:br>
              <a:rPr lang="en-US" sz="28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28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 6</a:t>
            </a:r>
            <a:endParaRPr lang="ru-RU" sz="2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30</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5302" y="816767"/>
            <a:ext cx="9159302" cy="6432530"/>
          </a:xfrm>
          <a:prstGeom prst="rect">
            <a:avLst/>
          </a:prstGeom>
          <a:noFill/>
        </p:spPr>
        <p:txBody>
          <a:bodyPr wrap="square" rtlCol="0">
            <a:spAutoFit/>
          </a:bodyPr>
          <a:lstStyle/>
          <a:p>
            <a:r>
              <a:rPr lang="en-US" sz="2400" b="1" dirty="0"/>
              <a:t> </a:t>
            </a:r>
            <a:r>
              <a:rPr lang="en-US" sz="2400" b="1" dirty="0">
                <a:solidFill>
                  <a:srgbClr val="7030A0"/>
                </a:solidFill>
              </a:rPr>
              <a:t>Iris dataset example.</a:t>
            </a:r>
            <a:r>
              <a:rPr lang="en-US" sz="2400" b="1" dirty="0">
                <a:solidFill>
                  <a:srgbClr val="C00000"/>
                </a:solidFill>
              </a:rPr>
              <a:t> </a:t>
            </a:r>
          </a:p>
          <a:p>
            <a:r>
              <a:rPr lang="en-US" sz="2400" b="1" dirty="0">
                <a:solidFill>
                  <a:srgbClr val="C00000"/>
                </a:solidFill>
              </a:rPr>
              <a:t> You must be creative at interpretation</a:t>
            </a:r>
            <a:endParaRPr lang="en-US" sz="2400" b="1" dirty="0"/>
          </a:p>
          <a:p>
            <a:endParaRPr lang="en-US" sz="2600" b="1" dirty="0"/>
          </a:p>
          <a:p>
            <a:r>
              <a:rPr lang="en-US" sz="2600" b="1" dirty="0"/>
              <a:t>5. Interpret  the axes by looking at the loadings and their signs:</a:t>
            </a:r>
          </a:p>
          <a:p>
            <a:r>
              <a:rPr lang="en-US" sz="2400" b="1" dirty="0"/>
              <a:t>              c1</a:t>
            </a:r>
            <a:r>
              <a:rPr lang="en-US" sz="2400" b="1" dirty="0">
                <a:sym typeface="Symbol"/>
              </a:rPr>
              <a:t></a:t>
            </a:r>
            <a:r>
              <a:rPr lang="en-US" sz="2400" b="1" dirty="0"/>
              <a:t>= [ </a:t>
            </a:r>
            <a:r>
              <a:rPr lang="en-US" sz="2400" b="1" dirty="0">
                <a:solidFill>
                  <a:schemeClr val="tx2"/>
                </a:solidFill>
              </a:rPr>
              <a:t>0.3614   -0.0845    0.8567    0.3583</a:t>
            </a:r>
            <a:r>
              <a:rPr lang="en-US" sz="2400" b="1" dirty="0"/>
              <a:t>]</a:t>
            </a:r>
          </a:p>
          <a:p>
            <a:r>
              <a:rPr lang="en-US" sz="2400" b="1" dirty="0"/>
              <a:t>              c2</a:t>
            </a:r>
            <a:r>
              <a:rPr lang="en-US" sz="2400" b="1" dirty="0">
                <a:sym typeface="Symbol"/>
              </a:rPr>
              <a:t></a:t>
            </a:r>
            <a:r>
              <a:rPr lang="en-US" sz="2400" b="1" dirty="0"/>
              <a:t> = [ </a:t>
            </a:r>
            <a:r>
              <a:rPr lang="en-US" sz="2400" b="1" dirty="0">
                <a:solidFill>
                  <a:schemeClr val="tx2"/>
                </a:solidFill>
              </a:rPr>
              <a:t>0.6566   0.7302   -0.1734   -0.0755</a:t>
            </a:r>
            <a:r>
              <a:rPr lang="en-US" sz="2400" b="1" dirty="0"/>
              <a:t>]</a:t>
            </a:r>
          </a:p>
          <a:p>
            <a:endParaRPr lang="en-US" sz="2400" b="1" dirty="0">
              <a:solidFill>
                <a:srgbClr val="C00000"/>
              </a:solidFill>
            </a:endParaRPr>
          </a:p>
          <a:p>
            <a:r>
              <a:rPr lang="en-US" sz="2400" b="1" dirty="0">
                <a:solidFill>
                  <a:srgbClr val="7030A0"/>
                </a:solidFill>
              </a:rPr>
              <a:t>First PC: </a:t>
            </a:r>
            <a:r>
              <a:rPr lang="en-US" sz="2400" b="1" dirty="0"/>
              <a:t>all components should be positive to </a:t>
            </a:r>
            <a:r>
              <a:rPr lang="en-US" sz="2400" b="1" dirty="0">
                <a:solidFill>
                  <a:schemeClr val="tx2"/>
                </a:solidFill>
              </a:rPr>
              <a:t>express the size of iris</a:t>
            </a:r>
            <a:r>
              <a:rPr lang="en-US" sz="2400" b="1" dirty="0"/>
              <a:t>. Unfortunately, c</a:t>
            </a:r>
            <a:r>
              <a:rPr lang="en-US" sz="2400" b="1" baseline="-25000" dirty="0"/>
              <a:t>2</a:t>
            </a:r>
            <a:r>
              <a:rPr lang="en-US" sz="2400" b="1" dirty="0"/>
              <a:t> is small negative (probably because the Sepal sizes correlate negative), and Petal Length component c</a:t>
            </a:r>
            <a:r>
              <a:rPr lang="en-US" sz="2400" b="1" baseline="-25000" dirty="0"/>
              <a:t>3 </a:t>
            </a:r>
            <a:r>
              <a:rPr lang="en-US" sz="2400" b="1" dirty="0"/>
              <a:t>is much higher than the others. Still, </a:t>
            </a:r>
            <a:r>
              <a:rPr lang="en-US" sz="2400" b="1" dirty="0">
                <a:solidFill>
                  <a:schemeClr val="tx2"/>
                </a:solidFill>
              </a:rPr>
              <a:t>arguably “specimen’s size”. Taxa ordered along.</a:t>
            </a:r>
          </a:p>
          <a:p>
            <a:endParaRPr lang="en-US" sz="2400" b="1" dirty="0"/>
          </a:p>
          <a:p>
            <a:r>
              <a:rPr lang="en-US" sz="2400" b="1" dirty="0">
                <a:solidFill>
                  <a:srgbClr val="7030A0"/>
                </a:solidFill>
              </a:rPr>
              <a:t>Second PC: </a:t>
            </a:r>
            <a:r>
              <a:rPr lang="en-US" sz="2400" b="1" dirty="0"/>
              <a:t>Sepal sizes high +, petal sizes low </a:t>
            </a:r>
            <a:r>
              <a:rPr lang="en-US" sz="2400" b="1" dirty="0">
                <a:sym typeface="Symbol"/>
              </a:rPr>
              <a:t>–. Arguably, </a:t>
            </a:r>
            <a:r>
              <a:rPr lang="en-US" sz="2400" b="1" dirty="0">
                <a:solidFill>
                  <a:schemeClr val="tx2"/>
                </a:solidFill>
                <a:sym typeface="Symbol"/>
              </a:rPr>
              <a:t>“Sepal size short of petal size”.</a:t>
            </a:r>
            <a:r>
              <a:rPr lang="en-US" sz="2400" b="1" dirty="0">
                <a:sym typeface="Symbol"/>
              </a:rPr>
              <a:t> </a:t>
            </a:r>
            <a:r>
              <a:rPr lang="en-US" sz="2400" dirty="0">
                <a:sym typeface="Symbol"/>
              </a:rPr>
              <a:t> </a:t>
            </a:r>
            <a:r>
              <a:rPr lang="en-US" sz="2400" b="1" dirty="0">
                <a:sym typeface="Symbol"/>
              </a:rPr>
              <a:t>Has nothing to do with taxa.</a:t>
            </a:r>
            <a:endParaRPr lang="en-US" sz="2400" b="1" dirty="0"/>
          </a:p>
          <a:p>
            <a:endParaRPr lang="en-US" sz="2400" b="1" dirty="0">
              <a:solidFill>
                <a:srgbClr val="C00000"/>
              </a:solidFill>
            </a:endParaRPr>
          </a:p>
          <a:p>
            <a:endParaRPr lang="en-US" sz="2400" b="1" dirty="0">
              <a:solidFill>
                <a:srgbClr val="C00000"/>
              </a:solidFill>
            </a:endParaRPr>
          </a:p>
          <a:p>
            <a:endParaRPr lang="en-US" sz="2400" b="1"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620688"/>
            <a:ext cx="3672408" cy="1450240"/>
          </a:xfrm>
          <a:prstGeom prst="rect">
            <a:avLst/>
          </a:prstGeom>
        </p:spPr>
      </p:pic>
    </p:spTree>
    <p:extLst>
      <p:ext uri="{BB962C8B-B14F-4D97-AF65-F5344CB8AC3E}">
        <p14:creationId xmlns:p14="http://schemas.microsoft.com/office/powerpoint/2010/main" val="2643754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pPr algn="l"/>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29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2: Data Visualization, 7</a:t>
            </a:r>
            <a:endParaRPr lang="ru-RU" sz="29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31</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5302" y="816767"/>
            <a:ext cx="9159302" cy="6801862"/>
          </a:xfrm>
          <a:prstGeom prst="rect">
            <a:avLst/>
          </a:prstGeom>
          <a:noFill/>
        </p:spPr>
        <p:txBody>
          <a:bodyPr wrap="square" rtlCol="0">
            <a:spAutoFit/>
          </a:bodyPr>
          <a:lstStyle/>
          <a:p>
            <a:r>
              <a:rPr lang="en-US" sz="2400" b="1" dirty="0"/>
              <a:t> </a:t>
            </a:r>
            <a:r>
              <a:rPr lang="en-US" sz="2400" b="1" dirty="0">
                <a:solidFill>
                  <a:srgbClr val="7030A0"/>
                </a:solidFill>
              </a:rPr>
              <a:t>Iris dataset example.</a:t>
            </a:r>
            <a:r>
              <a:rPr lang="en-US" sz="2400" b="1" dirty="0">
                <a:solidFill>
                  <a:srgbClr val="C00000"/>
                </a:solidFill>
              </a:rPr>
              <a:t> </a:t>
            </a:r>
          </a:p>
          <a:p>
            <a:r>
              <a:rPr lang="en-US" sz="2400" b="1" dirty="0">
                <a:solidFill>
                  <a:srgbClr val="C00000"/>
                </a:solidFill>
              </a:rPr>
              <a:t> You must be creative at interpretation</a:t>
            </a:r>
            <a:endParaRPr lang="en-US" sz="2400" b="1" dirty="0"/>
          </a:p>
          <a:p>
            <a:endParaRPr lang="en-US" sz="2600" b="1" dirty="0"/>
          </a:p>
          <a:p>
            <a:r>
              <a:rPr lang="en-US" sz="2600" b="1" dirty="0"/>
              <a:t>5. Interpret  the axes by looking at the loadings and their signs:</a:t>
            </a:r>
          </a:p>
          <a:p>
            <a:r>
              <a:rPr lang="en-US" sz="3200" b="1" dirty="0">
                <a:solidFill>
                  <a:srgbClr val="7030A0"/>
                </a:solidFill>
              </a:rPr>
              <a:t>First PC z1: </a:t>
            </a:r>
            <a:r>
              <a:rPr lang="en-US" sz="2800" b="1" dirty="0">
                <a:solidFill>
                  <a:schemeClr val="tx2"/>
                </a:solidFill>
              </a:rPr>
              <a:t>arguably “specimen’s size”. Taxa ordered along the axis on the drawing.</a:t>
            </a:r>
          </a:p>
          <a:p>
            <a:endParaRPr lang="en-US" sz="2800" b="1" dirty="0">
              <a:solidFill>
                <a:schemeClr val="tx2"/>
              </a:solidFill>
            </a:endParaRPr>
          </a:p>
          <a:p>
            <a:r>
              <a:rPr lang="en-US" sz="2800" b="1" dirty="0">
                <a:solidFill>
                  <a:schemeClr val="tx2"/>
                </a:solidFill>
              </a:rPr>
              <a:t>Define three classes in the ascending order z1:</a:t>
            </a:r>
          </a:p>
          <a:p>
            <a:r>
              <a:rPr lang="en-US" sz="2400" b="1" dirty="0">
                <a:solidFill>
                  <a:schemeClr val="tx2"/>
                </a:solidFill>
              </a:rPr>
              <a:t>&gt;&gt;[</a:t>
            </a:r>
            <a:r>
              <a:rPr lang="en-US" sz="2400" b="1" dirty="0" err="1">
                <a:solidFill>
                  <a:schemeClr val="tx2"/>
                </a:solidFill>
              </a:rPr>
              <a:t>vz,iz</a:t>
            </a:r>
            <a:r>
              <a:rPr lang="en-US" sz="2400" b="1" dirty="0">
                <a:solidFill>
                  <a:schemeClr val="tx2"/>
                </a:solidFill>
              </a:rPr>
              <a:t>]=sort(z1); pc{1}=</a:t>
            </a:r>
            <a:r>
              <a:rPr lang="en-US" sz="2400" b="1" dirty="0" err="1">
                <a:solidFill>
                  <a:schemeClr val="tx2"/>
                </a:solidFill>
              </a:rPr>
              <a:t>iz</a:t>
            </a:r>
            <a:r>
              <a:rPr lang="en-US" sz="2400" b="1" dirty="0">
                <a:solidFill>
                  <a:schemeClr val="tx2"/>
                </a:solidFill>
              </a:rPr>
              <a:t>(1:50); pc{2}=</a:t>
            </a:r>
            <a:r>
              <a:rPr lang="en-US" sz="2400" b="1" dirty="0" err="1">
                <a:solidFill>
                  <a:schemeClr val="tx2"/>
                </a:solidFill>
              </a:rPr>
              <a:t>iz</a:t>
            </a:r>
            <a:r>
              <a:rPr lang="en-US" sz="2400" b="1" dirty="0">
                <a:solidFill>
                  <a:schemeClr val="tx2"/>
                </a:solidFill>
              </a:rPr>
              <a:t>(51:100); pc{3}=</a:t>
            </a:r>
            <a:r>
              <a:rPr lang="en-US" sz="2400" b="1" dirty="0" err="1">
                <a:solidFill>
                  <a:schemeClr val="tx2"/>
                </a:solidFill>
              </a:rPr>
              <a:t>iz</a:t>
            </a:r>
            <a:r>
              <a:rPr lang="en-US" sz="2400" b="1" dirty="0">
                <a:solidFill>
                  <a:schemeClr val="tx2"/>
                </a:solidFill>
              </a:rPr>
              <a:t>(101:150);</a:t>
            </a:r>
          </a:p>
          <a:p>
            <a:r>
              <a:rPr lang="en-US" sz="2800" b="1" dirty="0"/>
              <a:t>Contingency table:        </a:t>
            </a:r>
            <a:r>
              <a:rPr lang="en-US" sz="2400" b="1" dirty="0"/>
              <a:t>T1    T2    T3</a:t>
            </a:r>
          </a:p>
          <a:p>
            <a:r>
              <a:rPr lang="en-US" sz="2400" b="1" dirty="0"/>
              <a:t>                                     pc{1}   </a:t>
            </a:r>
            <a:r>
              <a:rPr lang="en-US" sz="2400" b="1" dirty="0">
                <a:solidFill>
                  <a:srgbClr val="7030A0"/>
                </a:solidFill>
              </a:rPr>
              <a:t>47      3      0    </a:t>
            </a:r>
            <a:r>
              <a:rPr lang="en-US" sz="2400" b="1" dirty="0"/>
              <a:t>50          </a:t>
            </a:r>
            <a:r>
              <a:rPr lang="en-US" sz="2400" b="1" dirty="0">
                <a:solidFill>
                  <a:schemeClr val="tx2"/>
                </a:solidFill>
              </a:rPr>
              <a:t>Indeed PC1, the “size”</a:t>
            </a:r>
          </a:p>
          <a:p>
            <a:r>
              <a:rPr lang="en-US" sz="2400" b="1" dirty="0">
                <a:solidFill>
                  <a:srgbClr val="7030A0"/>
                </a:solidFill>
              </a:rPr>
              <a:t>                                     </a:t>
            </a:r>
            <a:r>
              <a:rPr lang="en-US" sz="2400" b="1" dirty="0"/>
              <a:t>pc{2}</a:t>
            </a:r>
            <a:r>
              <a:rPr lang="en-US" sz="2400" b="1" dirty="0">
                <a:solidFill>
                  <a:srgbClr val="7030A0"/>
                </a:solidFill>
              </a:rPr>
              <a:t>      3    40      7   </a:t>
            </a:r>
            <a:r>
              <a:rPr lang="en-US" sz="2400" b="1" dirty="0"/>
              <a:t>50          </a:t>
            </a:r>
            <a:r>
              <a:rPr lang="en-US" sz="2400" b="1" dirty="0">
                <a:solidFill>
                  <a:schemeClr val="tx2"/>
                </a:solidFill>
              </a:rPr>
              <a:t>works along taxa,</a:t>
            </a:r>
          </a:p>
          <a:p>
            <a:r>
              <a:rPr lang="en-US" sz="2400" b="1" dirty="0">
                <a:solidFill>
                  <a:srgbClr val="7030A0"/>
                </a:solidFill>
              </a:rPr>
              <a:t>                                     </a:t>
            </a:r>
            <a:r>
              <a:rPr lang="en-US" sz="2400" b="1" dirty="0"/>
              <a:t>pc{3}</a:t>
            </a:r>
            <a:r>
              <a:rPr lang="en-US" sz="2400" b="1" dirty="0">
                <a:solidFill>
                  <a:srgbClr val="7030A0"/>
                </a:solidFill>
              </a:rPr>
              <a:t>      0      7     43  </a:t>
            </a:r>
            <a:r>
              <a:rPr lang="en-US" sz="2400" b="1" dirty="0"/>
              <a:t>50          </a:t>
            </a:r>
            <a:r>
              <a:rPr lang="en-US" sz="2400" b="1" dirty="0">
                <a:solidFill>
                  <a:schemeClr val="tx2"/>
                </a:solidFill>
              </a:rPr>
              <a:t>all errors among</a:t>
            </a:r>
          </a:p>
          <a:p>
            <a:r>
              <a:rPr lang="en-US" sz="2400" b="1" dirty="0"/>
              <a:t>                                                   50    50    50  150        </a:t>
            </a:r>
            <a:r>
              <a:rPr lang="en-US" sz="2400" b="1" dirty="0">
                <a:solidFill>
                  <a:schemeClr val="tx2"/>
                </a:solidFill>
              </a:rPr>
              <a:t>neighbors</a:t>
            </a:r>
          </a:p>
          <a:p>
            <a:r>
              <a:rPr lang="en-US" sz="2400" b="1" dirty="0">
                <a:solidFill>
                  <a:srgbClr val="C00000"/>
                </a:solidFill>
              </a:rPr>
              <a:t> </a:t>
            </a:r>
          </a:p>
          <a:p>
            <a:endParaRPr lang="en-US" sz="2400" b="1" dirty="0">
              <a:solidFill>
                <a:srgbClr val="C00000"/>
              </a:solidFill>
            </a:endParaRPr>
          </a:p>
          <a:p>
            <a:endParaRPr lang="en-US" sz="2400" b="1"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774784"/>
            <a:ext cx="3672408" cy="1296144"/>
          </a:xfrm>
          <a:prstGeom prst="rect">
            <a:avLst/>
          </a:prstGeom>
        </p:spPr>
      </p:pic>
    </p:spTree>
    <p:extLst>
      <p:ext uri="{BB962C8B-B14F-4D97-AF65-F5344CB8AC3E}">
        <p14:creationId xmlns:p14="http://schemas.microsoft.com/office/powerpoint/2010/main" val="991367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9144000" cy="1232265"/>
          </a:xfrm>
        </p:spPr>
        <p:txBody>
          <a:bodyPr>
            <a:normAutofit fontScale="90000"/>
          </a:bodyPr>
          <a:lstStyle/>
          <a:p>
            <a:pPr algn="l"/>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Week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r>
              <a:rPr lang="en-US" sz="29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Dimension reduction with</a:t>
            </a:r>
            <a:br>
              <a:rPr lang="en-US" sz="29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29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Latent Semantic Indexing, 1</a:t>
            </a:r>
            <a:endParaRPr lang="ru-RU" sz="29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32</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23" name="TextBox 22"/>
          <p:cNvSpPr txBox="1"/>
          <p:nvPr/>
        </p:nvSpPr>
        <p:spPr>
          <a:xfrm>
            <a:off x="-12101" y="1340768"/>
            <a:ext cx="9159302" cy="4770537"/>
          </a:xfrm>
          <a:prstGeom prst="rect">
            <a:avLst/>
          </a:prstGeom>
          <a:noFill/>
        </p:spPr>
        <p:txBody>
          <a:bodyPr wrap="square" rtlCol="0">
            <a:spAutoFit/>
          </a:bodyPr>
          <a:lstStyle/>
          <a:p>
            <a:r>
              <a:rPr lang="en-US" sz="2400" b="1" dirty="0"/>
              <a:t>Information retrieval	:</a:t>
            </a:r>
          </a:p>
          <a:p>
            <a:r>
              <a:rPr lang="en-US" sz="2400" b="1" dirty="0"/>
              <a:t>Given a set of keywords, retrieve all the relevant documents</a:t>
            </a:r>
          </a:p>
          <a:p>
            <a:r>
              <a:rPr lang="en-US" sz="2400" b="1" dirty="0"/>
              <a:t>Example: Keywords       “fuel &amp; relief”</a:t>
            </a:r>
          </a:p>
          <a:p>
            <a:r>
              <a:rPr lang="en-US" sz="2400" b="1" dirty="0">
                <a:solidFill>
                  <a:srgbClr val="7030A0"/>
                </a:solidFill>
              </a:rPr>
              <a:t>Merriam-Webster		fuel</a:t>
            </a:r>
          </a:p>
          <a:p>
            <a:r>
              <a:rPr lang="en-US" sz="2400" b="1" dirty="0">
                <a:solidFill>
                  <a:srgbClr val="7030A0"/>
                </a:solidFill>
              </a:rPr>
              <a:t>			</a:t>
            </a:r>
            <a:r>
              <a:rPr lang="en-US" sz="2000" dirty="0">
                <a:solidFill>
                  <a:srgbClr val="7030A0"/>
                </a:solidFill>
              </a:rPr>
              <a:t>a material used to produce heat by burning</a:t>
            </a:r>
          </a:p>
          <a:p>
            <a:r>
              <a:rPr lang="en-US" sz="2000" dirty="0">
                <a:solidFill>
                  <a:srgbClr val="7030A0"/>
                </a:solidFill>
              </a:rPr>
              <a:t>			a source of sustenance or incentive</a:t>
            </a:r>
          </a:p>
          <a:p>
            <a:r>
              <a:rPr lang="en-US" sz="2000" dirty="0">
                <a:solidFill>
                  <a:srgbClr val="7030A0"/>
                </a:solidFill>
              </a:rPr>
              <a:t>			to give support or strength </a:t>
            </a:r>
          </a:p>
          <a:p>
            <a:r>
              <a:rPr lang="en-US" sz="2400" b="1" dirty="0">
                <a:solidFill>
                  <a:srgbClr val="7030A0"/>
                </a:solidFill>
              </a:rPr>
              <a:t>		                           relief</a:t>
            </a:r>
          </a:p>
          <a:p>
            <a:r>
              <a:rPr lang="en-US" sz="2400" b="1" dirty="0">
                <a:solidFill>
                  <a:srgbClr val="7030A0"/>
                </a:solidFill>
              </a:rPr>
              <a:t>			</a:t>
            </a:r>
            <a:r>
              <a:rPr lang="en-US" sz="2000" dirty="0">
                <a:solidFill>
                  <a:srgbClr val="7030A0"/>
                </a:solidFill>
              </a:rPr>
              <a:t>removal  of something oppressive</a:t>
            </a:r>
          </a:p>
          <a:p>
            <a:r>
              <a:rPr lang="en-US" sz="2000" dirty="0">
                <a:solidFill>
                  <a:srgbClr val="7030A0"/>
                </a:solidFill>
              </a:rPr>
              <a:t>			a mode of sculpture </a:t>
            </a:r>
          </a:p>
          <a:p>
            <a:r>
              <a:rPr lang="en-US" sz="2000" dirty="0">
                <a:solidFill>
                  <a:srgbClr val="7030A0"/>
                </a:solidFill>
              </a:rPr>
              <a:t>			elevations of a land surface</a:t>
            </a:r>
          </a:p>
          <a:p>
            <a:endParaRPr lang="en-US" sz="2400" b="1" dirty="0"/>
          </a:p>
          <a:p>
            <a:r>
              <a:rPr lang="en-US" sz="3200" b="1" dirty="0"/>
              <a:t>Ambiguity: What meanings to pick?</a:t>
            </a:r>
          </a:p>
        </p:txBody>
      </p:sp>
    </p:spTree>
    <p:extLst>
      <p:ext uri="{BB962C8B-B14F-4D97-AF65-F5344CB8AC3E}">
        <p14:creationId xmlns:p14="http://schemas.microsoft.com/office/powerpoint/2010/main" val="1900680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9144000" cy="1232265"/>
          </a:xfrm>
        </p:spPr>
        <p:txBody>
          <a:bodyPr>
            <a:normAutofit/>
          </a:bodyPr>
          <a:lstStyle/>
          <a:p>
            <a:pPr algn="l"/>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Week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r>
              <a:rPr lang="en-US" sz="29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2</a:t>
            </a:r>
            <a:endParaRPr lang="ru-RU" sz="29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33</a:t>
            </a:fld>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2101" y="1340768"/>
            <a:ext cx="9159302" cy="5232202"/>
          </a:xfrm>
          <a:prstGeom prst="rect">
            <a:avLst/>
          </a:prstGeom>
          <a:noFill/>
        </p:spPr>
        <p:txBody>
          <a:bodyPr wrap="square" rtlCol="0">
            <a:spAutoFit/>
          </a:bodyPr>
          <a:lstStyle/>
          <a:p>
            <a:r>
              <a:rPr lang="en-US" sz="2400" b="1" dirty="0"/>
              <a:t>Information retrieval	:</a:t>
            </a:r>
          </a:p>
          <a:p>
            <a:r>
              <a:rPr lang="en-US" sz="2400" b="1" dirty="0"/>
              <a:t>Given a set of keywords, retrieve all the relevant documents</a:t>
            </a:r>
          </a:p>
          <a:p>
            <a:r>
              <a:rPr lang="en-US" sz="2400" b="1" dirty="0"/>
              <a:t>Example: Keywords       “fuel &amp; relief”</a:t>
            </a:r>
          </a:p>
          <a:p>
            <a:r>
              <a:rPr lang="en-US" sz="2400" b="1" dirty="0">
                <a:solidFill>
                  <a:srgbClr val="7030A0"/>
                </a:solidFill>
              </a:rPr>
              <a:t>Merriam-Webster</a:t>
            </a:r>
            <a:r>
              <a:rPr lang="en-US" b="1" dirty="0">
                <a:solidFill>
                  <a:srgbClr val="7030A0"/>
                </a:solidFill>
              </a:rPr>
              <a:t>	       fuel</a:t>
            </a:r>
          </a:p>
          <a:p>
            <a:r>
              <a:rPr lang="en-US" b="1" dirty="0">
                <a:solidFill>
                  <a:srgbClr val="7030A0"/>
                </a:solidFill>
              </a:rPr>
              <a:t>			</a:t>
            </a:r>
            <a:r>
              <a:rPr lang="en-US" dirty="0">
                <a:solidFill>
                  <a:srgbClr val="7030A0"/>
                </a:solidFill>
              </a:rPr>
              <a:t>a material used to produce heat by burning</a:t>
            </a:r>
          </a:p>
          <a:p>
            <a:r>
              <a:rPr lang="en-US" dirty="0">
                <a:solidFill>
                  <a:srgbClr val="7030A0"/>
                </a:solidFill>
              </a:rPr>
              <a:t>			a source of sustenance or incentive</a:t>
            </a:r>
          </a:p>
          <a:p>
            <a:r>
              <a:rPr lang="en-US" dirty="0">
                <a:solidFill>
                  <a:srgbClr val="7030A0"/>
                </a:solidFill>
              </a:rPr>
              <a:t>			to give support or strength </a:t>
            </a:r>
          </a:p>
          <a:p>
            <a:r>
              <a:rPr lang="en-US" b="1" dirty="0">
                <a:solidFill>
                  <a:srgbClr val="7030A0"/>
                </a:solidFill>
              </a:rPr>
              <a:t>		                           relief</a:t>
            </a:r>
          </a:p>
          <a:p>
            <a:r>
              <a:rPr lang="en-US" b="1" dirty="0">
                <a:solidFill>
                  <a:srgbClr val="7030A0"/>
                </a:solidFill>
              </a:rPr>
              <a:t>			</a:t>
            </a:r>
            <a:r>
              <a:rPr lang="en-US" dirty="0">
                <a:solidFill>
                  <a:srgbClr val="7030A0"/>
                </a:solidFill>
              </a:rPr>
              <a:t>removal  of something oppressive</a:t>
            </a:r>
          </a:p>
          <a:p>
            <a:r>
              <a:rPr lang="en-US" dirty="0">
                <a:solidFill>
                  <a:srgbClr val="7030A0"/>
                </a:solidFill>
              </a:rPr>
              <a:t>			a mode of sculpture </a:t>
            </a:r>
          </a:p>
          <a:p>
            <a:r>
              <a:rPr lang="en-US" dirty="0">
                <a:solidFill>
                  <a:srgbClr val="7030A0"/>
                </a:solidFill>
              </a:rPr>
              <a:t>			elevations of a land surface</a:t>
            </a:r>
          </a:p>
          <a:p>
            <a:endParaRPr lang="en-US" sz="2800" dirty="0"/>
          </a:p>
          <a:p>
            <a:r>
              <a:rPr lang="en-US" sz="2800" dirty="0">
                <a:solidFill>
                  <a:schemeClr val="tx2"/>
                </a:solidFill>
              </a:rPr>
              <a:t>LSI principle: </a:t>
            </a:r>
            <a:r>
              <a:rPr lang="en-US" sz="2800" b="1" dirty="0">
                <a:solidFill>
                  <a:schemeClr val="tx2"/>
                </a:solidFill>
              </a:rPr>
              <a:t>“words used in the same contexts tend to have similar meanings”</a:t>
            </a:r>
          </a:p>
          <a:p>
            <a:r>
              <a:rPr lang="en-US" sz="2800" dirty="0">
                <a:solidFill>
                  <a:schemeClr val="tx2"/>
                </a:solidFill>
              </a:rPr>
              <a:t>is well caught with the SVD of document-to-keyword data</a:t>
            </a:r>
          </a:p>
        </p:txBody>
      </p:sp>
    </p:spTree>
    <p:extLst>
      <p:ext uri="{BB962C8B-B14F-4D97-AF65-F5344CB8AC3E}">
        <p14:creationId xmlns:p14="http://schemas.microsoft.com/office/powerpoint/2010/main" val="3434298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84976" cy="812732"/>
          </a:xfrm>
        </p:spPr>
        <p:txBody>
          <a:bodyPr>
            <a:noAutofit/>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3</a:t>
            </a: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a:t>
            </a:r>
            <a:r>
              <a:rPr lang="en-US" b="1" dirty="0">
                <a:latin typeface="Times New Roman" panose="02020603050405020304" pitchFamily="18" charset="0"/>
                <a:cs typeface="Times New Roman" panose="02020603050405020304" pitchFamily="18" charset="0"/>
              </a:rPr>
              <a:t>Problem: </a:t>
            </a:r>
            <a:r>
              <a:rPr lang="en-US" b="1" dirty="0">
                <a:solidFill>
                  <a:srgbClr val="C00000"/>
                </a:solidFill>
                <a:latin typeface="Times New Roman" panose="02020603050405020304" pitchFamily="18" charset="0"/>
                <a:cs typeface="Times New Roman" panose="02020603050405020304" pitchFamily="18" charset="0"/>
              </a:rPr>
              <a:t>Properly retrieve articles using keywords</a:t>
            </a:r>
            <a:endParaRPr lang="ru-RU" b="1" dirty="0">
              <a:solidFill>
                <a:srgbClr val="C00000"/>
              </a:solidFill>
              <a:latin typeface="Times New Roman" panose="02020603050405020304" pitchFamily="18" charset="0"/>
              <a:cs typeface="Times New Roman" panose="02020603050405020304" pitchFamily="18" charset="0"/>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53E929C4-C576-4FF8-9753-4225908504F0}" type="slidenum">
              <a:rPr lang="ru-RU" smtClean="0"/>
              <a:pPr/>
              <a:t>34</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50835485"/>
              </p:ext>
            </p:extLst>
          </p:nvPr>
        </p:nvGraphicFramePr>
        <p:xfrm>
          <a:off x="611560" y="2204864"/>
          <a:ext cx="7416824" cy="4321303"/>
        </p:xfrm>
        <a:graphic>
          <a:graphicData uri="http://schemas.openxmlformats.org/drawingml/2006/table">
            <a:tbl>
              <a:tblPr firstRow="1" firstCol="1" lastRow="1" lastCol="1" bandRow="1" bandCol="1">
                <a:tableStyleId>{5C22544A-7EE6-4342-B048-85BDC9FD1C3A}</a:tableStyleId>
              </a:tblPr>
              <a:tblGrid>
                <a:gridCol w="892766">
                  <a:extLst>
                    <a:ext uri="{9D8B030D-6E8A-4147-A177-3AD203B41FA5}">
                      <a16:colId xmlns:a16="http://schemas.microsoft.com/office/drawing/2014/main" val="20000"/>
                    </a:ext>
                  </a:extLst>
                </a:gridCol>
                <a:gridCol w="6524058">
                  <a:extLst>
                    <a:ext uri="{9D8B030D-6E8A-4147-A177-3AD203B41FA5}">
                      <a16:colId xmlns:a16="http://schemas.microsoft.com/office/drawing/2014/main" val="20001"/>
                    </a:ext>
                  </a:extLst>
                </a:gridCol>
              </a:tblGrid>
              <a:tr h="334888">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7334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2        0       1       2       2         0        0        1        0       0</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0        1       0       3       2         1        2        0        0       0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1        0       2       0       1         1        0        3        1       1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0        1       0       1       1         0        1        1        0       0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0        0       2       0       1         2        0        0        2       0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1        0       2       2       0         2        2        0        0       0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0        0       1       1       2         1        1        0        2       0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0        0       1       0       0         2        2        0        2       0</a:t>
                      </a:r>
                    </a:p>
                    <a:p>
                      <a:pPr indent="151130" algn="just" hangingPunct="0">
                        <a:lnSpc>
                          <a:spcPts val="1200"/>
                        </a:lnSpc>
                        <a:spcAft>
                          <a:spcPts val="0"/>
                        </a:spcAft>
                      </a:pPr>
                      <a:endParaRPr lang="en-US" sz="24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206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84976" cy="812732"/>
          </a:xfrm>
        </p:spPr>
        <p:txBody>
          <a:bodyPr>
            <a:noAutofit/>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4</a:t>
            </a: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b="1" dirty="0">
                <a:latin typeface="Times New Roman" panose="02020603050405020304" pitchFamily="18" charset="0"/>
                <a:cs typeface="Times New Roman" panose="02020603050405020304" pitchFamily="18" charset="0"/>
              </a:rPr>
              <a:t>Problem: </a:t>
            </a:r>
            <a:r>
              <a:rPr lang="en-US" b="1" dirty="0">
                <a:solidFill>
                  <a:srgbClr val="C00000"/>
                </a:solidFill>
                <a:latin typeface="Times New Roman" panose="02020603050405020304" pitchFamily="18" charset="0"/>
                <a:cs typeface="Times New Roman" panose="02020603050405020304" pitchFamily="18" charset="0"/>
              </a:rPr>
              <a:t>Properly retrieve articles using keywords</a:t>
            </a:r>
            <a:endParaRPr lang="ru-RU" b="1" dirty="0">
              <a:solidFill>
                <a:srgbClr val="C00000"/>
              </a:solidFill>
              <a:latin typeface="Times New Roman" panose="02020603050405020304" pitchFamily="18" charset="0"/>
              <a:cs typeface="Times New Roman" panose="02020603050405020304" pitchFamily="18" charset="0"/>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53E929C4-C576-4FF8-9753-4225908504F0}" type="slidenum">
              <a:rPr lang="ru-RU" smtClean="0"/>
              <a:pPr/>
              <a:t>35</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341255484"/>
              </p:ext>
            </p:extLst>
          </p:nvPr>
        </p:nvGraphicFramePr>
        <p:xfrm>
          <a:off x="107504" y="1412776"/>
          <a:ext cx="6624736" cy="4197229"/>
        </p:xfrm>
        <a:graphic>
          <a:graphicData uri="http://schemas.openxmlformats.org/drawingml/2006/table">
            <a:tbl>
              <a:tblPr firstRow="1" firstCol="1" lastRow="1" lastCol="1" bandRow="1" bandCol="1">
                <a:tableStyleId>{5C22544A-7EE6-4342-B048-85BDC9FD1C3A}</a:tableStyleId>
              </a:tblPr>
              <a:tblGrid>
                <a:gridCol w="892766">
                  <a:extLst>
                    <a:ext uri="{9D8B030D-6E8A-4147-A177-3AD203B41FA5}">
                      <a16:colId xmlns:a16="http://schemas.microsoft.com/office/drawing/2014/main" val="20000"/>
                    </a:ext>
                  </a:extLst>
                </a:gridCol>
                <a:gridCol w="5731970">
                  <a:extLst>
                    <a:ext uri="{9D8B030D-6E8A-4147-A177-3AD203B41FA5}">
                      <a16:colId xmlns:a16="http://schemas.microsoft.com/office/drawing/2014/main" val="20001"/>
                    </a:ext>
                  </a:extLst>
                </a:gridCol>
              </a:tblGrid>
              <a:tr h="334888">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600" dirty="0">
                          <a:effectLst/>
                        </a:rPr>
                        <a:t>Article</a:t>
                      </a:r>
                      <a:endParaRPr lang="ru-RU" sz="16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6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19264">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000" dirty="0">
                          <a:effectLst/>
                        </a:rPr>
                        <a:t>1        2       0       1       2         0        0        0        0       2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0        0       0       1       0         1        0        2        0       2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0        2       0       0       0         0        0        1        0       2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2        1       0       0       0         2        0        2        0       1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2        0       1       2       2         0        0        1        0       0</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0        1       0       3       2         1        2        0        0       0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1        0       2       0       1         1        0        3        1       1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0        1       0       1       1         0        1        1        0       0    </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0        0       2       0       1         2        0        0        2       0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1        0       2       2       0         2        2        0        0       0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0        0       1       1       2         1        1        0        2       0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0        0       1       0       0         2        2        0        2       0</a:t>
                      </a:r>
                      <a:endParaRPr lang="en-US" sz="20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6948264" y="1340768"/>
            <a:ext cx="2195736" cy="5355312"/>
          </a:xfrm>
          <a:prstGeom prst="rect">
            <a:avLst/>
          </a:prstGeom>
          <a:noFill/>
        </p:spPr>
        <p:txBody>
          <a:bodyPr wrap="square" rtlCol="0">
            <a:spAutoFit/>
          </a:bodyPr>
          <a:lstStyle/>
          <a:p>
            <a:r>
              <a:rPr lang="en-US" b="1" dirty="0"/>
              <a:t>QUERY</a:t>
            </a:r>
          </a:p>
          <a:p>
            <a:endParaRPr lang="en-US" b="1" dirty="0"/>
          </a:p>
          <a:p>
            <a:r>
              <a:rPr lang="en-US" b="1" dirty="0"/>
              <a:t>Fuel</a:t>
            </a:r>
          </a:p>
          <a:p>
            <a:r>
              <a:rPr lang="en-US" dirty="0"/>
              <a:t>E1</a:t>
            </a:r>
          </a:p>
          <a:p>
            <a:r>
              <a:rPr lang="en-US" dirty="0"/>
              <a:t>E3</a:t>
            </a:r>
          </a:p>
          <a:p>
            <a:r>
              <a:rPr lang="en-US" dirty="0"/>
              <a:t>H1-H4</a:t>
            </a:r>
          </a:p>
          <a:p>
            <a:r>
              <a:rPr lang="en-US" dirty="0"/>
              <a:t>Precision=4/6=67%</a:t>
            </a:r>
          </a:p>
          <a:p>
            <a:r>
              <a:rPr lang="en-US" dirty="0"/>
              <a:t>Recall=4/4=100%</a:t>
            </a:r>
          </a:p>
          <a:p>
            <a:endParaRPr lang="en-US" dirty="0"/>
          </a:p>
          <a:p>
            <a:r>
              <a:rPr lang="en-US" b="1" dirty="0"/>
              <a:t>Fuel  </a:t>
            </a:r>
            <a:r>
              <a:rPr lang="en-US" dirty="0"/>
              <a:t>&amp; </a:t>
            </a:r>
            <a:r>
              <a:rPr lang="en-US" b="1" dirty="0"/>
              <a:t> Price</a:t>
            </a:r>
          </a:p>
          <a:p>
            <a:r>
              <a:rPr lang="en-US" dirty="0"/>
              <a:t>E3</a:t>
            </a:r>
          </a:p>
          <a:p>
            <a:r>
              <a:rPr lang="en-US" dirty="0"/>
              <a:t>H1-H4</a:t>
            </a:r>
          </a:p>
          <a:p>
            <a:r>
              <a:rPr lang="en-US" dirty="0"/>
              <a:t>Precision=4/5=80%</a:t>
            </a:r>
          </a:p>
          <a:p>
            <a:r>
              <a:rPr lang="en-US" dirty="0"/>
              <a:t>Recall=4/4=100%</a:t>
            </a:r>
          </a:p>
          <a:p>
            <a:endParaRPr lang="en-US" dirty="0"/>
          </a:p>
          <a:p>
            <a:r>
              <a:rPr lang="en-US" b="1" dirty="0">
                <a:solidFill>
                  <a:srgbClr val="C00000"/>
                </a:solidFill>
              </a:rPr>
              <a:t>No way to get 100% Precision by using crisp queries</a:t>
            </a:r>
          </a:p>
          <a:p>
            <a:endParaRPr lang="ru-RU" dirty="0"/>
          </a:p>
        </p:txBody>
      </p:sp>
    </p:spTree>
    <p:extLst>
      <p:ext uri="{BB962C8B-B14F-4D97-AF65-F5344CB8AC3E}">
        <p14:creationId xmlns:p14="http://schemas.microsoft.com/office/powerpoint/2010/main" val="3410617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84976" cy="812732"/>
          </a:xfrm>
        </p:spPr>
        <p:txBody>
          <a:bodyPr>
            <a:noAutofit/>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5</a:t>
            </a: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b="1" dirty="0">
                <a:latin typeface="Times New Roman" panose="02020603050405020304" pitchFamily="18" charset="0"/>
                <a:cs typeface="Times New Roman" panose="02020603050405020304" pitchFamily="18" charset="0"/>
              </a:rPr>
              <a:t>Problem: </a:t>
            </a:r>
            <a:r>
              <a:rPr lang="en-US" b="1" dirty="0">
                <a:solidFill>
                  <a:srgbClr val="C00000"/>
                </a:solidFill>
                <a:latin typeface="Times New Roman" panose="02020603050405020304" pitchFamily="18" charset="0"/>
                <a:cs typeface="Times New Roman" panose="02020603050405020304" pitchFamily="18" charset="0"/>
              </a:rPr>
              <a:t>Properly retrieve articles using keywords</a:t>
            </a:r>
            <a:endParaRPr lang="ru-RU" b="1" dirty="0">
              <a:solidFill>
                <a:srgbClr val="C00000"/>
              </a:solidFill>
              <a:latin typeface="Times New Roman" panose="02020603050405020304" pitchFamily="18" charset="0"/>
              <a:cs typeface="Times New Roman" panose="02020603050405020304" pitchFamily="18" charset="0"/>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53E929C4-C576-4FF8-9753-4225908504F0}" type="slidenum">
              <a:rPr lang="ru-RU" smtClean="0"/>
              <a:pPr/>
              <a:t>36</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966522508"/>
              </p:ext>
            </p:extLst>
          </p:nvPr>
        </p:nvGraphicFramePr>
        <p:xfrm>
          <a:off x="107504" y="1412776"/>
          <a:ext cx="6624736" cy="4614990"/>
        </p:xfrm>
        <a:graphic>
          <a:graphicData uri="http://schemas.openxmlformats.org/drawingml/2006/table">
            <a:tbl>
              <a:tblPr firstRow="1" firstCol="1" lastRow="1" lastCol="1" bandRow="1" bandCol="1">
                <a:tableStyleId>{5C22544A-7EE6-4342-B048-85BDC9FD1C3A}</a:tableStyleId>
              </a:tblPr>
              <a:tblGrid>
                <a:gridCol w="892766">
                  <a:extLst>
                    <a:ext uri="{9D8B030D-6E8A-4147-A177-3AD203B41FA5}">
                      <a16:colId xmlns:a16="http://schemas.microsoft.com/office/drawing/2014/main" val="20000"/>
                    </a:ext>
                  </a:extLst>
                </a:gridCol>
                <a:gridCol w="5731970">
                  <a:extLst>
                    <a:ext uri="{9D8B030D-6E8A-4147-A177-3AD203B41FA5}">
                      <a16:colId xmlns:a16="http://schemas.microsoft.com/office/drawing/2014/main" val="20001"/>
                    </a:ext>
                  </a:extLst>
                </a:gridCol>
              </a:tblGrid>
              <a:tr h="334888">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600" dirty="0">
                          <a:effectLst/>
                        </a:rPr>
                        <a:t>Article</a:t>
                      </a:r>
                      <a:endParaRPr lang="ru-RU" sz="16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6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19264">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r>
                        <a:rPr lang="en-US" sz="1800" dirty="0">
                          <a:effectLst/>
                          <a:latin typeface="+mn-lt"/>
                          <a:ea typeface="Times New Roman"/>
                          <a:cs typeface="Times New Roman"/>
                        </a:rPr>
                        <a:t>Query</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000" dirty="0">
                          <a:effectLst/>
                        </a:rPr>
                        <a:t>1        2       0       1       2         0        0        0        0       2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0        0       0       1       0         1        0        2        0       2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0        2       0       0       0         0        0        1        0       2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2        1       0       0       0         2        0        2        0       1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2        0       1       2       2         0        0        1        0       0</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0        1       0       3       2         1        2        0        0       0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1        0       2       0       1         1        0        3        1       1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0        1       0       1       1         0        1        1        0       0    </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0        0       2       0       1         2        0        0        2       0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1        0       2       2       0         2        2        0        0       0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0        0       1       1       2         1        1        0        2       0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0        0       1       0       0         2        2        0        2       0</a:t>
                      </a:r>
                    </a:p>
                    <a:p>
                      <a:pPr indent="151130" algn="just" hangingPunct="0">
                        <a:lnSpc>
                          <a:spcPts val="1200"/>
                        </a:lnSpc>
                        <a:spcAft>
                          <a:spcPts val="0"/>
                        </a:spcAft>
                      </a:pPr>
                      <a:endParaRPr lang="en-US" sz="2000" dirty="0">
                        <a:effectLst/>
                        <a:latin typeface="Times"/>
                        <a:ea typeface="Times New Roman"/>
                        <a:cs typeface="Times New Roman"/>
                      </a:endParaRPr>
                    </a:p>
                    <a:p>
                      <a:pPr indent="151130" algn="just" hangingPunct="0">
                        <a:lnSpc>
                          <a:spcPts val="1200"/>
                        </a:lnSpc>
                        <a:spcAft>
                          <a:spcPts val="0"/>
                        </a:spcAft>
                      </a:pPr>
                      <a:endParaRPr lang="en-US" sz="2000" dirty="0">
                        <a:solidFill>
                          <a:srgbClr val="C00000"/>
                        </a:solidFill>
                        <a:effectLst/>
                        <a:latin typeface="Times"/>
                        <a:ea typeface="Times New Roman"/>
                        <a:cs typeface="Times New Roman"/>
                      </a:endParaRPr>
                    </a:p>
                    <a:p>
                      <a:pPr indent="151130" algn="just" hangingPunct="0">
                        <a:lnSpc>
                          <a:spcPts val="1200"/>
                        </a:lnSpc>
                        <a:spcAft>
                          <a:spcPts val="0"/>
                        </a:spcAft>
                      </a:pPr>
                      <a:r>
                        <a:rPr lang="en-US" sz="2000" dirty="0">
                          <a:solidFill>
                            <a:srgbClr val="C00000"/>
                          </a:solidFill>
                          <a:effectLst/>
                          <a:latin typeface="Times"/>
                          <a:ea typeface="Times New Roman"/>
                          <a:cs typeface="Times New Roman"/>
                        </a:rPr>
                        <a:t>0       0       1      0      0        1        1       0       1      0</a:t>
                      </a: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6804248" y="1628800"/>
            <a:ext cx="2339752" cy="3970318"/>
          </a:xfrm>
          <a:prstGeom prst="rect">
            <a:avLst/>
          </a:prstGeom>
          <a:noFill/>
        </p:spPr>
        <p:txBody>
          <a:bodyPr wrap="square" rtlCol="0">
            <a:spAutoFit/>
          </a:bodyPr>
          <a:lstStyle/>
          <a:p>
            <a:r>
              <a:rPr lang="en-US" b="1" dirty="0"/>
              <a:t>QUERY</a:t>
            </a:r>
          </a:p>
          <a:p>
            <a:endParaRPr lang="en-US" b="1" dirty="0">
              <a:solidFill>
                <a:schemeClr val="tx2"/>
              </a:solidFill>
            </a:endParaRPr>
          </a:p>
          <a:p>
            <a:r>
              <a:rPr lang="en-US" b="1" dirty="0">
                <a:solidFill>
                  <a:srgbClr val="C00000"/>
                </a:solidFill>
              </a:rPr>
              <a:t>Fuel  Price  Relief  Tax</a:t>
            </a:r>
          </a:p>
          <a:p>
            <a:endParaRPr lang="en-US" b="1" dirty="0"/>
          </a:p>
          <a:p>
            <a:endParaRPr lang="en-US" b="1" dirty="0"/>
          </a:p>
          <a:p>
            <a:endParaRPr lang="en-US" b="1" dirty="0"/>
          </a:p>
          <a:p>
            <a:r>
              <a:rPr lang="en-US" b="1" dirty="0"/>
              <a:t>LSI:</a:t>
            </a:r>
          </a:p>
          <a:p>
            <a:endParaRPr lang="en-US" b="1" dirty="0"/>
          </a:p>
          <a:p>
            <a:r>
              <a:rPr lang="en-US" b="1" dirty="0"/>
              <a:t>Embed into a subspace of a few first singular triplets so that location of words relates to the similarity of contexts</a:t>
            </a:r>
            <a:endParaRPr lang="ru-RU" dirty="0"/>
          </a:p>
        </p:txBody>
      </p:sp>
    </p:spTree>
    <p:extLst>
      <p:ext uri="{BB962C8B-B14F-4D97-AF65-F5344CB8AC3E}">
        <p14:creationId xmlns:p14="http://schemas.microsoft.com/office/powerpoint/2010/main" val="2329167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84976" cy="812732"/>
          </a:xfrm>
        </p:spPr>
        <p:txBody>
          <a:bodyPr>
            <a:noAutofit/>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6</a:t>
            </a:r>
          </a:p>
        </p:txBody>
      </p:sp>
      <p:sp>
        <p:nvSpPr>
          <p:cNvPr id="3" name="Content Placeholder 2"/>
          <p:cNvSpPr>
            <a:spLocks noGrp="1"/>
          </p:cNvSpPr>
          <p:nvPr>
            <p:ph sz="half" idx="1"/>
          </p:nvPr>
        </p:nvSpPr>
        <p:spPr>
          <a:xfrm>
            <a:off x="30747" y="836712"/>
            <a:ext cx="8928992" cy="6309320"/>
          </a:xfrm>
        </p:spPr>
        <p:txBody>
          <a:bodyPr>
            <a:normAutofit/>
          </a:bodyPr>
          <a:lstStyle/>
          <a:p>
            <a:pPr marL="0" indent="0">
              <a:buNone/>
            </a:pPr>
            <a:r>
              <a:rPr lang="en-US" b="1" dirty="0">
                <a:solidFill>
                  <a:schemeClr val="tx2"/>
                </a:solidFill>
              </a:rPr>
              <a:t>TF-IDF normalization</a:t>
            </a:r>
          </a:p>
          <a:p>
            <a:pPr marL="0" indent="0">
              <a:buNone/>
            </a:pPr>
            <a:endParaRPr lang="en-US" b="1" dirty="0">
              <a:solidFill>
                <a:schemeClr val="tx2"/>
              </a:solidFill>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53E929C4-C576-4FF8-9753-4225908504F0}" type="slidenum">
              <a:rPr lang="ru-RU" smtClean="0"/>
              <a:pPr/>
              <a:t>37</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674309044"/>
              </p:ext>
            </p:extLst>
          </p:nvPr>
        </p:nvGraphicFramePr>
        <p:xfrm>
          <a:off x="0" y="1340768"/>
          <a:ext cx="6624736" cy="5224590"/>
        </p:xfrm>
        <a:graphic>
          <a:graphicData uri="http://schemas.openxmlformats.org/drawingml/2006/table">
            <a:tbl>
              <a:tblPr firstRow="1" firstCol="1" lastRow="1" lastCol="1" bandRow="1" bandCol="1">
                <a:tableStyleId>{5C22544A-7EE6-4342-B048-85BDC9FD1C3A}</a:tableStyleId>
              </a:tblPr>
              <a:tblGrid>
                <a:gridCol w="892766">
                  <a:extLst>
                    <a:ext uri="{9D8B030D-6E8A-4147-A177-3AD203B41FA5}">
                      <a16:colId xmlns:a16="http://schemas.microsoft.com/office/drawing/2014/main" val="20000"/>
                    </a:ext>
                  </a:extLst>
                </a:gridCol>
                <a:gridCol w="5731970">
                  <a:extLst>
                    <a:ext uri="{9D8B030D-6E8A-4147-A177-3AD203B41FA5}">
                      <a16:colId xmlns:a16="http://schemas.microsoft.com/office/drawing/2014/main" val="20001"/>
                    </a:ext>
                  </a:extLst>
                </a:gridCol>
              </a:tblGrid>
              <a:tr h="334888">
                <a:tc>
                  <a:txBody>
                    <a:bodyPr/>
                    <a:lstStyle/>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1600" dirty="0">
                          <a:effectLst/>
                        </a:rPr>
                        <a:t>Article</a:t>
                      </a:r>
                      <a:endParaRPr lang="ru-RU" sz="16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6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19264">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r>
                        <a:rPr lang="en-US" sz="1800" dirty="0">
                          <a:effectLst/>
                          <a:latin typeface="+mn-lt"/>
                          <a:ea typeface="Times New Roman"/>
                          <a:cs typeface="Times New Roman"/>
                        </a:rPr>
                        <a:t>DF</a:t>
                      </a: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r>
                        <a:rPr lang="en-US" sz="1800" dirty="0">
                          <a:effectLst/>
                          <a:latin typeface="+mn-lt"/>
                          <a:ea typeface="Times New Roman"/>
                          <a:cs typeface="Times New Roman"/>
                        </a:rPr>
                        <a:t>IDF</a:t>
                      </a: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endParaRPr lang="en-US" sz="1800" dirty="0">
                        <a:effectLst/>
                        <a:latin typeface="+mn-lt"/>
                        <a:ea typeface="Times New Roman"/>
                        <a:cs typeface="Times New Roman"/>
                      </a:endParaRPr>
                    </a:p>
                    <a:p>
                      <a:pPr indent="151130" algn="just" hangingPunct="0">
                        <a:lnSpc>
                          <a:spcPts val="1200"/>
                        </a:lnSpc>
                        <a:spcAft>
                          <a:spcPts val="0"/>
                        </a:spcAft>
                      </a:pPr>
                      <a:r>
                        <a:rPr lang="en-US" sz="1800" dirty="0">
                          <a:effectLst/>
                          <a:latin typeface="+mn-lt"/>
                          <a:ea typeface="Times New Roman"/>
                          <a:cs typeface="Times New Roman"/>
                        </a:rPr>
                        <a:t>Query</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000" dirty="0">
                          <a:effectLst/>
                        </a:rPr>
                        <a:t>1        2       0       1       2         0        0        0        0       2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0        0       0       1       0         1        0        2        0       2  </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0        2       0       0       0         0        0        1        0       2</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2        1       0       0       0         2        0        2        0       1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2        0       1       2       2         0        0        1        0       0</a:t>
                      </a:r>
                      <a:endParaRPr lang="ru-RU" sz="2000" dirty="0">
                        <a:effectLst/>
                      </a:endParaRPr>
                    </a:p>
                    <a:p>
                      <a:pPr indent="151130" algn="just" hangingPunct="0">
                        <a:lnSpc>
                          <a:spcPts val="1200"/>
                        </a:lnSpc>
                        <a:spcAft>
                          <a:spcPts val="0"/>
                        </a:spcAft>
                      </a:pPr>
                      <a:r>
                        <a:rPr lang="en-US" sz="2000" dirty="0">
                          <a:effectLst/>
                        </a:rPr>
                        <a:t> </a:t>
                      </a:r>
                    </a:p>
                    <a:p>
                      <a:pPr indent="151130" algn="just" hangingPunct="0">
                        <a:lnSpc>
                          <a:spcPts val="1200"/>
                        </a:lnSpc>
                        <a:spcAft>
                          <a:spcPts val="0"/>
                        </a:spcAft>
                      </a:pPr>
                      <a:r>
                        <a:rPr lang="en-US" sz="2000" dirty="0">
                          <a:effectLst/>
                        </a:rPr>
                        <a:t>0        1       0       3       2         1        2        0        0       0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1        0       2       0       1         1        0        3        1       1</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0        1       0       1       1         0        1        1        0       0    </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0        0       2       0       1         2        0        0        2       0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1        0       2       2       0         2        2        0        0       0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0        0       1       1       2         1        1        0        2       0</a:t>
                      </a:r>
                      <a:endParaRPr lang="ru-RU" sz="2000" dirty="0">
                        <a:effectLst/>
                      </a:endParaRP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0        0       1       0       0         2        2        0        2       0</a:t>
                      </a:r>
                    </a:p>
                    <a:p>
                      <a:pPr indent="151130" algn="just" hangingPunct="0">
                        <a:lnSpc>
                          <a:spcPts val="1200"/>
                        </a:lnSpc>
                        <a:spcAft>
                          <a:spcPts val="0"/>
                        </a:spcAft>
                      </a:pPr>
                      <a:endParaRPr lang="en-US" sz="2000" dirty="0">
                        <a:effectLst/>
                      </a:endParaRPr>
                    </a:p>
                    <a:p>
                      <a:pPr indent="151130" algn="just" hangingPunct="0">
                        <a:lnSpc>
                          <a:spcPts val="1200"/>
                        </a:lnSpc>
                        <a:spcAft>
                          <a:spcPts val="0"/>
                        </a:spcAft>
                      </a:pPr>
                      <a:r>
                        <a:rPr lang="en-US" sz="2000" dirty="0">
                          <a:effectLst/>
                        </a:rPr>
                        <a:t>5        5       6       7       7         8        5        6        4       5    </a:t>
                      </a:r>
                    </a:p>
                    <a:p>
                      <a:pPr indent="151130" algn="just" hangingPunct="0">
                        <a:lnSpc>
                          <a:spcPts val="1200"/>
                        </a:lnSpc>
                        <a:spcAft>
                          <a:spcPts val="0"/>
                        </a:spcAft>
                      </a:pPr>
                      <a:endParaRPr lang="en-US" sz="2000" dirty="0">
                        <a:effectLst/>
                        <a:latin typeface="Times"/>
                        <a:ea typeface="Times New Roman"/>
                        <a:cs typeface="Times New Roman"/>
                      </a:endParaRPr>
                    </a:p>
                    <a:p>
                      <a:pPr indent="151130" algn="just" hangingPunct="0">
                        <a:lnSpc>
                          <a:spcPts val="1200"/>
                        </a:lnSpc>
                        <a:spcAft>
                          <a:spcPts val="0"/>
                        </a:spcAft>
                      </a:pPr>
                      <a:r>
                        <a:rPr lang="en-US" sz="1800" b="1" kern="1200" dirty="0">
                          <a:solidFill>
                            <a:schemeClr val="lt1"/>
                          </a:solidFill>
                          <a:effectLst/>
                          <a:latin typeface="+mn-lt"/>
                          <a:ea typeface="+mn-ea"/>
                          <a:cs typeface="+mn-cs"/>
                        </a:rPr>
                        <a:t>0.88  0.88 0.69  0.54  0.54     0.41    0.88   0.69   1.10   0.88</a:t>
                      </a:r>
                      <a:endParaRPr lang="en-US" sz="2000" dirty="0">
                        <a:solidFill>
                          <a:srgbClr val="C00000"/>
                        </a:solidFill>
                        <a:effectLst/>
                        <a:latin typeface="Times"/>
                        <a:ea typeface="Times New Roman"/>
                        <a:cs typeface="Times New Roman"/>
                      </a:endParaRPr>
                    </a:p>
                    <a:p>
                      <a:pPr indent="151130" algn="just" hangingPunct="0">
                        <a:lnSpc>
                          <a:spcPts val="1200"/>
                        </a:lnSpc>
                        <a:spcAft>
                          <a:spcPts val="0"/>
                        </a:spcAft>
                      </a:pPr>
                      <a:endParaRPr lang="en-US" sz="2000" dirty="0">
                        <a:solidFill>
                          <a:srgbClr val="C00000"/>
                        </a:solidFill>
                        <a:effectLst/>
                        <a:latin typeface="Times"/>
                        <a:ea typeface="Times New Roman"/>
                        <a:cs typeface="Times New Roman"/>
                      </a:endParaRPr>
                    </a:p>
                    <a:p>
                      <a:pPr indent="151130" algn="just" hangingPunct="0">
                        <a:lnSpc>
                          <a:spcPts val="1200"/>
                        </a:lnSpc>
                        <a:spcAft>
                          <a:spcPts val="0"/>
                        </a:spcAft>
                      </a:pPr>
                      <a:endParaRPr lang="en-US" sz="2000" dirty="0">
                        <a:solidFill>
                          <a:srgbClr val="C00000"/>
                        </a:solidFill>
                        <a:effectLst/>
                        <a:latin typeface="Times"/>
                        <a:ea typeface="Times New Roman"/>
                        <a:cs typeface="Times New Roman"/>
                      </a:endParaRPr>
                    </a:p>
                    <a:p>
                      <a:pPr indent="151130" algn="just" hangingPunct="0">
                        <a:lnSpc>
                          <a:spcPts val="1200"/>
                        </a:lnSpc>
                        <a:spcAft>
                          <a:spcPts val="0"/>
                        </a:spcAft>
                      </a:pPr>
                      <a:r>
                        <a:rPr lang="en-US" sz="2000" dirty="0">
                          <a:solidFill>
                            <a:srgbClr val="C00000"/>
                          </a:solidFill>
                          <a:effectLst/>
                          <a:latin typeface="Times"/>
                          <a:ea typeface="Times New Roman"/>
                          <a:cs typeface="Times New Roman"/>
                        </a:rPr>
                        <a:t>0       0    0.69    0      0      0.41  0.88     0    1.10      0</a:t>
                      </a: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6660232" y="980728"/>
            <a:ext cx="2483768" cy="5139869"/>
          </a:xfrm>
          <a:prstGeom prst="rect">
            <a:avLst/>
          </a:prstGeom>
          <a:noFill/>
        </p:spPr>
        <p:txBody>
          <a:bodyPr wrap="square" rtlCol="0">
            <a:spAutoFit/>
          </a:bodyPr>
          <a:lstStyle/>
          <a:p>
            <a:r>
              <a:rPr lang="en-US" sz="2400" b="1" dirty="0">
                <a:solidFill>
                  <a:schemeClr val="tx2"/>
                </a:solidFill>
              </a:rPr>
              <a:t>TF</a:t>
            </a:r>
            <a:r>
              <a:rPr lang="en-US" sz="2400" b="1" dirty="0"/>
              <a:t> = Term frequency, data entry</a:t>
            </a:r>
            <a:endParaRPr lang="en-US" sz="2400" b="1" dirty="0">
              <a:solidFill>
                <a:schemeClr val="tx2"/>
              </a:solidFill>
            </a:endParaRPr>
          </a:p>
          <a:p>
            <a:endParaRPr lang="en-US" sz="2400" b="1" dirty="0"/>
          </a:p>
          <a:p>
            <a:r>
              <a:rPr lang="en-US" sz="2400" b="1" dirty="0">
                <a:solidFill>
                  <a:schemeClr val="tx2"/>
                </a:solidFill>
              </a:rPr>
              <a:t>DF</a:t>
            </a:r>
            <a:r>
              <a:rPr lang="en-US" sz="2400" b="1" dirty="0"/>
              <a:t> = Document frequency</a:t>
            </a:r>
          </a:p>
          <a:p>
            <a:endParaRPr lang="en-US" sz="2400" b="1" dirty="0"/>
          </a:p>
          <a:p>
            <a:r>
              <a:rPr lang="en-US" sz="2400" b="1" dirty="0">
                <a:solidFill>
                  <a:schemeClr val="tx2"/>
                </a:solidFill>
              </a:rPr>
              <a:t>N</a:t>
            </a:r>
            <a:r>
              <a:rPr lang="en-US" sz="2400" b="1" dirty="0"/>
              <a:t>= Number of documents</a:t>
            </a:r>
          </a:p>
          <a:p>
            <a:endParaRPr lang="en-US" sz="2400" b="1" dirty="0"/>
          </a:p>
          <a:p>
            <a:r>
              <a:rPr lang="en-US" sz="2400" b="1" dirty="0">
                <a:solidFill>
                  <a:schemeClr val="tx2"/>
                </a:solidFill>
              </a:rPr>
              <a:t>IDF</a:t>
            </a:r>
            <a:r>
              <a:rPr lang="en-US" sz="2400" b="1" dirty="0"/>
              <a:t> = </a:t>
            </a:r>
            <a:r>
              <a:rPr lang="en-US" sz="2400" b="1" dirty="0">
                <a:solidFill>
                  <a:schemeClr val="tx2"/>
                </a:solidFill>
              </a:rPr>
              <a:t>Log(N/DF)</a:t>
            </a:r>
          </a:p>
          <a:p>
            <a:endParaRPr lang="en-US" sz="2400" b="1" dirty="0">
              <a:solidFill>
                <a:schemeClr val="tx2"/>
              </a:solidFill>
            </a:endParaRPr>
          </a:p>
          <a:p>
            <a:r>
              <a:rPr lang="en-US" sz="2000" b="1" dirty="0"/>
              <a:t>TF-IDF(F1,equal)= </a:t>
            </a:r>
          </a:p>
          <a:p>
            <a:r>
              <a:rPr lang="en-US" sz="2000" b="1" dirty="0"/>
              <a:t>     2*0.88=1.76</a:t>
            </a:r>
          </a:p>
        </p:txBody>
      </p:sp>
    </p:spTree>
    <p:extLst>
      <p:ext uri="{BB962C8B-B14F-4D97-AF65-F5344CB8AC3E}">
        <p14:creationId xmlns:p14="http://schemas.microsoft.com/office/powerpoint/2010/main" val="252900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84976" cy="812732"/>
          </a:xfrm>
        </p:spPr>
        <p:txBody>
          <a:bodyPr>
            <a:noAutofit/>
          </a:bodyPr>
          <a:lstStyle/>
          <a:p>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Application 3: Latent Semantic Indexing, 7</a:t>
            </a:r>
          </a:p>
        </p:txBody>
      </p:sp>
      <p:sp>
        <p:nvSpPr>
          <p:cNvPr id="3" name="Content Placeholder 2"/>
          <p:cNvSpPr>
            <a:spLocks noGrp="1"/>
          </p:cNvSpPr>
          <p:nvPr>
            <p:ph sz="half" idx="1"/>
          </p:nvPr>
        </p:nvSpPr>
        <p:spPr>
          <a:xfrm>
            <a:off x="30747" y="836712"/>
            <a:ext cx="8928992" cy="6309320"/>
          </a:xfrm>
        </p:spPr>
        <p:txBody>
          <a:bodyPr>
            <a:normAutofit/>
          </a:bodyPr>
          <a:lstStyle/>
          <a:p>
            <a:pPr marL="0" indent="0">
              <a:buNone/>
            </a:pPr>
            <a:r>
              <a:rPr lang="en-US" b="1" dirty="0">
                <a:solidFill>
                  <a:schemeClr val="tx2"/>
                </a:solidFill>
              </a:rPr>
              <a:t>2D LSI representation</a:t>
            </a: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endParaRPr lang="en-US" b="1" dirty="0">
              <a:solidFill>
                <a:schemeClr val="tx2"/>
              </a:solidFill>
            </a:endParaRPr>
          </a:p>
          <a:p>
            <a:pPr marL="0" indent="0">
              <a:buNone/>
            </a:pPr>
            <a:r>
              <a:rPr lang="en-US" b="1" dirty="0"/>
              <a:t>One can see:</a:t>
            </a:r>
            <a:r>
              <a:rPr lang="en-US" b="1" dirty="0">
                <a:solidFill>
                  <a:schemeClr val="tx2"/>
                </a:solidFill>
              </a:rPr>
              <a:t> With both normalizations,</a:t>
            </a:r>
          </a:p>
          <a:p>
            <a:pPr marL="0" indent="0">
              <a:buNone/>
            </a:pPr>
            <a:r>
              <a:rPr lang="en-US" b="1" dirty="0">
                <a:solidFill>
                  <a:schemeClr val="tx2"/>
                </a:solidFill>
              </a:rPr>
              <a:t>Q is closer to H, whichever distance </a:t>
            </a:r>
          </a:p>
          <a:p>
            <a:pPr marL="0" indent="0">
              <a:buNone/>
            </a:pPr>
            <a:r>
              <a:rPr lang="en-US" b="1" dirty="0">
                <a:solidFill>
                  <a:schemeClr val="tx2"/>
                </a:solidFill>
              </a:rPr>
              <a:t>is taken, Euclidean or Cosine</a:t>
            </a:r>
          </a:p>
          <a:p>
            <a:pPr marL="0" indent="0">
              <a:buNone/>
            </a:pPr>
            <a:endParaRPr lang="en-US" b="1" dirty="0">
              <a:solidFill>
                <a:schemeClr val="tx2"/>
              </a:solidFill>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53E929C4-C576-4FF8-9753-4225908504F0}" type="slidenum">
              <a:rPr lang="ru-RU" smtClean="0"/>
              <a:pPr/>
              <a:t>38</a:t>
            </a:fld>
            <a:endParaRPr lang="ru-RU"/>
          </a:p>
        </p:txBody>
      </p:sp>
      <p:sp>
        <p:nvSpPr>
          <p:cNvPr id="7" name="TextBox 6"/>
          <p:cNvSpPr txBox="1"/>
          <p:nvPr/>
        </p:nvSpPr>
        <p:spPr>
          <a:xfrm>
            <a:off x="6444208" y="1628800"/>
            <a:ext cx="2699791" cy="3662541"/>
          </a:xfrm>
          <a:prstGeom prst="rect">
            <a:avLst/>
          </a:prstGeom>
          <a:noFill/>
        </p:spPr>
        <p:txBody>
          <a:bodyPr wrap="square" rtlCol="0">
            <a:spAutoFit/>
          </a:bodyPr>
          <a:lstStyle/>
          <a:p>
            <a:r>
              <a:rPr lang="en-US" sz="2400" b="1" dirty="0">
                <a:solidFill>
                  <a:schemeClr val="tx2"/>
                </a:solidFill>
              </a:rPr>
              <a:t>Specify LSI space dimension p</a:t>
            </a:r>
          </a:p>
          <a:p>
            <a:endParaRPr lang="en-US" sz="2400" b="1" dirty="0">
              <a:solidFill>
                <a:schemeClr val="tx2"/>
              </a:solidFill>
            </a:endParaRPr>
          </a:p>
          <a:p>
            <a:r>
              <a:rPr lang="en-US" sz="2400" b="1" dirty="0">
                <a:solidFill>
                  <a:schemeClr val="tx2"/>
                </a:solidFill>
              </a:rPr>
              <a:t>Pick first p singular triplets [</a:t>
            </a:r>
            <a:r>
              <a:rPr lang="en-US" sz="2400" b="1" dirty="0" err="1">
                <a:solidFill>
                  <a:schemeClr val="tx2"/>
                </a:solidFill>
              </a:rPr>
              <a:t>Zp,Mp,Cp</a:t>
            </a:r>
            <a:r>
              <a:rPr lang="en-US" sz="2400" b="1" dirty="0">
                <a:solidFill>
                  <a:schemeClr val="tx2"/>
                </a:solidFill>
              </a:rPr>
              <a:t>]</a:t>
            </a:r>
          </a:p>
          <a:p>
            <a:endParaRPr lang="en-US" sz="2400" b="1" dirty="0">
              <a:solidFill>
                <a:schemeClr val="tx2"/>
              </a:solidFill>
            </a:endParaRPr>
          </a:p>
          <a:p>
            <a:r>
              <a:rPr lang="en-US" sz="2400" b="1" dirty="0">
                <a:solidFill>
                  <a:schemeClr val="tx2"/>
                </a:solidFill>
              </a:rPr>
              <a:t>Visualize Zp</a:t>
            </a:r>
            <a:r>
              <a:rPr lang="en-US" sz="2400" b="1" dirty="0">
                <a:sym typeface="Symbol"/>
              </a:rPr>
              <a:t></a:t>
            </a:r>
            <a:r>
              <a:rPr lang="en-US" sz="2400" b="1" dirty="0">
                <a:solidFill>
                  <a:schemeClr val="tx2"/>
                </a:solidFill>
              </a:rPr>
              <a:t>Mp</a:t>
            </a:r>
            <a:r>
              <a:rPr lang="en-US" sz="2400" b="1" baseline="30000" dirty="0">
                <a:solidFill>
                  <a:schemeClr val="tx2"/>
                </a:solidFill>
              </a:rPr>
              <a:t>½</a:t>
            </a:r>
          </a:p>
          <a:p>
            <a:endParaRPr lang="en-US" sz="2000" b="1" dirty="0"/>
          </a:p>
          <a:p>
            <a:r>
              <a:rPr lang="en-US" sz="2400" b="1" dirty="0">
                <a:solidFill>
                  <a:schemeClr val="tx2"/>
                </a:solidFill>
              </a:rPr>
              <a:t>Define</a:t>
            </a:r>
          </a:p>
          <a:p>
            <a:r>
              <a:rPr lang="en-US" sz="2000" b="1" dirty="0"/>
              <a:t>Q=Cp</a:t>
            </a:r>
            <a:r>
              <a:rPr lang="en-US" sz="2000" b="1" dirty="0">
                <a:sym typeface="Symbol"/>
              </a:rPr>
              <a:t></a:t>
            </a:r>
            <a:r>
              <a:rPr lang="en-US" sz="2000" b="1" dirty="0"/>
              <a:t>Mp</a:t>
            </a:r>
            <a:r>
              <a:rPr lang="en-US" sz="2000" b="1" baseline="30000" dirty="0">
                <a:sym typeface="Symbol"/>
              </a:rPr>
              <a:t>-1/2</a:t>
            </a:r>
            <a:r>
              <a:rPr lang="en-US" sz="2000" b="1" dirty="0">
                <a:sym typeface="Symbol"/>
              </a:rPr>
              <a:t></a:t>
            </a:r>
            <a:r>
              <a:rPr lang="en-US" sz="2000" b="1" dirty="0"/>
              <a:t>QUERY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67" y="1340768"/>
            <a:ext cx="637694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51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Method, Model, Application</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0" y="1268760"/>
            <a:ext cx="9144000" cy="5472608"/>
          </a:xfrm>
        </p:spPr>
        <p:txBody>
          <a:bodyPr>
            <a:normAutofit fontScale="92500" lnSpcReduction="20000"/>
          </a:bodyPr>
          <a:lstStyle/>
          <a:p>
            <a:pPr marL="457200" lvl="1" indent="0">
              <a:spcAft>
                <a:spcPts val="600"/>
              </a:spcAft>
              <a:buNone/>
            </a:pPr>
            <a:r>
              <a:rPr lang="en-US" b="1" dirty="0">
                <a:solidFill>
                  <a:srgbClr val="C00000"/>
                </a:solidFill>
              </a:rPr>
              <a:t>                                     </a:t>
            </a:r>
            <a:r>
              <a:rPr lang="en-US" sz="3600" b="1" dirty="0">
                <a:solidFill>
                  <a:srgbClr val="C00000"/>
                </a:solidFill>
              </a:rPr>
              <a:t>Summary</a:t>
            </a:r>
          </a:p>
          <a:p>
            <a:pPr lvl="1">
              <a:spcAft>
                <a:spcPts val="600"/>
              </a:spcAft>
              <a:buFont typeface="Wingdings" panose="05000000000000000000" pitchFamily="2" charset="2"/>
              <a:buChar char="§"/>
            </a:pPr>
            <a:r>
              <a:rPr lang="en-US" sz="2800" dirty="0"/>
              <a:t>Theoretic introduction: Summarization versus Correlation: </a:t>
            </a:r>
            <a:r>
              <a:rPr lang="en-US" sz="2800" b="1" dirty="0">
                <a:solidFill>
                  <a:schemeClr val="tx2"/>
                </a:solidFill>
              </a:rPr>
              <a:t>Summarization is similar to correlation if all features are considered target; the data standardization issue is important yet to be explored.</a:t>
            </a:r>
          </a:p>
          <a:p>
            <a:pPr lvl="1">
              <a:spcAft>
                <a:spcPts val="600"/>
              </a:spcAft>
              <a:buFont typeface="Wingdings" panose="05000000000000000000" pitchFamily="2" charset="2"/>
              <a:buChar char="§"/>
            </a:pPr>
            <a:r>
              <a:rPr lang="en-US" sz="2800" dirty="0"/>
              <a:t>Matrix operations: </a:t>
            </a:r>
            <a:r>
              <a:rPr lang="en-US" sz="2800" b="1" dirty="0">
                <a:solidFill>
                  <a:schemeClr val="tx2"/>
                </a:solidFill>
              </a:rPr>
              <a:t>Be cautious, matrices are not numbers!</a:t>
            </a:r>
          </a:p>
          <a:p>
            <a:pPr lvl="1">
              <a:spcAft>
                <a:spcPts val="600"/>
              </a:spcAft>
              <a:buFont typeface="Wingdings" panose="05000000000000000000" pitchFamily="2" charset="2"/>
              <a:buChar char="§"/>
            </a:pPr>
            <a:r>
              <a:rPr lang="en-US" sz="2800" dirty="0"/>
              <a:t>Matrix spectrum, singular value decomposition, approximation: </a:t>
            </a:r>
            <a:r>
              <a:rPr lang="en-US" sz="2800" b="1" dirty="0">
                <a:solidFill>
                  <a:schemeClr val="tx2"/>
                </a:solidFill>
              </a:rPr>
              <a:t>Considering a square matrix as a mapping, eigenvectors represent axes that are mapped onto themselves. For symmetric matrices these axes are mutually orthogonal. A rectangular matrix can be treated similarly if both direct and inverse mapping are considered. Luckily this amounts to multiplication of matrices and using one more, semi positive definite, property.</a:t>
            </a: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39</a:t>
            </a:fld>
            <a:endParaRPr lang="ru-RU" dirty="0"/>
          </a:p>
        </p:txBody>
      </p:sp>
    </p:spTree>
    <p:extLst>
      <p:ext uri="{BB962C8B-B14F-4D97-AF65-F5344CB8AC3E}">
        <p14:creationId xmlns:p14="http://schemas.microsoft.com/office/powerpoint/2010/main" val="169830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2</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4</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23" name="TextBox 22"/>
              <p:cNvSpPr txBox="1"/>
              <p:nvPr/>
            </p:nvSpPr>
            <p:spPr>
              <a:xfrm>
                <a:off x="0" y="836712"/>
                <a:ext cx="9036496" cy="4141839"/>
              </a:xfrm>
              <a:prstGeom prst="rect">
                <a:avLst/>
              </a:prstGeom>
              <a:noFill/>
            </p:spPr>
            <p:txBody>
              <a:bodyPr wrap="square" rtlCol="0">
                <a:spAutoFit/>
              </a:bodyPr>
              <a:lstStyle/>
              <a:p>
                <a:r>
                  <a:rPr lang="en-US" sz="3200" b="1" dirty="0">
                    <a:solidFill>
                      <a:schemeClr val="tx2"/>
                    </a:solidFill>
                  </a:rPr>
                  <a:t>Actually Computing the First Principal Component</a:t>
                </a:r>
                <a:r>
                  <a:rPr lang="en-US" sz="3200" b="1" dirty="0"/>
                  <a:t>:</a:t>
                </a:r>
              </a:p>
              <a:p>
                <a:endParaRPr lang="en-US" sz="2800" b="1" dirty="0"/>
              </a:p>
              <a:p>
                <a:r>
                  <a:rPr lang="en-US" sz="2800" b="1" dirty="0"/>
                  <a:t>1. Given a N</a:t>
                </a:r>
                <a:r>
                  <a:rPr lang="en-US" sz="2800" b="1" dirty="0">
                    <a:sym typeface="Symbol"/>
                  </a:rPr>
                  <a:t>V </a:t>
                </a:r>
                <a:r>
                  <a:rPr lang="en-US" sz="2800" b="1" dirty="0"/>
                  <a:t>data matrix </a:t>
                </a:r>
                <a:r>
                  <a:rPr lang="en-US" sz="2800" b="1" i="1" dirty="0">
                    <a:solidFill>
                      <a:schemeClr val="tx2"/>
                    </a:solidFill>
                  </a:rPr>
                  <a:t>X</a:t>
                </a:r>
                <a:r>
                  <a:rPr lang="en-US" sz="2800" b="1" dirty="0"/>
                  <a:t>, compute its centered version </a:t>
                </a:r>
                <a:r>
                  <a:rPr lang="en-US" sz="2800" b="1" i="1" dirty="0"/>
                  <a:t>Y</a:t>
                </a:r>
                <a:r>
                  <a:rPr lang="en-US" sz="2800" b="1" dirty="0"/>
                  <a:t> and the  V</a:t>
                </a:r>
                <a:r>
                  <a:rPr lang="en-US" sz="2800" b="1" dirty="0">
                    <a:sym typeface="Symbol"/>
                  </a:rPr>
                  <a:t>V  feature </a:t>
                </a:r>
                <a:r>
                  <a:rPr lang="en-US" sz="2800" b="1" dirty="0"/>
                  <a:t>covariance matrix B=Y</a:t>
                </a:r>
                <a:r>
                  <a:rPr lang="en-US" sz="2800" b="1" baseline="30000" dirty="0"/>
                  <a:t>T</a:t>
                </a:r>
                <a:r>
                  <a:rPr lang="en-US" sz="2800" b="1" dirty="0"/>
                  <a:t>Y/N:</a:t>
                </a:r>
              </a:p>
              <a:p>
                <a:r>
                  <a:rPr lang="en-US" sz="2800" b="1" dirty="0"/>
                  <a:t>2. Find the first eigenvalue  </a:t>
                </a:r>
                <a:r>
                  <a:rPr lang="en-US" sz="2800" b="1" dirty="0">
                    <a:sym typeface="Symbol"/>
                  </a:rPr>
                  <a:t></a:t>
                </a:r>
                <a:r>
                  <a:rPr lang="en-US" sz="2800" b="1" baseline="-25000" dirty="0">
                    <a:sym typeface="Symbol"/>
                  </a:rPr>
                  <a:t>1</a:t>
                </a:r>
                <a:r>
                  <a:rPr lang="en-US" sz="2800" b="1" dirty="0">
                    <a:sym typeface="Symbol"/>
                  </a:rPr>
                  <a:t> </a:t>
                </a:r>
                <a:r>
                  <a:rPr lang="en-US" sz="2800" b="1" dirty="0"/>
                  <a:t>and corresponding normed eigenvector  </a:t>
                </a:r>
                <a:r>
                  <a:rPr lang="en-US" sz="2800" b="1" dirty="0">
                    <a:sym typeface="Symbol"/>
                  </a:rPr>
                  <a:t>c</a:t>
                </a:r>
                <a:r>
                  <a:rPr lang="en-US" sz="2800" b="1" baseline="-25000" dirty="0">
                    <a:sym typeface="Symbol"/>
                  </a:rPr>
                  <a:t>1  </a:t>
                </a:r>
                <a:r>
                  <a:rPr lang="en-US" sz="2800" b="1" dirty="0"/>
                  <a:t>so that B</a:t>
                </a:r>
                <a:r>
                  <a:rPr lang="en-US" sz="2800" b="1" dirty="0">
                    <a:sym typeface="Symbol"/>
                  </a:rPr>
                  <a:t>c</a:t>
                </a:r>
                <a:r>
                  <a:rPr lang="en-US" sz="2800" b="1" baseline="-25000" dirty="0">
                    <a:sym typeface="Symbol"/>
                  </a:rPr>
                  <a:t>1 </a:t>
                </a:r>
                <a:r>
                  <a:rPr lang="en-US" sz="2800" b="1" dirty="0"/>
                  <a:t>=</a:t>
                </a:r>
                <a:r>
                  <a:rPr lang="en-US" sz="2800" b="1" dirty="0">
                    <a:sym typeface="Symbol"/>
                  </a:rPr>
                  <a:t> </a:t>
                </a:r>
                <a:r>
                  <a:rPr lang="en-US" sz="2800" b="1" baseline="-25000" dirty="0">
                    <a:sym typeface="Symbol"/>
                  </a:rPr>
                  <a:t>1</a:t>
                </a:r>
                <a:r>
                  <a:rPr lang="en-US" sz="2800" b="1" dirty="0">
                    <a:sym typeface="Symbol"/>
                  </a:rPr>
                  <a:t>c</a:t>
                </a:r>
                <a:r>
                  <a:rPr lang="en-US" sz="2800" b="1" baseline="-25000" dirty="0">
                    <a:sym typeface="Symbol"/>
                  </a:rPr>
                  <a:t>1</a:t>
                </a:r>
                <a:r>
                  <a:rPr lang="en-US" sz="2800" b="1" dirty="0">
                    <a:sym typeface="Symbol"/>
                  </a:rPr>
                  <a:t>;</a:t>
                </a:r>
              </a:p>
              <a:p>
                <a:r>
                  <a:rPr lang="en-US" sz="2800" b="1" dirty="0">
                    <a:sym typeface="Symbol"/>
                  </a:rPr>
                  <a:t>3. Compute the principal component </a:t>
                </a:r>
              </a:p>
              <a:p>
                <a:r>
                  <a:rPr lang="en-US" sz="2800" b="1" dirty="0">
                    <a:sym typeface="Symbol"/>
                  </a:rPr>
                  <a:t>                                         </a:t>
                </a:r>
                <a14:m>
                  <m:oMath xmlns:m="http://schemas.openxmlformats.org/officeDocument/2006/math">
                    <m:r>
                      <a:rPr lang="en-US" sz="2800" b="1" i="1" smtClean="0">
                        <a:latin typeface="Cambria Math"/>
                        <a:sym typeface="Symbol"/>
                      </a:rPr>
                      <m:t>𝒛</m:t>
                    </m:r>
                    <m:r>
                      <a:rPr lang="en-US" sz="2800" b="1" i="1" smtClean="0">
                        <a:latin typeface="Cambria Math"/>
                        <a:sym typeface="Symbol"/>
                      </a:rPr>
                      <m:t>=</m:t>
                    </m:r>
                    <m:f>
                      <m:fPr>
                        <m:ctrlPr>
                          <a:rPr lang="en-US" sz="2800" b="1" i="1" smtClean="0">
                            <a:latin typeface="Cambria Math" panose="02040503050406030204" pitchFamily="18" charset="0"/>
                            <a:sym typeface="Symbol"/>
                          </a:rPr>
                        </m:ctrlPr>
                      </m:fPr>
                      <m:num>
                        <m:r>
                          <a:rPr lang="en-US" sz="2800" b="1" i="1" smtClean="0">
                            <a:latin typeface="Cambria Math"/>
                            <a:sym typeface="Symbol"/>
                          </a:rPr>
                          <m:t>𝒀</m:t>
                        </m:r>
                        <m:sSub>
                          <m:sSubPr>
                            <m:ctrlPr>
                              <a:rPr lang="en-US" sz="2800" b="1" i="1" smtClean="0">
                                <a:latin typeface="Cambria Math" panose="02040503050406030204" pitchFamily="18" charset="0"/>
                                <a:sym typeface="Symbol"/>
                              </a:rPr>
                            </m:ctrlPr>
                          </m:sSubPr>
                          <m:e>
                            <m:r>
                              <a:rPr lang="en-US" sz="2800" b="1" i="1" smtClean="0">
                                <a:latin typeface="Cambria Math"/>
                                <a:sym typeface="Symbol"/>
                              </a:rPr>
                              <m:t>𝒄</m:t>
                            </m:r>
                          </m:e>
                          <m:sub>
                            <m:r>
                              <a:rPr lang="en-US" sz="2800" b="1" i="1" smtClean="0">
                                <a:latin typeface="Cambria Math"/>
                                <a:sym typeface="Symbol"/>
                              </a:rPr>
                              <m:t>𝟏</m:t>
                            </m:r>
                          </m:sub>
                        </m:sSub>
                      </m:num>
                      <m:den>
                        <m:rad>
                          <m:radPr>
                            <m:degHide m:val="on"/>
                            <m:ctrlPr>
                              <a:rPr lang="en-US" sz="2800" b="1" i="1" smtClean="0">
                                <a:latin typeface="Cambria Math" panose="02040503050406030204" pitchFamily="18" charset="0"/>
                                <a:sym typeface="Symbol"/>
                              </a:rPr>
                            </m:ctrlPr>
                          </m:radPr>
                          <m:deg/>
                          <m:e>
                            <m:sSub>
                              <m:sSubPr>
                                <m:ctrlPr>
                                  <a:rPr lang="en-US" sz="2800" b="1" i="1" smtClean="0">
                                    <a:latin typeface="Cambria Math" panose="02040503050406030204" pitchFamily="18" charset="0"/>
                                    <a:sym typeface="Symbol"/>
                                  </a:rPr>
                                </m:ctrlPr>
                              </m:sSubPr>
                              <m:e>
                                <m:r>
                                  <m:rPr>
                                    <m:nor/>
                                  </m:rPr>
                                  <a:rPr lang="en-US" sz="2800" b="1" i="1" smtClean="0">
                                    <a:latin typeface="Cambria Math"/>
                                    <a:sym typeface="Symbol"/>
                                  </a:rPr>
                                  <m:t>N</m:t>
                                </m:r>
                                <m:r>
                                  <m:rPr>
                                    <m:nor/>
                                  </m:rPr>
                                  <a:rPr lang="en-US" sz="2800" b="1" dirty="0">
                                    <a:sym typeface="Symbol"/>
                                  </a:rPr>
                                  <m:t></m:t>
                                </m:r>
                              </m:e>
                              <m:sub>
                                <m:r>
                                  <a:rPr lang="en-US" sz="2800" b="1" i="1" smtClean="0">
                                    <a:latin typeface="Cambria Math"/>
                                    <a:sym typeface="Symbol"/>
                                  </a:rPr>
                                  <m:t>𝟏</m:t>
                                </m:r>
                              </m:sub>
                            </m:sSub>
                          </m:e>
                        </m:rad>
                      </m:den>
                    </m:f>
                  </m:oMath>
                </a14:m>
                <a:endParaRPr lang="en-US" sz="2800" b="1" dirty="0"/>
              </a:p>
            </p:txBody>
          </p:sp>
        </mc:Choice>
        <mc:Fallback>
          <p:sp>
            <p:nvSpPr>
              <p:cNvPr id="23" name="TextBox 22"/>
              <p:cNvSpPr txBox="1">
                <a:spLocks noRot="1" noChangeAspect="1" noMove="1" noResize="1" noEditPoints="1" noAdjustHandles="1" noChangeArrowheads="1" noChangeShapeType="1" noTextEdit="1"/>
              </p:cNvSpPr>
              <p:nvPr/>
            </p:nvSpPr>
            <p:spPr>
              <a:xfrm>
                <a:off x="0" y="836712"/>
                <a:ext cx="9036496" cy="4141839"/>
              </a:xfrm>
              <a:prstGeom prst="rect">
                <a:avLst/>
              </a:prstGeom>
              <a:blipFill>
                <a:blip r:embed="rId3"/>
                <a:stretch>
                  <a:fillRect l="-1687" t="-1912" r="-607"/>
                </a:stretch>
              </a:blipFill>
            </p:spPr>
            <p:txBody>
              <a:bodyPr/>
              <a:lstStyle/>
              <a:p>
                <a:r>
                  <a:rPr lang="ru-RU">
                    <a:noFill/>
                  </a:rPr>
                  <a:t> </a:t>
                </a:r>
              </a:p>
            </p:txBody>
          </p:sp>
        </mc:Fallback>
      </mc:AlternateContent>
      <p:sp>
        <p:nvSpPr>
          <p:cNvPr id="3" name="TextBox 2"/>
          <p:cNvSpPr txBox="1"/>
          <p:nvPr/>
        </p:nvSpPr>
        <p:spPr>
          <a:xfrm>
            <a:off x="-20698" y="5301208"/>
            <a:ext cx="9177690" cy="1077218"/>
          </a:xfrm>
          <a:prstGeom prst="rect">
            <a:avLst/>
          </a:prstGeom>
          <a:noFill/>
        </p:spPr>
        <p:txBody>
          <a:bodyPr wrap="square" rtlCol="0">
            <a:spAutoFit/>
          </a:bodyPr>
          <a:lstStyle/>
          <a:p>
            <a:r>
              <a:rPr lang="en-US" sz="3200" b="1" dirty="0"/>
              <a:t>The 2</a:t>
            </a:r>
            <a:r>
              <a:rPr lang="en-US" sz="3200" b="1" baseline="30000" dirty="0"/>
              <a:t>nd</a:t>
            </a:r>
            <a:r>
              <a:rPr lang="en-US" sz="3200" b="1" dirty="0"/>
              <a:t> PC is computed in the same way based on a residual covariance matrix Ḃ=B-</a:t>
            </a:r>
            <a:r>
              <a:rPr lang="en-US" sz="3200" b="1" dirty="0">
                <a:sym typeface="Symbol"/>
              </a:rPr>
              <a:t> </a:t>
            </a:r>
            <a:r>
              <a:rPr lang="en-US" sz="3200" b="1" baseline="-25000" dirty="0">
                <a:sym typeface="Symbol"/>
              </a:rPr>
              <a:t>1</a:t>
            </a:r>
            <a:r>
              <a:rPr lang="en-US" sz="3200" b="1" dirty="0">
                <a:sym typeface="Symbol"/>
              </a:rPr>
              <a:t>c</a:t>
            </a:r>
            <a:r>
              <a:rPr lang="en-US" sz="3200" b="1" baseline="-25000" dirty="0">
                <a:sym typeface="Symbol"/>
              </a:rPr>
              <a:t>1</a:t>
            </a:r>
            <a:r>
              <a:rPr lang="en-US" sz="3200" b="1" dirty="0">
                <a:sym typeface="Symbol"/>
              </a:rPr>
              <a:t>c</a:t>
            </a:r>
            <a:r>
              <a:rPr lang="en-US" sz="3200" b="1" baseline="-25000" dirty="0">
                <a:sym typeface="Symbol"/>
              </a:rPr>
              <a:t>1</a:t>
            </a:r>
            <a:r>
              <a:rPr lang="en-US" sz="3200" b="1" dirty="0">
                <a:sym typeface="Symbol"/>
              </a:rPr>
              <a:t> , etc.</a:t>
            </a:r>
            <a:endParaRPr lang="ru-RU" sz="3200" b="1" dirty="0"/>
          </a:p>
        </p:txBody>
      </p:sp>
    </p:spTree>
    <p:extLst>
      <p:ext uri="{BB962C8B-B14F-4D97-AF65-F5344CB8AC3E}">
        <p14:creationId xmlns:p14="http://schemas.microsoft.com/office/powerpoint/2010/main" val="1417284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Method, Model, Application</a:t>
            </a:r>
          </a:p>
        </p:txBody>
      </p:sp>
      <p:sp>
        <p:nvSpPr>
          <p:cNvPr id="3" name="Content Placeholder 2"/>
          <p:cNvSpPr>
            <a:spLocks noGrp="1"/>
          </p:cNvSpPr>
          <p:nvPr>
            <p:ph sz="half" idx="1"/>
          </p:nvPr>
        </p:nvSpPr>
        <p:spPr>
          <a:xfrm>
            <a:off x="0" y="1196752"/>
            <a:ext cx="9036496" cy="5544616"/>
          </a:xfrm>
        </p:spPr>
        <p:txBody>
          <a:bodyPr>
            <a:normAutofit fontScale="92500" lnSpcReduction="10000"/>
          </a:bodyPr>
          <a:lstStyle/>
          <a:p>
            <a:pPr marL="457200" lvl="1" indent="0">
              <a:spcAft>
                <a:spcPts val="600"/>
              </a:spcAft>
              <a:buNone/>
            </a:pPr>
            <a:r>
              <a:rPr lang="en-US" b="1" dirty="0">
                <a:solidFill>
                  <a:srgbClr val="C00000"/>
                </a:solidFill>
              </a:rPr>
              <a:t>                                     </a:t>
            </a:r>
            <a:r>
              <a:rPr lang="en-US" sz="3600" b="1" dirty="0">
                <a:solidFill>
                  <a:srgbClr val="C00000"/>
                </a:solidFill>
              </a:rPr>
              <a:t>Summary</a:t>
            </a:r>
          </a:p>
          <a:p>
            <a:pPr lvl="1">
              <a:spcAft>
                <a:spcPts val="600"/>
              </a:spcAft>
              <a:buFont typeface="Wingdings" panose="05000000000000000000" pitchFamily="2" charset="2"/>
              <a:buChar char="§"/>
            </a:pPr>
            <a:r>
              <a:rPr lang="en-US" sz="2800" dirty="0"/>
              <a:t>Hidden factor model. Its solution. Principal components, loadings, contributions. </a:t>
            </a:r>
            <a:r>
              <a:rPr lang="en-US" sz="2800" b="1" dirty="0">
                <a:solidFill>
                  <a:schemeClr val="tx2"/>
                </a:solidFill>
              </a:rPr>
              <a:t>This all comes from the SVD theory because of somewhat over simplistic character of the model, just a product of row-related item and a column-related item.</a:t>
            </a:r>
          </a:p>
          <a:p>
            <a:pPr lvl="1">
              <a:spcAft>
                <a:spcPts val="600"/>
              </a:spcAft>
              <a:buFont typeface="Wingdings" panose="05000000000000000000" pitchFamily="2" charset="2"/>
              <a:buChar char="§"/>
            </a:pPr>
            <a:r>
              <a:rPr lang="en-US" sz="2800" dirty="0"/>
              <a:t>Conventional PCA criterion and method. Relation between the model-based and conventional approaches. Covariance and correlation matrix. </a:t>
            </a:r>
            <a:r>
              <a:rPr lang="en-US" sz="2800" b="1" dirty="0">
                <a:solidFill>
                  <a:schemeClr val="tx2"/>
                </a:solidFill>
              </a:rPr>
              <a:t>Amazingly, the covariance and correlation matrices are closely related to a matrix of direct-inverse mapping, which provides for getting the same results. Yet the model-based criterion has a number of </a:t>
            </a:r>
            <a:r>
              <a:rPr lang="en-US" sz="2800" b="1">
                <a:solidFill>
                  <a:schemeClr val="tx2"/>
                </a:solidFill>
              </a:rPr>
              <a:t>good properties </a:t>
            </a:r>
            <a:r>
              <a:rPr lang="en-US" sz="2800" b="1" dirty="0">
                <a:solidFill>
                  <a:schemeClr val="tx2"/>
                </a:solidFill>
              </a:rPr>
              <a:t>that are going to be used next week.</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40</a:t>
            </a:fld>
            <a:endParaRPr lang="ru-RU" dirty="0"/>
          </a:p>
        </p:txBody>
      </p:sp>
    </p:spTree>
    <p:extLst>
      <p:ext uri="{BB962C8B-B14F-4D97-AF65-F5344CB8AC3E}">
        <p14:creationId xmlns:p14="http://schemas.microsoft.com/office/powerpoint/2010/main" val="1261339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Method, Model, Application</a:t>
            </a: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sz="3600" b="1" dirty="0">
                <a:solidFill>
                  <a:srgbClr val="C00000"/>
                </a:solidFill>
              </a:rPr>
              <a:t>Summary</a:t>
            </a:r>
          </a:p>
          <a:p>
            <a:r>
              <a:rPr lang="en-US" sz="3200" b="1" dirty="0"/>
              <a:t>Finding a hidden factor with PCA:</a:t>
            </a:r>
            <a:r>
              <a:rPr lang="en-US" sz="3200" dirty="0"/>
              <a:t> </a:t>
            </a:r>
            <a:r>
              <a:rPr lang="en-US" dirty="0">
                <a:solidFill>
                  <a:schemeClr val="tx2"/>
                </a:solidFill>
              </a:rPr>
              <a:t>No feature centering, though a normalization to 0-100 scale may be advisable; both contribution to data scatter and interpretation can be of interest.</a:t>
            </a:r>
          </a:p>
          <a:p>
            <a:endParaRPr lang="en-US" dirty="0">
              <a:solidFill>
                <a:schemeClr val="tx2"/>
              </a:solidFill>
            </a:endParaRPr>
          </a:p>
          <a:p>
            <a:r>
              <a:rPr lang="en-US" sz="3200" b="1" dirty="0"/>
              <a:t>Data visualization with PCA: </a:t>
            </a:r>
            <a:r>
              <a:rPr lang="en-US" dirty="0">
                <a:solidFill>
                  <a:schemeClr val="tx2"/>
                </a:solidFill>
              </a:rPr>
              <a:t>Feature centering is a must to present the data structure against the center’s backdrop; both contribution to data scatter and interpretation can be of interest.</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41</a:t>
            </a:fld>
            <a:endParaRPr lang="ru-RU" dirty="0"/>
          </a:p>
        </p:txBody>
      </p:sp>
    </p:spTree>
    <p:extLst>
      <p:ext uri="{BB962C8B-B14F-4D97-AF65-F5344CB8AC3E}">
        <p14:creationId xmlns:p14="http://schemas.microsoft.com/office/powerpoint/2010/main" val="35648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134076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 </a:t>
            </a:r>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Method, Model, Application</a:t>
            </a: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sz="3600" b="1" dirty="0">
                <a:solidFill>
                  <a:srgbClr val="C00000"/>
                </a:solidFill>
              </a:rPr>
              <a:t>Summary</a:t>
            </a:r>
          </a:p>
          <a:p>
            <a:r>
              <a:rPr lang="en-US" sz="3200" b="1" dirty="0"/>
              <a:t>Latent Semantic Indexing:</a:t>
            </a:r>
            <a:r>
              <a:rPr lang="en-US" sz="3200" dirty="0"/>
              <a:t> </a:t>
            </a:r>
            <a:r>
              <a:rPr lang="en-US" sz="3200" dirty="0">
                <a:solidFill>
                  <a:schemeClr val="tx2"/>
                </a:solidFill>
              </a:rPr>
              <a:t>Effectively addressing the word polysemy problem for Information Retrieval with PCA by shifting from crisp interpretations to soft Euclidean or Cosine distances; simultaneously reduces </a:t>
            </a:r>
            <a:r>
              <a:rPr lang="en-US" sz="3200" dirty="0" err="1">
                <a:solidFill>
                  <a:schemeClr val="tx2"/>
                </a:solidFill>
              </a:rPr>
              <a:t>dimesion</a:t>
            </a:r>
            <a:r>
              <a:rPr lang="en-US" sz="3200" dirty="0">
                <a:solidFill>
                  <a:schemeClr val="tx2"/>
                </a:solidFill>
              </a:rPr>
              <a:t> from thousands to hundreds.</a:t>
            </a:r>
          </a:p>
          <a:p>
            <a:r>
              <a:rPr lang="en-US" sz="3200" dirty="0"/>
              <a:t>Many more applications exist, first of all, in signal and image compression.</a:t>
            </a:r>
          </a:p>
          <a:p>
            <a:pPr marL="457200" lvl="1" indent="0">
              <a:spcAft>
                <a:spcPts val="600"/>
              </a:spcAft>
              <a:buNone/>
            </a:pPr>
            <a:endParaRPr lang="en-US" sz="3600" b="1" dirty="0">
              <a:solidFill>
                <a:srgbClr val="C00000"/>
              </a:solidFill>
            </a:endParaRPr>
          </a:p>
        </p:txBody>
      </p:sp>
      <p:sp>
        <p:nvSpPr>
          <p:cNvPr id="4" name="Нижний колонтитул 3"/>
          <p:cNvSpPr>
            <a:spLocks noGrp="1"/>
          </p:cNvSpPr>
          <p:nvPr>
            <p:ph type="ftr" sz="quarter" idx="11"/>
          </p:nvPr>
        </p:nvSpPr>
        <p:spPr/>
        <p:txBody>
          <a:bodyPr/>
          <a:lstStyle/>
          <a:p>
            <a:r>
              <a:rPr lang="en-US"/>
              <a:t>CODA2018_5</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pPr/>
              <a:t>42</a:t>
            </a:fld>
            <a:endParaRPr lang="ru-RU" dirty="0"/>
          </a:p>
        </p:txBody>
      </p:sp>
    </p:spTree>
    <p:extLst>
      <p:ext uri="{BB962C8B-B14F-4D97-AF65-F5344CB8AC3E}">
        <p14:creationId xmlns:p14="http://schemas.microsoft.com/office/powerpoint/2010/main" val="195091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625136" cy="836712"/>
          </a:xfrm>
        </p:spPr>
        <p:txBody>
          <a:bodyPr>
            <a:normAutofit/>
          </a:bodyPr>
          <a:lstStyle/>
          <a:p>
            <a:r>
              <a:rPr lang="en-US" dirty="0"/>
              <a:t>Homework 4: PCA/SVD</a:t>
            </a:r>
            <a:endParaRPr lang="ru-RU" dirty="0"/>
          </a:p>
        </p:txBody>
      </p:sp>
      <p:sp>
        <p:nvSpPr>
          <p:cNvPr id="3" name="Объект 2"/>
          <p:cNvSpPr>
            <a:spLocks noGrp="1"/>
          </p:cNvSpPr>
          <p:nvPr>
            <p:ph idx="1"/>
          </p:nvPr>
        </p:nvSpPr>
        <p:spPr>
          <a:xfrm>
            <a:off x="0" y="836711"/>
            <a:ext cx="9144000" cy="5884763"/>
          </a:xfrm>
        </p:spPr>
        <p:txBody>
          <a:bodyPr>
            <a:normAutofit fontScale="85000" lnSpcReduction="20000"/>
          </a:bodyPr>
          <a:lstStyle/>
          <a:p>
            <a:r>
              <a:rPr lang="en-US" dirty="0"/>
              <a:t>In your data set, select a subset of 3-6 features related to the same aspect and explain your choice</a:t>
            </a:r>
          </a:p>
          <a:p>
            <a:r>
              <a:rPr lang="en-US" dirty="0"/>
              <a:t>Standardize the selected subset; compute its data scatter and determine contributions of all the principal components to the data scatter, naturally and per cent</a:t>
            </a:r>
          </a:p>
          <a:p>
            <a:r>
              <a:rPr lang="en-US" dirty="0"/>
              <a:t>Visualize the data with these features using standardization with two versions of normalization: (a) over ranges and (b) over standard deviations. At these visualizations, use a distinct shape/</a:t>
            </a:r>
            <a:r>
              <a:rPr lang="en-US" dirty="0" err="1"/>
              <a:t>colour</a:t>
            </a:r>
            <a:r>
              <a:rPr lang="en-US" dirty="0"/>
              <a:t> for points representing a pre-specified by you group of objects. Also, apply the conventional PCA for the visualization and see if there is any difference. Comment on which of the normalizations is better and why.</a:t>
            </a:r>
          </a:p>
          <a:p>
            <a:r>
              <a:rPr lang="en-US" dirty="0"/>
              <a:t>Compute and interpret a hidden factor behind the selected features. The factor should be expressed in a 0-100 rank scale (as well as the features).</a:t>
            </a:r>
            <a:endParaRPr lang="ru-RU" dirty="0"/>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93C9DDFB-12AC-4EDF-912F-3F233AE9D7E0}" type="slidenum">
              <a:rPr lang="ru-RU" smtClean="0"/>
              <a:pPr/>
              <a:t>43</a:t>
            </a:fld>
            <a:endParaRPr lang="ru-RU"/>
          </a:p>
        </p:txBody>
      </p:sp>
    </p:spTree>
    <p:extLst>
      <p:ext uri="{BB962C8B-B14F-4D97-AF65-F5344CB8AC3E}">
        <p14:creationId xmlns:p14="http://schemas.microsoft.com/office/powerpoint/2010/main" val="191416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3</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5</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179512" y="861895"/>
            <a:ext cx="8784976" cy="4832092"/>
          </a:xfrm>
          <a:prstGeom prst="rect">
            <a:avLst/>
          </a:prstGeom>
          <a:noFill/>
        </p:spPr>
        <p:txBody>
          <a:bodyPr wrap="square" rtlCol="0">
            <a:spAutoFit/>
          </a:bodyPr>
          <a:lstStyle/>
          <a:p>
            <a:r>
              <a:rPr lang="en-US" sz="3200" b="1" dirty="0">
                <a:solidFill>
                  <a:schemeClr val="tx2"/>
                </a:solidFill>
              </a:rPr>
              <a:t>Covariance matrix</a:t>
            </a:r>
            <a:r>
              <a:rPr lang="en-US" sz="3200" b="1" dirty="0"/>
              <a:t>:</a:t>
            </a:r>
          </a:p>
          <a:p>
            <a:pPr marL="514350" indent="-514350">
              <a:buAutoNum type="arabicPeriod"/>
            </a:pPr>
            <a:r>
              <a:rPr lang="en-US" sz="2800" b="1" dirty="0"/>
              <a:t>Given a N</a:t>
            </a:r>
            <a:r>
              <a:rPr lang="en-US" sz="2800" b="1" dirty="0">
                <a:sym typeface="Symbol"/>
              </a:rPr>
              <a:t>V </a:t>
            </a:r>
            <a:r>
              <a:rPr lang="en-US" sz="2800" b="1" dirty="0"/>
              <a:t>data matrix </a:t>
            </a:r>
            <a:r>
              <a:rPr lang="en-US" sz="2800" b="1" i="1" dirty="0">
                <a:solidFill>
                  <a:schemeClr val="tx2"/>
                </a:solidFill>
              </a:rPr>
              <a:t>X</a:t>
            </a:r>
            <a:r>
              <a:rPr lang="en-US" sz="2800" b="1" dirty="0"/>
              <a:t>, compute its centered version Y and the  V</a:t>
            </a:r>
            <a:r>
              <a:rPr lang="en-US" sz="2800" b="1" dirty="0">
                <a:sym typeface="Symbol"/>
              </a:rPr>
              <a:t>V feature </a:t>
            </a:r>
            <a:r>
              <a:rPr lang="en-US" sz="2800" b="1" dirty="0"/>
              <a:t>covariance matrix B:</a:t>
            </a:r>
          </a:p>
          <a:p>
            <a:pPr marL="1428750" lvl="2" indent="-514350">
              <a:buFont typeface="+mj-lt"/>
              <a:buAutoNum type="alphaLcPeriod"/>
            </a:pPr>
            <a:r>
              <a:rPr lang="en-US" sz="2800" b="1" dirty="0"/>
              <a:t>Center matrix X by finding, for each feature, its mean and subtracting it from all the feature values, Y=X-m(X)</a:t>
            </a:r>
          </a:p>
          <a:p>
            <a:pPr marL="1428750" lvl="2" indent="-514350">
              <a:buFont typeface="+mj-lt"/>
              <a:buAutoNum type="alphaLcPeriod"/>
            </a:pPr>
            <a:r>
              <a:rPr lang="en-US" sz="2800" b="1" dirty="0"/>
              <a:t>Compute square matrix A=Y</a:t>
            </a:r>
            <a:r>
              <a:rPr lang="en-US" sz="2800" b="1" dirty="0">
                <a:sym typeface="Symbol"/>
              </a:rPr>
              <a:t>Y and divide it by N or N-1 (</a:t>
            </a:r>
            <a:r>
              <a:rPr lang="en-US" sz="2400" b="1" dirty="0">
                <a:sym typeface="Symbol"/>
              </a:rPr>
              <a:t>do</a:t>
            </a:r>
            <a:r>
              <a:rPr lang="en-US" sz="2800" b="1" dirty="0">
                <a:sym typeface="Symbol"/>
              </a:rPr>
              <a:t> </a:t>
            </a:r>
            <a:r>
              <a:rPr lang="en-US" sz="2400" b="1" dirty="0">
                <a:sym typeface="Symbol"/>
              </a:rPr>
              <a:t>the latter if you think that the result is going to be used as an estimate of the covariance matrix of a multivariate density function, I rather divide by N): </a:t>
            </a:r>
            <a:r>
              <a:rPr lang="en-US" sz="3200" b="1" dirty="0">
                <a:sym typeface="Symbol"/>
              </a:rPr>
              <a:t>B=</a:t>
            </a:r>
            <a:r>
              <a:rPr lang="en-US" sz="3200" b="1" dirty="0"/>
              <a:t> Y</a:t>
            </a:r>
            <a:r>
              <a:rPr lang="en-US" sz="3200" b="1" dirty="0">
                <a:sym typeface="Symbol"/>
              </a:rPr>
              <a:t>Y/N.</a:t>
            </a:r>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55163" y="5698661"/>
                <a:ext cx="9177690" cy="832344"/>
              </a:xfrm>
              <a:prstGeom prst="rect">
                <a:avLst/>
              </a:prstGeom>
              <a:noFill/>
            </p:spPr>
            <p:txBody>
              <a:bodyPr wrap="square" rtlCol="0">
                <a:spAutoFit/>
              </a:bodyPr>
              <a:lstStyle/>
              <a:p>
                <a:r>
                  <a:rPr lang="en-US" sz="3200" b="1" dirty="0"/>
                  <a:t>(</a:t>
                </a:r>
                <a:r>
                  <a:rPr lang="en-US" sz="3200" b="1" i="1" dirty="0" err="1"/>
                  <a:t>v,w</a:t>
                </a:r>
                <a:r>
                  <a:rPr lang="en-US" sz="3200" b="1" dirty="0"/>
                  <a:t>) entry in B:  </a:t>
                </a:r>
                <a14:m>
                  <m:oMath xmlns:m="http://schemas.openxmlformats.org/officeDocument/2006/math">
                    <m:sSub>
                      <m:sSubPr>
                        <m:ctrlPr>
                          <a:rPr lang="en-US" sz="3200" b="1" i="1" smtClean="0">
                            <a:solidFill>
                              <a:schemeClr val="tx2"/>
                            </a:solidFill>
                            <a:latin typeface="Cambria Math" panose="02040503050406030204" pitchFamily="18" charset="0"/>
                          </a:rPr>
                        </m:ctrlPr>
                      </m:sSubPr>
                      <m:e>
                        <m:r>
                          <a:rPr lang="en-US" sz="3200" b="1" i="1" smtClean="0">
                            <a:solidFill>
                              <a:schemeClr val="tx2"/>
                            </a:solidFill>
                            <a:latin typeface="Cambria Math"/>
                          </a:rPr>
                          <m:t>𝒃</m:t>
                        </m:r>
                      </m:e>
                      <m:sub>
                        <m:r>
                          <a:rPr lang="en-US" sz="3200" b="1" i="1" smtClean="0">
                            <a:solidFill>
                              <a:schemeClr val="tx2"/>
                            </a:solidFill>
                            <a:latin typeface="Cambria Math"/>
                          </a:rPr>
                          <m:t>𝒗𝒘</m:t>
                        </m:r>
                      </m:sub>
                    </m:sSub>
                    <m:r>
                      <a:rPr lang="en-US" sz="3200" b="1" i="1" smtClean="0">
                        <a:solidFill>
                          <a:schemeClr val="tx2"/>
                        </a:solidFill>
                        <a:latin typeface="Cambria Math"/>
                      </a:rPr>
                      <m:t>=</m:t>
                    </m:r>
                    <m:f>
                      <m:fPr>
                        <m:ctrlPr>
                          <a:rPr lang="en-US" sz="3200" b="1" i="1" smtClean="0">
                            <a:solidFill>
                              <a:schemeClr val="tx2"/>
                            </a:solidFill>
                            <a:latin typeface="Cambria Math" panose="02040503050406030204" pitchFamily="18" charset="0"/>
                          </a:rPr>
                        </m:ctrlPr>
                      </m:fPr>
                      <m:num>
                        <m:r>
                          <a:rPr lang="en-US" sz="3200" b="1" i="1" smtClean="0">
                            <a:solidFill>
                              <a:schemeClr val="tx2"/>
                            </a:solidFill>
                            <a:latin typeface="Cambria Math"/>
                          </a:rPr>
                          <m:t>𝟏</m:t>
                        </m:r>
                      </m:num>
                      <m:den>
                        <m:r>
                          <a:rPr lang="en-US" sz="3200" b="1" i="1" smtClean="0">
                            <a:solidFill>
                              <a:schemeClr val="tx2"/>
                            </a:solidFill>
                            <a:latin typeface="Cambria Math"/>
                          </a:rPr>
                          <m:t>𝑵</m:t>
                        </m:r>
                      </m:den>
                    </m:f>
                    <m:nary>
                      <m:naryPr>
                        <m:chr m:val="∑"/>
                        <m:ctrlPr>
                          <a:rPr lang="en-US" sz="3200" b="1" i="1" smtClean="0">
                            <a:solidFill>
                              <a:schemeClr val="tx2"/>
                            </a:solidFill>
                            <a:latin typeface="Cambria Math" panose="02040503050406030204" pitchFamily="18" charset="0"/>
                          </a:rPr>
                        </m:ctrlPr>
                      </m:naryPr>
                      <m:sub>
                        <m:r>
                          <m:rPr>
                            <m:brk m:alnAt="23"/>
                          </m:rPr>
                          <a:rPr lang="en-US" sz="3200" b="1" i="1" smtClean="0">
                            <a:solidFill>
                              <a:schemeClr val="tx2"/>
                            </a:solidFill>
                            <a:latin typeface="Cambria Math"/>
                          </a:rPr>
                          <m:t>𝒊</m:t>
                        </m:r>
                        <m:r>
                          <a:rPr lang="en-US" sz="3200" b="1" i="1" smtClean="0">
                            <a:solidFill>
                              <a:schemeClr val="tx2"/>
                            </a:solidFill>
                            <a:latin typeface="Cambria Math"/>
                          </a:rPr>
                          <m:t>=</m:t>
                        </m:r>
                        <m:r>
                          <a:rPr lang="en-US" sz="3200" b="1" i="1" smtClean="0">
                            <a:solidFill>
                              <a:schemeClr val="tx2"/>
                            </a:solidFill>
                            <a:latin typeface="Cambria Math"/>
                          </a:rPr>
                          <m:t>𝟏</m:t>
                        </m:r>
                      </m:sub>
                      <m:sup>
                        <m:r>
                          <a:rPr lang="en-US" sz="3200" b="1" i="1" smtClean="0">
                            <a:solidFill>
                              <a:schemeClr val="tx2"/>
                            </a:solidFill>
                            <a:latin typeface="Cambria Math"/>
                          </a:rPr>
                          <m:t>𝑵</m:t>
                        </m:r>
                      </m:sup>
                      <m:e>
                        <m:r>
                          <a:rPr lang="en-US" sz="3200" b="1" i="1" smtClean="0">
                            <a:solidFill>
                              <a:schemeClr val="tx2"/>
                            </a:solidFill>
                            <a:latin typeface="Cambria Math"/>
                          </a:rPr>
                          <m:t>(</m:t>
                        </m:r>
                        <m:sSub>
                          <m:sSubPr>
                            <m:ctrlPr>
                              <a:rPr lang="en-US" sz="3200" b="1" i="1" smtClean="0">
                                <a:solidFill>
                                  <a:schemeClr val="tx2"/>
                                </a:solidFill>
                                <a:latin typeface="Cambria Math" panose="02040503050406030204" pitchFamily="18" charset="0"/>
                              </a:rPr>
                            </m:ctrlPr>
                          </m:sSubPr>
                          <m:e>
                            <m:r>
                              <a:rPr lang="en-US" sz="3200" b="1" i="1" smtClean="0">
                                <a:solidFill>
                                  <a:schemeClr val="tx2"/>
                                </a:solidFill>
                                <a:latin typeface="Cambria Math"/>
                              </a:rPr>
                              <m:t>𝒙</m:t>
                            </m:r>
                          </m:e>
                          <m:sub>
                            <m:r>
                              <a:rPr lang="en-US" sz="3200" b="1" i="1" smtClean="0">
                                <a:solidFill>
                                  <a:schemeClr val="tx2"/>
                                </a:solidFill>
                                <a:latin typeface="Cambria Math"/>
                              </a:rPr>
                              <m:t>𝒊𝒗</m:t>
                            </m:r>
                          </m:sub>
                        </m:sSub>
                        <m:r>
                          <a:rPr lang="en-US" sz="3200" b="1" i="1" smtClean="0">
                            <a:solidFill>
                              <a:schemeClr val="tx2"/>
                            </a:solidFill>
                            <a:latin typeface="Cambria Math"/>
                          </a:rPr>
                          <m:t>−</m:t>
                        </m:r>
                        <m:acc>
                          <m:accPr>
                            <m:chr m:val="̅"/>
                            <m:ctrlPr>
                              <a:rPr lang="en-US" sz="3200" b="1" i="1" smtClean="0">
                                <a:solidFill>
                                  <a:schemeClr val="tx2"/>
                                </a:solidFill>
                                <a:latin typeface="Cambria Math" panose="02040503050406030204" pitchFamily="18" charset="0"/>
                              </a:rPr>
                            </m:ctrlPr>
                          </m:accPr>
                          <m:e>
                            <m:sSub>
                              <m:sSubPr>
                                <m:ctrlPr>
                                  <a:rPr lang="en-US" sz="3200" b="1" i="1" smtClean="0">
                                    <a:solidFill>
                                      <a:schemeClr val="tx2"/>
                                    </a:solidFill>
                                    <a:latin typeface="Cambria Math" panose="02040503050406030204" pitchFamily="18" charset="0"/>
                                  </a:rPr>
                                </m:ctrlPr>
                              </m:sSubPr>
                              <m:e>
                                <m:r>
                                  <a:rPr lang="en-US" sz="3200" b="1" i="1" smtClean="0">
                                    <a:solidFill>
                                      <a:schemeClr val="tx2"/>
                                    </a:solidFill>
                                    <a:latin typeface="Cambria Math"/>
                                  </a:rPr>
                                  <m:t>𝒙</m:t>
                                </m:r>
                              </m:e>
                              <m:sub>
                                <m:r>
                                  <a:rPr lang="en-US" sz="3200" b="1" i="1" smtClean="0">
                                    <a:solidFill>
                                      <a:schemeClr val="tx2"/>
                                    </a:solidFill>
                                    <a:latin typeface="Cambria Math"/>
                                  </a:rPr>
                                  <m:t>𝒗</m:t>
                                </m:r>
                              </m:sub>
                            </m:sSub>
                          </m:e>
                        </m:acc>
                        <m:r>
                          <a:rPr lang="en-US" sz="3200" b="1" i="1" smtClean="0">
                            <a:solidFill>
                              <a:schemeClr val="tx2"/>
                            </a:solidFill>
                            <a:latin typeface="Cambria Math"/>
                          </a:rPr>
                          <m:t>)(</m:t>
                        </m:r>
                        <m:sSub>
                          <m:sSubPr>
                            <m:ctrlPr>
                              <a:rPr lang="en-US" sz="3200" b="1" i="1">
                                <a:solidFill>
                                  <a:schemeClr val="tx2"/>
                                </a:solidFill>
                                <a:latin typeface="Cambria Math" panose="02040503050406030204" pitchFamily="18" charset="0"/>
                              </a:rPr>
                            </m:ctrlPr>
                          </m:sSubPr>
                          <m:e>
                            <m:r>
                              <a:rPr lang="en-US" sz="3200" b="1" i="1">
                                <a:solidFill>
                                  <a:schemeClr val="tx2"/>
                                </a:solidFill>
                                <a:latin typeface="Cambria Math"/>
                              </a:rPr>
                              <m:t>𝒙</m:t>
                            </m:r>
                          </m:e>
                          <m:sub>
                            <m:r>
                              <a:rPr lang="en-US" sz="3200" b="1" i="1">
                                <a:solidFill>
                                  <a:schemeClr val="tx2"/>
                                </a:solidFill>
                                <a:latin typeface="Cambria Math"/>
                              </a:rPr>
                              <m:t>𝒊</m:t>
                            </m:r>
                            <m:r>
                              <a:rPr lang="en-US" sz="3200" b="1" i="1" smtClean="0">
                                <a:solidFill>
                                  <a:schemeClr val="tx2"/>
                                </a:solidFill>
                                <a:latin typeface="Cambria Math"/>
                              </a:rPr>
                              <m:t>𝒘</m:t>
                            </m:r>
                          </m:sub>
                        </m:sSub>
                        <m:r>
                          <a:rPr lang="en-US" sz="3200" b="1" i="1">
                            <a:solidFill>
                              <a:schemeClr val="tx2"/>
                            </a:solidFill>
                            <a:latin typeface="Cambria Math"/>
                          </a:rPr>
                          <m:t>−</m:t>
                        </m:r>
                        <m:acc>
                          <m:accPr>
                            <m:chr m:val="̅"/>
                            <m:ctrlPr>
                              <a:rPr lang="en-US" sz="3200" b="1" i="1">
                                <a:solidFill>
                                  <a:schemeClr val="tx2"/>
                                </a:solidFill>
                                <a:latin typeface="Cambria Math" panose="02040503050406030204" pitchFamily="18" charset="0"/>
                              </a:rPr>
                            </m:ctrlPr>
                          </m:accPr>
                          <m:e>
                            <m:sSub>
                              <m:sSubPr>
                                <m:ctrlPr>
                                  <a:rPr lang="en-US" sz="3200" b="1" i="1">
                                    <a:solidFill>
                                      <a:schemeClr val="tx2"/>
                                    </a:solidFill>
                                    <a:latin typeface="Cambria Math" panose="02040503050406030204" pitchFamily="18" charset="0"/>
                                  </a:rPr>
                                </m:ctrlPr>
                              </m:sSubPr>
                              <m:e>
                                <m:r>
                                  <a:rPr lang="en-US" sz="3200" b="1" i="1">
                                    <a:solidFill>
                                      <a:schemeClr val="tx2"/>
                                    </a:solidFill>
                                    <a:latin typeface="Cambria Math"/>
                                  </a:rPr>
                                  <m:t>𝒙</m:t>
                                </m:r>
                              </m:e>
                              <m:sub>
                                <m:r>
                                  <a:rPr lang="en-US" sz="3200" b="1" i="1" smtClean="0">
                                    <a:solidFill>
                                      <a:schemeClr val="tx2"/>
                                    </a:solidFill>
                                    <a:latin typeface="Cambria Math"/>
                                  </a:rPr>
                                  <m:t>𝒘</m:t>
                                </m:r>
                              </m:sub>
                            </m:sSub>
                          </m:e>
                        </m:acc>
                        <m:r>
                          <a:rPr lang="en-US" sz="3200" b="1" i="1" smtClean="0">
                            <a:solidFill>
                              <a:schemeClr val="tx2"/>
                            </a:solidFill>
                            <a:latin typeface="Cambria Math"/>
                          </a:rPr>
                          <m:t>)</m:t>
                        </m:r>
                      </m:e>
                    </m:nary>
                  </m:oMath>
                </a14:m>
                <a:r>
                  <a:rPr lang="en-US" sz="3200" b="1" dirty="0"/>
                  <a:t> </a:t>
                </a:r>
                <a:endParaRPr lang="ru-RU"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5163" y="5698661"/>
                <a:ext cx="9177690" cy="832344"/>
              </a:xfrm>
              <a:prstGeom prst="rect">
                <a:avLst/>
              </a:prstGeom>
              <a:blipFill rotWithShape="1">
                <a:blip r:embed="rId3" cstate="print"/>
                <a:stretch>
                  <a:fillRect l="-1660" b="-8824"/>
                </a:stretch>
              </a:blipFill>
            </p:spPr>
            <p:txBody>
              <a:bodyPr/>
              <a:lstStyle/>
              <a:p>
                <a:r>
                  <a:rPr lang="ru-RU">
                    <a:noFill/>
                  </a:rPr>
                  <a:t> </a:t>
                </a:r>
              </a:p>
            </p:txBody>
          </p:sp>
        </mc:Fallback>
      </mc:AlternateContent>
    </p:spTree>
    <p:extLst>
      <p:ext uri="{BB962C8B-B14F-4D97-AF65-F5344CB8AC3E}">
        <p14:creationId xmlns:p14="http://schemas.microsoft.com/office/powerpoint/2010/main" val="12932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4</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6</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179512" y="861895"/>
                <a:ext cx="8784976" cy="6312434"/>
              </a:xfrm>
              <a:prstGeom prst="rect">
                <a:avLst/>
              </a:prstGeom>
              <a:noFill/>
            </p:spPr>
            <p:txBody>
              <a:bodyPr wrap="square" rtlCol="0">
                <a:spAutoFit/>
              </a:bodyPr>
              <a:lstStyle/>
              <a:p>
                <a:r>
                  <a:rPr lang="en-US" sz="3200" b="1" dirty="0">
                    <a:solidFill>
                      <a:schemeClr val="tx2"/>
                    </a:solidFill>
                  </a:rPr>
                  <a:t>                 Covariance matrix</a:t>
                </a:r>
                <a:r>
                  <a:rPr lang="en-US" sz="3200" b="1" dirty="0"/>
                  <a:t>:</a:t>
                </a:r>
              </a:p>
              <a:p>
                <a:r>
                  <a:rPr lang="en-US" sz="2800" b="1" dirty="0"/>
                  <a:t>Given a N</a:t>
                </a:r>
                <a:r>
                  <a:rPr lang="en-US" sz="2800" b="1" dirty="0">
                    <a:sym typeface="Symbol"/>
                  </a:rPr>
                  <a:t>V </a:t>
                </a:r>
                <a:r>
                  <a:rPr lang="en-US" sz="2800" b="1" dirty="0"/>
                  <a:t>data matrix </a:t>
                </a:r>
                <a:r>
                  <a:rPr lang="en-US" sz="2800" b="1" i="1" dirty="0">
                    <a:solidFill>
                      <a:schemeClr val="tx2"/>
                    </a:solidFill>
                  </a:rPr>
                  <a:t>X</a:t>
                </a:r>
                <a:r>
                  <a:rPr lang="en-US" sz="2800" b="1" dirty="0"/>
                  <a:t>, its  V</a:t>
                </a:r>
                <a:r>
                  <a:rPr lang="en-US" sz="2800" b="1" dirty="0">
                    <a:sym typeface="Symbol"/>
                  </a:rPr>
                  <a:t>V feature </a:t>
                </a:r>
                <a:r>
                  <a:rPr lang="en-US" sz="2800" b="1" dirty="0"/>
                  <a:t>covariance matrix </a:t>
                </a:r>
                <a:r>
                  <a:rPr lang="en-US" sz="2800" b="1" i="1" dirty="0"/>
                  <a:t>B</a:t>
                </a:r>
                <a:r>
                  <a:rPr lang="en-US" sz="2800" b="1" dirty="0"/>
                  <a:t>=[</a:t>
                </a:r>
                <a:r>
                  <a:rPr lang="en-US" sz="2800" b="1" i="1" dirty="0"/>
                  <a:t>b</a:t>
                </a:r>
                <a:r>
                  <a:rPr lang="en-US" sz="2800" b="1" i="1" baseline="-25000" dirty="0"/>
                  <a:t>vw</a:t>
                </a:r>
                <a:r>
                  <a:rPr lang="en-US" sz="2800" b="1" dirty="0"/>
                  <a:t>]:</a:t>
                </a:r>
                <a:endParaRPr lang="en-US" sz="2800" b="1" i="1" dirty="0">
                  <a:solidFill>
                    <a:schemeClr val="tx2"/>
                  </a:solidFill>
                  <a:latin typeface="Cambria Math"/>
                </a:endParaRPr>
              </a:p>
              <a:p>
                <a14:m>
                  <m:oMath xmlns:m="http://schemas.openxmlformats.org/officeDocument/2006/math">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𝒃</m:t>
                        </m:r>
                      </m:e>
                      <m:sub>
                        <m:r>
                          <a:rPr lang="en-US" sz="2800" b="1" i="1">
                            <a:solidFill>
                              <a:schemeClr val="tx2"/>
                            </a:solidFill>
                            <a:latin typeface="Cambria Math"/>
                          </a:rPr>
                          <m:t>𝒗𝒘</m:t>
                        </m:r>
                      </m:sub>
                    </m:sSub>
                    <m:r>
                      <a:rPr lang="en-US" sz="2800" b="1" i="1">
                        <a:solidFill>
                          <a:schemeClr val="tx2"/>
                        </a:solidFill>
                        <a:latin typeface="Cambria Math"/>
                      </a:rPr>
                      <m:t>=</m:t>
                    </m:r>
                    <m:f>
                      <m:fPr>
                        <m:ctrlPr>
                          <a:rPr lang="en-US" sz="2800" b="1" i="1">
                            <a:solidFill>
                              <a:schemeClr val="tx2"/>
                            </a:solidFill>
                            <a:latin typeface="Cambria Math" panose="02040503050406030204" pitchFamily="18" charset="0"/>
                          </a:rPr>
                        </m:ctrlPr>
                      </m:fPr>
                      <m:num>
                        <m:r>
                          <a:rPr lang="en-US" sz="2800" b="1" i="1">
                            <a:solidFill>
                              <a:schemeClr val="tx2"/>
                            </a:solidFill>
                            <a:latin typeface="Cambria Math"/>
                          </a:rPr>
                          <m:t>𝟏</m:t>
                        </m:r>
                      </m:num>
                      <m:den>
                        <m:r>
                          <a:rPr lang="en-US" sz="2800" b="1" i="1">
                            <a:solidFill>
                              <a:schemeClr val="tx2"/>
                            </a:solidFill>
                            <a:latin typeface="Cambria Math"/>
                          </a:rPr>
                          <m:t>𝑵</m:t>
                        </m:r>
                      </m:den>
                    </m:f>
                    <m:nary>
                      <m:naryPr>
                        <m:chr m:val="∑"/>
                        <m:ctrlPr>
                          <a:rPr lang="en-US" sz="2800" b="1" i="1">
                            <a:solidFill>
                              <a:schemeClr val="tx2"/>
                            </a:solidFill>
                            <a:latin typeface="Cambria Math" panose="02040503050406030204" pitchFamily="18" charset="0"/>
                          </a:rPr>
                        </m:ctrlPr>
                      </m:naryPr>
                      <m:sub>
                        <m:r>
                          <m:rPr>
                            <m:brk m:alnAt="23"/>
                          </m:rPr>
                          <a:rPr lang="en-US" sz="2800" b="1" i="1">
                            <a:solidFill>
                              <a:schemeClr val="tx2"/>
                            </a:solidFill>
                            <a:latin typeface="Cambria Math"/>
                          </a:rPr>
                          <m:t>𝒊</m:t>
                        </m:r>
                        <m:r>
                          <a:rPr lang="en-US" sz="2800" b="1" i="1">
                            <a:solidFill>
                              <a:schemeClr val="tx2"/>
                            </a:solidFill>
                            <a:latin typeface="Cambria Math"/>
                          </a:rPr>
                          <m:t>=</m:t>
                        </m:r>
                        <m:r>
                          <a:rPr lang="en-US" sz="2800" b="1" i="1">
                            <a:solidFill>
                              <a:schemeClr val="tx2"/>
                            </a:solidFill>
                            <a:latin typeface="Cambria Math"/>
                          </a:rPr>
                          <m:t>𝟏</m:t>
                        </m:r>
                      </m:sub>
                      <m:sup>
                        <m:r>
                          <a:rPr lang="en-US" sz="2800" b="1" i="1">
                            <a:solidFill>
                              <a:schemeClr val="tx2"/>
                            </a:solidFill>
                            <a:latin typeface="Cambria Math"/>
                          </a:rPr>
                          <m:t>𝑵</m:t>
                        </m:r>
                      </m:sup>
                      <m:e>
                        <m:r>
                          <a:rPr lang="en-US" sz="2800" b="1" i="1">
                            <a:solidFill>
                              <a:schemeClr val="tx2"/>
                            </a:solidFill>
                            <a:latin typeface="Cambria Math"/>
                          </a:rPr>
                          <m:t>(</m:t>
                        </m:r>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𝒊𝒗</m:t>
                            </m:r>
                          </m:sub>
                        </m:sSub>
                        <m:r>
                          <a:rPr lang="en-US" sz="2800" b="1" i="1">
                            <a:solidFill>
                              <a:schemeClr val="tx2"/>
                            </a:solidFill>
                            <a:latin typeface="Cambria Math"/>
                          </a:rPr>
                          <m:t>−</m:t>
                        </m:r>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𝒗</m:t>
                                </m:r>
                              </m:sub>
                            </m:sSub>
                          </m:e>
                        </m:acc>
                        <m:r>
                          <a:rPr lang="en-US" sz="2800" b="1" i="1">
                            <a:solidFill>
                              <a:schemeClr val="tx2"/>
                            </a:solidFill>
                            <a:latin typeface="Cambria Math"/>
                          </a:rPr>
                          <m:t>)(</m:t>
                        </m:r>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𝒊𝒘</m:t>
                            </m:r>
                          </m:sub>
                        </m:sSub>
                        <m:r>
                          <a:rPr lang="en-US" sz="2800" b="1" i="1">
                            <a:solidFill>
                              <a:schemeClr val="tx2"/>
                            </a:solidFill>
                            <a:latin typeface="Cambria Math"/>
                          </a:rPr>
                          <m:t>−</m:t>
                        </m:r>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𝒘</m:t>
                                </m:r>
                              </m:sub>
                            </m:sSub>
                          </m:e>
                        </m:acc>
                        <m:r>
                          <a:rPr lang="en-US" sz="2800" b="1" i="1">
                            <a:solidFill>
                              <a:schemeClr val="tx2"/>
                            </a:solidFill>
                            <a:latin typeface="Cambria Math"/>
                          </a:rPr>
                          <m:t>)</m:t>
                        </m:r>
                      </m:e>
                    </m:nary>
                  </m:oMath>
                </a14:m>
                <a:r>
                  <a:rPr lang="en-US" sz="2800" b="1" dirty="0"/>
                  <a:t>,          </a:t>
                </a:r>
                <a14:m>
                  <m:oMath xmlns:m="http://schemas.openxmlformats.org/officeDocument/2006/math">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𝒗</m:t>
                            </m:r>
                          </m:sub>
                        </m:sSub>
                      </m:e>
                    </m:acc>
                    <m:r>
                      <a:rPr lang="en-US" sz="2800" b="1" i="1" smtClean="0">
                        <a:solidFill>
                          <a:schemeClr val="tx2"/>
                        </a:solidFill>
                        <a:latin typeface="Cambria Math"/>
                      </a:rPr>
                      <m:t>,</m:t>
                    </m:r>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smtClean="0">
                                <a:solidFill>
                                  <a:schemeClr val="tx2"/>
                                </a:solidFill>
                                <a:latin typeface="Cambria Math"/>
                              </a:rPr>
                              <m:t>𝒘</m:t>
                            </m:r>
                          </m:sub>
                        </m:sSub>
                      </m:e>
                    </m:acc>
                  </m:oMath>
                </a14:m>
                <a:r>
                  <a:rPr lang="en-US" sz="2800" b="1" dirty="0"/>
                  <a:t>  - means</a:t>
                </a:r>
              </a:p>
              <a:p>
                <a:endParaRPr lang="en-US" sz="3200" b="1" dirty="0">
                  <a:solidFill>
                    <a:schemeClr val="tx2"/>
                  </a:solidFill>
                </a:endParaRPr>
              </a:p>
              <a:p>
                <a:r>
                  <a:rPr lang="en-US" sz="3200" b="1" dirty="0">
                    <a:solidFill>
                      <a:schemeClr val="tx2"/>
                    </a:solidFill>
                  </a:rPr>
                  <a:t>                 Correlation  matrix</a:t>
                </a:r>
                <a:r>
                  <a:rPr lang="en-US" sz="3200" b="1" dirty="0"/>
                  <a:t>:</a:t>
                </a:r>
              </a:p>
              <a:p>
                <a:r>
                  <a:rPr lang="en-US" sz="2800" b="1" dirty="0"/>
                  <a:t>If features in a N</a:t>
                </a:r>
                <a:r>
                  <a:rPr lang="en-US" sz="2800" b="1" dirty="0">
                    <a:sym typeface="Symbol"/>
                  </a:rPr>
                  <a:t>V </a:t>
                </a:r>
                <a:r>
                  <a:rPr lang="en-US" sz="2800" b="1" dirty="0"/>
                  <a:t>data matrix </a:t>
                </a:r>
                <a:r>
                  <a:rPr lang="en-US" sz="2800" b="1" i="1" dirty="0">
                    <a:solidFill>
                      <a:schemeClr val="tx2"/>
                    </a:solidFill>
                  </a:rPr>
                  <a:t>X</a:t>
                </a:r>
                <a:r>
                  <a:rPr lang="en-US" sz="2800" b="1" dirty="0"/>
                  <a:t>, have been normalized by their standard deviations, then the </a:t>
                </a:r>
                <a:r>
                  <a:rPr lang="en-US" sz="2800" b="1" dirty="0" err="1"/>
                  <a:t>covariances</a:t>
                </a:r>
                <a:r>
                  <a:rPr lang="en-US" sz="2800" b="1" dirty="0"/>
                  <a:t> </a:t>
                </a:r>
                <a:r>
                  <a:rPr lang="en-US" sz="2800" b="1" i="1" dirty="0"/>
                  <a:t>b</a:t>
                </a:r>
                <a:r>
                  <a:rPr lang="en-US" sz="2800" b="1" i="1" baseline="-25000" dirty="0"/>
                  <a:t>vw  </a:t>
                </a:r>
                <a:r>
                  <a:rPr lang="en-US" sz="2800" b="1" dirty="0"/>
                  <a:t>are correlation coefficients</a:t>
                </a:r>
              </a:p>
              <a:p>
                <a:endParaRPr lang="en-US" sz="2800" b="1" dirty="0"/>
              </a:p>
              <a:p>
                <a:r>
                  <a:rPr lang="en-US" sz="2800" b="1" dirty="0">
                    <a:solidFill>
                      <a:schemeClr val="tx2"/>
                    </a:solidFill>
                  </a:rPr>
                  <a:t>                  </a:t>
                </a:r>
                <a14:m>
                  <m:oMath xmlns:m="http://schemas.openxmlformats.org/officeDocument/2006/math">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𝒃</m:t>
                        </m:r>
                      </m:e>
                      <m:sub>
                        <m:r>
                          <a:rPr lang="en-US" sz="2800" b="1" i="1">
                            <a:solidFill>
                              <a:schemeClr val="tx2"/>
                            </a:solidFill>
                            <a:latin typeface="Cambria Math"/>
                          </a:rPr>
                          <m:t>𝒗𝒘</m:t>
                        </m:r>
                      </m:sub>
                    </m:sSub>
                    <m:r>
                      <a:rPr lang="en-US" sz="2800" b="1" i="1">
                        <a:solidFill>
                          <a:schemeClr val="tx2"/>
                        </a:solidFill>
                        <a:latin typeface="Cambria Math"/>
                      </a:rPr>
                      <m:t>=</m:t>
                    </m:r>
                    <m:f>
                      <m:fPr>
                        <m:ctrlPr>
                          <a:rPr lang="en-US" sz="2800" b="1" i="1">
                            <a:solidFill>
                              <a:schemeClr val="tx2"/>
                            </a:solidFill>
                            <a:latin typeface="Cambria Math" panose="02040503050406030204" pitchFamily="18" charset="0"/>
                          </a:rPr>
                        </m:ctrlPr>
                      </m:fPr>
                      <m:num>
                        <m:r>
                          <a:rPr lang="en-US" sz="2800" b="1" i="1">
                            <a:solidFill>
                              <a:schemeClr val="tx2"/>
                            </a:solidFill>
                            <a:latin typeface="Cambria Math"/>
                          </a:rPr>
                          <m:t>𝟏</m:t>
                        </m:r>
                      </m:num>
                      <m:den>
                        <m:sSub>
                          <m:sSubPr>
                            <m:ctrlPr>
                              <a:rPr lang="en-US" sz="2800" b="1" i="1" smtClean="0">
                                <a:solidFill>
                                  <a:schemeClr val="tx2"/>
                                </a:solidFill>
                                <a:latin typeface="Cambria Math" panose="02040503050406030204" pitchFamily="18" charset="0"/>
                              </a:rPr>
                            </m:ctrlPr>
                          </m:sSubPr>
                          <m:e>
                            <m:r>
                              <a:rPr lang="en-US" sz="2800" b="1" i="1" smtClean="0">
                                <a:solidFill>
                                  <a:schemeClr val="tx2"/>
                                </a:solidFill>
                                <a:latin typeface="Cambria Math"/>
                                <a:ea typeface="Cambria Math"/>
                              </a:rPr>
                              <m:t>𝝈</m:t>
                            </m:r>
                          </m:e>
                          <m:sub>
                            <m:r>
                              <a:rPr lang="en-US" sz="2800" b="1" i="1" smtClean="0">
                                <a:solidFill>
                                  <a:schemeClr val="tx2"/>
                                </a:solidFill>
                                <a:latin typeface="Cambria Math"/>
                              </a:rPr>
                              <m:t>𝒗</m:t>
                            </m:r>
                          </m:sub>
                        </m:sSub>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ea typeface="Cambria Math"/>
                              </a:rPr>
                              <m:t>𝝈</m:t>
                            </m:r>
                          </m:e>
                          <m:sub>
                            <m:r>
                              <a:rPr lang="en-US" sz="2800" b="1" i="1" smtClean="0">
                                <a:solidFill>
                                  <a:schemeClr val="tx2"/>
                                </a:solidFill>
                                <a:latin typeface="Cambria Math"/>
                              </a:rPr>
                              <m:t>𝒘</m:t>
                            </m:r>
                          </m:sub>
                        </m:sSub>
                      </m:den>
                    </m:f>
                    <m:nary>
                      <m:naryPr>
                        <m:chr m:val="∑"/>
                        <m:ctrlPr>
                          <a:rPr lang="en-US" sz="2800" b="1" i="1">
                            <a:solidFill>
                              <a:schemeClr val="tx2"/>
                            </a:solidFill>
                            <a:latin typeface="Cambria Math" panose="02040503050406030204" pitchFamily="18" charset="0"/>
                          </a:rPr>
                        </m:ctrlPr>
                      </m:naryPr>
                      <m:sub>
                        <m:r>
                          <m:rPr>
                            <m:brk m:alnAt="23"/>
                          </m:rPr>
                          <a:rPr lang="en-US" sz="2800" b="1" i="1">
                            <a:solidFill>
                              <a:schemeClr val="tx2"/>
                            </a:solidFill>
                            <a:latin typeface="Cambria Math"/>
                          </a:rPr>
                          <m:t>𝒊</m:t>
                        </m:r>
                        <m:r>
                          <a:rPr lang="en-US" sz="2800" b="1" i="1">
                            <a:solidFill>
                              <a:schemeClr val="tx2"/>
                            </a:solidFill>
                            <a:latin typeface="Cambria Math"/>
                          </a:rPr>
                          <m:t>=</m:t>
                        </m:r>
                        <m:r>
                          <a:rPr lang="en-US" sz="2800" b="1" i="1">
                            <a:solidFill>
                              <a:schemeClr val="tx2"/>
                            </a:solidFill>
                            <a:latin typeface="Cambria Math"/>
                          </a:rPr>
                          <m:t>𝟏</m:t>
                        </m:r>
                      </m:sub>
                      <m:sup>
                        <m:r>
                          <a:rPr lang="en-US" sz="2800" b="1" i="1">
                            <a:solidFill>
                              <a:schemeClr val="tx2"/>
                            </a:solidFill>
                            <a:latin typeface="Cambria Math"/>
                          </a:rPr>
                          <m:t>𝑵</m:t>
                        </m:r>
                      </m:sup>
                      <m:e>
                        <m:r>
                          <a:rPr lang="en-US" sz="2800" b="1" i="1">
                            <a:solidFill>
                              <a:schemeClr val="tx2"/>
                            </a:solidFill>
                            <a:latin typeface="Cambria Math"/>
                          </a:rPr>
                          <m:t>(</m:t>
                        </m:r>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𝒊𝒗</m:t>
                            </m:r>
                          </m:sub>
                        </m:sSub>
                        <m:r>
                          <a:rPr lang="en-US" sz="2800" b="1" i="1">
                            <a:solidFill>
                              <a:schemeClr val="tx2"/>
                            </a:solidFill>
                            <a:latin typeface="Cambria Math"/>
                          </a:rPr>
                          <m:t>−</m:t>
                        </m:r>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𝒗</m:t>
                                </m:r>
                              </m:sub>
                            </m:sSub>
                          </m:e>
                        </m:acc>
                        <m:r>
                          <a:rPr lang="en-US" sz="2800" b="1" i="1">
                            <a:solidFill>
                              <a:schemeClr val="tx2"/>
                            </a:solidFill>
                            <a:latin typeface="Cambria Math"/>
                          </a:rPr>
                          <m:t>)(</m:t>
                        </m:r>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𝒊𝒘</m:t>
                            </m:r>
                          </m:sub>
                        </m:sSub>
                        <m:r>
                          <a:rPr lang="en-US" sz="2800" b="1" i="1">
                            <a:solidFill>
                              <a:schemeClr val="tx2"/>
                            </a:solidFill>
                            <a:latin typeface="Cambria Math"/>
                          </a:rPr>
                          <m:t>−</m:t>
                        </m:r>
                        <m:acc>
                          <m:accPr>
                            <m:chr m:val="̅"/>
                            <m:ctrlPr>
                              <a:rPr lang="en-US" sz="2800" b="1" i="1">
                                <a:solidFill>
                                  <a:schemeClr val="tx2"/>
                                </a:solidFill>
                                <a:latin typeface="Cambria Math" panose="02040503050406030204" pitchFamily="18" charset="0"/>
                              </a:rPr>
                            </m:ctrlPr>
                          </m:accPr>
                          <m:e>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rPr>
                                  <m:t>𝒙</m:t>
                                </m:r>
                              </m:e>
                              <m:sub>
                                <m:r>
                                  <a:rPr lang="en-US" sz="2800" b="1" i="1">
                                    <a:solidFill>
                                      <a:schemeClr val="tx2"/>
                                    </a:solidFill>
                                    <a:latin typeface="Cambria Math"/>
                                  </a:rPr>
                                  <m:t>𝒘</m:t>
                                </m:r>
                              </m:sub>
                            </m:sSub>
                          </m:e>
                        </m:acc>
                        <m:r>
                          <a:rPr lang="en-US" sz="2800" b="1" i="1">
                            <a:solidFill>
                              <a:schemeClr val="tx2"/>
                            </a:solidFill>
                            <a:latin typeface="Cambria Math"/>
                          </a:rPr>
                          <m:t>)</m:t>
                        </m:r>
                      </m:e>
                    </m:nary>
                  </m:oMath>
                </a14:m>
                <a:r>
                  <a:rPr lang="en-US" sz="2800" b="1" i="1" dirty="0">
                    <a:solidFill>
                      <a:schemeClr val="tx2"/>
                    </a:solidFill>
                  </a:rPr>
                  <a:t>/N</a:t>
                </a:r>
                <a:r>
                  <a:rPr lang="en-US" sz="2800" b="1" dirty="0"/>
                  <a:t>, </a:t>
                </a:r>
              </a:p>
              <a:p>
                <a14:m>
                  <m:oMath xmlns:m="http://schemas.openxmlformats.org/officeDocument/2006/math">
                    <m:sSub>
                      <m:sSubPr>
                        <m:ctrlPr>
                          <a:rPr lang="en-US" sz="2800" b="1" i="1">
                            <a:solidFill>
                              <a:schemeClr val="tx2"/>
                            </a:solidFill>
                            <a:latin typeface="Cambria Math" panose="02040503050406030204" pitchFamily="18" charset="0"/>
                          </a:rPr>
                        </m:ctrlPr>
                      </m:sSubPr>
                      <m:e>
                        <m:r>
                          <a:rPr lang="en-US" sz="2800" b="1" i="1">
                            <a:solidFill>
                              <a:schemeClr val="tx2"/>
                            </a:solidFill>
                            <a:latin typeface="Cambria Math"/>
                            <a:ea typeface="Cambria Math"/>
                          </a:rPr>
                          <m:t>𝝈</m:t>
                        </m:r>
                      </m:e>
                      <m:sub>
                        <m:r>
                          <a:rPr lang="en-US" sz="2800" b="1" i="1">
                            <a:solidFill>
                              <a:schemeClr val="tx2"/>
                            </a:solidFill>
                            <a:latin typeface="Cambria Math"/>
                          </a:rPr>
                          <m:t>𝒗</m:t>
                        </m:r>
                      </m:sub>
                    </m:sSub>
                    <m:sSub>
                      <m:sSubPr>
                        <m:ctrlPr>
                          <a:rPr lang="en-US" sz="2800" b="1" i="1">
                            <a:solidFill>
                              <a:schemeClr val="tx2"/>
                            </a:solidFill>
                            <a:latin typeface="Cambria Math" panose="02040503050406030204" pitchFamily="18" charset="0"/>
                          </a:rPr>
                        </m:ctrlPr>
                      </m:sSubPr>
                      <m:e>
                        <m:r>
                          <a:rPr lang="en-US" sz="2800" b="1" i="1" smtClean="0">
                            <a:solidFill>
                              <a:schemeClr val="tx2"/>
                            </a:solidFill>
                            <a:latin typeface="Cambria Math"/>
                          </a:rPr>
                          <m:t>, </m:t>
                        </m:r>
                        <m:r>
                          <a:rPr lang="en-US" sz="2800" b="1" i="1">
                            <a:solidFill>
                              <a:schemeClr val="tx2"/>
                            </a:solidFill>
                            <a:latin typeface="Cambria Math"/>
                            <a:ea typeface="Cambria Math"/>
                          </a:rPr>
                          <m:t>𝝈</m:t>
                        </m:r>
                      </m:e>
                      <m:sub>
                        <m:r>
                          <a:rPr lang="en-US" sz="2800" b="1" i="1">
                            <a:solidFill>
                              <a:schemeClr val="tx2"/>
                            </a:solidFill>
                            <a:latin typeface="Cambria Math"/>
                          </a:rPr>
                          <m:t>𝒘</m:t>
                        </m:r>
                      </m:sub>
                    </m:sSub>
                  </m:oMath>
                </a14:m>
                <a:r>
                  <a:rPr lang="en-US" sz="2800" b="1" dirty="0"/>
                  <a:t> - standard deviations</a:t>
                </a:r>
              </a:p>
              <a:p>
                <a:endParaRPr lang="en-US" sz="28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179512" y="861895"/>
                <a:ext cx="8784976" cy="6312434"/>
              </a:xfrm>
              <a:prstGeom prst="rect">
                <a:avLst/>
              </a:prstGeom>
              <a:blipFill rotWithShape="1">
                <a:blip r:embed="rId3" cstate="print"/>
                <a:stretch>
                  <a:fillRect l="-1387" t="-1255" r="-1456"/>
                </a:stretch>
              </a:blipFill>
            </p:spPr>
            <p:txBody>
              <a:bodyPr/>
              <a:lstStyle/>
              <a:p>
                <a:r>
                  <a:rPr lang="ru-RU">
                    <a:noFill/>
                  </a:rPr>
                  <a:t> </a:t>
                </a:r>
              </a:p>
            </p:txBody>
          </p:sp>
        </mc:Fallback>
      </mc:AlternateContent>
    </p:spTree>
    <p:extLst>
      <p:ext uri="{BB962C8B-B14F-4D97-AF65-F5344CB8AC3E}">
        <p14:creationId xmlns:p14="http://schemas.microsoft.com/office/powerpoint/2010/main" val="286302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5 Example</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7</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107504" y="2319922"/>
                <a:ext cx="2393337" cy="1800045"/>
              </a:xfrm>
              <a:prstGeom prst="rect">
                <a:avLst/>
              </a:prstGeom>
              <a:noFill/>
            </p:spPr>
            <p:txBody>
              <a:bodyPr wrap="square" rtlCol="0">
                <a:spAutoFit/>
              </a:bodyPr>
              <a:lstStyle/>
              <a:p>
                <a:r>
                  <a:rPr lang="en-US" sz="2000" b="1" dirty="0"/>
                  <a:t>X= </a:t>
                </a:r>
                <a14:m>
                  <m:oMath xmlns:m="http://schemas.openxmlformats.org/officeDocument/2006/math">
                    <m:d>
                      <m:dPr>
                        <m:begChr m:val="["/>
                        <m:endChr m:val="]"/>
                        <m:ctrlPr>
                          <a:rPr lang="en-US" sz="2000" b="1" i="1" smtClean="0">
                            <a:latin typeface="Cambria Math" panose="02040503050406030204" pitchFamily="18" charset="0"/>
                          </a:rPr>
                        </m:ctrlPr>
                      </m:dPr>
                      <m:e>
                        <m:eqArr>
                          <m:eqArrPr>
                            <m:ctrlPr>
                              <a:rPr lang="ru-RU" altLang="ru-RU" sz="2000" i="1" dirty="0">
                                <a:latin typeface="Cambria Math" panose="02040503050406030204" pitchFamily="18" charset="0"/>
                                <a:cs typeface="Arial" pitchFamily="34" charset="0"/>
                              </a:rPr>
                            </m:ctrlPr>
                          </m:eqArrPr>
                          <m:e>
                            <m:r>
                              <m:rPr>
                                <m:nor/>
                              </m:rPr>
                              <a:rPr lang="ru-RU" altLang="ru-RU" sz="2000" dirty="0">
                                <a:latin typeface="Calibri" pitchFamily="34" charset="0"/>
                                <a:cs typeface="Arial" pitchFamily="34" charset="0"/>
                              </a:rPr>
                              <m:t>41    66    90</m:t>
                            </m:r>
                          </m:e>
                          <m:e>
                            <m:r>
                              <m:rPr>
                                <m:nor/>
                              </m:rPr>
                              <a:rPr lang="ru-RU" altLang="ru-RU" sz="2000" dirty="0">
                                <a:latin typeface="Calibri" pitchFamily="34" charset="0"/>
                                <a:cs typeface="Arial" pitchFamily="34" charset="0"/>
                              </a:rPr>
                              <m:t> 57    56    60</m:t>
                            </m:r>
                          </m:e>
                          <m:e>
                            <m:r>
                              <m:rPr>
                                <m:nor/>
                              </m:rPr>
                              <a:rPr lang="ru-RU" altLang="ru-RU" sz="2000" dirty="0">
                                <a:latin typeface="Calibri" pitchFamily="34" charset="0"/>
                                <a:cs typeface="Arial" pitchFamily="34" charset="0"/>
                              </a:rPr>
                              <m:t> 61    72    79</m:t>
                            </m:r>
                          </m:e>
                          <m:e>
                            <m:r>
                              <m:rPr>
                                <m:nor/>
                              </m:rPr>
                              <a:rPr lang="ru-RU" altLang="ru-RU" sz="2000" dirty="0">
                                <a:latin typeface="Calibri" pitchFamily="34" charset="0"/>
                                <a:cs typeface="Arial" pitchFamily="34" charset="0"/>
                              </a:rPr>
                              <m:t> 69    73    72</m:t>
                            </m:r>
                          </m:e>
                          <m:e>
                            <m:r>
                              <m:rPr>
                                <m:nor/>
                              </m:rPr>
                              <a:rPr lang="ru-RU" altLang="ru-RU" sz="2000" dirty="0">
                                <a:latin typeface="Calibri" pitchFamily="34" charset="0"/>
                                <a:cs typeface="Arial" pitchFamily="34" charset="0"/>
                              </a:rPr>
                              <m:t> 63    52    88</m:t>
                            </m:r>
                          </m:e>
                          <m:e>
                            <m:r>
                              <m:rPr>
                                <m:nor/>
                              </m:rPr>
                              <a:rPr lang="ru-RU" altLang="ru-RU" sz="2000" dirty="0">
                                <a:latin typeface="Calibri" pitchFamily="34" charset="0"/>
                                <a:cs typeface="Arial" pitchFamily="34" charset="0"/>
                              </a:rPr>
                              <m:t>  62    83    80</m:t>
                            </m:r>
                            <m:r>
                              <m:rPr>
                                <m:nor/>
                              </m:rPr>
                              <a:rPr lang="ru-RU" altLang="ru-RU" sz="2000" dirty="0">
                                <a:latin typeface="Arial" pitchFamily="34" charset="0"/>
                                <a:cs typeface="Arial" pitchFamily="34" charset="0"/>
                              </a:rPr>
                              <m:t> </m:t>
                            </m:r>
                          </m:e>
                        </m:eqArr>
                      </m:e>
                    </m:d>
                  </m:oMath>
                </a14:m>
                <a:endParaRPr lang="ru-RU"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07504" y="2319922"/>
                <a:ext cx="2393337" cy="1800045"/>
              </a:xfrm>
              <a:prstGeom prst="rect">
                <a:avLst/>
              </a:prstGeom>
              <a:blipFill rotWithShape="1">
                <a:blip r:embed="rId3" cstate="print"/>
                <a:stretch>
                  <a:fillRect l="-2806"/>
                </a:stretch>
              </a:blipFill>
            </p:spPr>
            <p:txBody>
              <a:bodyPr/>
              <a:lstStyle/>
              <a:p>
                <a:r>
                  <a:rPr lang="ru-RU">
                    <a:noFill/>
                  </a:rPr>
                  <a:t> </a:t>
                </a:r>
              </a:p>
            </p:txBody>
          </p:sp>
        </mc:Fallback>
      </mc:AlternateContent>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1988840"/>
            <a:ext cx="30607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459498" y="4253607"/>
                <a:ext cx="7420108" cy="2461443"/>
              </a:xfrm>
              <a:prstGeom prst="rect">
                <a:avLst/>
              </a:prstGeom>
              <a:noFill/>
            </p:spPr>
            <p:txBody>
              <a:bodyPr wrap="none" rtlCol="0">
                <a:spAutoFit/>
              </a:bodyPr>
              <a:lstStyle/>
              <a:p>
                <a:pPr marL="0" lvl="2"/>
                <a:r>
                  <a:rPr lang="en-US" sz="2400" dirty="0"/>
                  <a:t>2. Compute first eigenvalue and eigenvector of </a:t>
                </a:r>
                <a:r>
                  <a:rPr lang="en-US" sz="2400" b="1" dirty="0">
                    <a:sym typeface="Symbol"/>
                  </a:rPr>
                  <a:t>B=</a:t>
                </a:r>
                <a:r>
                  <a:rPr lang="en-US" sz="2400" b="1" dirty="0"/>
                  <a:t> Y</a:t>
                </a:r>
                <a:r>
                  <a:rPr lang="en-US" sz="2400" b="1" dirty="0">
                    <a:sym typeface="Symbol"/>
                  </a:rPr>
                  <a:t>Y/N:</a:t>
                </a:r>
              </a:p>
              <a:p>
                <a:pPr marL="0" lvl="2"/>
                <a:r>
                  <a:rPr lang="en-US" sz="2400" b="1" dirty="0">
                    <a:sym typeface="Symbol"/>
                  </a:rPr>
                  <a:t>&gt;&gt;[C, La]=</a:t>
                </a:r>
                <a:r>
                  <a:rPr lang="en-US" sz="2400" b="1" dirty="0" err="1">
                    <a:sym typeface="Symbol"/>
                  </a:rPr>
                  <a:t>eig</a:t>
                </a:r>
                <a:r>
                  <a:rPr lang="en-US" sz="2400" b="1" dirty="0">
                    <a:sym typeface="Symbol"/>
                  </a:rPr>
                  <a:t>(B);% eigenvalues in the descending order</a:t>
                </a:r>
              </a:p>
              <a:p>
                <a:pPr marL="0" lvl="2"/>
                <a:r>
                  <a:rPr lang="en-US" sz="2400" b="1" dirty="0">
                    <a:sym typeface="Symbol"/>
                  </a:rPr>
                  <a:t>&gt;&gt;l1=La(3,3) % 1=124.85</a:t>
                </a:r>
              </a:p>
              <a:p>
                <a:pPr marL="0" lvl="2"/>
                <a:r>
                  <a:rPr lang="en-US" sz="2400" b="1" dirty="0">
                    <a:sym typeface="Symbol"/>
                  </a:rPr>
                  <a:t>&gt;&gt;c1=C(:,3);%  c1=</a:t>
                </a:r>
                <a14:m>
                  <m:oMath xmlns:m="http://schemas.openxmlformats.org/officeDocument/2006/math">
                    <m:d>
                      <m:dPr>
                        <m:begChr m:val="["/>
                        <m:endChr m:val="]"/>
                        <m:ctrlPr>
                          <a:rPr lang="en-US" sz="2400" b="1" i="1" smtClean="0">
                            <a:latin typeface="Cambria Math" panose="02040503050406030204" pitchFamily="18" charset="0"/>
                            <a:sym typeface="Symbol"/>
                          </a:rPr>
                        </m:ctrlPr>
                      </m:dPr>
                      <m:e>
                        <m:eqArr>
                          <m:eqArrPr>
                            <m:ctrlPr>
                              <a:rPr lang="en-US" sz="2400" b="1" i="1">
                                <a:latin typeface="Cambria Math" panose="02040503050406030204" pitchFamily="18" charset="0"/>
                                <a:sym typeface="Symbol"/>
                              </a:rPr>
                            </m:ctrlPr>
                          </m:eqArrPr>
                          <m:e>
                            <m:r>
                              <a:rPr lang="en-US" sz="2400" b="1" i="1">
                                <a:latin typeface="Cambria Math"/>
                                <a:sym typeface="Symbol"/>
                              </a:rPr>
                              <m:t>−</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𝟓𝟗</m:t>
                            </m:r>
                          </m:e>
                          <m:e>
                            <m:r>
                              <a:rPr lang="en-US" sz="2400" b="1" i="1">
                                <a:latin typeface="Cambria Math"/>
                                <a:sym typeface="Symbol"/>
                              </a:rPr>
                              <m:t>−</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𝟑𝟕</m:t>
                            </m:r>
                          </m:e>
                          <m:e>
                            <m:r>
                              <a:rPr lang="en-US" sz="2400" b="1" i="1">
                                <a:latin typeface="Cambria Math"/>
                                <a:sym typeface="Symbol"/>
                              </a:rPr>
                              <m:t>  </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𝟕𝟏</m:t>
                            </m:r>
                          </m:e>
                        </m:eqArr>
                      </m:e>
                    </m:d>
                  </m:oMath>
                </a14:m>
                <a:endParaRPr lang="en-US" sz="2400" b="1" dirty="0"/>
              </a:p>
              <a:p>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459498" y="4253607"/>
                <a:ext cx="7420108" cy="2461443"/>
              </a:xfrm>
              <a:prstGeom prst="rect">
                <a:avLst/>
              </a:prstGeom>
              <a:blipFill rotWithShape="1">
                <a:blip r:embed="rId5" cstate="print"/>
                <a:stretch>
                  <a:fillRect l="-1232" t="-2475" r="-4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626751" y="2810116"/>
                <a:ext cx="3337737" cy="906210"/>
              </a:xfrm>
              <a:prstGeom prst="rect">
                <a:avLst/>
              </a:prstGeom>
              <a:noFill/>
            </p:spPr>
            <p:txBody>
              <a:bodyPr wrap="square" rtlCol="0">
                <a:spAutoFit/>
              </a:bodyPr>
              <a:lstStyle/>
              <a:p>
                <a:r>
                  <a:rPr lang="en-US" sz="2000" b="1" dirty="0"/>
                  <a:t>B= </a:t>
                </a:r>
                <a14:m>
                  <m:oMath xmlns:m="http://schemas.openxmlformats.org/officeDocument/2006/math">
                    <m:d>
                      <m:dPr>
                        <m:begChr m:val="["/>
                        <m:endChr m:val="]"/>
                        <m:ctrlPr>
                          <a:rPr lang="en-US" sz="2000" b="1" i="1" smtClean="0">
                            <a:latin typeface="Cambria Math" panose="02040503050406030204" pitchFamily="18" charset="0"/>
                          </a:rPr>
                        </m:ctrlPr>
                      </m:dPr>
                      <m:e>
                        <m:eqArr>
                          <m:eqArrPr>
                            <m:ctrlPr>
                              <a:rPr lang="ru-RU" altLang="ru-RU" sz="2000" i="1" dirty="0">
                                <a:latin typeface="Cambria Math" panose="02040503050406030204" pitchFamily="18" charset="0"/>
                                <a:cs typeface="Arial" pitchFamily="34" charset="0"/>
                              </a:rPr>
                            </m:ctrlPr>
                          </m:eqArrPr>
                          <m:e>
                            <m:r>
                              <a:rPr lang="en-US" altLang="ru-RU" sz="2000" b="0" i="1" dirty="0" smtClean="0">
                                <a:latin typeface="Cambria Math"/>
                                <a:cs typeface="Arial" pitchFamily="34" charset="0"/>
                              </a:rPr>
                              <m:t>   </m:t>
                            </m:r>
                            <m:r>
                              <a:rPr lang="ru-RU" altLang="ru-RU" sz="2000" i="1" dirty="0">
                                <a:latin typeface="Cambria Math"/>
                                <a:cs typeface="Arial" pitchFamily="34" charset="0"/>
                              </a:rPr>
                              <m:t>76.1</m:t>
                            </m:r>
                            <m:r>
                              <a:rPr lang="en-US" altLang="ru-RU" sz="2000" b="0" i="1" dirty="0" smtClean="0">
                                <a:latin typeface="Cambria Math"/>
                                <a:cs typeface="Arial" pitchFamily="34" charset="0"/>
                              </a:rPr>
                              <m:t>4</m:t>
                            </m:r>
                            <m:r>
                              <a:rPr lang="ru-RU" altLang="ru-RU" sz="2000" i="1" dirty="0">
                                <a:latin typeface="Cambria Math"/>
                                <a:cs typeface="Arial" pitchFamily="34" charset="0"/>
                              </a:rPr>
                              <m:t>   16.33</m:t>
                            </m:r>
                            <m:r>
                              <a:rPr lang="en-US" altLang="ru-RU" sz="2000" b="0" i="1" dirty="0" smtClean="0">
                                <a:latin typeface="Cambria Math"/>
                                <a:cs typeface="Arial" pitchFamily="34" charset="0"/>
                              </a:rPr>
                              <m:t> −</m:t>
                            </m:r>
                            <m:r>
                              <a:rPr lang="ru-RU" altLang="ru-RU" sz="2000" i="1" dirty="0">
                                <a:latin typeface="Cambria Math"/>
                                <a:cs typeface="Arial" pitchFamily="34" charset="0"/>
                              </a:rPr>
                              <m:t>31.97</m:t>
                            </m:r>
                          </m:e>
                          <m:e>
                            <m:r>
                              <a:rPr lang="ru-RU" altLang="ru-RU" sz="2000" i="1" dirty="0">
                                <a:latin typeface="Cambria Math"/>
                                <a:cs typeface="Arial" pitchFamily="34" charset="0"/>
                              </a:rPr>
                              <m:t> </m:t>
                            </m:r>
                            <m:r>
                              <a:rPr lang="en-US" altLang="ru-RU" sz="2000" b="0" i="1" dirty="0" smtClean="0">
                                <a:latin typeface="Cambria Math"/>
                                <a:cs typeface="Arial" pitchFamily="34" charset="0"/>
                              </a:rPr>
                              <m:t> </m:t>
                            </m:r>
                            <m:r>
                              <a:rPr lang="ru-RU" altLang="ru-RU" sz="2000" i="1" dirty="0">
                                <a:latin typeface="Cambria Math"/>
                                <a:cs typeface="Arial" pitchFamily="34" charset="0"/>
                              </a:rPr>
                              <m:t>16.33  110.67   </m:t>
                            </m:r>
                            <m:r>
                              <a:rPr lang="en-US" altLang="ru-RU" sz="2000" b="0" i="1" dirty="0" smtClean="0">
                                <a:latin typeface="Cambria Math"/>
                                <a:cs typeface="Arial" pitchFamily="34" charset="0"/>
                              </a:rPr>
                              <m:t>  </m:t>
                            </m:r>
                            <m:r>
                              <a:rPr lang="ru-RU" altLang="ru-RU" sz="2000" i="1" dirty="0">
                                <a:latin typeface="Cambria Math"/>
                                <a:cs typeface="Arial" pitchFamily="34" charset="0"/>
                              </a:rPr>
                              <m:t>6.17  </m:t>
                            </m:r>
                          </m:e>
                          <m:e>
                            <m:r>
                              <a:rPr lang="ru-RU" altLang="ru-RU" sz="2000" i="1" dirty="0">
                                <a:latin typeface="Cambria Math"/>
                                <a:cs typeface="Arial" pitchFamily="34" charset="0"/>
                              </a:rPr>
                              <m:t> </m:t>
                            </m:r>
                            <m:r>
                              <a:rPr lang="en-US" altLang="ru-RU" sz="2000" b="0" i="1" dirty="0" smtClean="0">
                                <a:latin typeface="Cambria Math"/>
                                <a:cs typeface="Arial" pitchFamily="34" charset="0"/>
                              </a:rPr>
                              <m:t>−</m:t>
                            </m:r>
                            <m:r>
                              <a:rPr lang="ru-RU" altLang="ru-RU" sz="2000" i="1" dirty="0">
                                <a:latin typeface="Cambria Math"/>
                                <a:cs typeface="Arial" pitchFamily="34" charset="0"/>
                              </a:rPr>
                              <m:t>31.97    6.17  101.47</m:t>
                            </m:r>
                          </m:e>
                        </m:eqArr>
                      </m:e>
                    </m:d>
                  </m:oMath>
                </a14:m>
                <a:endParaRPr lang="ru-RU"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5626751" y="2810116"/>
                <a:ext cx="3337737" cy="906210"/>
              </a:xfrm>
              <a:prstGeom prst="rect">
                <a:avLst/>
              </a:prstGeom>
              <a:blipFill rotWithShape="1">
                <a:blip r:embed="rId6" cstate="print"/>
                <a:stretch>
                  <a:fillRect l="-1825"/>
                </a:stretch>
              </a:blipFill>
            </p:spPr>
            <p:txBody>
              <a:bodyPr/>
              <a:lstStyle/>
              <a:p>
                <a:r>
                  <a:rPr lang="ru-RU">
                    <a:noFill/>
                  </a:rPr>
                  <a:t> </a:t>
                </a:r>
              </a:p>
            </p:txBody>
          </p:sp>
        </mc:Fallback>
      </mc:AlternateContent>
      <p:sp>
        <p:nvSpPr>
          <p:cNvPr id="17" name="TextBox 16"/>
          <p:cNvSpPr txBox="1"/>
          <p:nvPr/>
        </p:nvSpPr>
        <p:spPr>
          <a:xfrm>
            <a:off x="459498" y="1125905"/>
            <a:ext cx="6363922" cy="1231106"/>
          </a:xfrm>
          <a:prstGeom prst="rect">
            <a:avLst/>
          </a:prstGeom>
          <a:noFill/>
        </p:spPr>
        <p:txBody>
          <a:bodyPr wrap="none" rtlCol="0">
            <a:spAutoFit/>
          </a:bodyPr>
          <a:lstStyle/>
          <a:p>
            <a:pPr marL="0" lvl="2"/>
            <a:r>
              <a:rPr lang="en-US" sz="2800" dirty="0"/>
              <a:t>1. Given X and its centered version Y, </a:t>
            </a:r>
          </a:p>
          <a:p>
            <a:pPr marL="0" lvl="2"/>
            <a:r>
              <a:rPr lang="en-US" sz="2800" dirty="0"/>
              <a:t>compute the covariance matrix </a:t>
            </a:r>
            <a:r>
              <a:rPr lang="en-US" sz="2800" b="1" dirty="0">
                <a:sym typeface="Symbol"/>
              </a:rPr>
              <a:t>B=</a:t>
            </a:r>
            <a:r>
              <a:rPr lang="en-US" sz="2800" b="1" dirty="0"/>
              <a:t> Y</a:t>
            </a:r>
            <a:r>
              <a:rPr lang="en-US" sz="2800" b="1" dirty="0">
                <a:sym typeface="Symbol"/>
              </a:rPr>
              <a:t>Y/N.</a:t>
            </a:r>
            <a:endParaRPr lang="en-US" sz="2800" b="1" dirty="0"/>
          </a:p>
          <a:p>
            <a:endParaRPr lang="ru-RU" dirty="0"/>
          </a:p>
        </p:txBody>
      </p:sp>
    </p:spTree>
    <p:extLst>
      <p:ext uri="{BB962C8B-B14F-4D97-AF65-F5344CB8AC3E}">
        <p14:creationId xmlns:p14="http://schemas.microsoft.com/office/powerpoint/2010/main" val="220547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6 Example</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8</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1" y="685724"/>
            <a:ext cx="30607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3763167" y="959207"/>
                <a:ext cx="1812869" cy="1928541"/>
              </a:xfrm>
              <a:prstGeom prst="rect">
                <a:avLst/>
              </a:prstGeom>
              <a:noFill/>
            </p:spPr>
            <p:txBody>
              <a:bodyPr wrap="none" rtlCol="0">
                <a:spAutoFit/>
              </a:bodyPr>
              <a:lstStyle/>
              <a:p>
                <a:pPr marL="0" lvl="2"/>
                <a:r>
                  <a:rPr lang="en-US" sz="2400" b="1" dirty="0">
                    <a:sym typeface="Symbol"/>
                  </a:rPr>
                  <a:t>    1=124.85</a:t>
                </a:r>
              </a:p>
              <a:p>
                <a:pPr marL="0" lvl="2"/>
                <a:r>
                  <a:rPr lang="en-US" sz="2400" b="1" dirty="0">
                    <a:sym typeface="Symbol"/>
                  </a:rPr>
                  <a:t> c1=</a:t>
                </a:r>
                <a14:m>
                  <m:oMath xmlns:m="http://schemas.openxmlformats.org/officeDocument/2006/math">
                    <m:d>
                      <m:dPr>
                        <m:begChr m:val="["/>
                        <m:endChr m:val="]"/>
                        <m:ctrlPr>
                          <a:rPr lang="en-US" sz="2400" b="1" i="1" smtClean="0">
                            <a:latin typeface="Cambria Math" panose="02040503050406030204" pitchFamily="18" charset="0"/>
                            <a:sym typeface="Symbol"/>
                          </a:rPr>
                        </m:ctrlPr>
                      </m:dPr>
                      <m:e>
                        <m:eqArr>
                          <m:eqArrPr>
                            <m:ctrlPr>
                              <a:rPr lang="en-US" sz="2400" b="1" i="1">
                                <a:latin typeface="Cambria Math" panose="02040503050406030204" pitchFamily="18" charset="0"/>
                                <a:sym typeface="Symbol"/>
                              </a:rPr>
                            </m:ctrlPr>
                          </m:eqArrPr>
                          <m:e>
                            <m:r>
                              <a:rPr lang="en-US" sz="2400" b="1" i="1">
                                <a:latin typeface="Cambria Math"/>
                                <a:sym typeface="Symbol"/>
                              </a:rPr>
                              <m:t>−</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𝟓𝟗</m:t>
                            </m:r>
                          </m:e>
                          <m:e>
                            <m:r>
                              <a:rPr lang="en-US" sz="2400" b="1" i="1">
                                <a:latin typeface="Cambria Math"/>
                                <a:sym typeface="Symbol"/>
                              </a:rPr>
                              <m:t>−</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𝟑𝟕</m:t>
                            </m:r>
                          </m:e>
                          <m:e>
                            <m:r>
                              <a:rPr lang="en-US" sz="2400" b="1" i="1">
                                <a:latin typeface="Cambria Math"/>
                                <a:sym typeface="Symbol"/>
                              </a:rPr>
                              <m:t>  </m:t>
                            </m:r>
                            <m:r>
                              <a:rPr lang="en-US" sz="2400" b="1" i="1">
                                <a:latin typeface="Cambria Math"/>
                                <a:sym typeface="Symbol"/>
                              </a:rPr>
                              <m:t>𝟎</m:t>
                            </m:r>
                            <m:r>
                              <a:rPr lang="en-US" sz="2400" b="1" i="1">
                                <a:latin typeface="Cambria Math"/>
                                <a:sym typeface="Symbol"/>
                              </a:rPr>
                              <m:t>.</m:t>
                            </m:r>
                            <m:r>
                              <a:rPr lang="en-US" sz="2400" b="1" i="1">
                                <a:latin typeface="Cambria Math"/>
                                <a:sym typeface="Symbol"/>
                              </a:rPr>
                              <m:t>𝟕𝟏</m:t>
                            </m:r>
                          </m:e>
                        </m:eqArr>
                      </m:e>
                    </m:d>
                  </m:oMath>
                </a14:m>
                <a:endParaRPr lang="en-US" sz="2400" b="1" dirty="0"/>
              </a:p>
              <a:p>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3763167" y="959207"/>
                <a:ext cx="1812869" cy="1928541"/>
              </a:xfrm>
              <a:prstGeom prst="rect">
                <a:avLst/>
              </a:prstGeom>
              <a:blipFill rotWithShape="1">
                <a:blip r:embed="rId4" cstate="print"/>
                <a:stretch>
                  <a:fillRect l="-1342" t="-3155" r="-335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95204" y="2996952"/>
                <a:ext cx="5960972" cy="3511282"/>
              </a:xfrm>
              <a:prstGeom prst="rect">
                <a:avLst/>
              </a:prstGeom>
              <a:noFill/>
            </p:spPr>
            <p:txBody>
              <a:bodyPr wrap="square" rtlCol="0">
                <a:spAutoFit/>
              </a:bodyPr>
              <a:lstStyle/>
              <a:p>
                <a:pPr marL="0" lvl="2"/>
                <a:r>
                  <a:rPr lang="en-US" sz="2800" dirty="0"/>
                  <a:t>3. Given </a:t>
                </a:r>
                <a:r>
                  <a:rPr lang="en-US" sz="2800" b="1" dirty="0"/>
                  <a:t>centered data Y, eigenvalue  </a:t>
                </a:r>
                <a:r>
                  <a:rPr lang="en-US" sz="2800" b="1" dirty="0">
                    <a:sym typeface="Symbol"/>
                  </a:rPr>
                  <a:t>1  and eigenvector c1, </a:t>
                </a:r>
                <a:r>
                  <a:rPr lang="en-US" sz="2800" dirty="0"/>
                  <a:t>compute the Principal component scoring vector</a:t>
                </a:r>
              </a:p>
              <a:p>
                <a:pPr marL="0" lvl="2"/>
                <a14:m>
                  <m:oMathPara xmlns:m="http://schemas.openxmlformats.org/officeDocument/2006/math">
                    <m:oMathParaPr>
                      <m:jc m:val="centerGroup"/>
                    </m:oMathParaPr>
                    <m:oMath xmlns:m="http://schemas.openxmlformats.org/officeDocument/2006/math">
                      <m:r>
                        <a:rPr lang="en-US" sz="2800" b="1" i="1">
                          <a:latin typeface="Cambria Math"/>
                          <a:sym typeface="Symbol"/>
                        </a:rPr>
                        <m:t>𝒛</m:t>
                      </m:r>
                      <m:r>
                        <a:rPr lang="en-US" sz="2800" b="1" i="1">
                          <a:latin typeface="Cambria Math"/>
                          <a:sym typeface="Symbol"/>
                        </a:rPr>
                        <m:t>=</m:t>
                      </m:r>
                      <m:f>
                        <m:fPr>
                          <m:ctrlPr>
                            <a:rPr lang="en-US" sz="2800" b="1" i="1">
                              <a:latin typeface="Cambria Math" panose="02040503050406030204" pitchFamily="18" charset="0"/>
                              <a:sym typeface="Symbol"/>
                            </a:rPr>
                          </m:ctrlPr>
                        </m:fPr>
                        <m:num>
                          <m:r>
                            <a:rPr lang="en-US" sz="2800" b="1" i="1" smtClean="0">
                              <a:latin typeface="Cambria Math"/>
                              <a:sym typeface="Symbol"/>
                            </a:rPr>
                            <m:t>𝒀</m:t>
                          </m:r>
                          <m:sSub>
                            <m:sSubPr>
                              <m:ctrlPr>
                                <a:rPr lang="en-US" sz="2800" b="1" i="1">
                                  <a:latin typeface="Cambria Math" panose="02040503050406030204" pitchFamily="18" charset="0"/>
                                  <a:sym typeface="Symbol"/>
                                </a:rPr>
                              </m:ctrlPr>
                            </m:sSubPr>
                            <m:e>
                              <m:r>
                                <a:rPr lang="en-US" sz="2800" b="1" i="1">
                                  <a:latin typeface="Cambria Math"/>
                                  <a:sym typeface="Symbol"/>
                                </a:rPr>
                                <m:t>𝒄</m:t>
                              </m:r>
                            </m:e>
                            <m:sub>
                              <m:r>
                                <a:rPr lang="en-US" sz="2800" b="1" i="1">
                                  <a:latin typeface="Cambria Math"/>
                                  <a:sym typeface="Symbol"/>
                                </a:rPr>
                                <m:t>𝟏</m:t>
                              </m:r>
                            </m:sub>
                          </m:sSub>
                        </m:num>
                        <m:den>
                          <m:rad>
                            <m:radPr>
                              <m:degHide m:val="on"/>
                              <m:ctrlPr>
                                <a:rPr lang="en-US" sz="2800" b="1" i="1">
                                  <a:latin typeface="Cambria Math" panose="02040503050406030204" pitchFamily="18" charset="0"/>
                                  <a:sym typeface="Symbol"/>
                                </a:rPr>
                              </m:ctrlPr>
                            </m:radPr>
                            <m:deg/>
                            <m:e>
                              <m:sSub>
                                <m:sSubPr>
                                  <m:ctrlPr>
                                    <a:rPr lang="en-US" sz="2800" b="1" i="1">
                                      <a:latin typeface="Cambria Math" panose="02040503050406030204" pitchFamily="18" charset="0"/>
                                      <a:sym typeface="Symbol"/>
                                    </a:rPr>
                                  </m:ctrlPr>
                                </m:sSubPr>
                                <m:e>
                                  <m:r>
                                    <m:rPr>
                                      <m:nor/>
                                    </m:rPr>
                                    <a:rPr lang="en-US" sz="2800" b="1" i="0" smtClean="0">
                                      <a:solidFill>
                                        <a:srgbClr val="C00000"/>
                                      </a:solidFill>
                                      <a:latin typeface="Cambria Math"/>
                                      <a:sym typeface="Symbol"/>
                                    </a:rPr>
                                    <m:t>6</m:t>
                                  </m:r>
                                  <m:r>
                                    <m:rPr>
                                      <m:nor/>
                                    </m:rPr>
                                    <a:rPr lang="en-US" sz="2800" b="1" i="0" smtClean="0">
                                      <a:latin typeface="Cambria Math"/>
                                      <a:sym typeface="Symbol"/>
                                    </a:rPr>
                                    <m:t>∗</m:t>
                                  </m:r>
                                  <m:r>
                                    <m:rPr>
                                      <m:nor/>
                                    </m:rPr>
                                    <a:rPr lang="en-US" sz="2800" b="1" dirty="0">
                                      <a:sym typeface="Symbol"/>
                                    </a:rPr>
                                    <m:t></m:t>
                                  </m:r>
                                </m:e>
                                <m:sub>
                                  <m:r>
                                    <a:rPr lang="en-US" sz="2800" b="1" i="1">
                                      <a:latin typeface="Cambria Math"/>
                                      <a:sym typeface="Symbol"/>
                                    </a:rPr>
                                    <m:t>𝟏</m:t>
                                  </m:r>
                                </m:sub>
                              </m:sSub>
                            </m:e>
                          </m:rad>
                        </m:den>
                      </m:f>
                    </m:oMath>
                  </m:oMathPara>
                </a14:m>
                <a:endParaRPr lang="en-US" sz="2800" b="1" dirty="0"/>
              </a:p>
              <a:p>
                <a:pPr marL="0" lvl="2"/>
                <a:endParaRPr lang="en-US" sz="2800" b="1" dirty="0"/>
              </a:p>
              <a:p>
                <a:pPr marL="0" lvl="2"/>
                <a:r>
                  <a:rPr lang="en-US" sz="2800" b="1" dirty="0"/>
                  <a:t>&gt;&gt;z=Y*c1/</a:t>
                </a:r>
                <a:r>
                  <a:rPr lang="en-US" sz="2800" b="1" dirty="0" err="1"/>
                  <a:t>sqrt</a:t>
                </a:r>
                <a:r>
                  <a:rPr lang="en-US" sz="2800" b="1" dirty="0">
                    <a:solidFill>
                      <a:srgbClr val="C00000"/>
                    </a:solidFill>
                  </a:rPr>
                  <a:t>(6</a:t>
                </a:r>
                <a:r>
                  <a:rPr lang="en-US" sz="2800" b="1" dirty="0"/>
                  <a:t>*</a:t>
                </a:r>
                <a:r>
                  <a:rPr lang="en-US" sz="2800" b="1" dirty="0">
                    <a:sym typeface="Symbol"/>
                  </a:rPr>
                  <a:t>1);</a:t>
                </a:r>
                <a:endParaRPr lang="en-US" sz="2800" b="1" dirty="0"/>
              </a:p>
              <a:p>
                <a:endParaRPr lang="ru-RU" dirty="0"/>
              </a:p>
            </p:txBody>
          </p:sp>
        </mc:Choice>
        <mc:Fallback xmlns="">
          <p:sp>
            <p:nvSpPr>
              <p:cNvPr id="17" name="TextBox 16"/>
              <p:cNvSpPr txBox="1">
                <a:spLocks noRot="1" noChangeAspect="1" noMove="1" noResize="1" noEditPoints="1" noAdjustHandles="1" noChangeArrowheads="1" noChangeShapeType="1" noTextEdit="1"/>
              </p:cNvSpPr>
              <p:nvPr/>
            </p:nvSpPr>
            <p:spPr>
              <a:xfrm>
                <a:off x="195204" y="2996952"/>
                <a:ext cx="5960972" cy="3511282"/>
              </a:xfrm>
              <a:prstGeom prst="rect">
                <a:avLst/>
              </a:prstGeom>
              <a:blipFill rotWithShape="1">
                <a:blip r:embed="rId5" cstate="print"/>
                <a:stretch>
                  <a:fillRect l="-2045" t="-15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12160" y="3789040"/>
                <a:ext cx="1539845" cy="2151358"/>
              </a:xfrm>
              <a:prstGeom prst="rect">
                <a:avLst/>
              </a:prstGeom>
              <a:noFill/>
            </p:spPr>
            <p:txBody>
              <a:bodyPr wrap="none" rtlCol="0">
                <a:spAutoFit/>
              </a:bodyPr>
              <a:lstStyle/>
              <a:p>
                <a:r>
                  <a:rPr lang="en-US" sz="2400" dirty="0"/>
                  <a:t>Z=</a:t>
                </a:r>
                <a14:m>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ea typeface="Cambria Math" panose="02040503050406030204" pitchFamily="18" charset="0"/>
                              </a:rPr>
                            </m:ctrlPr>
                          </m:eqArrPr>
                          <m:e>
                            <m:r>
                              <a:rPr lang="en-US" sz="2400" b="0" i="1" smtClean="0">
                                <a:latin typeface="Cambria Math"/>
                                <a:ea typeface="Cambria Math" panose="02040503050406030204" pitchFamily="18" charset="0"/>
                              </a:rPr>
                              <m:t>   </m:t>
                            </m:r>
                            <m:r>
                              <a:rPr lang="en-US" sz="2400" i="1">
                                <a:latin typeface="Cambria Math" panose="02040503050406030204" pitchFamily="18" charset="0"/>
                                <a:ea typeface="Cambria Math" panose="02040503050406030204" pitchFamily="18" charset="0"/>
                              </a:rPr>
                              <m:t>0.7</m:t>
                            </m:r>
                            <m:r>
                              <a:rPr lang="en-US" sz="2400" b="0" i="1" smtClean="0">
                                <a:latin typeface="Cambria Math"/>
                                <a:ea typeface="Cambria Math" panose="02040503050406030204" pitchFamily="18" charset="0"/>
                              </a:rPr>
                              <m:t>1</m:t>
                            </m:r>
                          </m:e>
                          <m:e>
                            <m:r>
                              <a:rPr lang="en-US" sz="2400" b="0" i="1" smtClean="0">
                                <a:latin typeface="Cambria Math"/>
                                <a:ea typeface="Cambria Math" panose="02040503050406030204" pitchFamily="18" charset="0"/>
                              </a:rPr>
                              <m:t>−</m:t>
                            </m:r>
                            <m:r>
                              <a:rPr lang="en-US" sz="2400" i="1">
                                <a:latin typeface="Cambria Math" panose="02040503050406030204" pitchFamily="18" charset="0"/>
                                <a:ea typeface="Cambria Math" panose="02040503050406030204" pitchFamily="18" charset="0"/>
                              </a:rPr>
                              <m:t>0.28</m:t>
                            </m:r>
                          </m:e>
                          <m:e>
                            <m:r>
                              <a:rPr lang="en-US" sz="2400" b="0" i="1" smtClean="0">
                                <a:latin typeface="Cambria Math"/>
                                <a:ea typeface="Cambria Math" panose="02040503050406030204" pitchFamily="18" charset="0"/>
                              </a:rPr>
                              <m:t>−</m:t>
                            </m:r>
                            <m:r>
                              <a:rPr lang="en-US" sz="2400" i="1">
                                <a:latin typeface="Cambria Math"/>
                                <a:ea typeface="Cambria Math" panose="02040503050406030204" pitchFamily="18" charset="0"/>
                              </a:rPr>
                              <m:t>0</m:t>
                            </m:r>
                            <m:r>
                              <a:rPr lang="en-US" sz="2400" i="1">
                                <a:latin typeface="Cambria Math" panose="02040503050406030204" pitchFamily="18" charset="0"/>
                                <a:ea typeface="Cambria Math" panose="02040503050406030204" pitchFamily="18" charset="0"/>
                              </a:rPr>
                              <m:t>.09</m:t>
                            </m:r>
                          </m:e>
                          <m:e>
                            <m:r>
                              <a:rPr lang="en-US" sz="2400" b="0" i="1" smtClean="0">
                                <a:latin typeface="Cambria Math"/>
                                <a:ea typeface="Cambria Math" panose="02040503050406030204" pitchFamily="18" charset="0"/>
                              </a:rPr>
                              <m:t>−</m:t>
                            </m:r>
                            <m:r>
                              <a:rPr lang="en-US" sz="2400" i="1">
                                <a:latin typeface="Cambria Math" panose="02040503050406030204" pitchFamily="18" charset="0"/>
                                <a:ea typeface="Cambria Math" panose="02040503050406030204" pitchFamily="18" charset="0"/>
                              </a:rPr>
                              <m:t>0.46</m:t>
                            </m:r>
                          </m:e>
                          <m:e>
                            <m:r>
                              <a:rPr lang="en-US" sz="2400" b="0" i="1" smtClean="0">
                                <a:latin typeface="Cambria Math"/>
                                <a:ea typeface="Cambria Math" panose="02040503050406030204" pitchFamily="18" charset="0"/>
                              </a:rPr>
                              <m:t>    </m:t>
                            </m:r>
                            <m:r>
                              <a:rPr lang="en-US" sz="2400" i="1">
                                <a:latin typeface="Cambria Math" panose="02040503050406030204" pitchFamily="18" charset="0"/>
                                <a:ea typeface="Cambria Math" panose="02040503050406030204" pitchFamily="18" charset="0"/>
                              </a:rPr>
                              <m:t>0.37</m:t>
                            </m:r>
                          </m:e>
                          <m:e>
                            <m:r>
                              <a:rPr lang="en-US" sz="2400" b="0" i="1" smtClean="0">
                                <a:latin typeface="Cambria Math"/>
                                <a:ea typeface="Cambria Math" panose="02040503050406030204" pitchFamily="18" charset="0"/>
                              </a:rPr>
                              <m:t>−</m:t>
                            </m:r>
                            <m:r>
                              <a:rPr lang="en-US" sz="2400" i="1">
                                <a:latin typeface="Cambria Math" panose="02040503050406030204" pitchFamily="18" charset="0"/>
                                <a:ea typeface="Cambria Math" panose="02040503050406030204" pitchFamily="18" charset="0"/>
                              </a:rPr>
                              <m:t>0.2</m:t>
                            </m:r>
                            <m:r>
                              <a:rPr lang="en-US" sz="2400" b="0" i="1" smtClean="0">
                                <a:latin typeface="Cambria Math"/>
                                <a:ea typeface="Cambria Math" panose="02040503050406030204" pitchFamily="18" charset="0"/>
                              </a:rPr>
                              <m:t>4</m:t>
                            </m:r>
                          </m:e>
                        </m:eqArr>
                      </m:e>
                    </m:d>
                  </m:oMath>
                </a14:m>
                <a:endParaRPr lang="ru-RU"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012160" y="3789040"/>
                <a:ext cx="1539845" cy="2151358"/>
              </a:xfrm>
              <a:prstGeom prst="rect">
                <a:avLst/>
              </a:prstGeom>
              <a:blipFill rotWithShape="1">
                <a:blip r:embed="rId6" cstate="print"/>
                <a:stretch>
                  <a:fillRect l="-5929"/>
                </a:stretch>
              </a:blipFill>
            </p:spPr>
            <p:txBody>
              <a:bodyPr/>
              <a:lstStyle/>
              <a:p>
                <a:r>
                  <a:rPr lang="ru-RU">
                    <a:noFill/>
                  </a:rPr>
                  <a:t> </a:t>
                </a:r>
              </a:p>
            </p:txBody>
          </p:sp>
        </mc:Fallback>
      </mc:AlternateContent>
    </p:spTree>
    <p:extLst>
      <p:ext uri="{BB962C8B-B14F-4D97-AF65-F5344CB8AC3E}">
        <p14:creationId xmlns:p14="http://schemas.microsoft.com/office/powerpoint/2010/main" val="264801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 Principal Component Analysis:</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Conventional approach, 7 Example</a:t>
            </a:r>
            <a:b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br>
            <a:r>
              <a:rPr lang="en-US" sz="3200"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Нижний колонтитул 11"/>
          <p:cNvSpPr>
            <a:spLocks noGrp="1"/>
          </p:cNvSpPr>
          <p:nvPr>
            <p:ph type="ftr" sz="quarter" idx="11"/>
          </p:nvPr>
        </p:nvSpPr>
        <p:spPr/>
        <p:txBody>
          <a:bodyPr/>
          <a:lstStyle/>
          <a:p>
            <a:r>
              <a:rPr lang="en-US"/>
              <a:t>CODA2018_5</a:t>
            </a:r>
            <a:endParaRPr lang="ru-RU" dirty="0"/>
          </a:p>
        </p:txBody>
      </p:sp>
      <p:sp>
        <p:nvSpPr>
          <p:cNvPr id="13" name="Номер слайда 12"/>
          <p:cNvSpPr>
            <a:spLocks noGrp="1"/>
          </p:cNvSpPr>
          <p:nvPr>
            <p:ph type="sldNum" sz="quarter" idx="12"/>
          </p:nvPr>
        </p:nvSpPr>
        <p:spPr/>
        <p:txBody>
          <a:bodyPr/>
          <a:lstStyle/>
          <a:p>
            <a:fld id="{93C9DDFB-12AC-4EDF-912F-3F233AE9D7E0}" type="slidenum">
              <a:rPr lang="ru-RU" smtClean="0"/>
              <a:pPr/>
              <a:t>9</a:t>
            </a:fld>
            <a:endParaRPr lang="ru-RU"/>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1" y="685724"/>
            <a:ext cx="30607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3763167" y="959207"/>
                <a:ext cx="2210862" cy="2420984"/>
              </a:xfrm>
              <a:prstGeom prst="rect">
                <a:avLst/>
              </a:prstGeom>
              <a:noFill/>
            </p:spPr>
            <p:txBody>
              <a:bodyPr wrap="none" rtlCol="0">
                <a:spAutoFit/>
              </a:bodyPr>
              <a:lstStyle/>
              <a:p>
                <a:pPr marL="0" lvl="2"/>
                <a:r>
                  <a:rPr lang="en-US" sz="3200" b="1" dirty="0">
                    <a:solidFill>
                      <a:schemeClr val="tx2"/>
                    </a:solidFill>
                    <a:sym typeface="Symbol"/>
                  </a:rPr>
                  <a:t>Solution:    </a:t>
                </a:r>
              </a:p>
              <a:p>
                <a:pPr marL="0" lvl="2"/>
                <a:r>
                  <a:rPr lang="en-US" sz="2400" b="1" dirty="0">
                    <a:solidFill>
                      <a:schemeClr val="tx2"/>
                    </a:solidFill>
                    <a:sym typeface="Symbol"/>
                  </a:rPr>
                  <a:t>          1=124.85</a:t>
                </a:r>
              </a:p>
              <a:p>
                <a:pPr marL="0" lvl="2"/>
                <a:r>
                  <a:rPr lang="en-US" sz="2400" b="1" dirty="0">
                    <a:solidFill>
                      <a:schemeClr val="tx2"/>
                    </a:solidFill>
                    <a:sym typeface="Symbol"/>
                  </a:rPr>
                  <a:t>       c1=</a:t>
                </a:r>
                <a14:m>
                  <m:oMath xmlns:m="http://schemas.openxmlformats.org/officeDocument/2006/math">
                    <m:d>
                      <m:dPr>
                        <m:begChr m:val="["/>
                        <m:endChr m:val="]"/>
                        <m:ctrlPr>
                          <a:rPr lang="en-US" sz="2400" b="1" i="1" smtClean="0">
                            <a:solidFill>
                              <a:schemeClr val="tx2"/>
                            </a:solidFill>
                            <a:latin typeface="Cambria Math" panose="02040503050406030204" pitchFamily="18" charset="0"/>
                            <a:sym typeface="Symbol"/>
                          </a:rPr>
                        </m:ctrlPr>
                      </m:dPr>
                      <m:e>
                        <m:eqArr>
                          <m:eqArrPr>
                            <m:ctrlPr>
                              <a:rPr lang="en-US" sz="2400" b="1" i="1">
                                <a:solidFill>
                                  <a:schemeClr val="tx2"/>
                                </a:solidFill>
                                <a:latin typeface="Cambria Math" panose="02040503050406030204" pitchFamily="18" charset="0"/>
                                <a:sym typeface="Symbol"/>
                              </a:rPr>
                            </m:ctrlPr>
                          </m:eqArrPr>
                          <m:e>
                            <m:r>
                              <a:rPr lang="en-US" sz="2400" b="1" i="1">
                                <a:solidFill>
                                  <a:schemeClr val="tx2"/>
                                </a:solidFill>
                                <a:latin typeface="Cambria Math"/>
                                <a:sym typeface="Symbol"/>
                              </a:rPr>
                              <m:t>−</m:t>
                            </m:r>
                            <m:r>
                              <a:rPr lang="en-US" sz="2400" b="1" i="1">
                                <a:solidFill>
                                  <a:schemeClr val="tx2"/>
                                </a:solidFill>
                                <a:latin typeface="Cambria Math"/>
                                <a:sym typeface="Symbol"/>
                              </a:rPr>
                              <m:t>𝟎</m:t>
                            </m:r>
                            <m:r>
                              <a:rPr lang="en-US" sz="2400" b="1" i="1">
                                <a:solidFill>
                                  <a:schemeClr val="tx2"/>
                                </a:solidFill>
                                <a:latin typeface="Cambria Math"/>
                                <a:sym typeface="Symbol"/>
                              </a:rPr>
                              <m:t>.</m:t>
                            </m:r>
                            <m:r>
                              <a:rPr lang="en-US" sz="2400" b="1" i="1">
                                <a:solidFill>
                                  <a:schemeClr val="tx2"/>
                                </a:solidFill>
                                <a:latin typeface="Cambria Math"/>
                                <a:sym typeface="Symbol"/>
                              </a:rPr>
                              <m:t>𝟓𝟗</m:t>
                            </m:r>
                          </m:e>
                          <m:e>
                            <m:r>
                              <a:rPr lang="en-US" sz="2400" b="1" i="1">
                                <a:solidFill>
                                  <a:schemeClr val="tx2"/>
                                </a:solidFill>
                                <a:latin typeface="Cambria Math"/>
                                <a:sym typeface="Symbol"/>
                              </a:rPr>
                              <m:t>−</m:t>
                            </m:r>
                            <m:r>
                              <a:rPr lang="en-US" sz="2400" b="1" i="1">
                                <a:solidFill>
                                  <a:schemeClr val="tx2"/>
                                </a:solidFill>
                                <a:latin typeface="Cambria Math"/>
                                <a:sym typeface="Symbol"/>
                              </a:rPr>
                              <m:t>𝟎</m:t>
                            </m:r>
                            <m:r>
                              <a:rPr lang="en-US" sz="2400" b="1" i="1">
                                <a:solidFill>
                                  <a:schemeClr val="tx2"/>
                                </a:solidFill>
                                <a:latin typeface="Cambria Math"/>
                                <a:sym typeface="Symbol"/>
                              </a:rPr>
                              <m:t>.</m:t>
                            </m:r>
                            <m:r>
                              <a:rPr lang="en-US" sz="2400" b="1" i="1">
                                <a:solidFill>
                                  <a:schemeClr val="tx2"/>
                                </a:solidFill>
                                <a:latin typeface="Cambria Math"/>
                                <a:sym typeface="Symbol"/>
                              </a:rPr>
                              <m:t>𝟑𝟕</m:t>
                            </m:r>
                          </m:e>
                          <m:e>
                            <m:r>
                              <a:rPr lang="en-US" sz="2400" b="1" i="1">
                                <a:solidFill>
                                  <a:schemeClr val="tx2"/>
                                </a:solidFill>
                                <a:latin typeface="Cambria Math"/>
                                <a:sym typeface="Symbol"/>
                              </a:rPr>
                              <m:t>  </m:t>
                            </m:r>
                            <m:r>
                              <a:rPr lang="en-US" sz="2400" b="1" i="1">
                                <a:solidFill>
                                  <a:schemeClr val="tx2"/>
                                </a:solidFill>
                                <a:latin typeface="Cambria Math"/>
                                <a:sym typeface="Symbol"/>
                              </a:rPr>
                              <m:t>𝟎</m:t>
                            </m:r>
                            <m:r>
                              <a:rPr lang="en-US" sz="2400" b="1" i="1">
                                <a:solidFill>
                                  <a:schemeClr val="tx2"/>
                                </a:solidFill>
                                <a:latin typeface="Cambria Math"/>
                                <a:sym typeface="Symbol"/>
                              </a:rPr>
                              <m:t>.</m:t>
                            </m:r>
                            <m:r>
                              <a:rPr lang="en-US" sz="2400" b="1" i="1">
                                <a:solidFill>
                                  <a:schemeClr val="tx2"/>
                                </a:solidFill>
                                <a:latin typeface="Cambria Math"/>
                                <a:sym typeface="Symbol"/>
                              </a:rPr>
                              <m:t>𝟕𝟏</m:t>
                            </m:r>
                          </m:e>
                        </m:eqArr>
                      </m:e>
                    </m:d>
                  </m:oMath>
                </a14:m>
                <a:endParaRPr lang="en-US" sz="2400" b="1" dirty="0"/>
              </a:p>
              <a:p>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3763167" y="959207"/>
                <a:ext cx="2210862" cy="2420984"/>
              </a:xfrm>
              <a:prstGeom prst="rect">
                <a:avLst/>
              </a:prstGeom>
              <a:blipFill rotWithShape="1">
                <a:blip r:embed="rId4" cstate="print"/>
                <a:stretch>
                  <a:fillRect l="-6887" t="-3275" r="-3306"/>
                </a:stretch>
              </a:blipFill>
            </p:spPr>
            <p:txBody>
              <a:bodyPr/>
              <a:lstStyle/>
              <a:p>
                <a:r>
                  <a:rPr lang="ru-RU">
                    <a:noFill/>
                  </a:rPr>
                  <a:t> </a:t>
                </a:r>
              </a:p>
            </p:txBody>
          </p:sp>
        </mc:Fallback>
      </mc:AlternateContent>
      <p:sp>
        <p:nvSpPr>
          <p:cNvPr id="17" name="TextBox 16"/>
          <p:cNvSpPr txBox="1"/>
          <p:nvPr/>
        </p:nvSpPr>
        <p:spPr>
          <a:xfrm>
            <a:off x="171417" y="3101337"/>
            <a:ext cx="6620637" cy="2431435"/>
          </a:xfrm>
          <a:prstGeom prst="rect">
            <a:avLst/>
          </a:prstGeom>
          <a:noFill/>
        </p:spPr>
        <p:txBody>
          <a:bodyPr wrap="square" rtlCol="0">
            <a:spAutoFit/>
          </a:bodyPr>
          <a:lstStyle/>
          <a:p>
            <a:pPr marL="0" lvl="2"/>
            <a:r>
              <a:rPr lang="en-US" sz="2800" b="1" dirty="0"/>
              <a:t>Compare to the solution found using the model-based approach:</a:t>
            </a:r>
          </a:p>
          <a:p>
            <a:pPr marL="0" lvl="2"/>
            <a:r>
              <a:rPr lang="en-US" sz="2400" b="1" dirty="0">
                <a:sym typeface="Symbol"/>
              </a:rPr>
              <a:t>                                                                        =</a:t>
            </a:r>
            <a:r>
              <a:rPr lang="en-US" sz="2400" b="1" dirty="0"/>
              <a:t>    </a:t>
            </a:r>
            <a:r>
              <a:rPr lang="ru-RU" sz="2400" b="1" dirty="0"/>
              <a:t>27.3</a:t>
            </a:r>
            <a:r>
              <a:rPr lang="en-US" sz="2400" b="1" dirty="0"/>
              <a:t>7</a:t>
            </a:r>
          </a:p>
          <a:p>
            <a:r>
              <a:rPr lang="en-US" sz="2400" b="1" dirty="0"/>
              <a:t>                                              </a:t>
            </a:r>
            <a:r>
              <a:rPr lang="ru-RU" sz="2400" b="1" dirty="0"/>
              <a:t>0.5933</a:t>
            </a:r>
          </a:p>
          <a:p>
            <a:r>
              <a:rPr lang="en-US" sz="2400" b="1" dirty="0"/>
              <a:t>                                      C=   </a:t>
            </a:r>
            <a:r>
              <a:rPr lang="ru-RU" sz="2400" b="1" dirty="0"/>
              <a:t>0.3734 </a:t>
            </a:r>
            <a:endParaRPr lang="en-US" sz="2400" b="1" dirty="0"/>
          </a:p>
          <a:p>
            <a:r>
              <a:rPr lang="en-US" sz="2400" b="1" dirty="0"/>
              <a:t>                                             </a:t>
            </a:r>
            <a:r>
              <a:rPr lang="ru-RU" sz="2400" b="1" dirty="0"/>
              <a:t>-0.7131</a:t>
            </a:r>
            <a:endParaRPr lang="ru-RU" sz="2400" dirty="0"/>
          </a:p>
        </p:txBody>
      </p:sp>
      <mc:AlternateContent xmlns:mc="http://schemas.openxmlformats.org/markup-compatibility/2006" xmlns:a14="http://schemas.microsoft.com/office/drawing/2010/main">
        <mc:Choice Requires="a14">
          <p:sp>
            <p:nvSpPr>
              <p:cNvPr id="7" name="TextBox 6"/>
              <p:cNvSpPr txBox="1"/>
              <p:nvPr/>
            </p:nvSpPr>
            <p:spPr>
              <a:xfrm>
                <a:off x="7092280" y="3345794"/>
                <a:ext cx="1999906" cy="2151358"/>
              </a:xfrm>
              <a:prstGeom prst="rect">
                <a:avLst/>
              </a:prstGeom>
              <a:noFill/>
            </p:spPr>
            <p:txBody>
              <a:bodyPr wrap="none" rtlCol="0">
                <a:spAutoFit/>
              </a:bodyPr>
              <a:lstStyle/>
              <a:p>
                <a:r>
                  <a:rPr lang="en-US" sz="2400" b="1" dirty="0">
                    <a:latin typeface="Cambria Math" panose="02040503050406030204" pitchFamily="18" charset="0"/>
                    <a:ea typeface="Cambria Math" panose="02040503050406030204" pitchFamily="18" charset="0"/>
                  </a:rPr>
                  <a:t>Z</a:t>
                </a:r>
                <a:r>
                  <a:rPr lang="en-US" sz="2400" dirty="0">
                    <a:latin typeface="Cambria Math" panose="02040503050406030204" pitchFamily="18" charset="0"/>
                    <a:ea typeface="Cambria Math" panose="02040503050406030204" pitchFamily="18" charset="0"/>
                  </a:rPr>
                  <a:t>=</a:t>
                </a:r>
                <a14:m>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eqArr>
                          <m:eqArrPr>
                            <m:ctrlPr>
                              <a:rPr lang="en-US" sz="2400" i="1">
                                <a:latin typeface="Cambria Math" panose="02040503050406030204" pitchFamily="18" charset="0"/>
                                <a:ea typeface="Cambria Math" panose="02040503050406030204" pitchFamily="18" charset="0"/>
                              </a:rPr>
                            </m:ctrlPr>
                          </m:eqArrPr>
                          <m:e>
                            <m:r>
                              <a:rPr lang="en-US" sz="2400" b="0" i="1" smtClean="0">
                                <a:latin typeface="Cambria Math"/>
                                <a:ea typeface="Cambria Math" panose="02040503050406030204" pitchFamily="18" charset="0"/>
                              </a:rPr>
                              <m:t>−</m:t>
                            </m:r>
                            <m:r>
                              <a:rPr lang="en-US" sz="2400" i="1">
                                <a:latin typeface="Cambria Math" panose="02040503050406030204" pitchFamily="18" charset="0"/>
                                <a:ea typeface="Cambria Math" panose="02040503050406030204" pitchFamily="18" charset="0"/>
                              </a:rPr>
                              <m:t>0.7086</m:t>
                            </m:r>
                          </m:e>
                          <m:e>
                            <m:r>
                              <a:rPr lang="en-US" sz="2400" i="1">
                                <a:latin typeface="Cambria Math" panose="02040503050406030204" pitchFamily="18" charset="0"/>
                                <a:ea typeface="Cambria Math" panose="02040503050406030204" pitchFamily="18" charset="0"/>
                              </a:rPr>
                              <m:t>0.2836</m:t>
                            </m:r>
                          </m:e>
                          <m:e>
                            <m:r>
                              <a:rPr lang="en-US" sz="2400" b="0" i="1" smtClean="0">
                                <a:latin typeface="Cambria Math"/>
                                <a:ea typeface="Cambria Math" panose="02040503050406030204" pitchFamily="18" charset="0"/>
                              </a:rPr>
                              <m:t>0</m:t>
                            </m:r>
                            <m:r>
                              <a:rPr lang="en-US" sz="2400" i="1">
                                <a:latin typeface="Cambria Math" panose="02040503050406030204" pitchFamily="18" charset="0"/>
                                <a:ea typeface="Cambria Math" panose="02040503050406030204" pitchFamily="18" charset="0"/>
                              </a:rPr>
                              <m:t>.0935</m:t>
                            </m:r>
                          </m:e>
                          <m:e>
                            <m:r>
                              <a:rPr lang="en-US" sz="2400" i="1">
                                <a:latin typeface="Cambria Math" panose="02040503050406030204" pitchFamily="18" charset="0"/>
                                <a:ea typeface="Cambria Math" panose="02040503050406030204" pitchFamily="18" charset="0"/>
                              </a:rPr>
                              <m:t>0.4629</m:t>
                            </m:r>
                          </m:e>
                          <m:e>
                            <m:r>
                              <a:rPr lang="en-US" sz="2400" b="0" i="1" smtClean="0">
                                <a:latin typeface="Cambria Math"/>
                                <a:ea typeface="Cambria Math" panose="02040503050406030204" pitchFamily="18" charset="0"/>
                              </a:rPr>
                              <m:t>−</m:t>
                            </m:r>
                            <m:r>
                              <a:rPr lang="en-US" sz="2400" i="1">
                                <a:latin typeface="Cambria Math" panose="02040503050406030204" pitchFamily="18" charset="0"/>
                                <a:ea typeface="Cambria Math" panose="02040503050406030204" pitchFamily="18" charset="0"/>
                              </a:rPr>
                              <m:t>0.3705</m:t>
                            </m:r>
                          </m:e>
                          <m:e>
                            <m:r>
                              <a:rPr lang="en-US" sz="2400" b="0" i="1" smtClean="0">
                                <a:latin typeface="Cambria Math"/>
                                <a:ea typeface="Cambria Math" panose="02040503050406030204" pitchFamily="18" charset="0"/>
                              </a:rPr>
                              <m:t> </m:t>
                            </m:r>
                            <m:r>
                              <a:rPr lang="en-US" sz="2400" i="1">
                                <a:latin typeface="Cambria Math" panose="02040503050406030204" pitchFamily="18" charset="0"/>
                                <a:ea typeface="Cambria Math" panose="02040503050406030204" pitchFamily="18" charset="0"/>
                              </a:rPr>
                              <m:t>0.2391</m:t>
                            </m:r>
                          </m:e>
                        </m:eqArr>
                      </m:e>
                    </m:d>
                  </m:oMath>
                </a14:m>
                <a:endParaRPr lang="ru-RU" sz="2400"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092280" y="3345794"/>
                <a:ext cx="1999906" cy="2151358"/>
              </a:xfrm>
              <a:prstGeom prst="rect">
                <a:avLst/>
              </a:prstGeom>
              <a:blipFill rotWithShape="1">
                <a:blip r:embed="rId5" cstate="print"/>
                <a:stretch>
                  <a:fillRect l="-455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516216" y="949979"/>
                <a:ext cx="1636025" cy="2151358"/>
              </a:xfrm>
              <a:prstGeom prst="rect">
                <a:avLst/>
              </a:prstGeom>
              <a:noFill/>
            </p:spPr>
            <p:txBody>
              <a:bodyPr wrap="none" rtlCol="0">
                <a:spAutoFit/>
              </a:bodyPr>
              <a:lstStyle/>
              <a:p>
                <a:r>
                  <a:rPr lang="en-US" sz="2400" b="1" dirty="0">
                    <a:solidFill>
                      <a:schemeClr val="tx2"/>
                    </a:solidFill>
                    <a:latin typeface="Cambria Math" panose="02040503050406030204" pitchFamily="18" charset="0"/>
                    <a:ea typeface="Cambria Math" panose="02040503050406030204" pitchFamily="18" charset="0"/>
                  </a:rPr>
                  <a:t>Z</a:t>
                </a:r>
                <a14:m>
                  <m:oMath xmlns:m="http://schemas.openxmlformats.org/officeDocument/2006/math">
                    <m:r>
                      <m:rPr>
                        <m:nor/>
                      </m:rPr>
                      <a:rPr lang="en-US" sz="2400" dirty="0">
                        <a:solidFill>
                          <a:schemeClr val="tx2"/>
                        </a:solidFill>
                      </a:rPr>
                      <m:t>=</m:t>
                    </m:r>
                    <m:d>
                      <m:dPr>
                        <m:begChr m:val="["/>
                        <m:endChr m:val="]"/>
                        <m:ctrlPr>
                          <a:rPr lang="en-US" sz="2400" i="1">
                            <a:solidFill>
                              <a:schemeClr val="tx2"/>
                            </a:solidFill>
                            <a:latin typeface="Cambria Math" panose="02040503050406030204" pitchFamily="18" charset="0"/>
                          </a:rPr>
                        </m:ctrlPr>
                      </m:dPr>
                      <m:e>
                        <m:eqArr>
                          <m:eqArrPr>
                            <m:ctrlPr>
                              <a:rPr lang="en-US" sz="2400" i="1">
                                <a:solidFill>
                                  <a:schemeClr val="tx2"/>
                                </a:solidFill>
                                <a:latin typeface="Cambria Math" panose="02040503050406030204" pitchFamily="18" charset="0"/>
                                <a:ea typeface="Cambria Math" panose="02040503050406030204" pitchFamily="18" charset="0"/>
                              </a:rPr>
                            </m:ctrlPr>
                          </m:eqArrPr>
                          <m:e>
                            <m:r>
                              <a:rPr lang="en-US" sz="2400" i="1">
                                <a:solidFill>
                                  <a:schemeClr val="tx2"/>
                                </a:solidFill>
                                <a:latin typeface="Cambria Math" panose="02040503050406030204" pitchFamily="18" charset="0"/>
                                <a:ea typeface="Cambria Math" panose="02040503050406030204" pitchFamily="18" charset="0"/>
                              </a:rPr>
                              <m:t>0.7</m:t>
                            </m:r>
                            <m:r>
                              <a:rPr lang="en-US" sz="2400" i="1">
                                <a:solidFill>
                                  <a:schemeClr val="tx2"/>
                                </a:solidFill>
                                <a:latin typeface="Cambria Math"/>
                                <a:ea typeface="Cambria Math" panose="02040503050406030204" pitchFamily="18" charset="0"/>
                              </a:rPr>
                              <m:t>1</m:t>
                            </m:r>
                          </m:e>
                          <m:e>
                            <m:r>
                              <a:rPr lang="en-US" sz="2400" b="0" i="1" smtClean="0">
                                <a:solidFill>
                                  <a:schemeClr val="tx2"/>
                                </a:solidFill>
                                <a:latin typeface="Cambria Math"/>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0.28</m:t>
                            </m:r>
                          </m:e>
                          <m:e>
                            <m:r>
                              <a:rPr lang="en-US" sz="2400" b="0" i="1" smtClean="0">
                                <a:solidFill>
                                  <a:schemeClr val="tx2"/>
                                </a:solidFill>
                                <a:latin typeface="Cambria Math"/>
                                <a:ea typeface="Cambria Math" panose="02040503050406030204" pitchFamily="18" charset="0"/>
                              </a:rPr>
                              <m:t>−</m:t>
                            </m:r>
                            <m:r>
                              <a:rPr lang="en-US" sz="2400" i="1">
                                <a:solidFill>
                                  <a:schemeClr val="tx2"/>
                                </a:solidFill>
                                <a:latin typeface="Cambria Math"/>
                                <a:ea typeface="Cambria Math" panose="02040503050406030204" pitchFamily="18" charset="0"/>
                              </a:rPr>
                              <m:t>0</m:t>
                            </m:r>
                            <m:r>
                              <a:rPr lang="en-US" sz="2400" i="1">
                                <a:solidFill>
                                  <a:schemeClr val="tx2"/>
                                </a:solidFill>
                                <a:latin typeface="Cambria Math" panose="02040503050406030204" pitchFamily="18" charset="0"/>
                                <a:ea typeface="Cambria Math" panose="02040503050406030204" pitchFamily="18" charset="0"/>
                              </a:rPr>
                              <m:t>.09</m:t>
                            </m:r>
                          </m:e>
                          <m:e>
                            <m:r>
                              <a:rPr lang="en-US" sz="2400" b="0" i="1" smtClean="0">
                                <a:solidFill>
                                  <a:schemeClr val="tx2"/>
                                </a:solidFill>
                                <a:latin typeface="Cambria Math"/>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0.46</m:t>
                            </m:r>
                          </m:e>
                          <m:e>
                            <m:r>
                              <a:rPr lang="en-US" sz="2400" i="1">
                                <a:solidFill>
                                  <a:schemeClr val="tx2"/>
                                </a:solidFill>
                                <a:latin typeface="Cambria Math" panose="02040503050406030204" pitchFamily="18" charset="0"/>
                                <a:ea typeface="Cambria Math" panose="02040503050406030204" pitchFamily="18" charset="0"/>
                              </a:rPr>
                              <m:t>0.37</m:t>
                            </m:r>
                          </m:e>
                          <m:e>
                            <m:r>
                              <a:rPr lang="en-US" sz="2400" i="1">
                                <a:solidFill>
                                  <a:schemeClr val="tx2"/>
                                </a:solidFill>
                                <a:latin typeface="Cambria Math"/>
                                <a:ea typeface="Cambria Math" panose="02040503050406030204" pitchFamily="18" charset="0"/>
                              </a:rPr>
                              <m:t> </m:t>
                            </m:r>
                            <m:r>
                              <a:rPr lang="en-US" sz="2400" b="0" i="1" smtClean="0">
                                <a:solidFill>
                                  <a:schemeClr val="tx2"/>
                                </a:solidFill>
                                <a:latin typeface="Cambria Math"/>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0.2</m:t>
                            </m:r>
                            <m:r>
                              <a:rPr lang="en-US" sz="2400" i="1">
                                <a:solidFill>
                                  <a:schemeClr val="tx2"/>
                                </a:solidFill>
                                <a:latin typeface="Cambria Math"/>
                                <a:ea typeface="Cambria Math" panose="02040503050406030204" pitchFamily="18" charset="0"/>
                              </a:rPr>
                              <m:t>4</m:t>
                            </m:r>
                          </m:e>
                        </m:eqArr>
                      </m:e>
                    </m:d>
                  </m:oMath>
                </a14:m>
                <a:endParaRPr lang="ru-RU" sz="2400" dirty="0">
                  <a:latin typeface="Cambria Math" panose="02040503050406030204" pitchFamily="18" charset="0"/>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516216" y="949979"/>
                <a:ext cx="1636025" cy="2151358"/>
              </a:xfrm>
              <a:prstGeom prst="rect">
                <a:avLst/>
              </a:prstGeom>
              <a:blipFill rotWithShape="1">
                <a:blip r:embed="rId6" cstate="print"/>
                <a:stretch>
                  <a:fillRect l="-597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1417" y="5532772"/>
                <a:ext cx="8758867" cy="1015663"/>
              </a:xfrm>
              <a:prstGeom prst="rect">
                <a:avLst/>
              </a:prstGeom>
              <a:noFill/>
            </p:spPr>
            <p:txBody>
              <a:bodyPr wrap="square" rtlCol="0">
                <a:spAutoFit/>
              </a:bodyPr>
              <a:lstStyle/>
              <a:p>
                <a:r>
                  <a:rPr lang="en-US" sz="2800" b="1" dirty="0">
                    <a:solidFill>
                      <a:srgbClr val="C00000"/>
                    </a:solidFill>
                  </a:rPr>
                  <a:t>Well:</a:t>
                </a:r>
                <a:r>
                  <a:rPr lang="en-US" sz="2400" b="1" dirty="0">
                    <a:solidFill>
                      <a:schemeClr val="tx2"/>
                    </a:solidFill>
                  </a:rPr>
                  <a:t> (c1,z) coincide with (</a:t>
                </a:r>
                <a:r>
                  <a:rPr lang="en-US" sz="2400" b="1" dirty="0" err="1">
                    <a:solidFill>
                      <a:schemeClr val="tx2"/>
                    </a:solidFill>
                  </a:rPr>
                  <a:t>c,z</a:t>
                </a:r>
                <a:r>
                  <a:rPr lang="en-US" sz="2400" b="1" dirty="0">
                    <a:solidFill>
                      <a:schemeClr val="tx2"/>
                    </a:solidFill>
                  </a:rPr>
                  <a:t>) up to the rounding error and </a:t>
                </a:r>
              </a:p>
              <a:p>
                <a:r>
                  <a:rPr lang="en-US" sz="2400" b="1" dirty="0">
                    <a:solidFill>
                      <a:schemeClr val="tx2"/>
                    </a:solidFill>
                  </a:rPr>
                  <a:t>multiplying by -1;      27.37=</a:t>
                </a:r>
                <a14:m>
                  <m:oMath xmlns:m="http://schemas.openxmlformats.org/officeDocument/2006/math">
                    <m:rad>
                      <m:radPr>
                        <m:degHide m:val="on"/>
                        <m:ctrlPr>
                          <a:rPr lang="en-US" sz="2400" b="1" i="1" smtClean="0">
                            <a:solidFill>
                              <a:schemeClr val="tx2"/>
                            </a:solidFill>
                            <a:latin typeface="Cambria Math" panose="02040503050406030204" pitchFamily="18" charset="0"/>
                          </a:rPr>
                        </m:ctrlPr>
                      </m:radPr>
                      <m:deg/>
                      <m:e>
                        <m:r>
                          <a:rPr lang="en-US" sz="2400" b="1" i="1" smtClean="0">
                            <a:solidFill>
                              <a:schemeClr val="tx2"/>
                            </a:solidFill>
                            <a:latin typeface="Cambria Math"/>
                          </a:rPr>
                          <m:t>𝟔</m:t>
                        </m:r>
                        <m:r>
                          <a:rPr lang="en-US" sz="2400" b="1" i="1" smtClean="0">
                            <a:solidFill>
                              <a:schemeClr val="tx2"/>
                            </a:solidFill>
                            <a:latin typeface="Cambria Math"/>
                          </a:rPr>
                          <m:t>∗</m:t>
                        </m:r>
                        <m:r>
                          <a:rPr lang="en-US" sz="2400" b="1" i="1" smtClean="0">
                            <a:solidFill>
                              <a:schemeClr val="tx2"/>
                            </a:solidFill>
                            <a:latin typeface="Cambria Math"/>
                          </a:rPr>
                          <m:t>𝟏𝟐𝟒</m:t>
                        </m:r>
                        <m:r>
                          <a:rPr lang="en-US" sz="2400" b="1" i="1" smtClean="0">
                            <a:solidFill>
                              <a:schemeClr val="tx2"/>
                            </a:solidFill>
                            <a:latin typeface="Cambria Math"/>
                          </a:rPr>
                          <m:t>.</m:t>
                        </m:r>
                        <m:r>
                          <a:rPr lang="en-US" sz="2400" b="1" i="1" smtClean="0">
                            <a:solidFill>
                              <a:schemeClr val="tx2"/>
                            </a:solidFill>
                            <a:latin typeface="Cambria Math"/>
                          </a:rPr>
                          <m:t>𝟖𝟓</m:t>
                        </m:r>
                      </m:e>
                    </m:rad>
                  </m:oMath>
                </a14:m>
                <a:r>
                  <a:rPr lang="en-US" sz="2400" b="1" dirty="0">
                    <a:solidFill>
                      <a:schemeClr val="tx2"/>
                    </a:solidFill>
                  </a:rPr>
                  <a:t>. </a:t>
                </a:r>
                <a:r>
                  <a:rPr lang="en-US" sz="3200" b="1" dirty="0">
                    <a:solidFill>
                      <a:srgbClr val="C00000"/>
                    </a:solidFill>
                  </a:rPr>
                  <a:t>The same!!! Why?</a:t>
                </a:r>
                <a:endParaRPr lang="ru-RU" sz="3200" b="1" dirty="0">
                  <a:solidFill>
                    <a:srgbClr val="C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71417" y="5532772"/>
                <a:ext cx="8758867" cy="1015663"/>
              </a:xfrm>
              <a:prstGeom prst="rect">
                <a:avLst/>
              </a:prstGeom>
              <a:blipFill rotWithShape="1">
                <a:blip r:embed="rId7" cstate="print"/>
                <a:stretch>
                  <a:fillRect l="-1392" t="-5422" b="-19277"/>
                </a:stretch>
              </a:blipFill>
            </p:spPr>
            <p:txBody>
              <a:bodyPr/>
              <a:lstStyle/>
              <a:p>
                <a:r>
                  <a:rPr lang="ru-RU">
                    <a:noFill/>
                  </a:rPr>
                  <a:t> </a:t>
                </a:r>
              </a:p>
            </p:txBody>
          </p:sp>
        </mc:Fallback>
      </mc:AlternateContent>
    </p:spTree>
    <p:extLst>
      <p:ext uri="{BB962C8B-B14F-4D97-AF65-F5344CB8AC3E}">
        <p14:creationId xmlns:p14="http://schemas.microsoft.com/office/powerpoint/2010/main" val="40711152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10696</TotalTime>
  <Words>5204</Words>
  <Application>Microsoft Office PowerPoint</Application>
  <PresentationFormat>Экран (4:3)</PresentationFormat>
  <Paragraphs>1202</Paragraphs>
  <Slides>43</Slides>
  <Notes>42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43</vt:i4>
      </vt:variant>
    </vt:vector>
  </HeadingPairs>
  <TitlesOfParts>
    <vt:vector size="51" baseType="lpstr">
      <vt:lpstr>Arial</vt:lpstr>
      <vt:lpstr>Calibri</vt:lpstr>
      <vt:lpstr>Cambria Math</vt:lpstr>
      <vt:lpstr>Symbol</vt:lpstr>
      <vt:lpstr>Times</vt:lpstr>
      <vt:lpstr>Times New Roman</vt:lpstr>
      <vt:lpstr>Wingdings</vt:lpstr>
      <vt:lpstr>Тема Office</vt:lpstr>
      <vt:lpstr>5. Principal Component Analysis: Conventional, Application</vt:lpstr>
      <vt:lpstr> 5. Principal Component Analysis PCA methodology: Summary </vt:lpstr>
      <vt:lpstr> 5. Principal Component Analysis: Conventional approach, 1                                              </vt:lpstr>
      <vt:lpstr> 5. Principal Component Analysis: Conventional approach, 2                                              </vt:lpstr>
      <vt:lpstr> 5. Principal Component Analysis: Conventional approach, 3                                              </vt:lpstr>
      <vt:lpstr>  5. Principal Component Analysis: Conventional approach, 4                                              </vt:lpstr>
      <vt:lpstr>  5. Principal Component Analysis: Conventional approach, 5 Example                                              </vt:lpstr>
      <vt:lpstr> 5. Principal Component Analysis: Conventional approach, 6 Example                                              </vt:lpstr>
      <vt:lpstr> 5. Principal Component Analysis: Conventional approach, 7 Example                                              </vt:lpstr>
      <vt:lpstr> 5. Principal Component A: Conventional approach, 8 Relation to that SVD based                                              </vt:lpstr>
      <vt:lpstr> 5. Difference between Model-Based (MB) and Conventional approaches                                              </vt:lpstr>
      <vt:lpstr> 5. Table of Differences between Model-Based (MB) and Conventional approaches                                              </vt:lpstr>
      <vt:lpstr> 5. Principal Component Analysis: Applications</vt:lpstr>
      <vt:lpstr>5. Principal Component Analysis: Application 1: Hidden factor, 1</vt:lpstr>
      <vt:lpstr>Week 5. Principal Component Analysis: Application 1: Hidden factor, 2</vt:lpstr>
      <vt:lpstr>Week 5. Principal Component Analysis : Application 1: Hidden factor, 3</vt:lpstr>
      <vt:lpstr>5. Principal Component Analysis :                                           Application 1: Hidden factor, 4</vt:lpstr>
      <vt:lpstr>5. Principal Component Analysis :                                           Application 1: Hidden factor, 5</vt:lpstr>
      <vt:lpstr>5. Principal Component Analysis :                                           Application 1: Hidden factor, 6</vt:lpstr>
      <vt:lpstr>5. Principal Component Analysis :                                           Application 1: Hidden factor, 7</vt:lpstr>
      <vt:lpstr>5. Principal Component Analysis :                                           Application 1: Hidden factor, 8</vt:lpstr>
      <vt:lpstr>5. Principal Component Analysis :                                           Application 1: Hidden factor, 9</vt:lpstr>
      <vt:lpstr>5. Principal Component Analysis :                                           Application 1: Hidden factor, 10</vt:lpstr>
      <vt:lpstr>5. Principal Component Analysis :                                           Application 1: Hidden factor, 11</vt:lpstr>
      <vt:lpstr>5. Principal Component Analysis: Application 2: Data Visualization,1</vt:lpstr>
      <vt:lpstr>5. Principal Component Analysis: Application 2: Data Visualization,2</vt:lpstr>
      <vt:lpstr>5. Principal Component Analysis: Application 2: Data Visualization, 3</vt:lpstr>
      <vt:lpstr> 5. Principal Component Analysis: Application 2: Data Visualization, 4</vt:lpstr>
      <vt:lpstr>5. Principal Component Analysis: Application 2: Data Visualization, 5</vt:lpstr>
      <vt:lpstr>                   5. Principal Component Analysis: Application 2: Data Visualization, 6</vt:lpstr>
      <vt:lpstr>             5. Principal Component Analysis: Application 2: Data Visualization, 7</vt:lpstr>
      <vt:lpstr>             Week 5. Principal Component Analysis:             Application 3: Dimension reduction with                                         Latent Semantic Indexing, 1</vt:lpstr>
      <vt:lpstr>             Week 5. Principal Component Analysis:             Application 3: Latent Semantic Indexing, 2</vt:lpstr>
      <vt:lpstr>5. Principal Component Analysis: Application 3: Latent Semantic Indexing, 3</vt:lpstr>
      <vt:lpstr>5. Principal Component Analysis: Application 3: Latent Semantic Indexing, 4</vt:lpstr>
      <vt:lpstr>5. Principal Component Analysis: Application 3: Latent Semantic Indexing, 5</vt:lpstr>
      <vt:lpstr>5. Principal Component Analysis: Application 3: Latent Semantic Indexing, 6</vt:lpstr>
      <vt:lpstr>5. Principal Component Analysis: Application 3: Latent Semantic Indexing, 7</vt:lpstr>
      <vt:lpstr>5. Principal Component Analysis: Method, Model, Application</vt:lpstr>
      <vt:lpstr>5. Principal Component Analysis: Method, Model, Application</vt:lpstr>
      <vt:lpstr>5. Principal Component Analysis: Method, Model, Application</vt:lpstr>
      <vt:lpstr>5. Principal Component Analysis: Method, Model, Application</vt:lpstr>
      <vt:lpstr>Homework 4: PCA/SVD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Principal Component Analysis: Mathematics</dc:title>
  <dc:creator>Борис</dc:creator>
  <cp:lastModifiedBy>Boris Mirkin</cp:lastModifiedBy>
  <cp:revision>214</cp:revision>
  <dcterms:created xsi:type="dcterms:W3CDTF">2014-03-15T18:15:50Z</dcterms:created>
  <dcterms:modified xsi:type="dcterms:W3CDTF">2018-10-18T07:32:57Z</dcterms:modified>
</cp:coreProperties>
</file>