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84" r:id="rId3"/>
    <p:sldId id="257" r:id="rId4"/>
    <p:sldId id="258" r:id="rId5"/>
    <p:sldId id="268" r:id="rId6"/>
    <p:sldId id="259" r:id="rId7"/>
    <p:sldId id="260" r:id="rId8"/>
    <p:sldId id="261" r:id="rId9"/>
    <p:sldId id="267" r:id="rId10"/>
    <p:sldId id="262" r:id="rId11"/>
    <p:sldId id="270" r:id="rId12"/>
    <p:sldId id="271" r:id="rId13"/>
    <p:sldId id="272" r:id="rId14"/>
    <p:sldId id="273" r:id="rId15"/>
    <p:sldId id="274" r:id="rId16"/>
    <p:sldId id="282" r:id="rId17"/>
    <p:sldId id="264" r:id="rId18"/>
    <p:sldId id="263" r:id="rId19"/>
    <p:sldId id="266" r:id="rId20"/>
    <p:sldId id="275" r:id="rId21"/>
    <p:sldId id="277" r:id="rId22"/>
    <p:sldId id="278" r:id="rId23"/>
    <p:sldId id="279" r:id="rId24"/>
    <p:sldId id="280" r:id="rId25"/>
    <p:sldId id="281" r:id="rId26"/>
    <p:sldId id="283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46" d="100"/>
          <a:sy n="46" d="100"/>
        </p:scale>
        <p:origin x="3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30395-537A-4E2F-B661-5ECC927ECF9A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17A5-DAE0-4D49-849B-3F203CE666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71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499D8-12A6-4D85-B8EB-1F3AB6360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40CA18-04A6-40A2-98B5-E6A02736D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ADB6E0-B237-40D2-8A36-DA0B71EC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8AEB-AC3A-4361-93AB-78C08ECF9BED}" type="datetime1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1BFC5B-D80F-4AC6-B97E-28C3A3F6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7077D4-96F6-4EF3-87AC-0D5AA29C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9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4A772-8E21-4D2B-A741-EF0A0708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B7C176-3F67-4BA1-A324-C50DF645C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3A6B35-3F91-4A0E-A82C-163EBC32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A8F5-D3FE-48FD-8582-01EFCECF0529}" type="datetime1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112886-A05D-4F7E-9EA6-8A12931C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6B56B1-7153-46D6-817C-525F253E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97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C64A0B-D43B-49F7-87CC-07E27BE1F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03B6BE-B65D-4567-89A9-9EDA79672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D47079-ACBC-49FF-B863-9C193446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2540-1F7E-4353-99CA-C62AC41D24C6}" type="datetime1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0D762F-15BD-462C-A40B-0E94036A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DEFB02-8BB8-48B9-A9D8-8BAE386F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94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A6E65-2AC4-4418-8B95-3FD7EE48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11310-F62D-4EA2-8AAE-6EA7EFFF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1376AB-D433-453D-B52F-CAF085D5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5D0F-46E0-4DB6-9031-3ECEB945638B}" type="datetime1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23D722-4BF1-4D9F-8CAB-DA54FBEF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B5DD65-2F69-4811-898F-7B5B6C39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91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F1E96-0B2A-451C-9E47-D8E642F8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A8828C-9D09-4577-B496-CD8047E1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AEBC42-15C5-4267-84C4-6006587C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A878-3B32-404A-ADFE-FFA5175D9448}" type="datetime1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BE44DB-291F-4C98-B821-8FFB1D57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011372-4099-48E5-8E2F-38E5C779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EED78-0913-4489-A7A5-40095556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8713D8-D642-418B-A7F8-8A39A3BFA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532D39-02D7-4793-B883-893370128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4E15E0-9475-44E2-9340-A60BE640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8768-4C38-46D3-87BE-D9774D64FFD6}" type="datetime1">
              <a:rPr lang="ru-RU" smtClean="0"/>
              <a:t>03.11.2018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54F997-36C1-42B0-A352-C15FF824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C33D29-1929-4CB6-A702-B7410A3E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4C1E5-0AD5-415A-8071-98282A00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6D77E4-A783-4E30-806B-6B2078B3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FC51DA-DB9B-4F55-B73A-B24FC435B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2C7308-4ECA-4011-A291-78E8D5B57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9D9391-C55E-45CF-A697-A65BC0A39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AF3C6B-4945-498E-843B-F6A8C01F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C1C5-8F95-44B4-A5FE-4721BCE5C211}" type="datetime1">
              <a:rPr lang="ru-RU" smtClean="0"/>
              <a:t>03.11.2018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81AE60-1AEB-41E4-A797-989C4FC9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E081EC-463A-4A9B-A4D4-4A1D47A6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1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65BA1-86BA-4DA8-AA4C-755BFC10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AFD233-3CFB-4FD8-9913-CBAB5E1B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2C3C-259B-4710-9522-3CDEC84BB06B}" type="datetime1">
              <a:rPr lang="ru-RU" smtClean="0"/>
              <a:t>03.11.2018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0BF264-6D80-4216-919A-8B3761B3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407C7E-9DEA-469C-A1D3-5F26B784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93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96ECC0-3305-4706-8610-22479D1D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6E68-5900-4ACC-90FE-EAF150AC8754}" type="datetime1">
              <a:rPr lang="ru-RU" smtClean="0"/>
              <a:t>03.11.2018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EAAC42-AE28-48EA-BAEF-66397132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DB034D-0106-4772-A7D1-FCC6DF13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8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4C55B-1FAF-4B28-A3F8-3E823641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48930-4982-400E-BEAB-73CA2A70D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EEAF98-E365-4E3A-9CAE-EFD20A48D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A0016D-546C-4C93-ACD6-6C55A73D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9F4B-4201-47B6-931D-9D74459DC124}" type="datetime1">
              <a:rPr lang="ru-RU" smtClean="0"/>
              <a:t>03.11.2018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A384B8-30A6-4FC7-AE2E-6CDBBD5A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CF6CEC-74A1-4D7B-8541-DA555B05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78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87B06-D178-4D06-BDFE-D9E212F8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0A6677-91D7-4D13-9DEB-A5400D435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716B4A-A220-4804-8087-28EC43AFC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DFBE65-62F9-49C2-8C0B-2A12B2B1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2321-44DF-4F16-A49C-D7431B2C0334}" type="datetime1">
              <a:rPr lang="ru-RU" smtClean="0"/>
              <a:t>03.11.2018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F0FCF2-E1DF-47AE-AF71-D3799900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A0E94F-F790-47B6-A60B-6971A733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88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B0C9A-AAF8-4577-AFA7-9ADB162E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88EA9A-ACFB-4262-BDCC-49810460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63380-1AE3-4A30-8656-D5C03B47B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FA99B-29C8-4FC2-AEC1-4D50D72A9685}" type="datetime1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5C6130-6B93-48B2-AD6C-F0C7D8AD5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892F7-DB17-4D61-B33E-A2BA70587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5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D1125-D034-4961-B774-8E98831B2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174" y="545691"/>
            <a:ext cx="9144000" cy="1346866"/>
          </a:xfrm>
        </p:spPr>
        <p:txBody>
          <a:bodyPr/>
          <a:lstStyle/>
          <a:p>
            <a:r>
              <a:rPr lang="en-US" b="1" dirty="0"/>
              <a:t>Hierarchical clustering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0F5373-0CFD-4DEE-BCB2-E63F19FAB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245" y="2762866"/>
            <a:ext cx="9861755" cy="354944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Attention:</a:t>
            </a:r>
          </a:p>
          <a:p>
            <a:pPr algn="l"/>
            <a:r>
              <a:rPr lang="en-US" sz="3600" dirty="0">
                <a:solidFill>
                  <a:srgbClr val="FF0000"/>
                </a:solidFill>
              </a:rPr>
              <a:t>1. Deadline</a:t>
            </a:r>
            <a:r>
              <a:rPr lang="en-US" sz="3600" dirty="0"/>
              <a:t> for submission of Home Work report is December 3, 2018</a:t>
            </a:r>
          </a:p>
          <a:p>
            <a:pPr algn="l"/>
            <a:endParaRPr lang="en-US" sz="3600" dirty="0">
              <a:solidFill>
                <a:srgbClr val="FF0000"/>
              </a:solidFill>
            </a:endParaRPr>
          </a:p>
          <a:p>
            <a:pPr algn="l"/>
            <a:r>
              <a:rPr lang="en-US" sz="3600" dirty="0">
                <a:solidFill>
                  <a:srgbClr val="FF0000"/>
                </a:solidFill>
              </a:rPr>
              <a:t>2. Final mark</a:t>
            </a:r>
            <a:r>
              <a:rPr lang="en-US" sz="3600" dirty="0"/>
              <a:t>:     0.7Exam_Mark + 0.3HW_Mark</a:t>
            </a:r>
            <a:endParaRPr lang="ru-RU" sz="3600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C042F5-DAFC-49CD-AF90-2AFACB24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961E22-18DA-45DD-BB88-CB9F853D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67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FAA0B-A75E-4F1E-B702-9D960DE5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641"/>
          </a:xfrm>
        </p:spPr>
        <p:txBody>
          <a:bodyPr>
            <a:normAutofit fontScale="90000"/>
          </a:bodyPr>
          <a:lstStyle/>
          <a:p>
            <a:r>
              <a:rPr lang="en-US" dirty="0"/>
              <a:t>Ward distance between clusters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and </a:t>
            </a:r>
            <a:r>
              <a:rPr lang="en-US" dirty="0" err="1"/>
              <a:t>S</a:t>
            </a:r>
            <a:r>
              <a:rPr lang="en-US" baseline="-25000" dirty="0" err="1"/>
              <a:t>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(to be derived further on)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8E52485-FA20-4864-B6C9-DD9173ADD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E615609-752B-43B1-9294-033569C73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64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408E542-4C98-4D6F-A92F-86E0AAD27B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267075"/>
              </p:ext>
            </p:extLst>
          </p:nvPr>
        </p:nvGraphicFramePr>
        <p:xfrm>
          <a:off x="1250483" y="1361405"/>
          <a:ext cx="8956191" cy="208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r:id="rId3" imgW="1854200" imgH="431800" progId="Equation.DSMT4">
                  <p:embed/>
                </p:oleObj>
              </mc:Choice>
              <mc:Fallback>
                <p:oleObj r:id="rId3" imgW="18542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483" y="1361405"/>
                        <a:ext cx="8956191" cy="2085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C0FA31-F816-4234-983B-51E82CA4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2B10E1F-D27A-49B5-9C52-FC21BCB1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10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0C73A-91FB-49FA-ADEF-D1C92C3CBD58}"/>
              </a:ext>
            </a:extLst>
          </p:cNvPr>
          <p:cNvSpPr txBox="1"/>
          <p:nvPr/>
        </p:nvSpPr>
        <p:spPr>
          <a:xfrm>
            <a:off x="387927" y="3446626"/>
            <a:ext cx="1127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combines distance between cluster centers c</a:t>
            </a:r>
            <a:r>
              <a:rPr lang="en-US" sz="2800" baseline="-25000" dirty="0"/>
              <a:t>k</a:t>
            </a:r>
            <a:r>
              <a:rPr lang="en-US" sz="2800" dirty="0"/>
              <a:t>, c</a:t>
            </a:r>
            <a:r>
              <a:rPr lang="en-US" sz="2800" baseline="-25000" dirty="0"/>
              <a:t>l</a:t>
            </a:r>
            <a:r>
              <a:rPr lang="en-US" sz="2800" dirty="0"/>
              <a:t>  and a factor depending on the distribution of objects between the clusters: the smaller the difference in sizes </a:t>
            </a:r>
            <a:r>
              <a:rPr lang="en-US" sz="2800" dirty="0" err="1"/>
              <a:t>N</a:t>
            </a:r>
            <a:r>
              <a:rPr lang="en-US" sz="2800" baseline="-25000" dirty="0" err="1"/>
              <a:t>k</a:t>
            </a:r>
            <a:r>
              <a:rPr lang="en-US" sz="2800" dirty="0"/>
              <a:t> and </a:t>
            </a:r>
            <a:r>
              <a:rPr lang="en-US" sz="2800" dirty="0" err="1"/>
              <a:t>N</a:t>
            </a:r>
            <a:r>
              <a:rPr lang="en-US" sz="2800" baseline="-25000" dirty="0" err="1"/>
              <a:t>l</a:t>
            </a:r>
            <a:r>
              <a:rPr lang="en-US" sz="2800" dirty="0"/>
              <a:t>, the larger the value of the factor.</a:t>
            </a:r>
          </a:p>
          <a:p>
            <a:r>
              <a:rPr lang="en-US" sz="2800" dirty="0"/>
              <a:t>At Ward divisive clustering, a cluster is split in two parts maximizing wd. At Ward agglomerative clustering, two clusters are merged to minimize wd. In both cases, a balanced  partition is preferred.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1397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9AD5D-C381-4558-91EF-4FBD18B9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29749"/>
          </a:xfrm>
        </p:spPr>
        <p:txBody>
          <a:bodyPr>
            <a:normAutofit/>
          </a:bodyPr>
          <a:lstStyle/>
          <a:p>
            <a:r>
              <a:rPr lang="en-US" dirty="0"/>
              <a:t>Derivation of Ward distance, 1: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5B749B-2A44-4981-9B90-547334F1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321EFA-6029-47E8-A69E-A852DAE2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11</a:t>
            </a:fld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1A840F0-ECC5-4D4A-83D1-7C9DDB459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06" y="2241559"/>
            <a:ext cx="11369788" cy="41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634D885-5BEA-45DB-807E-FC46745CD6CA}"/>
              </a:ext>
            </a:extLst>
          </p:cNvPr>
          <p:cNvSpPr/>
          <p:nvPr/>
        </p:nvSpPr>
        <p:spPr>
          <a:xfrm>
            <a:off x="2464068" y="1261529"/>
            <a:ext cx="6375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/>
              <a:t>Wd(</a:t>
            </a:r>
            <a:r>
              <a:rPr lang="en-US" sz="3200" i="1" dirty="0" err="1"/>
              <a:t>S</a:t>
            </a:r>
            <a:r>
              <a:rPr lang="en-US" sz="3200" i="1" baseline="-25000" dirty="0" err="1"/>
              <a:t>k</a:t>
            </a:r>
            <a:r>
              <a:rPr lang="en-US" sz="3200" i="1" dirty="0" err="1"/>
              <a:t>,S</a:t>
            </a:r>
            <a:r>
              <a:rPr lang="en-US" sz="3200" i="1" baseline="-25000" dirty="0" err="1"/>
              <a:t>l</a:t>
            </a:r>
            <a:r>
              <a:rPr lang="en-US" sz="3200" i="1" dirty="0"/>
              <a:t>) = W(S(</a:t>
            </a:r>
            <a:r>
              <a:rPr lang="en-US" sz="3200" i="1" dirty="0" err="1"/>
              <a:t>k,l</a:t>
            </a:r>
            <a:r>
              <a:rPr lang="en-US" sz="3200" i="1" dirty="0"/>
              <a:t>), </a:t>
            </a:r>
            <a:r>
              <a:rPr lang="en-US" sz="3200" i="1" dirty="0" err="1"/>
              <a:t>c</a:t>
            </a:r>
            <a:r>
              <a:rPr lang="en-US" sz="3200" i="1" baseline="30000" dirty="0" err="1"/>
              <a:t>kl</a:t>
            </a:r>
            <a:r>
              <a:rPr lang="en-US" sz="3200" i="1" dirty="0"/>
              <a:t>) – W(S, c)  =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275765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5D035370-D88C-4A31-8BFF-7A5AAF6AFB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4636" y="365125"/>
                <a:ext cx="10959164" cy="244545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Since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𝑘</m:t>
                        </m:r>
                        <m:r>
                          <a:rPr lang="en-US" i="1"/>
                          <m:t>∪</m:t>
                        </m:r>
                        <m:r>
                          <a:rPr lang="en-US" i="1"/>
                          <m:t>𝑙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𝑣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𝑘𝑣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𝑁</m:t>
                        </m:r>
                      </m:e>
                      <m:sub>
                        <m:r>
                          <a:rPr lang="en-US" i="1"/>
                          <m:t>𝑙</m:t>
                        </m:r>
                      </m:sub>
                    </m:sSub>
                    <m:r>
                      <a:rPr lang="en-US" i="1"/>
                      <m:t>(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𝑙</m:t>
                        </m:r>
                        <m:r>
                          <a:rPr lang="en-US" i="1"/>
                          <m:t>𝜈</m:t>
                        </m:r>
                      </m:sub>
                    </m:sSub>
                    <m:r>
                      <a:rPr lang="en-US" i="1"/>
                      <m:t>−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𝑘</m:t>
                        </m:r>
                        <m:r>
                          <a:rPr lang="en-US" i="1"/>
                          <m:t>𝜈</m:t>
                        </m:r>
                      </m:sub>
                    </m:sSub>
                    <m:r>
                      <a:rPr lang="en-US" i="1"/>
                      <m:t>)/(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𝑁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𝑁</m:t>
                        </m:r>
                      </m:e>
                      <m:sub>
                        <m:r>
                          <a:rPr lang="en-US" i="1"/>
                          <m:t>𝑙</m:t>
                        </m:r>
                      </m:sub>
                    </m:sSub>
                    <m:r>
                      <a:rPr lang="en-US" i="1"/>
                      <m:t>)=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𝑙𝑣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𝑁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 i="1"/>
                      <m:t>(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𝑘</m:t>
                        </m:r>
                        <m:r>
                          <a:rPr lang="en-US" i="1"/>
                          <m:t>𝜈</m:t>
                        </m:r>
                      </m:sub>
                    </m:sSub>
                    <m:r>
                      <a:rPr lang="en-US" i="1"/>
                      <m:t>−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𝑙</m:t>
                        </m:r>
                        <m:r>
                          <a:rPr lang="en-US" i="1"/>
                          <m:t>𝜈</m:t>
                        </m:r>
                      </m:sub>
                    </m:sSub>
                    <m:r>
                      <a:rPr lang="en-US" i="1"/>
                      <m:t>)/(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𝑁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𝑁</m:t>
                        </m:r>
                      </m:e>
                      <m:sub>
                        <m:r>
                          <a:rPr lang="en-US" i="1"/>
                          <m:t>𝑙</m:t>
                        </m:r>
                      </m:sub>
                    </m:sSub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ru-RU" dirty="0" err="1"/>
                  <a:t>and</a:t>
                </a:r>
                <a:r>
                  <a:rPr lang="ru-RU" dirty="0"/>
                  <a:t> </a:t>
                </a:r>
                <a:r>
                  <a:rPr lang="ru-RU" i="1" dirty="0"/>
                  <a:t>(</a:t>
                </a:r>
                <a:r>
                  <a:rPr lang="ru-RU" i="1" dirty="0" err="1"/>
                  <a:t>a+b</a:t>
                </a:r>
                <a:r>
                  <a:rPr lang="ru-RU" i="1" dirty="0"/>
                  <a:t>)</a:t>
                </a:r>
                <a:r>
                  <a:rPr lang="ru-RU" i="1" baseline="30000" dirty="0"/>
                  <a:t>2</a:t>
                </a:r>
                <a:r>
                  <a:rPr lang="ru-RU" i="1" dirty="0"/>
                  <a:t> =a</a:t>
                </a:r>
                <a:r>
                  <a:rPr lang="ru-RU" i="1" baseline="30000" dirty="0"/>
                  <a:t>2</a:t>
                </a:r>
                <a:r>
                  <a:rPr lang="ru-RU" i="1" dirty="0"/>
                  <a:t>+b</a:t>
                </a:r>
                <a:r>
                  <a:rPr lang="ru-RU" i="1" baseline="30000" dirty="0"/>
                  <a:t>2</a:t>
                </a:r>
                <a:r>
                  <a:rPr lang="ru-RU" i="1" dirty="0"/>
                  <a:t>+2ab</a:t>
                </a:r>
                <a:r>
                  <a:rPr lang="en-US" i="1" dirty="0"/>
                  <a:t>:</a:t>
                </a:r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5D035370-D88C-4A31-8BFF-7A5AAF6AF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4636" y="365125"/>
                <a:ext cx="10959164" cy="2445452"/>
              </a:xfrm>
              <a:blipFill>
                <a:blip r:embed="rId2"/>
                <a:stretch>
                  <a:fillRect l="-2002" t="-3741" b="-7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814C86-6CA6-4B18-9207-1589699A9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636" y="2954956"/>
                <a:ext cx="10959164" cy="420695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sz="3200" i="1"/>
                        </m:ctrlPr>
                      </m:naryPr>
                      <m:sub>
                        <m:r>
                          <a:rPr lang="en-US" sz="3200" i="1"/>
                          <m:t>𝑖</m:t>
                        </m:r>
                        <m:r>
                          <a:rPr lang="en-US" sz="3200" i="1"/>
                          <m:t>∈</m:t>
                        </m:r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𝑆</m:t>
                            </m:r>
                          </m:e>
                          <m:sub>
                            <m:r>
                              <a:rPr lang="en-US" sz="3200" i="1"/>
                              <m:t>𝑘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ru-RU" sz="3200" i="1"/>
                            </m:ctrlPr>
                          </m:naryPr>
                          <m:sub>
                            <m:r>
                              <a:rPr lang="en-US" sz="3200" i="1"/>
                              <m:t>𝑣</m:t>
                            </m:r>
                            <m:r>
                              <a:rPr lang="en-US" sz="3200" i="1"/>
                              <m:t>∈</m:t>
                            </m:r>
                            <m:r>
                              <a:rPr lang="en-US" sz="3200" i="1"/>
                              <m:t>𝑉</m:t>
                            </m:r>
                          </m:sub>
                          <m:sup/>
                          <m:e>
                            <m:r>
                              <a:rPr lang="en-US" sz="3200" i="1"/>
                              <m:t>(</m:t>
                            </m:r>
                            <m:sSub>
                              <m:sSubPr>
                                <m:ctrlPr>
                                  <a:rPr lang="ru-RU" sz="3200" i="1"/>
                                </m:ctrlPr>
                              </m:sSubPr>
                              <m:e>
                                <m:r>
                                  <a:rPr lang="en-US" sz="3200" i="1"/>
                                  <m:t>𝑦</m:t>
                                </m:r>
                              </m:e>
                              <m:sub>
                                <m:r>
                                  <a:rPr lang="en-US" sz="3200" i="1"/>
                                  <m:t>𝑖𝑣</m:t>
                                </m:r>
                              </m:sub>
                            </m:sSub>
                            <m:r>
                              <a:rPr lang="en-US" sz="3200" i="1"/>
                              <m:t>−</m:t>
                            </m:r>
                            <m:sSub>
                              <m:sSubPr>
                                <m:ctrlPr>
                                  <a:rPr lang="ru-RU" sz="3200" i="1"/>
                                </m:ctrlPr>
                              </m:sSubPr>
                              <m:e>
                                <m:r>
                                  <a:rPr lang="en-US" sz="3200" i="1"/>
                                  <m:t>𝑐</m:t>
                                </m:r>
                              </m:e>
                              <m:sub>
                                <m:r>
                                  <a:rPr lang="en-US" sz="3200" i="1"/>
                                  <m:t>𝑘</m:t>
                                </m:r>
                                <m:r>
                                  <a:rPr lang="en-US" sz="3200" i="1"/>
                                  <m:t>∪</m:t>
                                </m:r>
                                <m:r>
                                  <a:rPr lang="en-US" sz="3200" i="1"/>
                                  <m:t>𝑙</m:t>
                                </m:r>
                                <m:r>
                                  <a:rPr lang="en-US" sz="3200" i="1"/>
                                  <m:t>,</m:t>
                                </m:r>
                                <m:r>
                                  <a:rPr lang="en-US" sz="3200" i="1"/>
                                  <m:t>𝑣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ru-RU" sz="3200" i="1"/>
                                </m:ctrlPr>
                              </m:sSupPr>
                              <m:e>
                                <m:r>
                                  <a:rPr lang="en-US" sz="3200" i="1"/>
                                  <m:t>)</m:t>
                                </m:r>
                              </m:e>
                              <m:sup>
                                <m:r>
                                  <a:rPr lang="en-US" sz="3200" i="1"/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3200" dirty="0"/>
                  <a:t> = </a:t>
                </a:r>
                <a:endParaRPr lang="ru-RU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sz="3200" i="1"/>
                        </m:ctrlPr>
                      </m:naryPr>
                      <m:sub>
                        <m:r>
                          <a:rPr lang="en-US" sz="3200" i="1"/>
                          <m:t>𝑖</m:t>
                        </m:r>
                        <m:r>
                          <a:rPr lang="en-US" sz="3200" i="1"/>
                          <m:t>∈</m:t>
                        </m:r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𝑆</m:t>
                            </m:r>
                          </m:e>
                          <m:sub>
                            <m:r>
                              <a:rPr lang="en-US" sz="3200" i="1"/>
                              <m:t>𝑘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ru-RU" sz="3200" i="1"/>
                            </m:ctrlPr>
                          </m:naryPr>
                          <m:sub>
                            <m:r>
                              <a:rPr lang="en-US" sz="3200" i="1"/>
                              <m:t>𝑣</m:t>
                            </m:r>
                            <m:r>
                              <a:rPr lang="en-US" sz="3200" i="1"/>
                              <m:t>∈</m:t>
                            </m:r>
                            <m:r>
                              <a:rPr lang="en-US" sz="3200" i="1"/>
                              <m:t>𝑉</m:t>
                            </m:r>
                          </m:sub>
                          <m:sup/>
                          <m:e>
                            <m:r>
                              <a:rPr lang="en-US" sz="3200" i="1"/>
                              <m:t>(</m:t>
                            </m:r>
                            <m:sSub>
                              <m:sSubPr>
                                <m:ctrlPr>
                                  <a:rPr lang="ru-RU" sz="3200" i="1"/>
                                </m:ctrlPr>
                              </m:sSubPr>
                              <m:e>
                                <m:r>
                                  <a:rPr lang="en-US" sz="3200" i="1"/>
                                  <m:t>𝑦</m:t>
                                </m:r>
                              </m:e>
                              <m:sub>
                                <m:r>
                                  <a:rPr lang="en-US" sz="3200" i="1"/>
                                  <m:t>𝑖𝑣</m:t>
                                </m:r>
                              </m:sub>
                            </m:sSub>
                            <m:r>
                              <a:rPr lang="en-US" sz="3200" i="1"/>
                              <m:t>−</m:t>
                            </m:r>
                            <m:sSub>
                              <m:sSubPr>
                                <m:ctrlPr>
                                  <a:rPr lang="ru-RU" sz="3200" i="1"/>
                                </m:ctrlPr>
                              </m:sSubPr>
                              <m:e>
                                <m:r>
                                  <a:rPr lang="en-US" sz="3200" i="1"/>
                                  <m:t>𝑐</m:t>
                                </m:r>
                              </m:e>
                              <m:sub>
                                <m:r>
                                  <a:rPr lang="en-US" sz="3200" i="1"/>
                                  <m:t>𝑘𝑣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ru-RU" sz="3200" i="1"/>
                                </m:ctrlPr>
                              </m:sSupPr>
                              <m:e>
                                <m:r>
                                  <a:rPr lang="en-US" sz="3200" i="1"/>
                                  <m:t>)</m:t>
                                </m:r>
                              </m:e>
                              <m:sup>
                                <m:r>
                                  <a:rPr lang="en-US" sz="3200" i="1"/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3200" i="1"/>
                          <m:t> </m:t>
                        </m:r>
                      </m:e>
                    </m:nary>
                  </m:oMath>
                </a14:m>
                <a:r>
                  <a:rPr lang="en-US" sz="3200" dirty="0"/>
                  <a:t>+</a:t>
                </a:r>
                <a:endParaRPr lang="ru-RU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sz="3200" i="1"/>
                          </m:ctrlPr>
                        </m:naryPr>
                        <m:sub>
                          <m:r>
                            <a:rPr lang="en-US" sz="3200" i="1"/>
                            <m:t>𝑖</m:t>
                          </m:r>
                          <m:r>
                            <a:rPr lang="en-US" sz="3200" i="1"/>
                            <m:t>∈</m:t>
                          </m:r>
                          <m:sSub>
                            <m:sSubPr>
                              <m:ctrlPr>
                                <a:rPr lang="ru-RU" sz="3200" i="1"/>
                              </m:ctrlPr>
                            </m:sSubPr>
                            <m:e>
                              <m:r>
                                <a:rPr lang="en-US" sz="3200" i="1"/>
                                <m:t>𝑆</m:t>
                              </m:r>
                            </m:e>
                            <m:sub>
                              <m:r>
                                <a:rPr lang="en-US" sz="3200" i="1"/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ru-RU" sz="3200" i="1"/>
                              </m:ctrlPr>
                            </m:naryPr>
                            <m:sub>
                              <m:r>
                                <a:rPr lang="en-US" sz="3200" i="1"/>
                                <m:t>𝑣</m:t>
                              </m:r>
                              <m:r>
                                <a:rPr lang="en-US" sz="3200" i="1"/>
                                <m:t>∈</m:t>
                              </m:r>
                              <m:r>
                                <a:rPr lang="en-US" sz="3200" i="1"/>
                                <m:t>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ru-RU" sz="3200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3200" i="1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3200" i="1"/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sz="32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/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/>
                                                <m:t>𝑙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32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/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/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200" i="1"/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32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/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/>
                                                <m:t>𝑙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3200" i="1"/>
                                    <m:t>2</m:t>
                                  </m:r>
                                </m:sup>
                              </m:sSup>
                              <m:r>
                                <a:rPr lang="en-US" sz="3200" i="1"/>
                                <m:t>(</m:t>
                              </m:r>
                              <m:sSub>
                                <m:sSubPr>
                                  <m:ctrlPr>
                                    <a:rPr lang="ru-RU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𝑘𝑣</m:t>
                                  </m:r>
                                </m:sub>
                              </m:sSub>
                              <m:r>
                                <a:rPr lang="en-US" sz="3200" i="1"/>
                                <m:t>−</m:t>
                              </m:r>
                              <m:sSub>
                                <m:sSubPr>
                                  <m:ctrlPr>
                                    <a:rPr lang="ru-RU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𝑙𝑣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sz="3200" i="1"/>
                                  </m:ctrlPr>
                                </m:sSupPr>
                                <m:e>
                                  <m:r>
                                    <a:rPr lang="en-US" sz="3200" i="1"/>
                                    <m:t>)</m:t>
                                  </m:r>
                                </m:e>
                                <m:sup>
                                  <m:r>
                                    <a:rPr lang="en-US" sz="3200" i="1"/>
                                    <m:t>2</m:t>
                                  </m:r>
                                </m:sup>
                              </m:sSup>
                              <m:r>
                                <a:rPr lang="en-US" sz="3200" i="1"/>
                                <m:t>+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/>
                      <m:t>2</m:t>
                    </m:r>
                    <m:nary>
                      <m:naryPr>
                        <m:chr m:val="∑"/>
                        <m:supHide m:val="on"/>
                        <m:ctrlPr>
                          <a:rPr lang="ru-RU" sz="3200" i="1"/>
                        </m:ctrlPr>
                      </m:naryPr>
                      <m:sub>
                        <m:r>
                          <a:rPr lang="en-US" sz="3200" i="1"/>
                          <m:t>𝑖</m:t>
                        </m:r>
                        <m:r>
                          <a:rPr lang="en-US" sz="3200" i="1"/>
                          <m:t>∈</m:t>
                        </m:r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𝑆</m:t>
                            </m:r>
                          </m:e>
                          <m:sub>
                            <m:r>
                              <a:rPr lang="en-US" sz="3200" i="1"/>
                              <m:t>𝑘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ru-RU" sz="3200" i="1"/>
                            </m:ctrlPr>
                          </m:naryPr>
                          <m:sub>
                            <m:r>
                              <a:rPr lang="en-US" sz="3200" i="1"/>
                              <m:t>𝑣</m:t>
                            </m:r>
                            <m:r>
                              <a:rPr lang="en-US" sz="3200" i="1"/>
                              <m:t>∈</m:t>
                            </m:r>
                            <m:r>
                              <a:rPr lang="en-US" sz="3200" i="1"/>
                              <m:t>𝑉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ru-RU" sz="3200" i="1"/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3200" i="1"/>
                                    </m:ctrlPr>
                                  </m:sSubPr>
                                  <m:e>
                                    <m:r>
                                      <a:rPr lang="en-US" sz="3200" i="1"/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i="1"/>
                                      <m:t>𝑙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3200" i="1"/>
                                    </m:ctrlPr>
                                  </m:sSubPr>
                                  <m:e>
                                    <m:r>
                                      <a:rPr lang="en-US" sz="3200" i="1"/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i="1"/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i="1"/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/>
                                    </m:ctrlPr>
                                  </m:sSubPr>
                                  <m:e>
                                    <m:r>
                                      <a:rPr lang="en-US" sz="3200" i="1"/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i="1"/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3200" i="1"/>
                              <m:t>(</m:t>
                            </m:r>
                            <m:sSub>
                              <m:sSubPr>
                                <m:ctrlPr>
                                  <a:rPr lang="ru-RU" sz="3200" i="1"/>
                                </m:ctrlPr>
                              </m:sSubPr>
                              <m:e>
                                <m:r>
                                  <a:rPr lang="en-US" sz="3200" i="1"/>
                                  <m:t>𝑦</m:t>
                                </m:r>
                              </m:e>
                              <m:sub>
                                <m:r>
                                  <a:rPr lang="en-US" sz="3200" i="1"/>
                                  <m:t>𝑖𝑣</m:t>
                                </m:r>
                              </m:sub>
                            </m:sSub>
                            <m:r>
                              <a:rPr lang="en-US" sz="3200" i="1"/>
                              <m:t>−</m:t>
                            </m:r>
                            <m:sSub>
                              <m:sSubPr>
                                <m:ctrlPr>
                                  <a:rPr lang="ru-RU" sz="3200" i="1"/>
                                </m:ctrlPr>
                              </m:sSubPr>
                              <m:e>
                                <m:r>
                                  <a:rPr lang="en-US" sz="3200" i="1"/>
                                  <m:t>𝑐</m:t>
                                </m:r>
                              </m:e>
                              <m:sub>
                                <m:r>
                                  <a:rPr lang="en-US" sz="3200" i="1"/>
                                  <m:t>𝑘𝑣</m:t>
                                </m:r>
                              </m:sub>
                            </m:sSub>
                            <m:r>
                              <a:rPr lang="en-US" sz="3200" i="1"/>
                              <m:t>)(</m:t>
                            </m:r>
                            <m:sSub>
                              <m:sSubPr>
                                <m:ctrlPr>
                                  <a:rPr lang="ru-RU" sz="3200" i="1"/>
                                </m:ctrlPr>
                              </m:sSubPr>
                              <m:e>
                                <m:r>
                                  <a:rPr lang="en-US" sz="3200" i="1"/>
                                  <m:t>𝑐</m:t>
                                </m:r>
                              </m:e>
                              <m:sub>
                                <m:r>
                                  <a:rPr lang="en-US" sz="3200" i="1"/>
                                  <m:t>𝑘𝑣</m:t>
                                </m:r>
                              </m:sub>
                            </m:sSub>
                            <m:r>
                              <a:rPr lang="en-US" sz="3200" i="1"/>
                              <m:t>−</m:t>
                            </m:r>
                            <m:sSub>
                              <m:sSubPr>
                                <m:ctrlPr>
                                  <a:rPr lang="ru-RU" sz="3200" i="1"/>
                                </m:ctrlPr>
                              </m:sSubPr>
                              <m:e>
                                <m:r>
                                  <a:rPr lang="en-US" sz="3200" i="1"/>
                                  <m:t>𝑐</m:t>
                                </m:r>
                              </m:e>
                              <m:sub>
                                <m:r>
                                  <a:rPr lang="en-US" sz="3200" i="1"/>
                                  <m:t>𝑙𝑣</m:t>
                                </m:r>
                              </m:sub>
                            </m:sSub>
                            <m:r>
                              <a:rPr lang="en-US" sz="3200" i="1"/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814C86-6CA6-4B18-9207-1589699A9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636" y="2954956"/>
                <a:ext cx="10959164" cy="4206959"/>
              </a:xfrm>
              <a:blipFill>
                <a:blip r:embed="rId3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C9161A-BF8E-4C7F-874D-4058C165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A25F12-3D4C-47AB-837B-D5E66F41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36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35370-D88C-4A31-8BFF-7A5AAF6A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6" y="365125"/>
            <a:ext cx="10959164" cy="1059414"/>
          </a:xfrm>
        </p:spPr>
        <p:txBody>
          <a:bodyPr>
            <a:normAutofit/>
          </a:bodyPr>
          <a:lstStyle/>
          <a:p>
            <a:r>
              <a:rPr lang="en-US" dirty="0"/>
              <a:t>As proven above,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814C86-6CA6-4B18-9207-1589699A9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636" y="1559294"/>
                <a:ext cx="10959164" cy="5602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sz="3200" i="1" smtClean="0"/>
                        </m:ctrlPr>
                      </m:naryPr>
                      <m:sub>
                        <m:r>
                          <a:rPr lang="en-US" sz="3200" i="1"/>
                          <m:t>𝑖</m:t>
                        </m:r>
                        <m:r>
                          <a:rPr lang="en-US" sz="3200" i="1"/>
                          <m:t>∈</m:t>
                        </m:r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𝑆</m:t>
                            </m:r>
                          </m:e>
                          <m:sub>
                            <m:r>
                              <a:rPr lang="en-US" sz="3200" i="1"/>
                              <m:t>𝑘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ru-RU" sz="3200" i="1"/>
                            </m:ctrlPr>
                          </m:naryPr>
                          <m:sub>
                            <m:r>
                              <a:rPr lang="en-US" sz="3200" i="1"/>
                              <m:t>𝑣</m:t>
                            </m:r>
                            <m:r>
                              <a:rPr lang="en-US" sz="3200" i="1"/>
                              <m:t>∈</m:t>
                            </m:r>
                            <m:r>
                              <a:rPr lang="en-US" sz="3200" i="1"/>
                              <m:t>𝑉</m:t>
                            </m:r>
                          </m:sub>
                          <m:sup/>
                          <m:e>
                            <m:r>
                              <a:rPr lang="en-US" sz="3200" i="1"/>
                              <m:t>(</m:t>
                            </m:r>
                            <m:sSub>
                              <m:sSubPr>
                                <m:ctrlPr>
                                  <a:rPr lang="ru-RU" sz="3200" i="1"/>
                                </m:ctrlPr>
                              </m:sSubPr>
                              <m:e>
                                <m:r>
                                  <a:rPr lang="en-US" sz="3200" i="1"/>
                                  <m:t>𝑦</m:t>
                                </m:r>
                              </m:e>
                              <m:sub>
                                <m:r>
                                  <a:rPr lang="en-US" sz="3200" i="1"/>
                                  <m:t>𝑖𝑣</m:t>
                                </m:r>
                              </m:sub>
                            </m:sSub>
                            <m:r>
                              <a:rPr lang="en-US" sz="3200" i="1"/>
                              <m:t>−</m:t>
                            </m:r>
                            <m:sSub>
                              <m:sSubPr>
                                <m:ctrlPr>
                                  <a:rPr lang="ru-RU" sz="3200" i="1"/>
                                </m:ctrlPr>
                              </m:sSubPr>
                              <m:e>
                                <m:r>
                                  <a:rPr lang="en-US" sz="3200" i="1"/>
                                  <m:t>𝑐</m:t>
                                </m:r>
                              </m:e>
                              <m:sub>
                                <m:r>
                                  <a:rPr lang="en-US" sz="3200" i="1"/>
                                  <m:t>𝑘</m:t>
                                </m:r>
                                <m:r>
                                  <a:rPr lang="en-US" sz="3200" i="1"/>
                                  <m:t>∪</m:t>
                                </m:r>
                                <m:r>
                                  <a:rPr lang="en-US" sz="3200" i="1"/>
                                  <m:t>𝑙</m:t>
                                </m:r>
                                <m:r>
                                  <a:rPr lang="en-US" sz="3200" i="1"/>
                                  <m:t>,</m:t>
                                </m:r>
                                <m:r>
                                  <a:rPr lang="en-US" sz="3200" i="1"/>
                                  <m:t>𝑣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ru-RU" sz="3200" i="1"/>
                                </m:ctrlPr>
                              </m:sSupPr>
                              <m:e>
                                <m:r>
                                  <a:rPr lang="en-US" sz="3200" i="1"/>
                                  <m:t>)</m:t>
                                </m:r>
                              </m:e>
                              <m:sup>
                                <m:r>
                                  <a:rPr lang="en-US" sz="3200" i="1"/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3200" dirty="0"/>
                  <a:t> = </a:t>
                </a:r>
                <a:endParaRPr lang="ru-RU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sz="3200" i="1"/>
                        </m:ctrlPr>
                      </m:naryPr>
                      <m:sub>
                        <m:r>
                          <a:rPr lang="en-US" sz="3200" i="1"/>
                          <m:t>𝑖</m:t>
                        </m:r>
                        <m:r>
                          <a:rPr lang="en-US" sz="3200" i="1"/>
                          <m:t>∈</m:t>
                        </m:r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𝑆</m:t>
                            </m:r>
                          </m:e>
                          <m:sub>
                            <m:r>
                              <a:rPr lang="en-US" sz="3200" i="1"/>
                              <m:t>𝑘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ru-RU" sz="3200" i="1"/>
                            </m:ctrlPr>
                          </m:naryPr>
                          <m:sub>
                            <m:r>
                              <a:rPr lang="en-US" sz="3200" i="1"/>
                              <m:t>𝑣</m:t>
                            </m:r>
                            <m:r>
                              <a:rPr lang="en-US" sz="3200" i="1"/>
                              <m:t>∈</m:t>
                            </m:r>
                            <m:r>
                              <a:rPr lang="en-US" sz="3200" i="1"/>
                              <m:t>𝑉</m:t>
                            </m:r>
                          </m:sub>
                          <m:sup/>
                          <m:e>
                            <m:r>
                              <a:rPr lang="en-US" sz="3200" i="1"/>
                              <m:t>(</m:t>
                            </m:r>
                            <m:sSub>
                              <m:sSubPr>
                                <m:ctrlPr>
                                  <a:rPr lang="ru-RU" sz="3200" i="1"/>
                                </m:ctrlPr>
                              </m:sSubPr>
                              <m:e>
                                <m:r>
                                  <a:rPr lang="en-US" sz="3200" i="1"/>
                                  <m:t>𝑦</m:t>
                                </m:r>
                              </m:e>
                              <m:sub>
                                <m:r>
                                  <a:rPr lang="en-US" sz="3200" i="1"/>
                                  <m:t>𝑖𝑣</m:t>
                                </m:r>
                              </m:sub>
                            </m:sSub>
                            <m:r>
                              <a:rPr lang="en-US" sz="3200" i="1"/>
                              <m:t>−</m:t>
                            </m:r>
                            <m:sSub>
                              <m:sSubPr>
                                <m:ctrlPr>
                                  <a:rPr lang="ru-RU" sz="3200" i="1"/>
                                </m:ctrlPr>
                              </m:sSubPr>
                              <m:e>
                                <m:r>
                                  <a:rPr lang="en-US" sz="3200" i="1"/>
                                  <m:t>𝑐</m:t>
                                </m:r>
                              </m:e>
                              <m:sub>
                                <m:r>
                                  <a:rPr lang="en-US" sz="3200" i="1"/>
                                  <m:t>𝑘𝑣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ru-RU" sz="3200" i="1"/>
                                </m:ctrlPr>
                              </m:sSupPr>
                              <m:e>
                                <m:r>
                                  <a:rPr lang="en-US" sz="3200" i="1"/>
                                  <m:t>)</m:t>
                                </m:r>
                              </m:e>
                              <m:sup>
                                <m:r>
                                  <a:rPr lang="en-US" sz="3200" i="1"/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3200" i="1"/>
                          <m:t> </m:t>
                        </m:r>
                      </m:e>
                    </m:nary>
                  </m:oMath>
                </a14:m>
                <a:r>
                  <a:rPr lang="en-US" sz="3200" dirty="0"/>
                  <a:t>+</a:t>
                </a:r>
                <a:endParaRPr lang="ru-RU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sz="3200" i="1"/>
                          </m:ctrlPr>
                        </m:naryPr>
                        <m:sub>
                          <m:r>
                            <a:rPr lang="en-US" sz="3200" i="1"/>
                            <m:t>𝑖</m:t>
                          </m:r>
                          <m:r>
                            <a:rPr lang="en-US" sz="3200" i="1"/>
                            <m:t>∈</m:t>
                          </m:r>
                          <m:sSub>
                            <m:sSubPr>
                              <m:ctrlPr>
                                <a:rPr lang="ru-RU" sz="3200" i="1"/>
                              </m:ctrlPr>
                            </m:sSubPr>
                            <m:e>
                              <m:r>
                                <a:rPr lang="en-US" sz="3200" i="1"/>
                                <m:t>𝑆</m:t>
                              </m:r>
                            </m:e>
                            <m:sub>
                              <m:r>
                                <a:rPr lang="en-US" sz="3200" i="1"/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ru-RU" sz="3200" i="1"/>
                              </m:ctrlPr>
                            </m:naryPr>
                            <m:sub>
                              <m:r>
                                <a:rPr lang="en-US" sz="3200" i="1"/>
                                <m:t>𝑣</m:t>
                              </m:r>
                              <m:r>
                                <a:rPr lang="en-US" sz="3200" i="1"/>
                                <m:t>∈</m:t>
                              </m:r>
                              <m:r>
                                <a:rPr lang="en-US" sz="3200" i="1"/>
                                <m:t>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ru-RU" sz="3200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3200" i="1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3200" i="1"/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sz="32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/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/>
                                                <m:t>𝑙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32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/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/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200" i="1"/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3200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/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/>
                                                <m:t>𝑙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3200" i="1"/>
                                    <m:t>2</m:t>
                                  </m:r>
                                </m:sup>
                              </m:sSup>
                              <m:r>
                                <a:rPr lang="en-US" sz="3200" i="1"/>
                                <m:t>(</m:t>
                              </m:r>
                              <m:sSub>
                                <m:sSubPr>
                                  <m:ctrlPr>
                                    <a:rPr lang="ru-RU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𝑘𝑣</m:t>
                                  </m:r>
                                </m:sub>
                              </m:sSub>
                              <m:r>
                                <a:rPr lang="en-US" sz="3200" i="1"/>
                                <m:t>−</m:t>
                              </m:r>
                              <m:sSub>
                                <m:sSubPr>
                                  <m:ctrlPr>
                                    <a:rPr lang="ru-RU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𝑙𝑣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sz="3200" i="1"/>
                                  </m:ctrlPr>
                                </m:sSupPr>
                                <m:e>
                                  <m:r>
                                    <a:rPr lang="en-US" sz="3200" i="1"/>
                                    <m:t>)</m:t>
                                  </m:r>
                                </m:e>
                                <m:sup>
                                  <m:r>
                                    <a:rPr lang="en-US" sz="3200" i="1"/>
                                    <m:t>2</m:t>
                                  </m:r>
                                </m:sup>
                              </m:sSup>
                              <m:r>
                                <a:rPr lang="en-US" sz="3200" i="1"/>
                                <m:t>+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/>
                      <m:t>𝟐</m:t>
                    </m:r>
                    <m:nary>
                      <m:naryPr>
                        <m:chr m:val="∑"/>
                        <m:supHide m:val="on"/>
                        <m:ctrlPr>
                          <a:rPr lang="ru-RU" sz="3200" b="1" i="1"/>
                        </m:ctrlPr>
                      </m:naryPr>
                      <m:sub>
                        <m:r>
                          <a:rPr lang="en-US" sz="3200" b="1" i="1"/>
                          <m:t>𝒊</m:t>
                        </m:r>
                        <m:r>
                          <a:rPr lang="en-US" sz="3200" b="1" i="1"/>
                          <m:t>∈</m:t>
                        </m:r>
                        <m:sSub>
                          <m:sSubPr>
                            <m:ctrlPr>
                              <a:rPr lang="ru-RU" sz="3200" b="1" i="1"/>
                            </m:ctrlPr>
                          </m:sSubPr>
                          <m:e>
                            <m:r>
                              <a:rPr lang="en-US" sz="3200" b="1" i="1"/>
                              <m:t>𝑺</m:t>
                            </m:r>
                          </m:e>
                          <m:sub>
                            <m:r>
                              <a:rPr lang="en-US" sz="3200" b="1" i="1"/>
                              <m:t>𝒌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ru-RU" sz="3200" b="1" i="1"/>
                            </m:ctrlPr>
                          </m:naryPr>
                          <m:sub>
                            <m:r>
                              <a:rPr lang="en-US" sz="3200" b="1" i="1"/>
                              <m:t>𝒗</m:t>
                            </m:r>
                            <m:r>
                              <a:rPr lang="en-US" sz="3200" b="1" i="1"/>
                              <m:t>∈</m:t>
                            </m:r>
                            <m:r>
                              <a:rPr lang="en-US" sz="3200" b="1" i="1"/>
                              <m:t>𝑽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ru-RU" sz="3200" b="1" i="1"/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3200" b="1" i="1"/>
                                    </m:ctrlPr>
                                  </m:sSubPr>
                                  <m:e>
                                    <m:r>
                                      <a:rPr lang="en-US" sz="3200" b="1" i="1"/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3200" b="1" i="1"/>
                                      <m:t>𝒍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3200" b="1" i="1"/>
                                    </m:ctrlPr>
                                  </m:sSubPr>
                                  <m:e>
                                    <m:r>
                                      <a:rPr lang="en-US" sz="3200" b="1" i="1"/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3200" b="1" i="1"/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3200" b="1" i="1"/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b="1" i="1"/>
                                    </m:ctrlPr>
                                  </m:sSubPr>
                                  <m:e>
                                    <m:r>
                                      <a:rPr lang="en-US" sz="3200" b="1" i="1"/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3200" b="1" i="1"/>
                                      <m:t>𝒍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3200" b="1" i="1"/>
                              <m:t>(</m:t>
                            </m:r>
                            <m:sSub>
                              <m:sSubPr>
                                <m:ctrlPr>
                                  <a:rPr lang="ru-RU" sz="3200" b="1" i="1"/>
                                </m:ctrlPr>
                              </m:sSubPr>
                              <m:e>
                                <m:r>
                                  <a:rPr lang="en-US" sz="3200" b="1" i="1"/>
                                  <m:t>𝒚</m:t>
                                </m:r>
                              </m:e>
                              <m:sub>
                                <m:r>
                                  <a:rPr lang="en-US" sz="3200" b="1" i="1"/>
                                  <m:t>𝒊𝒗</m:t>
                                </m:r>
                              </m:sub>
                            </m:sSub>
                            <m:r>
                              <a:rPr lang="en-US" sz="3200" b="1" i="1"/>
                              <m:t>−</m:t>
                            </m:r>
                            <m:sSub>
                              <m:sSubPr>
                                <m:ctrlPr>
                                  <a:rPr lang="ru-RU" sz="3200" b="1" i="1"/>
                                </m:ctrlPr>
                              </m:sSubPr>
                              <m:e>
                                <m:r>
                                  <a:rPr lang="en-US" sz="3200" b="1" i="1"/>
                                  <m:t>𝒄</m:t>
                                </m:r>
                              </m:e>
                              <m:sub>
                                <m:r>
                                  <a:rPr lang="en-US" sz="3200" b="1" i="1"/>
                                  <m:t>𝒌𝒗</m:t>
                                </m:r>
                              </m:sub>
                            </m:sSub>
                            <m:r>
                              <a:rPr lang="en-US" sz="3200" b="1" i="1"/>
                              <m:t>)(</m:t>
                            </m:r>
                            <m:sSub>
                              <m:sSubPr>
                                <m:ctrlPr>
                                  <a:rPr lang="ru-RU" sz="3200" b="1" i="1"/>
                                </m:ctrlPr>
                              </m:sSubPr>
                              <m:e>
                                <m:r>
                                  <a:rPr lang="en-US" sz="3200" b="1" i="1"/>
                                  <m:t>𝒄</m:t>
                                </m:r>
                              </m:e>
                              <m:sub>
                                <m:r>
                                  <a:rPr lang="en-US" sz="3200" b="1" i="1"/>
                                  <m:t>𝒌𝒗</m:t>
                                </m:r>
                              </m:sub>
                            </m:sSub>
                            <m:r>
                              <a:rPr lang="en-US" sz="3200" b="1" i="1"/>
                              <m:t>−</m:t>
                            </m:r>
                            <m:sSub>
                              <m:sSubPr>
                                <m:ctrlPr>
                                  <a:rPr lang="ru-RU" sz="3200" b="1" i="1"/>
                                </m:ctrlPr>
                              </m:sSubPr>
                              <m:e>
                                <m:r>
                                  <a:rPr lang="en-US" sz="3200" b="1" i="1"/>
                                  <m:t>𝒄</m:t>
                                </m:r>
                              </m:e>
                              <m:sub>
                                <m:r>
                                  <a:rPr lang="en-US" sz="3200" b="1" i="1"/>
                                  <m:t>𝒍𝒗</m:t>
                                </m:r>
                              </m:sub>
                            </m:sSub>
                            <m:r>
                              <a:rPr lang="en-US" sz="3200" b="1" i="1"/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200" dirty="0"/>
                  <a:t>The last item  (in bold) =0 because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sz="3200" i="1"/>
                        </m:ctrlPr>
                      </m:naryPr>
                      <m:sub>
                        <m:r>
                          <a:rPr lang="ru-RU" sz="3200" i="1"/>
                          <m:t>𝑖</m:t>
                        </m:r>
                        <m:r>
                          <a:rPr lang="ru-RU" sz="3200" i="1"/>
                          <m:t>∈</m:t>
                        </m:r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ru-RU" sz="3200" i="1"/>
                              <m:t>𝑆</m:t>
                            </m:r>
                          </m:e>
                          <m:sub>
                            <m:r>
                              <a:rPr lang="ru-RU" sz="3200" i="1"/>
                              <m:t>𝑘</m:t>
                            </m:r>
                          </m:sub>
                        </m:sSub>
                      </m:sub>
                      <m:sup/>
                      <m:e>
                        <m:r>
                          <a:rPr lang="ru-RU" sz="3200" i="1"/>
                          <m:t>(</m:t>
                        </m:r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ru-RU" sz="3200" i="1"/>
                              <m:t>𝑦</m:t>
                            </m:r>
                          </m:e>
                          <m:sub>
                            <m:r>
                              <a:rPr lang="ru-RU" sz="3200" i="1"/>
                              <m:t>𝑖𝑣</m:t>
                            </m:r>
                          </m:sub>
                        </m:sSub>
                        <m:r>
                          <a:rPr lang="ru-RU" sz="3200" i="1"/>
                          <m:t>−</m:t>
                        </m:r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ru-RU" sz="3200" i="1"/>
                              <m:t>𝑐</m:t>
                            </m:r>
                          </m:e>
                          <m:sub>
                            <m:r>
                              <a:rPr lang="ru-RU" sz="3200" i="1"/>
                              <m:t>𝑘𝑣</m:t>
                            </m:r>
                          </m:sub>
                        </m:sSub>
                        <m:r>
                          <a:rPr lang="ru-RU" sz="3200" i="1"/>
                          <m:t>)=0.</m:t>
                        </m:r>
                      </m:e>
                    </m:nary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3200" dirty="0"/>
                  <a:t> the first item is part of W(</a:t>
                </a:r>
                <a:r>
                  <a:rPr lang="en-US" sz="3200" dirty="0" err="1"/>
                  <a:t>S,c</a:t>
                </a:r>
                <a:r>
                  <a:rPr lang="en-US" sz="3200" dirty="0"/>
                  <a:t>) is be annihilated by the subtraction.  </a:t>
                </a:r>
                <a:endParaRPr lang="ru-RU" sz="32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814C86-6CA6-4B18-9207-1589699A9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636" y="1559294"/>
                <a:ext cx="10959164" cy="5602622"/>
              </a:xfrm>
              <a:blipFill>
                <a:blip r:embed="rId2"/>
                <a:stretch>
                  <a:fillRect l="-1446" t="-1632" r="-1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C9161A-BF8E-4C7F-874D-4058C165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A25F12-3D4C-47AB-837B-D5E66F41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76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2B057-AFE2-44BC-8F25-9E0D531A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 similar trick at </a:t>
            </a:r>
            <a:r>
              <a:rPr lang="en-US" dirty="0" err="1"/>
              <a:t>S</a:t>
            </a:r>
            <a:r>
              <a:rPr lang="en-US" baseline="-25000" dirty="0" err="1"/>
              <a:t>l</a:t>
            </a:r>
            <a:r>
              <a:rPr lang="en-US" baseline="-25000" dirty="0"/>
              <a:t>, </a:t>
            </a:r>
            <a:endParaRPr lang="ru-RU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DD76B5-2ADE-40BF-BC8C-E6BC87D49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8383" y="1690688"/>
                <a:ext cx="11752445" cy="516731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i="1" dirty="0"/>
                  <a:t>W(S(</a:t>
                </a:r>
                <a:r>
                  <a:rPr lang="en-US" i="1" dirty="0" err="1"/>
                  <a:t>k,l</a:t>
                </a:r>
                <a:r>
                  <a:rPr lang="en-US" i="1" dirty="0"/>
                  <a:t>), </a:t>
                </a:r>
                <a:r>
                  <a:rPr lang="en-US" i="1" dirty="0" err="1"/>
                  <a:t>c</a:t>
                </a:r>
                <a:r>
                  <a:rPr lang="en-US" i="1" baseline="30000" dirty="0" err="1"/>
                  <a:t>kl</a:t>
                </a:r>
                <a:r>
                  <a:rPr lang="en-US" i="1" dirty="0"/>
                  <a:t>) – W(S, c)=</a:t>
                </a:r>
                <a:endParaRPr lang="ru-RU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sz="3200" i="1"/>
                        </m:ctrlPr>
                      </m:naryPr>
                      <m:sub>
                        <m:r>
                          <a:rPr lang="en-US" sz="3200" i="1"/>
                          <m:t>𝑣</m:t>
                        </m:r>
                        <m:r>
                          <a:rPr lang="en-US" sz="3200" i="1"/>
                          <m:t>∈</m:t>
                        </m:r>
                        <m:r>
                          <a:rPr lang="en-US" sz="3200" i="1"/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𝑁</m:t>
                            </m:r>
                          </m:e>
                          <m:sub>
                            <m:r>
                              <a:rPr lang="en-US" sz="3200" i="1"/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ru-RU" sz="32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3200" i="1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3200" i="1"/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3200" i="1"/>
                                        </m:ctrlPr>
                                      </m:sSubPr>
                                      <m:e>
                                        <m:r>
                                          <a:rPr lang="en-US" sz="3200" i="1"/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i="1"/>
                                          <m:t>𝑙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3200" i="1"/>
                                        </m:ctrlPr>
                                      </m:sSubPr>
                                      <m:e>
                                        <m:r>
                                          <a:rPr lang="en-US" sz="3200" i="1"/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i="1"/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3200" i="1"/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sz="3200" i="1"/>
                                        </m:ctrlPr>
                                      </m:sSubPr>
                                      <m:e>
                                        <m:r>
                                          <a:rPr lang="en-US" sz="3200" i="1"/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i="1"/>
                                          <m:t>𝑙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200" i="1"/>
                              <m:t>2</m:t>
                            </m:r>
                          </m:sup>
                        </m:sSup>
                        <m:r>
                          <a:rPr lang="en-US" sz="3200" i="1"/>
                          <m:t>(</m:t>
                        </m:r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𝑐</m:t>
                            </m:r>
                          </m:e>
                          <m:sub>
                            <m:r>
                              <a:rPr lang="en-US" sz="3200" i="1"/>
                              <m:t>𝑘𝑣</m:t>
                            </m:r>
                          </m:sub>
                        </m:sSub>
                        <m:r>
                          <a:rPr lang="en-US" sz="3200" i="1"/>
                          <m:t>−</m:t>
                        </m:r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𝑐</m:t>
                            </m:r>
                          </m:e>
                          <m:sub>
                            <m:r>
                              <a:rPr lang="en-US" sz="3200" i="1"/>
                              <m:t>𝑙𝑣</m:t>
                            </m:r>
                          </m:sub>
                        </m:sSub>
                        <m:sSup>
                          <m:sSupPr>
                            <m:ctrlPr>
                              <a:rPr lang="ru-RU" sz="3200" i="1"/>
                            </m:ctrlPr>
                          </m:sSupPr>
                          <m:e>
                            <m:r>
                              <a:rPr lang="en-US" sz="3200" i="1"/>
                              <m:t>)</m:t>
                            </m:r>
                          </m:e>
                          <m:sup>
                            <m:r>
                              <a:rPr lang="en-US" sz="3200" i="1"/>
                              <m:t>2</m:t>
                            </m:r>
                          </m:sup>
                        </m:sSup>
                        <m:r>
                          <a:rPr lang="en-US" sz="3200" i="1"/>
                          <m:t>+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ru-RU" sz="3200" i="1"/>
                        </m:ctrlPr>
                      </m:naryPr>
                      <m:sub>
                        <m:r>
                          <a:rPr lang="en-US" sz="3200" i="1"/>
                          <m:t>𝑣</m:t>
                        </m:r>
                        <m:r>
                          <a:rPr lang="en-US" sz="3200" i="1"/>
                          <m:t>∈</m:t>
                        </m:r>
                        <m:r>
                          <a:rPr lang="en-US" sz="3200" i="1"/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𝑁</m:t>
                            </m:r>
                          </m:e>
                          <m:sub>
                            <m:r>
                              <a:rPr lang="en-US" sz="3200" i="1"/>
                              <m:t>𝑙</m:t>
                            </m:r>
                          </m:sub>
                        </m:sSub>
                        <m:sSup>
                          <m:sSupPr>
                            <m:ctrlPr>
                              <a:rPr lang="ru-RU" sz="32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3200" i="1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3200" i="1"/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3200" i="1"/>
                                        </m:ctrlPr>
                                      </m:sSubPr>
                                      <m:e>
                                        <m:r>
                                          <a:rPr lang="en-US" sz="3200" i="1"/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i="1"/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3200" i="1"/>
                                        </m:ctrlPr>
                                      </m:sSubPr>
                                      <m:e>
                                        <m:r>
                                          <a:rPr lang="en-US" sz="3200" i="1"/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i="1"/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3200" i="1"/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sz="3200" i="1"/>
                                        </m:ctrlPr>
                                      </m:sSubPr>
                                      <m:e>
                                        <m:r>
                                          <a:rPr lang="en-US" sz="3200" i="1"/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i="1"/>
                                          <m:t>𝑙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200" i="1"/>
                              <m:t>2</m:t>
                            </m:r>
                          </m:sup>
                        </m:sSup>
                        <m:r>
                          <a:rPr lang="en-US" sz="3200" i="1"/>
                          <m:t>(</m:t>
                        </m:r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𝑐</m:t>
                            </m:r>
                          </m:e>
                          <m:sub>
                            <m:r>
                              <a:rPr lang="en-US" sz="3200" i="1"/>
                              <m:t>𝑙𝑣</m:t>
                            </m:r>
                          </m:sub>
                        </m:sSub>
                        <m:r>
                          <a:rPr lang="en-US" sz="3200" i="1"/>
                          <m:t>−</m:t>
                        </m:r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𝑐</m:t>
                            </m:r>
                          </m:e>
                          <m:sub>
                            <m:r>
                              <a:rPr lang="en-US" sz="3200" i="1"/>
                              <m:t>𝑘𝑣</m:t>
                            </m:r>
                          </m:sub>
                        </m:sSub>
                        <m:sSup>
                          <m:sSupPr>
                            <m:ctrlPr>
                              <a:rPr lang="ru-RU" sz="3200" i="1"/>
                            </m:ctrlPr>
                          </m:sSupPr>
                          <m:e>
                            <m:r>
                              <a:rPr lang="en-US" sz="3200" i="1"/>
                              <m:t>)</m:t>
                            </m:r>
                          </m:e>
                          <m:sup>
                            <m:r>
                              <a:rPr lang="en-US" sz="3200" i="1"/>
                              <m:t>2</m:t>
                            </m:r>
                          </m:sup>
                        </m:sSup>
                        <m:r>
                          <a:rPr lang="en-US" sz="3200" i="1"/>
                          <m:t>=</m:t>
                        </m:r>
                      </m:e>
                    </m:nary>
                  </m:oMath>
                </a14:m>
                <a:r>
                  <a:rPr lang="en-US" sz="3200" dirty="0"/>
                  <a:t>   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3200" i="1"/>
                      <m:t>=</m:t>
                    </m:r>
                    <m:f>
                      <m:fPr>
                        <m:ctrlPr>
                          <a:rPr lang="ru-RU" sz="3200" i="1"/>
                        </m:ctrlPr>
                      </m:fPr>
                      <m:num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𝑁</m:t>
                            </m:r>
                          </m:e>
                          <m:sub>
                            <m:r>
                              <a:rPr lang="en-US" sz="3200" i="1"/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𝑁</m:t>
                            </m:r>
                          </m:e>
                          <m:sub>
                            <m:r>
                              <a:rPr lang="en-US" sz="3200" i="1"/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𝑁</m:t>
                            </m:r>
                          </m:e>
                          <m:sub>
                            <m:r>
                              <a:rPr lang="en-US" sz="3200" i="1"/>
                              <m:t>𝑘</m:t>
                            </m:r>
                          </m:sub>
                        </m:sSub>
                        <m:r>
                          <a:rPr lang="en-US" sz="3200" i="1"/>
                          <m:t>+</m:t>
                        </m:r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𝑁</m:t>
                            </m:r>
                          </m:e>
                          <m:sub>
                            <m:r>
                              <a:rPr lang="en-US" sz="3200" i="1"/>
                              <m:t>𝑙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ru-RU" sz="3200" i="1"/>
                        </m:ctrlPr>
                      </m:naryPr>
                      <m:sub>
                        <m:r>
                          <a:rPr lang="en-US" sz="3200" i="1"/>
                          <m:t>𝑣</m:t>
                        </m:r>
                        <m:r>
                          <a:rPr lang="en-US" sz="3200" i="1"/>
                          <m:t>∈</m:t>
                        </m:r>
                        <m:r>
                          <a:rPr lang="en-US" sz="3200" i="1"/>
                          <m:t>𝑉</m:t>
                        </m:r>
                      </m:sub>
                      <m:sup/>
                      <m:e>
                        <m:r>
                          <a:rPr lang="en-US" sz="3200" i="1"/>
                          <m:t>(</m:t>
                        </m:r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𝑐</m:t>
                            </m:r>
                          </m:e>
                          <m:sub>
                            <m:r>
                              <a:rPr lang="en-US" sz="3200" i="1"/>
                              <m:t>𝑘𝑣</m:t>
                            </m:r>
                          </m:sub>
                        </m:sSub>
                        <m:r>
                          <a:rPr lang="en-US" sz="3200" i="1"/>
                          <m:t>−</m:t>
                        </m:r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𝑐</m:t>
                            </m:r>
                          </m:e>
                          <m:sub>
                            <m:r>
                              <a:rPr lang="en-US" sz="3200" i="1"/>
                              <m:t>𝑙𝑣</m:t>
                            </m:r>
                          </m:sub>
                        </m:sSub>
                        <m:sSup>
                          <m:sSupPr>
                            <m:ctrlPr>
                              <a:rPr lang="ru-RU" sz="3200" i="1"/>
                            </m:ctrlPr>
                          </m:sSupPr>
                          <m:e>
                            <m:r>
                              <a:rPr lang="en-US" sz="3200" i="1"/>
                              <m:t>)</m:t>
                            </m:r>
                          </m:e>
                          <m:sup>
                            <m:r>
                              <a:rPr lang="en-US" sz="3200" i="1"/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200" dirty="0"/>
                  <a:t> </a:t>
                </a:r>
                <a:endParaRPr lang="ru-RU" sz="3200" dirty="0"/>
              </a:p>
              <a:p>
                <a:pPr marL="0" indent="0">
                  <a:buNone/>
                </a:pPr>
                <a:r>
                  <a:rPr lang="en-US" dirty="0"/>
                  <a:t>because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/>
                        </m:ctrlPr>
                      </m:sSubPr>
                      <m:e>
                        <m:r>
                          <a:rPr lang="en-US" sz="3200" i="1"/>
                          <m:t>𝑁</m:t>
                        </m:r>
                      </m:e>
                      <m:sub>
                        <m:r>
                          <a:rPr lang="en-US" sz="3200" i="1"/>
                          <m:t>𝑘</m:t>
                        </m:r>
                      </m:sub>
                    </m:sSub>
                    <m:sSup>
                      <m:sSupPr>
                        <m:ctrlPr>
                          <a:rPr lang="ru-RU" sz="3200" i="1"/>
                        </m:ctrlPr>
                      </m:sSupPr>
                      <m:e>
                        <m:d>
                          <m:dPr>
                            <m:ctrlPr>
                              <a:rPr lang="ru-RU" sz="32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3200" i="1"/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3200" i="1"/>
                                    </m:ctrlPr>
                                  </m:sSubPr>
                                  <m:e>
                                    <m:r>
                                      <a:rPr lang="en-US" sz="3200" i="1"/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i="1"/>
                                      <m:t>𝑙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3200" i="1"/>
                                    </m:ctrlPr>
                                  </m:sSubPr>
                                  <m:e>
                                    <m:r>
                                      <a:rPr lang="en-US" sz="3200" i="1"/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i="1"/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i="1"/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/>
                                    </m:ctrlPr>
                                  </m:sSubPr>
                                  <m:e>
                                    <m:r>
                                      <a:rPr lang="en-US" sz="3200" i="1"/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i="1"/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/>
                          <m:t>2</m:t>
                        </m:r>
                      </m:sup>
                    </m:sSup>
                    <m:r>
                      <a:rPr lang="en-US" sz="3200" i="1"/>
                      <m:t>+</m:t>
                    </m:r>
                    <m:sSub>
                      <m:sSubPr>
                        <m:ctrlPr>
                          <a:rPr lang="ru-RU" sz="3200" i="1"/>
                        </m:ctrlPr>
                      </m:sSubPr>
                      <m:e>
                        <m:r>
                          <a:rPr lang="en-US" sz="3200" i="1"/>
                          <m:t>𝑁</m:t>
                        </m:r>
                      </m:e>
                      <m:sub>
                        <m:r>
                          <a:rPr lang="en-US" sz="3200" i="1"/>
                          <m:t>𝑙</m:t>
                        </m:r>
                      </m:sub>
                    </m:sSub>
                    <m:sSup>
                      <m:sSupPr>
                        <m:ctrlPr>
                          <a:rPr lang="ru-RU" sz="3200" i="1"/>
                        </m:ctrlPr>
                      </m:sSupPr>
                      <m:e>
                        <m:d>
                          <m:dPr>
                            <m:ctrlPr>
                              <a:rPr lang="ru-RU" sz="32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3200" i="1"/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3200" i="1"/>
                                    </m:ctrlPr>
                                  </m:sSubPr>
                                  <m:e>
                                    <m:r>
                                      <a:rPr lang="en-US" sz="3200" i="1"/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i="1"/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3200" i="1"/>
                                    </m:ctrlPr>
                                  </m:sSubPr>
                                  <m:e>
                                    <m:r>
                                      <a:rPr lang="en-US" sz="3200" i="1"/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i="1"/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i="1"/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/>
                                    </m:ctrlPr>
                                  </m:sSubPr>
                                  <m:e>
                                    <m:r>
                                      <a:rPr lang="en-US" sz="3200" i="1"/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i="1"/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/>
                          <m:t>2</m:t>
                        </m:r>
                      </m:sup>
                    </m:sSup>
                    <m:r>
                      <a:rPr lang="en-US" sz="3200" i="1"/>
                      <m:t>= </m:t>
                    </m:r>
                    <m:f>
                      <m:fPr>
                        <m:ctrlPr>
                          <a:rPr lang="ru-RU" sz="3200" i="1"/>
                        </m:ctrlPr>
                      </m:fPr>
                      <m:num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𝑁</m:t>
                            </m:r>
                          </m:e>
                          <m:sub>
                            <m:r>
                              <a:rPr lang="en-US" sz="3200" i="1"/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ru-RU" sz="3200" i="1"/>
                            </m:ctrlPr>
                          </m:sSubSupPr>
                          <m:e>
                            <m:r>
                              <a:rPr lang="en-US" sz="3200" i="1"/>
                              <m:t>𝑁</m:t>
                            </m:r>
                          </m:e>
                          <m:sub>
                            <m:r>
                              <a:rPr lang="en-US" sz="3200" i="1"/>
                              <m:t>𝑙</m:t>
                            </m:r>
                          </m:sub>
                          <m:sup>
                            <m:r>
                              <a:rPr lang="en-US" sz="3200" i="1"/>
                              <m:t>2</m:t>
                            </m:r>
                          </m:sup>
                        </m:sSubSup>
                        <m:r>
                          <a:rPr lang="en-US" sz="3200" i="1"/>
                          <m:t>+</m:t>
                        </m:r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𝑁</m:t>
                            </m:r>
                          </m:e>
                          <m:sub>
                            <m:r>
                              <a:rPr lang="en-US" sz="3200" i="1"/>
                              <m:t>𝑙</m:t>
                            </m:r>
                          </m:sub>
                        </m:sSub>
                        <m:sSubSup>
                          <m:sSubSupPr>
                            <m:ctrlPr>
                              <a:rPr lang="ru-RU" sz="3200" i="1"/>
                            </m:ctrlPr>
                          </m:sSubSupPr>
                          <m:e>
                            <m:r>
                              <a:rPr lang="en-US" sz="3200" i="1"/>
                              <m:t>𝑁</m:t>
                            </m:r>
                          </m:e>
                          <m:sub>
                            <m:r>
                              <a:rPr lang="en-US" sz="3200" i="1"/>
                              <m:t>𝑘</m:t>
                            </m:r>
                          </m:sub>
                          <m:sup>
                            <m:r>
                              <a:rPr lang="en-US" sz="3200" i="1"/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(</m:t>
                            </m:r>
                            <m:r>
                              <a:rPr lang="en-US" sz="3200" i="1"/>
                              <m:t>𝑁</m:t>
                            </m:r>
                          </m:e>
                          <m:sub>
                            <m:r>
                              <a:rPr lang="en-US" sz="3200" i="1"/>
                              <m:t>𝑘</m:t>
                            </m:r>
                          </m:sub>
                        </m:sSub>
                        <m:r>
                          <a:rPr lang="en-US" sz="3200" i="1"/>
                          <m:t>+</m:t>
                        </m:r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𝑁</m:t>
                            </m:r>
                          </m:e>
                          <m:sub>
                            <m:r>
                              <a:rPr lang="en-US" sz="3200" i="1"/>
                              <m:t>𝑙</m:t>
                            </m:r>
                          </m:sub>
                        </m:sSub>
                        <m:sSup>
                          <m:sSupPr>
                            <m:ctrlPr>
                              <a:rPr lang="ru-RU" sz="3200" i="1"/>
                            </m:ctrlPr>
                          </m:sSupPr>
                          <m:e>
                            <m:r>
                              <a:rPr lang="en-US" sz="3200" i="1"/>
                              <m:t>)</m:t>
                            </m:r>
                          </m:e>
                          <m:sup>
                            <m:r>
                              <a:rPr lang="en-US" sz="3200" i="1"/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i="1"/>
                      <m:t>=</m:t>
                    </m:r>
                    <m:f>
                      <m:fPr>
                        <m:ctrlPr>
                          <a:rPr lang="ru-RU" sz="3200" i="1"/>
                        </m:ctrlPr>
                      </m:fPr>
                      <m:num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𝑁</m:t>
                            </m:r>
                          </m:e>
                          <m:sub>
                            <m:r>
                              <a:rPr lang="en-US" sz="3200" i="1"/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𝑁</m:t>
                            </m:r>
                          </m:e>
                          <m:sub>
                            <m:r>
                              <a:rPr lang="en-US" sz="3200" i="1"/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𝑁</m:t>
                            </m:r>
                          </m:e>
                          <m:sub>
                            <m:r>
                              <a:rPr lang="en-US" sz="3200" i="1"/>
                              <m:t>𝑘</m:t>
                            </m:r>
                          </m:sub>
                        </m:sSub>
                        <m:r>
                          <a:rPr lang="en-US" sz="3200" i="1"/>
                          <m:t>+</m:t>
                        </m:r>
                        <m:sSub>
                          <m:sSubPr>
                            <m:ctrlPr>
                              <a:rPr lang="ru-RU" sz="3200" i="1"/>
                            </m:ctrlPr>
                          </m:sSubPr>
                          <m:e>
                            <m:r>
                              <a:rPr lang="en-US" sz="3200" i="1"/>
                              <m:t>𝑁</m:t>
                            </m:r>
                          </m:e>
                          <m:sub>
                            <m:r>
                              <a:rPr lang="en-US" sz="3200" i="1"/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,        </a:t>
                </a:r>
                <a:r>
                  <a:rPr lang="en-US" sz="3200" dirty="0" err="1"/>
                  <a:t>q.e.d.</a:t>
                </a:r>
                <a:endParaRPr lang="ru-RU" sz="32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DD76B5-2ADE-40BF-BC8C-E6BC87D49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383" y="1690688"/>
                <a:ext cx="11752445" cy="5167311"/>
              </a:xfrm>
              <a:blipFill>
                <a:blip r:embed="rId2"/>
                <a:stretch>
                  <a:fillRect l="-934" t="-1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1B919D-8618-4FD8-8697-846425BF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CODA MAG 2018 Lecture 6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6F013F-E080-486E-B66A-2DEEAC7E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59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B919B-7D9A-4A9E-A0CA-E4EAFD21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NN clustering relates to the graph-theoretic concept of Minimum Spanning Tree (MST), 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DB0224-B77C-4B57-9887-2188DB47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92"/>
            <a:ext cx="10730345" cy="5514108"/>
          </a:xfrm>
        </p:spPr>
        <p:txBody>
          <a:bodyPr>
            <a:normAutofit/>
          </a:bodyPr>
          <a:lstStyle/>
          <a:p>
            <a:r>
              <a:rPr lang="en-US" sz="3200" dirty="0"/>
              <a:t>Given a dissimilarity matrix, it can be represented by a weighted graph.</a:t>
            </a:r>
          </a:p>
          <a:p>
            <a:r>
              <a:rPr lang="en-US" sz="3200" dirty="0"/>
              <a:t>A tree is a subgraph with no cycles</a:t>
            </a:r>
          </a:p>
          <a:p>
            <a:r>
              <a:rPr lang="en-US" sz="3200" dirty="0"/>
              <a:t>A spanning tree is a tree whose node set coincides with the set of all objects</a:t>
            </a:r>
          </a:p>
          <a:p>
            <a:r>
              <a:rPr lang="en-US" sz="3200" dirty="0"/>
              <a:t>The length of a tree is the sum of weights of its edges</a:t>
            </a:r>
          </a:p>
          <a:p>
            <a:r>
              <a:rPr lang="en-US" sz="3200" dirty="0"/>
              <a:t>The minimum spanning tree is a spanning tree of maximum length.</a:t>
            </a:r>
          </a:p>
          <a:p>
            <a:r>
              <a:rPr lang="en-US" sz="3200" dirty="0"/>
              <a:t>If the data is a similarity matrix, we look for a maximum spanning tree.</a:t>
            </a:r>
          </a:p>
          <a:p>
            <a:endParaRPr lang="en-US" sz="3200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2B8EF5-CC0C-4DBA-9F39-0EC0ACEC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65392C-A457-4171-8402-80BD42F8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635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B919B-7D9A-4A9E-A0CA-E4EAFD21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NN clustering relates to the graph-theoretic concept of Minimum Spanning Tree (MST), 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DB0224-B77C-4B57-9887-2188DB47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92"/>
            <a:ext cx="10730345" cy="551410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r>
              <a:rPr lang="en-US" sz="4000" dirty="0"/>
              <a:t>NN agglomerative clustering and NN divisive clustering over a (dis)similarity matrix </a:t>
            </a:r>
          </a:p>
          <a:p>
            <a:pPr marL="0" indent="0">
              <a:buNone/>
            </a:pPr>
            <a:r>
              <a:rPr lang="en-US" sz="4000" dirty="0"/>
              <a:t>is equivalent to </a:t>
            </a:r>
          </a:p>
          <a:p>
            <a:pPr marL="0" indent="0">
              <a:buNone/>
            </a:pPr>
            <a:r>
              <a:rPr lang="en-US" sz="4000" dirty="0"/>
              <a:t>agglomerative or divisive clustering </a:t>
            </a:r>
          </a:p>
          <a:p>
            <a:pPr marL="0" indent="0">
              <a:buNone/>
            </a:pPr>
            <a:r>
              <a:rPr lang="en-US" sz="4000" dirty="0"/>
              <a:t>over its Min/Max spanning tree.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2B8EF5-CC0C-4DBA-9F39-0EC0ACEC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65392C-A457-4171-8402-80BD42F8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3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E0747-83C1-481E-B34C-3E5F5D49B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5128" y="192289"/>
            <a:ext cx="12317128" cy="1575552"/>
          </a:xfrm>
        </p:spPr>
        <p:txBody>
          <a:bodyPr>
            <a:normAutofit fontScale="90000"/>
          </a:bodyPr>
          <a:lstStyle/>
          <a:p>
            <a:r>
              <a:rPr lang="en-US" dirty="0"/>
              <a:t>Prim’s algorithm for MST: Building MST T by adding nodes one-by-one (greedy</a:t>
            </a:r>
            <a:r>
              <a:rPr lang="ru-RU" dirty="0"/>
              <a:t>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6D52CA-A5FF-47D0-B81E-5CAD019CD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40" y="1920240"/>
            <a:ext cx="11623040" cy="4643120"/>
          </a:xfrm>
        </p:spPr>
        <p:txBody>
          <a:bodyPr>
            <a:normAutofit/>
          </a:bodyPr>
          <a:lstStyle/>
          <a:p>
            <a:pPr algn="l" hangingPunct="0"/>
            <a:r>
              <a:rPr lang="en-US" sz="3200" b="1" dirty="0"/>
              <a:t>1. Initialization. </a:t>
            </a:r>
            <a:endParaRPr lang="ru-RU" sz="3200" dirty="0"/>
          </a:p>
          <a:p>
            <a:pPr algn="l" hangingPunct="0"/>
            <a:r>
              <a:rPr lang="en-US" sz="3200" dirty="0"/>
              <a:t>Start with tree </a:t>
            </a:r>
            <a:r>
              <a:rPr lang="en-US" sz="3200" i="1" dirty="0"/>
              <a:t>T</a:t>
            </a:r>
            <a:r>
              <a:rPr lang="en-US" sz="3200" dirty="0"/>
              <a:t> consisting of an arbitrary node </a:t>
            </a:r>
            <a:r>
              <a:rPr lang="en-US" sz="3200" i="1" dirty="0" err="1"/>
              <a:t>i</a:t>
            </a:r>
            <a:r>
              <a:rPr lang="en-US" sz="3200" dirty="0" err="1">
                <a:sym typeface="Symbol" panose="05050102010706020507" pitchFamily="18" charset="2"/>
              </a:rPr>
              <a:t></a:t>
            </a:r>
            <a:r>
              <a:rPr lang="en-US" sz="3200" dirty="0" err="1"/>
              <a:t>I</a:t>
            </a:r>
            <a:r>
              <a:rPr lang="en-US" sz="3200" dirty="0"/>
              <a:t> with no edges.</a:t>
            </a:r>
            <a:endParaRPr lang="ru-RU" sz="3200" dirty="0"/>
          </a:p>
          <a:p>
            <a:pPr algn="l" hangingPunct="0"/>
            <a:r>
              <a:rPr lang="en-US" sz="3200" b="1" dirty="0"/>
              <a:t>2. Tree update. </a:t>
            </a:r>
            <a:endParaRPr lang="ru-RU" sz="3200" dirty="0"/>
          </a:p>
          <a:p>
            <a:pPr algn="l" hangingPunct="0"/>
            <a:r>
              <a:rPr lang="en-US" sz="3200" dirty="0"/>
              <a:t>Find </a:t>
            </a:r>
            <a:r>
              <a:rPr lang="en-US" sz="3200" i="1" dirty="0"/>
              <a:t>j</a:t>
            </a:r>
            <a:r>
              <a:rPr lang="en-US" sz="3200" i="1" dirty="0">
                <a:sym typeface="Symbol" panose="05050102010706020507" pitchFamily="18" charset="2"/>
              </a:rPr>
              <a:t></a:t>
            </a:r>
            <a:r>
              <a:rPr lang="en-US" sz="3200" i="1" dirty="0"/>
              <a:t> I-T</a:t>
            </a:r>
            <a:r>
              <a:rPr lang="en-US" sz="3200" dirty="0"/>
              <a:t> maximizing </a:t>
            </a:r>
            <a:r>
              <a:rPr lang="en-US" sz="3200" i="1" dirty="0" err="1"/>
              <a:t>a</a:t>
            </a:r>
            <a:r>
              <a:rPr lang="en-US" sz="3200" i="1" baseline="-25000" dirty="0" err="1"/>
              <a:t>ij</a:t>
            </a:r>
            <a:r>
              <a:rPr lang="en-US" sz="3200" dirty="0"/>
              <a:t> over all </a:t>
            </a:r>
            <a:r>
              <a:rPr lang="en-US" sz="3200" i="1" dirty="0" err="1"/>
              <a:t>i</a:t>
            </a:r>
            <a:r>
              <a:rPr lang="en-US" sz="3200" i="1" dirty="0" err="1">
                <a:sym typeface="Symbol" panose="05050102010706020507" pitchFamily="18" charset="2"/>
              </a:rPr>
              <a:t></a:t>
            </a:r>
            <a:r>
              <a:rPr lang="en-US" sz="3200" i="1" dirty="0" err="1"/>
              <a:t>T</a:t>
            </a:r>
            <a:r>
              <a:rPr lang="en-US" sz="3200" dirty="0"/>
              <a:t> and </a:t>
            </a:r>
            <a:r>
              <a:rPr lang="en-US" sz="3200" i="1" dirty="0" err="1"/>
              <a:t>j</a:t>
            </a:r>
            <a:r>
              <a:rPr lang="en-US" sz="3200" i="1" dirty="0" err="1">
                <a:sym typeface="Symbol" panose="05050102010706020507" pitchFamily="18" charset="2"/>
              </a:rPr>
              <a:t></a:t>
            </a:r>
            <a:r>
              <a:rPr lang="en-US" sz="3200" i="1" dirty="0" err="1"/>
              <a:t>I-T</a:t>
            </a:r>
            <a:r>
              <a:rPr lang="en-US" sz="3200" dirty="0"/>
              <a:t>. Add </a:t>
            </a:r>
            <a:r>
              <a:rPr lang="en-US" sz="3200" i="1" dirty="0"/>
              <a:t>j</a:t>
            </a:r>
            <a:r>
              <a:rPr lang="en-US" sz="3200" dirty="0"/>
              <a:t> and edge </a:t>
            </a:r>
            <a:r>
              <a:rPr lang="en-US" sz="3200" i="1" dirty="0"/>
              <a:t>{</a:t>
            </a:r>
            <a:r>
              <a:rPr lang="en-US" sz="3200" i="1" dirty="0" err="1"/>
              <a:t>i,j</a:t>
            </a:r>
            <a:r>
              <a:rPr lang="en-US" sz="3200" i="1" dirty="0"/>
              <a:t>}</a:t>
            </a:r>
            <a:r>
              <a:rPr lang="en-US" sz="3200" dirty="0"/>
              <a:t> with the maximal </a:t>
            </a:r>
            <a:r>
              <a:rPr lang="en-US" sz="3200" i="1" dirty="0" err="1"/>
              <a:t>a</a:t>
            </a:r>
            <a:r>
              <a:rPr lang="en-US" sz="3200" i="1" baseline="-25000" dirty="0" err="1"/>
              <a:t>ij</a:t>
            </a:r>
            <a:r>
              <a:rPr lang="en-US" sz="3200" dirty="0"/>
              <a:t> to </a:t>
            </a:r>
            <a:r>
              <a:rPr lang="en-US" sz="3200" i="1" dirty="0"/>
              <a:t>T</a:t>
            </a:r>
            <a:r>
              <a:rPr lang="en-US" sz="3200" dirty="0"/>
              <a:t>.</a:t>
            </a:r>
            <a:endParaRPr lang="ru-RU" sz="3200" dirty="0"/>
          </a:p>
          <a:p>
            <a:pPr algn="l" hangingPunct="0"/>
            <a:r>
              <a:rPr lang="en-US" sz="3200" b="1" dirty="0"/>
              <a:t>3. Stop-condition. </a:t>
            </a:r>
            <a:endParaRPr lang="ru-RU" sz="3200" dirty="0"/>
          </a:p>
          <a:p>
            <a:pPr algn="l" hangingPunct="0"/>
            <a:r>
              <a:rPr lang="en-US" sz="3200" dirty="0"/>
              <a:t>If </a:t>
            </a:r>
            <a:r>
              <a:rPr lang="en-US" sz="3200" i="1" dirty="0"/>
              <a:t>I-T=</a:t>
            </a:r>
            <a:r>
              <a:rPr lang="en-US" sz="3200" i="1" dirty="0">
                <a:sym typeface="Symbol" panose="05050102010706020507" pitchFamily="18" charset="2"/>
              </a:rPr>
              <a:t></a:t>
            </a:r>
            <a:r>
              <a:rPr lang="en-US" sz="3200" dirty="0"/>
              <a:t>, halt and output tree </a:t>
            </a:r>
            <a:r>
              <a:rPr lang="en-US" sz="3200" i="1" dirty="0"/>
              <a:t>T</a:t>
            </a:r>
            <a:r>
              <a:rPr lang="en-US" sz="3200" dirty="0"/>
              <a:t>. Otherwise, go to 2.</a:t>
            </a:r>
            <a:endParaRPr lang="ru-RU" sz="3200" dirty="0"/>
          </a:p>
          <a:p>
            <a:pPr algn="l" hangingPunct="0"/>
            <a:r>
              <a:rPr lang="en-US" sz="3200" dirty="0">
                <a:solidFill>
                  <a:schemeClr val="accent1"/>
                </a:solidFill>
              </a:rPr>
              <a:t>Quest: What MST is built with this algorithm: Maximal or Minimal?</a:t>
            </a:r>
            <a:endParaRPr lang="ru-RU" sz="3200" dirty="0">
              <a:solidFill>
                <a:schemeClr val="accent1"/>
              </a:solidFill>
            </a:endParaRP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E7418C-D318-4B78-9166-CAB7E3F3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991765-BAC8-4457-8A01-C940AA4B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62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9F164D3-2DBF-49E8-962E-528A9EB56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78162"/>
              </p:ext>
            </p:extLst>
          </p:nvPr>
        </p:nvGraphicFramePr>
        <p:xfrm>
          <a:off x="1463040" y="1094914"/>
          <a:ext cx="9047747" cy="5635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1770">
                  <a:extLst>
                    <a:ext uri="{9D8B030D-6E8A-4147-A177-3AD203B41FA5}">
                      <a16:colId xmlns:a16="http://schemas.microsoft.com/office/drawing/2014/main" val="1148415847"/>
                    </a:ext>
                  </a:extLst>
                </a:gridCol>
                <a:gridCol w="8865977">
                  <a:extLst>
                    <a:ext uri="{9D8B030D-6E8A-4147-A177-3AD203B41FA5}">
                      <a16:colId xmlns:a16="http://schemas.microsoft.com/office/drawing/2014/main" val="3962391197"/>
                    </a:ext>
                  </a:extLst>
                </a:gridCol>
              </a:tblGrid>
              <a:tr h="281409">
                <a:tc>
                  <a:txBody>
                    <a:bodyPr/>
                    <a:lstStyle/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Stimulus</a:t>
                      </a:r>
                      <a:endParaRPr lang="ru-RU" sz="1000" b="1" kern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                      Response</a:t>
                      </a:r>
                      <a:endParaRPr lang="ru-RU" sz="28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1        2       3      4       5      6       7       8      9     0</a:t>
                      </a:r>
                      <a:endParaRPr lang="ru-RU" sz="2800" b="1" kern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8533302"/>
                  </a:ext>
                </a:extLst>
              </a:tr>
              <a:tr h="4538320">
                <a:tc>
                  <a:txBody>
                    <a:bodyPr/>
                    <a:lstStyle/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</a:t>
                      </a:r>
                      <a:endParaRPr lang="ru-RU" sz="10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2</a:t>
                      </a:r>
                      <a:endParaRPr lang="ru-RU" sz="10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3</a:t>
                      </a:r>
                      <a:endParaRPr lang="ru-RU" sz="10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4</a:t>
                      </a:r>
                      <a:endParaRPr lang="ru-RU" sz="10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5</a:t>
                      </a:r>
                      <a:endParaRPr lang="ru-RU" sz="10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6</a:t>
                      </a:r>
                      <a:endParaRPr lang="ru-RU" sz="10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7</a:t>
                      </a:r>
                      <a:endParaRPr lang="ru-RU" sz="10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8</a:t>
                      </a:r>
                      <a:endParaRPr lang="ru-RU" sz="10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9</a:t>
                      </a:r>
                      <a:endParaRPr lang="ru-RU" sz="1000" kern="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</a:t>
                      </a:r>
                      <a:endParaRPr lang="ru-RU" sz="1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877     11    18    86      9    20   165      6    15    11</a:t>
                      </a:r>
                      <a:endParaRPr lang="ru-RU" sz="28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11  782    38    13    31    31       9    29    18    11</a:t>
                      </a:r>
                      <a:endParaRPr lang="ru-RU" sz="28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18    38   681     6    31      4     31    29  132    11</a:t>
                      </a:r>
                      <a:endParaRPr lang="ru-RU" sz="28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86    13      6  732      9     11    26    13    44      6</a:t>
                      </a:r>
                      <a:endParaRPr lang="ru-RU" sz="28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  9    31    31      9   669    88      7    13  104    11</a:t>
                      </a:r>
                      <a:endParaRPr lang="ru-RU" sz="28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20    31      4    11     88  633      2  113    11    31</a:t>
                      </a:r>
                      <a:endParaRPr lang="ru-RU" sz="28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165      9    31    26       7      2  667     6     13    16</a:t>
                      </a:r>
                      <a:endParaRPr lang="ru-RU" sz="28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  6    29    29    13     13  113      6  577    75  122</a:t>
                      </a:r>
                      <a:endParaRPr lang="ru-RU" sz="28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15    18   132   44   104    11    13    75  550    32</a:t>
                      </a:r>
                      <a:endParaRPr lang="ru-RU" sz="28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11    11     11     6     11    31    16  122    32  818</a:t>
                      </a:r>
                      <a:endParaRPr lang="ru-RU" sz="2800" b="1" kern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780775"/>
                  </a:ext>
                </a:extLst>
              </a:tr>
            </a:tbl>
          </a:graphicData>
        </a:graphic>
      </p:graphicFrame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44CEC9-A90C-44F9-AA0F-0E6E7DFD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8668C9-E19A-4387-8111-BA97A52A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18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3E8D179-5421-4FF9-9BCF-2B86AEBB8A4B}"/>
              </a:ext>
            </a:extLst>
          </p:cNvPr>
          <p:cNvSpPr/>
          <p:nvPr/>
        </p:nvSpPr>
        <p:spPr>
          <a:xfrm>
            <a:off x="347207" y="510138"/>
            <a:ext cx="10769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3200" b="1" dirty="0"/>
              <a:t>Example: Digits 0, 1, 2,…, 9 confusion data (symmetrized)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0911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5583">
            <a:extLst>
              <a:ext uri="{FF2B5EF4-FFF2-40B4-BE49-F238E27FC236}">
                <a16:creationId xmlns:a16="http://schemas.microsoft.com/office/drawing/2014/main" id="{62D176C1-8757-4B24-9AD5-63990A0F1849}"/>
              </a:ext>
            </a:extLst>
          </p:cNvPr>
          <p:cNvGrpSpPr>
            <a:grpSpLocks/>
          </p:cNvGrpSpPr>
          <p:nvPr/>
        </p:nvGrpSpPr>
        <p:grpSpPr bwMode="auto">
          <a:xfrm>
            <a:off x="2565472" y="1020835"/>
            <a:ext cx="5268394" cy="5604387"/>
            <a:chOff x="2722" y="4973"/>
            <a:chExt cx="3005" cy="3283"/>
          </a:xfrm>
        </p:grpSpPr>
        <p:grpSp>
          <p:nvGrpSpPr>
            <p:cNvPr id="3" name="Group 2066">
              <a:extLst>
                <a:ext uri="{FF2B5EF4-FFF2-40B4-BE49-F238E27FC236}">
                  <a16:creationId xmlns:a16="http://schemas.microsoft.com/office/drawing/2014/main" id="{70E32C5F-77AE-46AE-AE4C-E7F302F99B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" y="4973"/>
              <a:ext cx="3005" cy="3283"/>
              <a:chOff x="5615" y="5384"/>
              <a:chExt cx="3005" cy="3283"/>
            </a:xfrm>
          </p:grpSpPr>
          <p:sp>
            <p:nvSpPr>
              <p:cNvPr id="13" name="Text Box 2067">
                <a:extLst>
                  <a:ext uri="{FF2B5EF4-FFF2-40B4-BE49-F238E27FC236}">
                    <a16:creationId xmlns:a16="http://schemas.microsoft.com/office/drawing/2014/main" id="{78FB3579-AD63-4BEF-8217-E618F39046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5" y="5384"/>
                <a:ext cx="3005" cy="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indent="150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kumimoji="0" lang="en-US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RU" sz="2400" dirty="0"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88    31    113  122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31     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29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38   29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31        75     32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104  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    </a:t>
                </a: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31     132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9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    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26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4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165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86                            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kumimoji="0" lang="en-US" altLang="ru-RU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4" name="Group 2068">
                <a:extLst>
                  <a:ext uri="{FF2B5EF4-FFF2-40B4-BE49-F238E27FC236}">
                    <a16:creationId xmlns:a16="http://schemas.microsoft.com/office/drawing/2014/main" id="{C247CF78-32FF-4540-8587-38A2E3A06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54" y="5384"/>
                <a:ext cx="2344" cy="2936"/>
                <a:chOff x="5854" y="5384"/>
                <a:chExt cx="2344" cy="2936"/>
              </a:xfrm>
            </p:grpSpPr>
            <p:grpSp>
              <p:nvGrpSpPr>
                <p:cNvPr id="15" name="Group 2069">
                  <a:extLst>
                    <a:ext uri="{FF2B5EF4-FFF2-40B4-BE49-F238E27FC236}">
                      <a16:creationId xmlns:a16="http://schemas.microsoft.com/office/drawing/2014/main" id="{3B863312-B202-48DD-B26A-E7CFCAD4C2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854" y="5384"/>
                  <a:ext cx="2344" cy="2936"/>
                  <a:chOff x="4817" y="10313"/>
                  <a:chExt cx="3990" cy="5058"/>
                </a:xfrm>
              </p:grpSpPr>
              <p:sp>
                <p:nvSpPr>
                  <p:cNvPr id="18" name="Line 2070">
                    <a:extLst>
                      <a:ext uri="{FF2B5EF4-FFF2-40B4-BE49-F238E27FC236}">
                        <a16:creationId xmlns:a16="http://schemas.microsoft.com/office/drawing/2014/main" id="{29488EE6-F338-4182-BEBE-E338DFF233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380" y="10790"/>
                    <a:ext cx="615" cy="85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9" name="Line 2071">
                    <a:extLst>
                      <a:ext uri="{FF2B5EF4-FFF2-40B4-BE49-F238E27FC236}">
                        <a16:creationId xmlns:a16="http://schemas.microsoft.com/office/drawing/2014/main" id="{AF1559D0-DFBA-4857-94B4-B43B1D5C22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10" y="11877"/>
                    <a:ext cx="456" cy="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" name="Line 2072">
                    <a:extLst>
                      <a:ext uri="{FF2B5EF4-FFF2-40B4-BE49-F238E27FC236}">
                        <a16:creationId xmlns:a16="http://schemas.microsoft.com/office/drawing/2014/main" id="{F353F37F-07F0-4FF8-85FB-444291BA52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45" y="11851"/>
                    <a:ext cx="39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1" name="Line 2073">
                    <a:extLst>
                      <a:ext uri="{FF2B5EF4-FFF2-40B4-BE49-F238E27FC236}">
                        <a16:creationId xmlns:a16="http://schemas.microsoft.com/office/drawing/2014/main" id="{1899BF69-9A7B-4C37-9B5B-9A6E517011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92" y="14867"/>
                    <a:ext cx="882" cy="22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2" name="Line 2074">
                    <a:extLst>
                      <a:ext uri="{FF2B5EF4-FFF2-40B4-BE49-F238E27FC236}">
                        <a16:creationId xmlns:a16="http://schemas.microsoft.com/office/drawing/2014/main" id="{F2C48A5D-2B5B-4B40-B591-08CB9A4009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83" y="13264"/>
                    <a:ext cx="615" cy="5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" name="Line 2075">
                    <a:extLst>
                      <a:ext uri="{FF2B5EF4-FFF2-40B4-BE49-F238E27FC236}">
                        <a16:creationId xmlns:a16="http://schemas.microsoft.com/office/drawing/2014/main" id="{5F339C10-59B1-42E1-B4AF-64698B5A79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48" y="13250"/>
                    <a:ext cx="270" cy="22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4" name="Line 2076">
                    <a:extLst>
                      <a:ext uri="{FF2B5EF4-FFF2-40B4-BE49-F238E27FC236}">
                        <a16:creationId xmlns:a16="http://schemas.microsoft.com/office/drawing/2014/main" id="{FF72E184-B30E-4D37-81DE-0E9A5FCFC4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60" y="14084"/>
                    <a:ext cx="291" cy="33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" name="Line 2077">
                    <a:extLst>
                      <a:ext uri="{FF2B5EF4-FFF2-40B4-BE49-F238E27FC236}">
                        <a16:creationId xmlns:a16="http://schemas.microsoft.com/office/drawing/2014/main" id="{F55655BF-66F2-4299-9A20-59CDF34381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26" y="11116"/>
                    <a:ext cx="1013" cy="256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" name="Line 2078">
                    <a:extLst>
                      <a:ext uri="{FF2B5EF4-FFF2-40B4-BE49-F238E27FC236}">
                        <a16:creationId xmlns:a16="http://schemas.microsoft.com/office/drawing/2014/main" id="{6C47E888-4F90-40B4-87C2-B46758DEC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180" y="12349"/>
                    <a:ext cx="333" cy="112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7" name="Group 2079">
                    <a:extLst>
                      <a:ext uri="{FF2B5EF4-FFF2-40B4-BE49-F238E27FC236}">
                        <a16:creationId xmlns:a16="http://schemas.microsoft.com/office/drawing/2014/main" id="{EB973BA5-CEB5-4C51-B693-C407F7094A7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17" y="10313"/>
                    <a:ext cx="3990" cy="5058"/>
                    <a:chOff x="3813" y="3870"/>
                    <a:chExt cx="3990" cy="5058"/>
                  </a:xfrm>
                </p:grpSpPr>
                <p:sp>
                  <p:nvSpPr>
                    <p:cNvPr id="29" name="Oval 2080">
                      <a:extLst>
                        <a:ext uri="{FF2B5EF4-FFF2-40B4-BE49-F238E27FC236}">
                          <a16:creationId xmlns:a16="http://schemas.microsoft.com/office/drawing/2014/main" id="{A1E58CBD-69AB-4B9C-A2EB-942FF9FD11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94" y="6996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" name="Oval 2081">
                      <a:extLst>
                        <a:ext uri="{FF2B5EF4-FFF2-40B4-BE49-F238E27FC236}">
                          <a16:creationId xmlns:a16="http://schemas.microsoft.com/office/drawing/2014/main" id="{3CE363B1-5FDB-43DF-B6BA-CFF3BC4D5C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5010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1" name="Oval 2082">
                      <a:extLst>
                        <a:ext uri="{FF2B5EF4-FFF2-40B4-BE49-F238E27FC236}">
                          <a16:creationId xmlns:a16="http://schemas.microsoft.com/office/drawing/2014/main" id="{EBF18B09-489F-476C-A9BC-443FFB5562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3870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2" name="Oval 2083">
                      <a:extLst>
                        <a:ext uri="{FF2B5EF4-FFF2-40B4-BE49-F238E27FC236}">
                          <a16:creationId xmlns:a16="http://schemas.microsoft.com/office/drawing/2014/main" id="{D0F3772A-AB41-4A8D-B75E-7F534F26530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13" y="5124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" name="Oval 2084">
                      <a:extLst>
                        <a:ext uri="{FF2B5EF4-FFF2-40B4-BE49-F238E27FC236}">
                          <a16:creationId xmlns:a16="http://schemas.microsoft.com/office/drawing/2014/main" id="{CB1F578A-9FE8-4573-A01E-EE164EF348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0" y="5181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" name="Oval 2085">
                      <a:extLst>
                        <a:ext uri="{FF2B5EF4-FFF2-40B4-BE49-F238E27FC236}">
                          <a16:creationId xmlns:a16="http://schemas.microsoft.com/office/drawing/2014/main" id="{EA258C3F-E78C-44E2-B455-64A1BA937F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6207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" name="Oval 2086">
                      <a:extLst>
                        <a:ext uri="{FF2B5EF4-FFF2-40B4-BE49-F238E27FC236}">
                          <a16:creationId xmlns:a16="http://schemas.microsoft.com/office/drawing/2014/main" id="{529F8F7E-BA0A-45A4-AE89-78C7718F41D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34" y="7857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6" name="Oval 2087">
                      <a:extLst>
                        <a:ext uri="{FF2B5EF4-FFF2-40B4-BE49-F238E27FC236}">
                          <a16:creationId xmlns:a16="http://schemas.microsoft.com/office/drawing/2014/main" id="{B8F5FBF2-CE8A-4A94-B860-DAFB7D0564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70" y="7290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" name="Oval 2088">
                      <a:extLst>
                        <a:ext uri="{FF2B5EF4-FFF2-40B4-BE49-F238E27FC236}">
                          <a16:creationId xmlns:a16="http://schemas.microsoft.com/office/drawing/2014/main" id="{9C3B7515-E609-468E-BACA-102C3F4C48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8187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8" name="Oval 2089">
                      <a:extLst>
                        <a:ext uri="{FF2B5EF4-FFF2-40B4-BE49-F238E27FC236}">
                          <a16:creationId xmlns:a16="http://schemas.microsoft.com/office/drawing/2014/main" id="{0D7AF9F7-C702-4548-9BA4-39E29AEB5E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62" y="3984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9" name="Line 2090">
                      <a:extLst>
                        <a:ext uri="{FF2B5EF4-FFF2-40B4-BE49-F238E27FC236}">
                          <a16:creationId xmlns:a16="http://schemas.microsoft.com/office/drawing/2014/main" id="{BE0FF7E7-4CA4-4231-BD3C-E24C552CFE5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70" y="4611"/>
                      <a:ext cx="0" cy="39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0" name="Line 2091">
                      <a:extLst>
                        <a:ext uri="{FF2B5EF4-FFF2-40B4-BE49-F238E27FC236}">
                          <a16:creationId xmlns:a16="http://schemas.microsoft.com/office/drawing/2014/main" id="{A94F15F8-0567-4569-8C5B-E2CE121327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40" y="5751"/>
                      <a:ext cx="615" cy="59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" name="Line 2092">
                      <a:extLst>
                        <a:ext uri="{FF2B5EF4-FFF2-40B4-BE49-F238E27FC236}">
                          <a16:creationId xmlns:a16="http://schemas.microsoft.com/office/drawing/2014/main" id="{C5129615-544D-479C-A4F9-B4EFAF89D3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80" y="4440"/>
                      <a:ext cx="705" cy="85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" name="Line 2093">
                      <a:extLst>
                        <a:ext uri="{FF2B5EF4-FFF2-40B4-BE49-F238E27FC236}">
                          <a16:creationId xmlns:a16="http://schemas.microsoft.com/office/drawing/2014/main" id="{6F94ED7F-CE57-4904-876A-5BCCE8FDDA6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694" y="5865"/>
                      <a:ext cx="591" cy="57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" name="Line 2094">
                      <a:extLst>
                        <a:ext uri="{FF2B5EF4-FFF2-40B4-BE49-F238E27FC236}">
                          <a16:creationId xmlns:a16="http://schemas.microsoft.com/office/drawing/2014/main" id="{5CD1B29F-F710-400C-A028-8D7128066B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70" y="5751"/>
                      <a:ext cx="0" cy="45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4" name="Line 2095">
                      <a:extLst>
                        <a:ext uri="{FF2B5EF4-FFF2-40B4-BE49-F238E27FC236}">
                          <a16:creationId xmlns:a16="http://schemas.microsoft.com/office/drawing/2014/main" id="{516BFB17-187F-43C3-946C-B06F81FB02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720" y="4698"/>
                      <a:ext cx="555" cy="59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8" name="Freeform 2096">
                    <a:extLst>
                      <a:ext uri="{FF2B5EF4-FFF2-40B4-BE49-F238E27FC236}">
                        <a16:creationId xmlns:a16="http://schemas.microsoft.com/office/drawing/2014/main" id="{1BAE2914-3D8F-4DAA-956E-2E5DED132D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19" y="12308"/>
                    <a:ext cx="1479" cy="1605"/>
                  </a:xfrm>
                  <a:custGeom>
                    <a:avLst/>
                    <a:gdLst>
                      <a:gd name="T0" fmla="*/ 1479 w 1479"/>
                      <a:gd name="T1" fmla="*/ 1605 h 1605"/>
                      <a:gd name="T2" fmla="*/ 480 w 1479"/>
                      <a:gd name="T3" fmla="*/ 1074 h 1605"/>
                      <a:gd name="T4" fmla="*/ 0 w 1479"/>
                      <a:gd name="T5" fmla="*/ 0 h 16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479" h="1605">
                        <a:moveTo>
                          <a:pt x="1479" y="1605"/>
                        </a:moveTo>
                        <a:cubicBezTo>
                          <a:pt x="1102" y="1473"/>
                          <a:pt x="726" y="1341"/>
                          <a:pt x="480" y="1074"/>
                        </a:cubicBezTo>
                        <a:cubicBezTo>
                          <a:pt x="234" y="807"/>
                          <a:pt x="77" y="169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6" name="Line 2097">
                  <a:extLst>
                    <a:ext uri="{FF2B5EF4-FFF2-40B4-BE49-F238E27FC236}">
                      <a16:creationId xmlns:a16="http://schemas.microsoft.com/office/drawing/2014/main" id="{988A69BA-8341-4A1D-BBD8-308FBC609A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36" y="7753"/>
                  <a:ext cx="347" cy="2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7" name="Line 2098">
                  <a:extLst>
                    <a:ext uri="{FF2B5EF4-FFF2-40B4-BE49-F238E27FC236}">
                      <a16:creationId xmlns:a16="http://schemas.microsoft.com/office/drawing/2014/main" id="{EFA04A07-CEF3-41A0-912C-7705E2FF60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26" y="7624"/>
                  <a:ext cx="1131" cy="24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4" name="Line 2099">
              <a:extLst>
                <a:ext uri="{FF2B5EF4-FFF2-40B4-BE49-F238E27FC236}">
                  <a16:creationId xmlns:a16="http://schemas.microsoft.com/office/drawing/2014/main" id="{569ED648-99B4-4F60-B4FA-682BE2C01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5387"/>
              <a:ext cx="13" cy="2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Line 2100">
              <a:extLst>
                <a:ext uri="{FF2B5EF4-FFF2-40B4-BE49-F238E27FC236}">
                  <a16:creationId xmlns:a16="http://schemas.microsoft.com/office/drawing/2014/main" id="{02EEFB19-F62A-40AC-A131-657BD3BD2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0" y="6069"/>
              <a:ext cx="0" cy="2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Line 2101">
              <a:extLst>
                <a:ext uri="{FF2B5EF4-FFF2-40B4-BE49-F238E27FC236}">
                  <a16:creationId xmlns:a16="http://schemas.microsoft.com/office/drawing/2014/main" id="{21235E36-99E1-4FFB-A240-A34D059D1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0" y="6056"/>
              <a:ext cx="360" cy="3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Line 2102">
              <a:extLst>
                <a:ext uri="{FF2B5EF4-FFF2-40B4-BE49-F238E27FC236}">
                  <a16:creationId xmlns:a16="http://schemas.microsoft.com/office/drawing/2014/main" id="{4003E55C-8A58-4EF5-920A-BFE14CB47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7" y="6699"/>
              <a:ext cx="386" cy="3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Line 2103">
              <a:extLst>
                <a:ext uri="{FF2B5EF4-FFF2-40B4-BE49-F238E27FC236}">
                  <a16:creationId xmlns:a16="http://schemas.microsoft.com/office/drawing/2014/main" id="{2273E6AD-C486-404D-B5EB-AC6C146B6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1" y="6673"/>
              <a:ext cx="180" cy="14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Line 2104">
              <a:extLst>
                <a:ext uri="{FF2B5EF4-FFF2-40B4-BE49-F238E27FC236}">
                  <a16:creationId xmlns:a16="http://schemas.microsoft.com/office/drawing/2014/main" id="{12E85553-B916-49A0-8B6D-BBA41B3937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7" y="6107"/>
              <a:ext cx="386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Line 2105">
              <a:extLst>
                <a:ext uri="{FF2B5EF4-FFF2-40B4-BE49-F238E27FC236}">
                  <a16:creationId xmlns:a16="http://schemas.microsoft.com/office/drawing/2014/main" id="{35A8173C-9708-4D7E-94CC-6527ECE8F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0" y="5451"/>
              <a:ext cx="309" cy="3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Line 2106">
              <a:extLst>
                <a:ext uri="{FF2B5EF4-FFF2-40B4-BE49-F238E27FC236}">
                  <a16:creationId xmlns:a16="http://schemas.microsoft.com/office/drawing/2014/main" id="{772A39B9-EC3D-4D87-ABE0-850B3AB0B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9" y="7354"/>
              <a:ext cx="282" cy="2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2107">
              <a:extLst>
                <a:ext uri="{FF2B5EF4-FFF2-40B4-BE49-F238E27FC236}">
                  <a16:creationId xmlns:a16="http://schemas.microsoft.com/office/drawing/2014/main" id="{C0C8B885-A6A5-4A76-9D04-FF68FC63F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7123"/>
              <a:ext cx="192" cy="2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90" name="Rectangle 91">
            <a:extLst>
              <a:ext uri="{FF2B5EF4-FFF2-40B4-BE49-F238E27FC236}">
                <a16:creationId xmlns:a16="http://schemas.microsoft.com/office/drawing/2014/main" id="{246CA8A5-7D3F-40F1-9906-709A5DC60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836" y="1949026"/>
            <a:ext cx="3372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Нижний колонтитул 90">
            <a:extLst>
              <a:ext uri="{FF2B5EF4-FFF2-40B4-BE49-F238E27FC236}">
                <a16:creationId xmlns:a16="http://schemas.microsoft.com/office/drawing/2014/main" id="{C2089B72-8BE1-4AEF-A8F2-93386195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92" name="Номер слайда 91">
            <a:extLst>
              <a:ext uri="{FF2B5EF4-FFF2-40B4-BE49-F238E27FC236}">
                <a16:creationId xmlns:a16="http://schemas.microsoft.com/office/drawing/2014/main" id="{BB1C7EB1-B903-4562-B081-918F376A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19</a:t>
            </a:fld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2D79CB9-4763-4AB6-8BF7-408460E8057C}"/>
              </a:ext>
            </a:extLst>
          </p:cNvPr>
          <p:cNvSpPr/>
          <p:nvPr/>
        </p:nvSpPr>
        <p:spPr>
          <a:xfrm>
            <a:off x="324355" y="212854"/>
            <a:ext cx="11701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Example: Digits 0, 1, 2,…, 9 confusion data  as a graph (weights &gt; 21)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7624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B1BBF-4A12-400A-9822-7132ECCB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8657C-67B3-4A67-B8B3-B561E1F6C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011382"/>
            <a:ext cx="11457709" cy="5710093"/>
          </a:xfrm>
        </p:spPr>
        <p:txBody>
          <a:bodyPr/>
          <a:lstStyle/>
          <a:p>
            <a:r>
              <a:rPr lang="en-US" sz="3200" dirty="0"/>
              <a:t>Cluster hierarchy: a binary rooted tree with a height function, whose leaves are one-to-one labeled by dataset entities</a:t>
            </a:r>
          </a:p>
          <a:p>
            <a:r>
              <a:rPr lang="en-US" sz="3200" dirty="0"/>
              <a:t>Agglomerative clustering algorithm</a:t>
            </a:r>
          </a:p>
          <a:p>
            <a:r>
              <a:rPr lang="en-US" sz="3200" dirty="0"/>
              <a:t>Two distance between </a:t>
            </a:r>
            <a:r>
              <a:rPr lang="en-US" sz="3200"/>
              <a:t>clusters measures: </a:t>
            </a:r>
            <a:endParaRPr lang="en-US" sz="3200" dirty="0"/>
          </a:p>
          <a:p>
            <a:pPr lvl="1"/>
            <a:r>
              <a:rPr lang="en-US" sz="3200" dirty="0"/>
              <a:t>Ward distance</a:t>
            </a:r>
          </a:p>
          <a:p>
            <a:pPr lvl="1"/>
            <a:r>
              <a:rPr lang="en-US" sz="3200" dirty="0"/>
              <a:t>Nearest Neighbor distance</a:t>
            </a:r>
          </a:p>
          <a:p>
            <a:r>
              <a:rPr lang="en-US" sz="3200" dirty="0"/>
              <a:t>Derivation of Ward cluster-to-cluster distance as the increment of the K-means square error criterion at the cluster merger</a:t>
            </a:r>
          </a:p>
          <a:p>
            <a:r>
              <a:rPr lang="en-US" sz="3200" dirty="0"/>
              <a:t>Max/Min Spanning Tree and Prim’s algorithm (with an example)</a:t>
            </a:r>
          </a:p>
          <a:p>
            <a:r>
              <a:rPr lang="en-US" sz="3200" dirty="0"/>
              <a:t>NN Divisive clustering with MST (with an example)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D1221-1903-41F4-B216-8B10BB6A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072780-2243-4245-AA82-4CAB3000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249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5583">
            <a:extLst>
              <a:ext uri="{FF2B5EF4-FFF2-40B4-BE49-F238E27FC236}">
                <a16:creationId xmlns:a16="http://schemas.microsoft.com/office/drawing/2014/main" id="{62D176C1-8757-4B24-9AD5-63990A0F1849}"/>
              </a:ext>
            </a:extLst>
          </p:cNvPr>
          <p:cNvGrpSpPr>
            <a:grpSpLocks/>
          </p:cNvGrpSpPr>
          <p:nvPr/>
        </p:nvGrpSpPr>
        <p:grpSpPr bwMode="auto">
          <a:xfrm>
            <a:off x="947203" y="934525"/>
            <a:ext cx="5268394" cy="5604387"/>
            <a:chOff x="2722" y="4973"/>
            <a:chExt cx="3005" cy="3283"/>
          </a:xfrm>
        </p:grpSpPr>
        <p:grpSp>
          <p:nvGrpSpPr>
            <p:cNvPr id="3" name="Group 2066">
              <a:extLst>
                <a:ext uri="{FF2B5EF4-FFF2-40B4-BE49-F238E27FC236}">
                  <a16:creationId xmlns:a16="http://schemas.microsoft.com/office/drawing/2014/main" id="{70E32C5F-77AE-46AE-AE4C-E7F302F99B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" y="4973"/>
              <a:ext cx="3005" cy="3283"/>
              <a:chOff x="5615" y="5384"/>
              <a:chExt cx="3005" cy="3283"/>
            </a:xfrm>
          </p:grpSpPr>
          <p:sp>
            <p:nvSpPr>
              <p:cNvPr id="13" name="Text Box 2067">
                <a:extLst>
                  <a:ext uri="{FF2B5EF4-FFF2-40B4-BE49-F238E27FC236}">
                    <a16:creationId xmlns:a16="http://schemas.microsoft.com/office/drawing/2014/main" id="{78FB3579-AD63-4BEF-8217-E618F39046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5" y="5384"/>
                <a:ext cx="3005" cy="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indent="150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kumimoji="0" lang="en-US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RU" sz="2400" dirty="0"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88    31    113  122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31     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29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38   29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31        75     32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104  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    </a:t>
                </a: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31     132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9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    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26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4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165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86                            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kumimoji="0" lang="en-US" altLang="ru-RU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4" name="Group 2068">
                <a:extLst>
                  <a:ext uri="{FF2B5EF4-FFF2-40B4-BE49-F238E27FC236}">
                    <a16:creationId xmlns:a16="http://schemas.microsoft.com/office/drawing/2014/main" id="{C247CF78-32FF-4540-8587-38A2E3A06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54" y="5384"/>
                <a:ext cx="2344" cy="2936"/>
                <a:chOff x="5854" y="5384"/>
                <a:chExt cx="2344" cy="2936"/>
              </a:xfrm>
            </p:grpSpPr>
            <p:grpSp>
              <p:nvGrpSpPr>
                <p:cNvPr id="15" name="Group 2069">
                  <a:extLst>
                    <a:ext uri="{FF2B5EF4-FFF2-40B4-BE49-F238E27FC236}">
                      <a16:creationId xmlns:a16="http://schemas.microsoft.com/office/drawing/2014/main" id="{3B863312-B202-48DD-B26A-E7CFCAD4C2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854" y="5384"/>
                  <a:ext cx="2344" cy="2936"/>
                  <a:chOff x="4817" y="10313"/>
                  <a:chExt cx="3990" cy="5058"/>
                </a:xfrm>
              </p:grpSpPr>
              <p:sp>
                <p:nvSpPr>
                  <p:cNvPr id="18" name="Line 2070">
                    <a:extLst>
                      <a:ext uri="{FF2B5EF4-FFF2-40B4-BE49-F238E27FC236}">
                        <a16:creationId xmlns:a16="http://schemas.microsoft.com/office/drawing/2014/main" id="{29488EE6-F338-4182-BEBE-E338DFF233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380" y="10790"/>
                    <a:ext cx="615" cy="85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9" name="Line 2071">
                    <a:extLst>
                      <a:ext uri="{FF2B5EF4-FFF2-40B4-BE49-F238E27FC236}">
                        <a16:creationId xmlns:a16="http://schemas.microsoft.com/office/drawing/2014/main" id="{AF1559D0-DFBA-4857-94B4-B43B1D5C22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10" y="11877"/>
                    <a:ext cx="456" cy="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" name="Line 2072">
                    <a:extLst>
                      <a:ext uri="{FF2B5EF4-FFF2-40B4-BE49-F238E27FC236}">
                        <a16:creationId xmlns:a16="http://schemas.microsoft.com/office/drawing/2014/main" id="{F353F37F-07F0-4FF8-85FB-444291BA52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45" y="11851"/>
                    <a:ext cx="39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1" name="Line 2073">
                    <a:extLst>
                      <a:ext uri="{FF2B5EF4-FFF2-40B4-BE49-F238E27FC236}">
                        <a16:creationId xmlns:a16="http://schemas.microsoft.com/office/drawing/2014/main" id="{1899BF69-9A7B-4C37-9B5B-9A6E517011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92" y="14867"/>
                    <a:ext cx="882" cy="22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2" name="Line 2074">
                    <a:extLst>
                      <a:ext uri="{FF2B5EF4-FFF2-40B4-BE49-F238E27FC236}">
                        <a16:creationId xmlns:a16="http://schemas.microsoft.com/office/drawing/2014/main" id="{F2C48A5D-2B5B-4B40-B591-08CB9A4009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83" y="13264"/>
                    <a:ext cx="615" cy="5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" name="Line 2075">
                    <a:extLst>
                      <a:ext uri="{FF2B5EF4-FFF2-40B4-BE49-F238E27FC236}">
                        <a16:creationId xmlns:a16="http://schemas.microsoft.com/office/drawing/2014/main" id="{5F339C10-59B1-42E1-B4AF-64698B5A79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48" y="13250"/>
                    <a:ext cx="270" cy="22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4" name="Line 2076">
                    <a:extLst>
                      <a:ext uri="{FF2B5EF4-FFF2-40B4-BE49-F238E27FC236}">
                        <a16:creationId xmlns:a16="http://schemas.microsoft.com/office/drawing/2014/main" id="{FF72E184-B30E-4D37-81DE-0E9A5FCFC4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60" y="14084"/>
                    <a:ext cx="291" cy="33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" name="Line 2077">
                    <a:extLst>
                      <a:ext uri="{FF2B5EF4-FFF2-40B4-BE49-F238E27FC236}">
                        <a16:creationId xmlns:a16="http://schemas.microsoft.com/office/drawing/2014/main" id="{F55655BF-66F2-4299-9A20-59CDF34381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26" y="11116"/>
                    <a:ext cx="1013" cy="256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" name="Line 2078">
                    <a:extLst>
                      <a:ext uri="{FF2B5EF4-FFF2-40B4-BE49-F238E27FC236}">
                        <a16:creationId xmlns:a16="http://schemas.microsoft.com/office/drawing/2014/main" id="{6C47E888-4F90-40B4-87C2-B46758DEC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180" y="12349"/>
                    <a:ext cx="333" cy="112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7" name="Group 2079">
                    <a:extLst>
                      <a:ext uri="{FF2B5EF4-FFF2-40B4-BE49-F238E27FC236}">
                        <a16:creationId xmlns:a16="http://schemas.microsoft.com/office/drawing/2014/main" id="{EB973BA5-CEB5-4C51-B693-C407F7094A7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17" y="10313"/>
                    <a:ext cx="3990" cy="5058"/>
                    <a:chOff x="3813" y="3870"/>
                    <a:chExt cx="3990" cy="5058"/>
                  </a:xfrm>
                </p:grpSpPr>
                <p:sp>
                  <p:nvSpPr>
                    <p:cNvPr id="29" name="Oval 2080">
                      <a:extLst>
                        <a:ext uri="{FF2B5EF4-FFF2-40B4-BE49-F238E27FC236}">
                          <a16:creationId xmlns:a16="http://schemas.microsoft.com/office/drawing/2014/main" id="{A1E58CBD-69AB-4B9C-A2EB-942FF9FD11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94" y="6996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" name="Oval 2081">
                      <a:extLst>
                        <a:ext uri="{FF2B5EF4-FFF2-40B4-BE49-F238E27FC236}">
                          <a16:creationId xmlns:a16="http://schemas.microsoft.com/office/drawing/2014/main" id="{3CE363B1-5FDB-43DF-B6BA-CFF3BC4D5C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5010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1" name="Oval 2082">
                      <a:extLst>
                        <a:ext uri="{FF2B5EF4-FFF2-40B4-BE49-F238E27FC236}">
                          <a16:creationId xmlns:a16="http://schemas.microsoft.com/office/drawing/2014/main" id="{EBF18B09-489F-476C-A9BC-443FFB5562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3870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2" name="Oval 2083">
                      <a:extLst>
                        <a:ext uri="{FF2B5EF4-FFF2-40B4-BE49-F238E27FC236}">
                          <a16:creationId xmlns:a16="http://schemas.microsoft.com/office/drawing/2014/main" id="{D0F3772A-AB41-4A8D-B75E-7F534F26530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13" y="5124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" name="Oval 2084">
                      <a:extLst>
                        <a:ext uri="{FF2B5EF4-FFF2-40B4-BE49-F238E27FC236}">
                          <a16:creationId xmlns:a16="http://schemas.microsoft.com/office/drawing/2014/main" id="{CB1F578A-9FE8-4573-A01E-EE164EF348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0" y="5181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" name="Oval 2085">
                      <a:extLst>
                        <a:ext uri="{FF2B5EF4-FFF2-40B4-BE49-F238E27FC236}">
                          <a16:creationId xmlns:a16="http://schemas.microsoft.com/office/drawing/2014/main" id="{EA258C3F-E78C-44E2-B455-64A1BA937F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6207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" name="Oval 2086">
                      <a:extLst>
                        <a:ext uri="{FF2B5EF4-FFF2-40B4-BE49-F238E27FC236}">
                          <a16:creationId xmlns:a16="http://schemas.microsoft.com/office/drawing/2014/main" id="{529F8F7E-BA0A-45A4-AE89-78C7718F41D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34" y="7857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6" name="Oval 2087">
                      <a:extLst>
                        <a:ext uri="{FF2B5EF4-FFF2-40B4-BE49-F238E27FC236}">
                          <a16:creationId xmlns:a16="http://schemas.microsoft.com/office/drawing/2014/main" id="{B8F5FBF2-CE8A-4A94-B860-DAFB7D0564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70" y="7290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" name="Oval 2088">
                      <a:extLst>
                        <a:ext uri="{FF2B5EF4-FFF2-40B4-BE49-F238E27FC236}">
                          <a16:creationId xmlns:a16="http://schemas.microsoft.com/office/drawing/2014/main" id="{9C3B7515-E609-468E-BACA-102C3F4C48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8187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8" name="Oval 2089">
                      <a:extLst>
                        <a:ext uri="{FF2B5EF4-FFF2-40B4-BE49-F238E27FC236}">
                          <a16:creationId xmlns:a16="http://schemas.microsoft.com/office/drawing/2014/main" id="{0D7AF9F7-C702-4548-9BA4-39E29AEB5E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62" y="3984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9" name="Line 2090">
                      <a:extLst>
                        <a:ext uri="{FF2B5EF4-FFF2-40B4-BE49-F238E27FC236}">
                          <a16:creationId xmlns:a16="http://schemas.microsoft.com/office/drawing/2014/main" id="{BE0FF7E7-4CA4-4231-BD3C-E24C552CFE5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70" y="4611"/>
                      <a:ext cx="0" cy="39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0" name="Line 2091">
                      <a:extLst>
                        <a:ext uri="{FF2B5EF4-FFF2-40B4-BE49-F238E27FC236}">
                          <a16:creationId xmlns:a16="http://schemas.microsoft.com/office/drawing/2014/main" id="{A94F15F8-0567-4569-8C5B-E2CE121327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40" y="5751"/>
                      <a:ext cx="615" cy="59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" name="Line 2092">
                      <a:extLst>
                        <a:ext uri="{FF2B5EF4-FFF2-40B4-BE49-F238E27FC236}">
                          <a16:creationId xmlns:a16="http://schemas.microsoft.com/office/drawing/2014/main" id="{C5129615-544D-479C-A4F9-B4EFAF89D3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80" y="4440"/>
                      <a:ext cx="705" cy="85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" name="Line 2093">
                      <a:extLst>
                        <a:ext uri="{FF2B5EF4-FFF2-40B4-BE49-F238E27FC236}">
                          <a16:creationId xmlns:a16="http://schemas.microsoft.com/office/drawing/2014/main" id="{6F94ED7F-CE57-4904-876A-5BCCE8FDDA6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694" y="5865"/>
                      <a:ext cx="591" cy="57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" name="Line 2094">
                      <a:extLst>
                        <a:ext uri="{FF2B5EF4-FFF2-40B4-BE49-F238E27FC236}">
                          <a16:creationId xmlns:a16="http://schemas.microsoft.com/office/drawing/2014/main" id="{5CD1B29F-F710-400C-A028-8D7128066B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70" y="5751"/>
                      <a:ext cx="0" cy="45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4" name="Line 2095">
                      <a:extLst>
                        <a:ext uri="{FF2B5EF4-FFF2-40B4-BE49-F238E27FC236}">
                          <a16:creationId xmlns:a16="http://schemas.microsoft.com/office/drawing/2014/main" id="{516BFB17-187F-43C3-946C-B06F81FB02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720" y="4698"/>
                      <a:ext cx="555" cy="59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8" name="Freeform 2096">
                    <a:extLst>
                      <a:ext uri="{FF2B5EF4-FFF2-40B4-BE49-F238E27FC236}">
                        <a16:creationId xmlns:a16="http://schemas.microsoft.com/office/drawing/2014/main" id="{1BAE2914-3D8F-4DAA-956E-2E5DED132D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19" y="12308"/>
                    <a:ext cx="1479" cy="1605"/>
                  </a:xfrm>
                  <a:custGeom>
                    <a:avLst/>
                    <a:gdLst>
                      <a:gd name="T0" fmla="*/ 1479 w 1479"/>
                      <a:gd name="T1" fmla="*/ 1605 h 1605"/>
                      <a:gd name="T2" fmla="*/ 480 w 1479"/>
                      <a:gd name="T3" fmla="*/ 1074 h 1605"/>
                      <a:gd name="T4" fmla="*/ 0 w 1479"/>
                      <a:gd name="T5" fmla="*/ 0 h 16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479" h="1605">
                        <a:moveTo>
                          <a:pt x="1479" y="1605"/>
                        </a:moveTo>
                        <a:cubicBezTo>
                          <a:pt x="1102" y="1473"/>
                          <a:pt x="726" y="1341"/>
                          <a:pt x="480" y="1074"/>
                        </a:cubicBezTo>
                        <a:cubicBezTo>
                          <a:pt x="234" y="807"/>
                          <a:pt x="77" y="169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6" name="Line 2097">
                  <a:extLst>
                    <a:ext uri="{FF2B5EF4-FFF2-40B4-BE49-F238E27FC236}">
                      <a16:creationId xmlns:a16="http://schemas.microsoft.com/office/drawing/2014/main" id="{988A69BA-8341-4A1D-BBD8-308FBC609A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36" y="7753"/>
                  <a:ext cx="347" cy="2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7" name="Line 2098">
                  <a:extLst>
                    <a:ext uri="{FF2B5EF4-FFF2-40B4-BE49-F238E27FC236}">
                      <a16:creationId xmlns:a16="http://schemas.microsoft.com/office/drawing/2014/main" id="{EFA04A07-CEF3-41A0-912C-7705E2FF60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26" y="7624"/>
                  <a:ext cx="1131" cy="24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4" name="Line 2099">
              <a:extLst>
                <a:ext uri="{FF2B5EF4-FFF2-40B4-BE49-F238E27FC236}">
                  <a16:creationId xmlns:a16="http://schemas.microsoft.com/office/drawing/2014/main" id="{569ED648-99B4-4F60-B4FA-682BE2C01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5387"/>
              <a:ext cx="13" cy="2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Line 2100">
              <a:extLst>
                <a:ext uri="{FF2B5EF4-FFF2-40B4-BE49-F238E27FC236}">
                  <a16:creationId xmlns:a16="http://schemas.microsoft.com/office/drawing/2014/main" id="{02EEFB19-F62A-40AC-A131-657BD3BD2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0" y="6069"/>
              <a:ext cx="0" cy="2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Line 2101">
              <a:extLst>
                <a:ext uri="{FF2B5EF4-FFF2-40B4-BE49-F238E27FC236}">
                  <a16:creationId xmlns:a16="http://schemas.microsoft.com/office/drawing/2014/main" id="{21235E36-99E1-4FFB-A240-A34D059D1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0" y="6056"/>
              <a:ext cx="360" cy="3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Line 2102">
              <a:extLst>
                <a:ext uri="{FF2B5EF4-FFF2-40B4-BE49-F238E27FC236}">
                  <a16:creationId xmlns:a16="http://schemas.microsoft.com/office/drawing/2014/main" id="{4003E55C-8A58-4EF5-920A-BFE14CB47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7" y="6699"/>
              <a:ext cx="386" cy="3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Line 2103">
              <a:extLst>
                <a:ext uri="{FF2B5EF4-FFF2-40B4-BE49-F238E27FC236}">
                  <a16:creationId xmlns:a16="http://schemas.microsoft.com/office/drawing/2014/main" id="{2273E6AD-C486-404D-B5EB-AC6C146B6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1" y="6673"/>
              <a:ext cx="180" cy="14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Line 2104">
              <a:extLst>
                <a:ext uri="{FF2B5EF4-FFF2-40B4-BE49-F238E27FC236}">
                  <a16:creationId xmlns:a16="http://schemas.microsoft.com/office/drawing/2014/main" id="{12E85553-B916-49A0-8B6D-BBA41B3937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7" y="6107"/>
              <a:ext cx="386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Line 2105">
              <a:extLst>
                <a:ext uri="{FF2B5EF4-FFF2-40B4-BE49-F238E27FC236}">
                  <a16:creationId xmlns:a16="http://schemas.microsoft.com/office/drawing/2014/main" id="{35A8173C-9708-4D7E-94CC-6527ECE8F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0" y="5451"/>
              <a:ext cx="309" cy="3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Line 2106">
              <a:extLst>
                <a:ext uri="{FF2B5EF4-FFF2-40B4-BE49-F238E27FC236}">
                  <a16:creationId xmlns:a16="http://schemas.microsoft.com/office/drawing/2014/main" id="{772A39B9-EC3D-4D87-ABE0-850B3AB0B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9" y="7354"/>
              <a:ext cx="282" cy="2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2107">
              <a:extLst>
                <a:ext uri="{FF2B5EF4-FFF2-40B4-BE49-F238E27FC236}">
                  <a16:creationId xmlns:a16="http://schemas.microsoft.com/office/drawing/2014/main" id="{C0C8B885-A6A5-4A76-9D04-FF68FC63F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7123"/>
              <a:ext cx="192" cy="2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90" name="Rectangle 91">
            <a:extLst>
              <a:ext uri="{FF2B5EF4-FFF2-40B4-BE49-F238E27FC236}">
                <a16:creationId xmlns:a16="http://schemas.microsoft.com/office/drawing/2014/main" id="{246CA8A5-7D3F-40F1-9906-709A5DC60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836" y="1949026"/>
            <a:ext cx="3372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Нижний колонтитул 90">
            <a:extLst>
              <a:ext uri="{FF2B5EF4-FFF2-40B4-BE49-F238E27FC236}">
                <a16:creationId xmlns:a16="http://schemas.microsoft.com/office/drawing/2014/main" id="{C2089B72-8BE1-4AEF-A8F2-93386195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2D79CB9-4763-4AB6-8BF7-408460E8057C}"/>
              </a:ext>
            </a:extLst>
          </p:cNvPr>
          <p:cNvSpPr/>
          <p:nvPr/>
        </p:nvSpPr>
        <p:spPr>
          <a:xfrm>
            <a:off x="324356" y="212854"/>
            <a:ext cx="3714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Maximum ST to build</a:t>
            </a:r>
            <a:endParaRPr lang="ru-RU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E6DA1F-92C9-4246-93F4-A46100942E3C}"/>
              </a:ext>
            </a:extLst>
          </p:cNvPr>
          <p:cNvSpPr txBox="1"/>
          <p:nvPr/>
        </p:nvSpPr>
        <p:spPr>
          <a:xfrm>
            <a:off x="5755891" y="319088"/>
            <a:ext cx="629493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Start with arbitrary node. Let it be 0.</a:t>
            </a:r>
          </a:p>
          <a:p>
            <a:pPr marL="342900" indent="-342900">
              <a:buAutoNum type="arabicPeriod"/>
            </a:pPr>
            <a:r>
              <a:rPr lang="en-US" sz="2800" dirty="0"/>
              <a:t>A. Find a node nearest to 0:</a:t>
            </a:r>
          </a:p>
          <a:p>
            <a:r>
              <a:rPr lang="en-US" sz="2800" dirty="0"/>
              <a:t>0 --- 8 (122) which is current T.</a:t>
            </a:r>
          </a:p>
          <a:p>
            <a:r>
              <a:rPr lang="en-US" sz="2800" dirty="0"/>
              <a:t>      B. Find a node which is the nearest to either 0 or 8: 0---8(122)---6(113)</a:t>
            </a:r>
          </a:p>
          <a:p>
            <a:r>
              <a:rPr lang="en-US" sz="2800" dirty="0"/>
              <a:t>      C. Find a node nearest to either 0 or 8 or 6: 0---8(122)---6(113)----5 (88)</a:t>
            </a:r>
          </a:p>
          <a:p>
            <a:r>
              <a:rPr lang="en-US" sz="2800" dirty="0"/>
              <a:t>       D. Find a node nearest to 0, 8, 6, or 5: </a:t>
            </a:r>
          </a:p>
          <a:p>
            <a:r>
              <a:rPr lang="en-US" sz="2800" dirty="0"/>
              <a:t>0---8(122)---6(113)----5(88)----9(104)</a:t>
            </a:r>
          </a:p>
          <a:p>
            <a:r>
              <a:rPr lang="en-US" sz="2800" dirty="0"/>
              <a:t>       E. Find a node which is the nearest to either of 0,8,6,5,9: </a:t>
            </a:r>
          </a:p>
          <a:p>
            <a:r>
              <a:rPr lang="en-US" sz="2800" dirty="0"/>
              <a:t>0--8(122)--6(113)--5(88)--9(104)--3 (132)</a:t>
            </a:r>
          </a:p>
          <a:p>
            <a:endParaRPr lang="en-US" sz="2800" dirty="0"/>
          </a:p>
          <a:p>
            <a:r>
              <a:rPr lang="en-US" sz="3200" b="1" dirty="0">
                <a:solidFill>
                  <a:srgbClr val="C00000"/>
                </a:solidFill>
              </a:rPr>
              <a:t>Quiz:  Why Maximum ST?</a:t>
            </a:r>
          </a:p>
          <a:p>
            <a:r>
              <a:rPr lang="en-US" sz="2400" dirty="0"/>
              <a:t>      </a:t>
            </a:r>
            <a:endParaRPr lang="ru-RU" sz="2400" dirty="0"/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7B8D3475-3F82-49E9-9089-1DB7C33D78C5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207090" y="1407189"/>
            <a:ext cx="705181" cy="93641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309E1682-9CE8-472F-A1B6-EFC2A7E8A18C}"/>
              </a:ext>
            </a:extLst>
          </p:cNvPr>
          <p:cNvCxnSpPr>
            <a:cxnSpLocks/>
            <a:endCxn id="10" idx="1"/>
          </p:cNvCxnSpPr>
          <p:nvPr/>
        </p:nvCxnSpPr>
        <p:spPr>
          <a:xfrm flipH="1">
            <a:off x="4379987" y="1730226"/>
            <a:ext cx="551940" cy="56997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47F3F546-7577-4413-81CF-344932CBA4A1}"/>
              </a:ext>
            </a:extLst>
          </p:cNvPr>
          <p:cNvCxnSpPr>
            <a:cxnSpLocks/>
            <a:stCxn id="18" idx="0"/>
            <a:endCxn id="32" idx="7"/>
          </p:cNvCxnSpPr>
          <p:nvPr/>
        </p:nvCxnSpPr>
        <p:spPr>
          <a:xfrm flipH="1">
            <a:off x="2017649" y="1407189"/>
            <a:ext cx="561859" cy="87746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1D83874E-8E50-48F0-A421-8FDE4688534B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780262" y="2911392"/>
            <a:ext cx="1535664" cy="16619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4190B498-E16F-4D98-A1CB-CCAA3ABDCD2A}"/>
              </a:ext>
            </a:extLst>
          </p:cNvPr>
          <p:cNvCxnSpPr>
            <a:cxnSpLocks/>
            <a:endCxn id="8" idx="0"/>
          </p:cNvCxnSpPr>
          <p:nvPr/>
        </p:nvCxnSpPr>
        <p:spPr>
          <a:xfrm flipH="1" flipV="1">
            <a:off x="3207090" y="3836583"/>
            <a:ext cx="108836" cy="43532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8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5583">
            <a:extLst>
              <a:ext uri="{FF2B5EF4-FFF2-40B4-BE49-F238E27FC236}">
                <a16:creationId xmlns:a16="http://schemas.microsoft.com/office/drawing/2014/main" id="{62D176C1-8757-4B24-9AD5-63990A0F1849}"/>
              </a:ext>
            </a:extLst>
          </p:cNvPr>
          <p:cNvGrpSpPr>
            <a:grpSpLocks/>
          </p:cNvGrpSpPr>
          <p:nvPr/>
        </p:nvGrpSpPr>
        <p:grpSpPr bwMode="auto">
          <a:xfrm>
            <a:off x="947203" y="934525"/>
            <a:ext cx="5268394" cy="5604387"/>
            <a:chOff x="2722" y="4973"/>
            <a:chExt cx="3005" cy="3283"/>
          </a:xfrm>
        </p:grpSpPr>
        <p:grpSp>
          <p:nvGrpSpPr>
            <p:cNvPr id="3" name="Group 2066">
              <a:extLst>
                <a:ext uri="{FF2B5EF4-FFF2-40B4-BE49-F238E27FC236}">
                  <a16:creationId xmlns:a16="http://schemas.microsoft.com/office/drawing/2014/main" id="{70E32C5F-77AE-46AE-AE4C-E7F302F99B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" y="4973"/>
              <a:ext cx="3005" cy="3283"/>
              <a:chOff x="5615" y="5384"/>
              <a:chExt cx="3005" cy="3283"/>
            </a:xfrm>
          </p:grpSpPr>
          <p:sp>
            <p:nvSpPr>
              <p:cNvPr id="13" name="Text Box 2067">
                <a:extLst>
                  <a:ext uri="{FF2B5EF4-FFF2-40B4-BE49-F238E27FC236}">
                    <a16:creationId xmlns:a16="http://schemas.microsoft.com/office/drawing/2014/main" id="{78FB3579-AD63-4BEF-8217-E618F39046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5" y="5384"/>
                <a:ext cx="3005" cy="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indent="150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kumimoji="0" lang="en-US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RU" sz="2400" dirty="0"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88    31    113  122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31     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29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38   29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31        75     32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104  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    </a:t>
                </a: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31     132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9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    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26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4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165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86                            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kumimoji="0" lang="en-US" altLang="ru-RU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4" name="Group 2068">
                <a:extLst>
                  <a:ext uri="{FF2B5EF4-FFF2-40B4-BE49-F238E27FC236}">
                    <a16:creationId xmlns:a16="http://schemas.microsoft.com/office/drawing/2014/main" id="{C247CF78-32FF-4540-8587-38A2E3A06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54" y="5384"/>
                <a:ext cx="2344" cy="2936"/>
                <a:chOff x="5854" y="5384"/>
                <a:chExt cx="2344" cy="2936"/>
              </a:xfrm>
            </p:grpSpPr>
            <p:grpSp>
              <p:nvGrpSpPr>
                <p:cNvPr id="15" name="Group 2069">
                  <a:extLst>
                    <a:ext uri="{FF2B5EF4-FFF2-40B4-BE49-F238E27FC236}">
                      <a16:creationId xmlns:a16="http://schemas.microsoft.com/office/drawing/2014/main" id="{3B863312-B202-48DD-B26A-E7CFCAD4C2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854" y="5384"/>
                  <a:ext cx="2344" cy="2936"/>
                  <a:chOff x="4817" y="10313"/>
                  <a:chExt cx="3990" cy="5058"/>
                </a:xfrm>
              </p:grpSpPr>
              <p:sp>
                <p:nvSpPr>
                  <p:cNvPr id="18" name="Line 2070">
                    <a:extLst>
                      <a:ext uri="{FF2B5EF4-FFF2-40B4-BE49-F238E27FC236}">
                        <a16:creationId xmlns:a16="http://schemas.microsoft.com/office/drawing/2014/main" id="{29488EE6-F338-4182-BEBE-E338DFF233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380" y="10790"/>
                    <a:ext cx="615" cy="85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9" name="Line 2071">
                    <a:extLst>
                      <a:ext uri="{FF2B5EF4-FFF2-40B4-BE49-F238E27FC236}">
                        <a16:creationId xmlns:a16="http://schemas.microsoft.com/office/drawing/2014/main" id="{AF1559D0-DFBA-4857-94B4-B43B1D5C22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10" y="11877"/>
                    <a:ext cx="456" cy="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" name="Line 2072">
                    <a:extLst>
                      <a:ext uri="{FF2B5EF4-FFF2-40B4-BE49-F238E27FC236}">
                        <a16:creationId xmlns:a16="http://schemas.microsoft.com/office/drawing/2014/main" id="{F353F37F-07F0-4FF8-85FB-444291BA52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45" y="11851"/>
                    <a:ext cx="39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1" name="Line 2073">
                    <a:extLst>
                      <a:ext uri="{FF2B5EF4-FFF2-40B4-BE49-F238E27FC236}">
                        <a16:creationId xmlns:a16="http://schemas.microsoft.com/office/drawing/2014/main" id="{1899BF69-9A7B-4C37-9B5B-9A6E517011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92" y="14867"/>
                    <a:ext cx="882" cy="22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2" name="Line 2074">
                    <a:extLst>
                      <a:ext uri="{FF2B5EF4-FFF2-40B4-BE49-F238E27FC236}">
                        <a16:creationId xmlns:a16="http://schemas.microsoft.com/office/drawing/2014/main" id="{F2C48A5D-2B5B-4B40-B591-08CB9A4009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83" y="13264"/>
                    <a:ext cx="615" cy="5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" name="Line 2075">
                    <a:extLst>
                      <a:ext uri="{FF2B5EF4-FFF2-40B4-BE49-F238E27FC236}">
                        <a16:creationId xmlns:a16="http://schemas.microsoft.com/office/drawing/2014/main" id="{5F339C10-59B1-42E1-B4AF-64698B5A79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48" y="13250"/>
                    <a:ext cx="270" cy="22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4" name="Line 2076">
                    <a:extLst>
                      <a:ext uri="{FF2B5EF4-FFF2-40B4-BE49-F238E27FC236}">
                        <a16:creationId xmlns:a16="http://schemas.microsoft.com/office/drawing/2014/main" id="{FF72E184-B30E-4D37-81DE-0E9A5FCFC4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60" y="14084"/>
                    <a:ext cx="291" cy="33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" name="Line 2077">
                    <a:extLst>
                      <a:ext uri="{FF2B5EF4-FFF2-40B4-BE49-F238E27FC236}">
                        <a16:creationId xmlns:a16="http://schemas.microsoft.com/office/drawing/2014/main" id="{F55655BF-66F2-4299-9A20-59CDF34381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26" y="11116"/>
                    <a:ext cx="1013" cy="256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" name="Line 2078">
                    <a:extLst>
                      <a:ext uri="{FF2B5EF4-FFF2-40B4-BE49-F238E27FC236}">
                        <a16:creationId xmlns:a16="http://schemas.microsoft.com/office/drawing/2014/main" id="{6C47E888-4F90-40B4-87C2-B46758DEC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180" y="12349"/>
                    <a:ext cx="333" cy="112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7" name="Group 2079">
                    <a:extLst>
                      <a:ext uri="{FF2B5EF4-FFF2-40B4-BE49-F238E27FC236}">
                        <a16:creationId xmlns:a16="http://schemas.microsoft.com/office/drawing/2014/main" id="{EB973BA5-CEB5-4C51-B693-C407F7094A7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17" y="10313"/>
                    <a:ext cx="3990" cy="5058"/>
                    <a:chOff x="3813" y="3870"/>
                    <a:chExt cx="3990" cy="5058"/>
                  </a:xfrm>
                </p:grpSpPr>
                <p:sp>
                  <p:nvSpPr>
                    <p:cNvPr id="29" name="Oval 2080">
                      <a:extLst>
                        <a:ext uri="{FF2B5EF4-FFF2-40B4-BE49-F238E27FC236}">
                          <a16:creationId xmlns:a16="http://schemas.microsoft.com/office/drawing/2014/main" id="{A1E58CBD-69AB-4B9C-A2EB-942FF9FD11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94" y="6996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" name="Oval 2081">
                      <a:extLst>
                        <a:ext uri="{FF2B5EF4-FFF2-40B4-BE49-F238E27FC236}">
                          <a16:creationId xmlns:a16="http://schemas.microsoft.com/office/drawing/2014/main" id="{3CE363B1-5FDB-43DF-B6BA-CFF3BC4D5C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5010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1" name="Oval 2082">
                      <a:extLst>
                        <a:ext uri="{FF2B5EF4-FFF2-40B4-BE49-F238E27FC236}">
                          <a16:creationId xmlns:a16="http://schemas.microsoft.com/office/drawing/2014/main" id="{EBF18B09-489F-476C-A9BC-443FFB5562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3870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2" name="Oval 2083">
                      <a:extLst>
                        <a:ext uri="{FF2B5EF4-FFF2-40B4-BE49-F238E27FC236}">
                          <a16:creationId xmlns:a16="http://schemas.microsoft.com/office/drawing/2014/main" id="{D0F3772A-AB41-4A8D-B75E-7F534F26530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13" y="5124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" name="Oval 2084">
                      <a:extLst>
                        <a:ext uri="{FF2B5EF4-FFF2-40B4-BE49-F238E27FC236}">
                          <a16:creationId xmlns:a16="http://schemas.microsoft.com/office/drawing/2014/main" id="{CB1F578A-9FE8-4573-A01E-EE164EF348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0" y="5181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" name="Oval 2085">
                      <a:extLst>
                        <a:ext uri="{FF2B5EF4-FFF2-40B4-BE49-F238E27FC236}">
                          <a16:creationId xmlns:a16="http://schemas.microsoft.com/office/drawing/2014/main" id="{EA258C3F-E78C-44E2-B455-64A1BA937F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6207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" name="Oval 2086">
                      <a:extLst>
                        <a:ext uri="{FF2B5EF4-FFF2-40B4-BE49-F238E27FC236}">
                          <a16:creationId xmlns:a16="http://schemas.microsoft.com/office/drawing/2014/main" id="{529F8F7E-BA0A-45A4-AE89-78C7718F41D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34" y="7857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6" name="Oval 2087">
                      <a:extLst>
                        <a:ext uri="{FF2B5EF4-FFF2-40B4-BE49-F238E27FC236}">
                          <a16:creationId xmlns:a16="http://schemas.microsoft.com/office/drawing/2014/main" id="{B8F5FBF2-CE8A-4A94-B860-DAFB7D0564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70" y="7290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" name="Oval 2088">
                      <a:extLst>
                        <a:ext uri="{FF2B5EF4-FFF2-40B4-BE49-F238E27FC236}">
                          <a16:creationId xmlns:a16="http://schemas.microsoft.com/office/drawing/2014/main" id="{9C3B7515-E609-468E-BACA-102C3F4C48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8187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8" name="Oval 2089">
                      <a:extLst>
                        <a:ext uri="{FF2B5EF4-FFF2-40B4-BE49-F238E27FC236}">
                          <a16:creationId xmlns:a16="http://schemas.microsoft.com/office/drawing/2014/main" id="{0D7AF9F7-C702-4548-9BA4-39E29AEB5E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62" y="3984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9" name="Line 2090">
                      <a:extLst>
                        <a:ext uri="{FF2B5EF4-FFF2-40B4-BE49-F238E27FC236}">
                          <a16:creationId xmlns:a16="http://schemas.microsoft.com/office/drawing/2014/main" id="{BE0FF7E7-4CA4-4231-BD3C-E24C552CFE5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70" y="4611"/>
                      <a:ext cx="0" cy="39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0" name="Line 2091">
                      <a:extLst>
                        <a:ext uri="{FF2B5EF4-FFF2-40B4-BE49-F238E27FC236}">
                          <a16:creationId xmlns:a16="http://schemas.microsoft.com/office/drawing/2014/main" id="{A94F15F8-0567-4569-8C5B-E2CE121327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40" y="5751"/>
                      <a:ext cx="615" cy="59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" name="Line 2092">
                      <a:extLst>
                        <a:ext uri="{FF2B5EF4-FFF2-40B4-BE49-F238E27FC236}">
                          <a16:creationId xmlns:a16="http://schemas.microsoft.com/office/drawing/2014/main" id="{C5129615-544D-479C-A4F9-B4EFAF89D3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80" y="4440"/>
                      <a:ext cx="705" cy="85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" name="Line 2093">
                      <a:extLst>
                        <a:ext uri="{FF2B5EF4-FFF2-40B4-BE49-F238E27FC236}">
                          <a16:creationId xmlns:a16="http://schemas.microsoft.com/office/drawing/2014/main" id="{6F94ED7F-CE57-4904-876A-5BCCE8FDDA6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694" y="5865"/>
                      <a:ext cx="591" cy="57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" name="Line 2094">
                      <a:extLst>
                        <a:ext uri="{FF2B5EF4-FFF2-40B4-BE49-F238E27FC236}">
                          <a16:creationId xmlns:a16="http://schemas.microsoft.com/office/drawing/2014/main" id="{5CD1B29F-F710-400C-A028-8D7128066B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70" y="5751"/>
                      <a:ext cx="0" cy="45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4" name="Line 2095">
                      <a:extLst>
                        <a:ext uri="{FF2B5EF4-FFF2-40B4-BE49-F238E27FC236}">
                          <a16:creationId xmlns:a16="http://schemas.microsoft.com/office/drawing/2014/main" id="{516BFB17-187F-43C3-946C-B06F81FB02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720" y="4698"/>
                      <a:ext cx="555" cy="59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8" name="Freeform 2096">
                    <a:extLst>
                      <a:ext uri="{FF2B5EF4-FFF2-40B4-BE49-F238E27FC236}">
                        <a16:creationId xmlns:a16="http://schemas.microsoft.com/office/drawing/2014/main" id="{1BAE2914-3D8F-4DAA-956E-2E5DED132D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19" y="12308"/>
                    <a:ext cx="1479" cy="1605"/>
                  </a:xfrm>
                  <a:custGeom>
                    <a:avLst/>
                    <a:gdLst>
                      <a:gd name="T0" fmla="*/ 1479 w 1479"/>
                      <a:gd name="T1" fmla="*/ 1605 h 1605"/>
                      <a:gd name="T2" fmla="*/ 480 w 1479"/>
                      <a:gd name="T3" fmla="*/ 1074 h 1605"/>
                      <a:gd name="T4" fmla="*/ 0 w 1479"/>
                      <a:gd name="T5" fmla="*/ 0 h 16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479" h="1605">
                        <a:moveTo>
                          <a:pt x="1479" y="1605"/>
                        </a:moveTo>
                        <a:cubicBezTo>
                          <a:pt x="1102" y="1473"/>
                          <a:pt x="726" y="1341"/>
                          <a:pt x="480" y="1074"/>
                        </a:cubicBezTo>
                        <a:cubicBezTo>
                          <a:pt x="234" y="807"/>
                          <a:pt x="77" y="169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6" name="Line 2097">
                  <a:extLst>
                    <a:ext uri="{FF2B5EF4-FFF2-40B4-BE49-F238E27FC236}">
                      <a16:creationId xmlns:a16="http://schemas.microsoft.com/office/drawing/2014/main" id="{988A69BA-8341-4A1D-BBD8-308FBC609A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36" y="7753"/>
                  <a:ext cx="347" cy="2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7" name="Line 2098">
                  <a:extLst>
                    <a:ext uri="{FF2B5EF4-FFF2-40B4-BE49-F238E27FC236}">
                      <a16:creationId xmlns:a16="http://schemas.microsoft.com/office/drawing/2014/main" id="{EFA04A07-CEF3-41A0-912C-7705E2FF60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26" y="7624"/>
                  <a:ext cx="1131" cy="24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4" name="Line 2099">
              <a:extLst>
                <a:ext uri="{FF2B5EF4-FFF2-40B4-BE49-F238E27FC236}">
                  <a16:creationId xmlns:a16="http://schemas.microsoft.com/office/drawing/2014/main" id="{569ED648-99B4-4F60-B4FA-682BE2C01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5387"/>
              <a:ext cx="13" cy="2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Line 2100">
              <a:extLst>
                <a:ext uri="{FF2B5EF4-FFF2-40B4-BE49-F238E27FC236}">
                  <a16:creationId xmlns:a16="http://schemas.microsoft.com/office/drawing/2014/main" id="{02EEFB19-F62A-40AC-A131-657BD3BD2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0" y="6069"/>
              <a:ext cx="0" cy="2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Line 2101">
              <a:extLst>
                <a:ext uri="{FF2B5EF4-FFF2-40B4-BE49-F238E27FC236}">
                  <a16:creationId xmlns:a16="http://schemas.microsoft.com/office/drawing/2014/main" id="{21235E36-99E1-4FFB-A240-A34D059D1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0" y="6056"/>
              <a:ext cx="360" cy="3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Line 2102">
              <a:extLst>
                <a:ext uri="{FF2B5EF4-FFF2-40B4-BE49-F238E27FC236}">
                  <a16:creationId xmlns:a16="http://schemas.microsoft.com/office/drawing/2014/main" id="{4003E55C-8A58-4EF5-920A-BFE14CB47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7" y="6699"/>
              <a:ext cx="386" cy="3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Line 2103">
              <a:extLst>
                <a:ext uri="{FF2B5EF4-FFF2-40B4-BE49-F238E27FC236}">
                  <a16:creationId xmlns:a16="http://schemas.microsoft.com/office/drawing/2014/main" id="{2273E6AD-C486-404D-B5EB-AC6C146B6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1" y="6673"/>
              <a:ext cx="180" cy="14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Line 2104">
              <a:extLst>
                <a:ext uri="{FF2B5EF4-FFF2-40B4-BE49-F238E27FC236}">
                  <a16:creationId xmlns:a16="http://schemas.microsoft.com/office/drawing/2014/main" id="{12E85553-B916-49A0-8B6D-BBA41B3937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7" y="6107"/>
              <a:ext cx="386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Line 2105">
              <a:extLst>
                <a:ext uri="{FF2B5EF4-FFF2-40B4-BE49-F238E27FC236}">
                  <a16:creationId xmlns:a16="http://schemas.microsoft.com/office/drawing/2014/main" id="{35A8173C-9708-4D7E-94CC-6527ECE8F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0" y="5451"/>
              <a:ext cx="309" cy="3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Line 2106">
              <a:extLst>
                <a:ext uri="{FF2B5EF4-FFF2-40B4-BE49-F238E27FC236}">
                  <a16:creationId xmlns:a16="http://schemas.microsoft.com/office/drawing/2014/main" id="{772A39B9-EC3D-4D87-ABE0-850B3AB0B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9" y="7354"/>
              <a:ext cx="282" cy="2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2107">
              <a:extLst>
                <a:ext uri="{FF2B5EF4-FFF2-40B4-BE49-F238E27FC236}">
                  <a16:creationId xmlns:a16="http://schemas.microsoft.com/office/drawing/2014/main" id="{C0C8B885-A6A5-4A76-9D04-FF68FC63F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7123"/>
              <a:ext cx="192" cy="2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90" name="Rectangle 91">
            <a:extLst>
              <a:ext uri="{FF2B5EF4-FFF2-40B4-BE49-F238E27FC236}">
                <a16:creationId xmlns:a16="http://schemas.microsoft.com/office/drawing/2014/main" id="{246CA8A5-7D3F-40F1-9906-709A5DC60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836" y="1949026"/>
            <a:ext cx="3372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Нижний колонтитул 90">
            <a:extLst>
              <a:ext uri="{FF2B5EF4-FFF2-40B4-BE49-F238E27FC236}">
                <a16:creationId xmlns:a16="http://schemas.microsoft.com/office/drawing/2014/main" id="{C2089B72-8BE1-4AEF-A8F2-93386195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2D79CB9-4763-4AB6-8BF7-408460E8057C}"/>
              </a:ext>
            </a:extLst>
          </p:cNvPr>
          <p:cNvSpPr/>
          <p:nvPr/>
        </p:nvSpPr>
        <p:spPr>
          <a:xfrm>
            <a:off x="324356" y="212854"/>
            <a:ext cx="5411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Maximum ST built</a:t>
            </a:r>
            <a:r>
              <a:rPr lang="ru-RU" sz="2800" b="1" dirty="0"/>
              <a:t> (</a:t>
            </a:r>
            <a:r>
              <a:rPr lang="en-US" sz="2800" b="1" dirty="0"/>
              <a:t>see in </a:t>
            </a:r>
            <a:r>
              <a:rPr lang="en-US" sz="2800" b="1" dirty="0">
                <a:solidFill>
                  <a:srgbClr val="C00000"/>
                </a:solidFill>
              </a:rPr>
              <a:t>red</a:t>
            </a:r>
            <a:r>
              <a:rPr lang="en-US" sz="2800" b="1" dirty="0"/>
              <a:t>)</a:t>
            </a:r>
            <a:endParaRPr lang="ru-RU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E6DA1F-92C9-4246-93F4-A46100942E3C}"/>
              </a:ext>
            </a:extLst>
          </p:cNvPr>
          <p:cNvSpPr txBox="1"/>
          <p:nvPr/>
        </p:nvSpPr>
        <p:spPr>
          <a:xfrm>
            <a:off x="5848024" y="651095"/>
            <a:ext cx="62949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F. Find a node which is the nearest to either 0,8,6,5,9,3: </a:t>
            </a:r>
          </a:p>
          <a:p>
            <a:r>
              <a:rPr lang="en-US" sz="2400" dirty="0"/>
              <a:t>0---8(122)---6(113)----5(88)----9(104)----3 (132)</a:t>
            </a:r>
          </a:p>
          <a:p>
            <a:r>
              <a:rPr lang="en-US" sz="2400" dirty="0"/>
              <a:t>                                                          |</a:t>
            </a:r>
          </a:p>
          <a:p>
            <a:r>
              <a:rPr lang="en-US" sz="2400" dirty="0"/>
              <a:t>                                                     4 (44)</a:t>
            </a:r>
          </a:p>
          <a:p>
            <a:r>
              <a:rPr lang="en-US" sz="2400" dirty="0"/>
              <a:t>      G. F. E. A node which is the nearest to either 0,8,6,5,9,3, 4: </a:t>
            </a:r>
          </a:p>
          <a:p>
            <a:r>
              <a:rPr lang="en-US" sz="2400" dirty="0"/>
              <a:t>0---8(122)---6(113)----5(88)----9(104)----3 (132)</a:t>
            </a:r>
          </a:p>
          <a:p>
            <a:r>
              <a:rPr lang="en-US" sz="2400" dirty="0"/>
              <a:t>                                                          |</a:t>
            </a:r>
          </a:p>
          <a:p>
            <a:r>
              <a:rPr lang="en-US" sz="2400" dirty="0"/>
              <a:t>                                                     4 (44)----1 (86)</a:t>
            </a:r>
          </a:p>
          <a:p>
            <a:r>
              <a:rPr lang="en-US" sz="2400" dirty="0"/>
              <a:t>                                                              </a:t>
            </a:r>
            <a:r>
              <a:rPr lang="en-US" sz="2400" b="1" dirty="0">
                <a:solidFill>
                  <a:srgbClr val="C00000"/>
                </a:solidFill>
              </a:rPr>
              <a:t>2(38)</a:t>
            </a:r>
          </a:p>
          <a:p>
            <a:r>
              <a:rPr lang="en-US" sz="2400" dirty="0"/>
              <a:t>  H</a:t>
            </a:r>
            <a:r>
              <a:rPr lang="en-US" sz="2400" b="1" dirty="0">
                <a:solidFill>
                  <a:srgbClr val="C00000"/>
                </a:solidFill>
              </a:rPr>
              <a:t>. Final MST:                                       |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0--8(122)--6(113)--5(88)--9(104)--3 (132)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                                                  |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                                              4(44)--1 (86)–7 (165)</a:t>
            </a:r>
            <a:endParaRPr lang="en-US" sz="2400" dirty="0"/>
          </a:p>
          <a:p>
            <a:endParaRPr lang="ru-RU" sz="2400" dirty="0"/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7B8D3475-3F82-49E9-9089-1DB7C33D78C5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207090" y="1407189"/>
            <a:ext cx="705181" cy="93641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309E1682-9CE8-472F-A1B6-EFC2A7E8A18C}"/>
              </a:ext>
            </a:extLst>
          </p:cNvPr>
          <p:cNvCxnSpPr>
            <a:cxnSpLocks/>
            <a:endCxn id="10" idx="1"/>
          </p:cNvCxnSpPr>
          <p:nvPr/>
        </p:nvCxnSpPr>
        <p:spPr>
          <a:xfrm flipH="1">
            <a:off x="4379987" y="1730226"/>
            <a:ext cx="551940" cy="56997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47F3F546-7577-4413-81CF-344932CBA4A1}"/>
              </a:ext>
            </a:extLst>
          </p:cNvPr>
          <p:cNvCxnSpPr>
            <a:cxnSpLocks/>
            <a:stCxn id="18" idx="0"/>
            <a:endCxn id="32" idx="7"/>
          </p:cNvCxnSpPr>
          <p:nvPr/>
        </p:nvCxnSpPr>
        <p:spPr>
          <a:xfrm flipH="1">
            <a:off x="2017649" y="1407189"/>
            <a:ext cx="561859" cy="87746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1D83874E-8E50-48F0-A421-8FDE4688534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477988" y="2803861"/>
            <a:ext cx="1837938" cy="176948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4190B498-E16F-4D98-A1CB-CCAA3ABDCD2A}"/>
              </a:ext>
            </a:extLst>
          </p:cNvPr>
          <p:cNvCxnSpPr>
            <a:cxnSpLocks/>
            <a:endCxn id="8" idx="0"/>
          </p:cNvCxnSpPr>
          <p:nvPr/>
        </p:nvCxnSpPr>
        <p:spPr>
          <a:xfrm flipH="1" flipV="1">
            <a:off x="3207090" y="3836583"/>
            <a:ext cx="108836" cy="2407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4FB09FD-E970-497F-9A39-9E6B785DEB74}"/>
              </a:ext>
            </a:extLst>
          </p:cNvPr>
          <p:cNvCxnSpPr>
            <a:cxnSpLocks/>
            <a:stCxn id="12" idx="0"/>
            <a:endCxn id="35" idx="1"/>
          </p:cNvCxnSpPr>
          <p:nvPr/>
        </p:nvCxnSpPr>
        <p:spPr>
          <a:xfrm>
            <a:off x="3974995" y="4604775"/>
            <a:ext cx="305502" cy="38804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C3E066BC-4936-47E3-B97E-8947F5C5ECA1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3315926" y="5512020"/>
            <a:ext cx="964571" cy="10753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E9A3AD0B-4B78-4B3A-BFE3-2173ADE5EA02}"/>
              </a:ext>
            </a:extLst>
          </p:cNvPr>
          <p:cNvCxnSpPr>
            <a:cxnSpLocks/>
            <a:stCxn id="16" idx="0"/>
            <a:endCxn id="16" idx="1"/>
          </p:cNvCxnSpPr>
          <p:nvPr/>
        </p:nvCxnSpPr>
        <p:spPr>
          <a:xfrm>
            <a:off x="2035946" y="4978629"/>
            <a:ext cx="608364" cy="41653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DD53D04C-7C5B-4C5F-A082-E4406D353711}"/>
              </a:ext>
            </a:extLst>
          </p:cNvPr>
          <p:cNvCxnSpPr>
            <a:cxnSpLocks/>
            <a:endCxn id="43" idx="1"/>
          </p:cNvCxnSpPr>
          <p:nvPr/>
        </p:nvCxnSpPr>
        <p:spPr>
          <a:xfrm flipH="1">
            <a:off x="2969862" y="2783307"/>
            <a:ext cx="12818" cy="466976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89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A9AAC-FACD-49FC-BD2F-B6105797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an MST to a Nearest Neighbor  Hierarchy/Partition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5344D8-44BC-4821-9CA9-D27C226A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K-part partition</a:t>
            </a:r>
            <a:r>
              <a:rPr lang="en-US" sz="4000" b="1" dirty="0"/>
              <a:t>: Cut K-1 weakest links</a:t>
            </a:r>
          </a:p>
          <a:p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r>
              <a:rPr lang="en-US" sz="4000" b="1" dirty="0">
                <a:solidFill>
                  <a:srgbClr val="C00000"/>
                </a:solidFill>
              </a:rPr>
              <a:t>NN binary hierarchy</a:t>
            </a:r>
            <a:r>
              <a:rPr lang="en-US" sz="4000" b="1" dirty="0"/>
              <a:t>: build a hierarchy top-down by cutting the weakest link at each step</a:t>
            </a:r>
            <a:endParaRPr lang="ru-RU" sz="4000" b="1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34217A-C0A6-43F8-91D7-74D95C03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E97494-8FB6-4EA2-ADDB-BE8638DB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673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1">
            <a:extLst>
              <a:ext uri="{FF2B5EF4-FFF2-40B4-BE49-F238E27FC236}">
                <a16:creationId xmlns:a16="http://schemas.microsoft.com/office/drawing/2014/main" id="{246CA8A5-7D3F-40F1-9906-709A5DC60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836" y="1949026"/>
            <a:ext cx="3372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Нижний колонтитул 90">
            <a:extLst>
              <a:ext uri="{FF2B5EF4-FFF2-40B4-BE49-F238E27FC236}">
                <a16:creationId xmlns:a16="http://schemas.microsoft.com/office/drawing/2014/main" id="{C2089B72-8BE1-4AEF-A8F2-93386195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2D79CB9-4763-4AB6-8BF7-408460E8057C}"/>
              </a:ext>
            </a:extLst>
          </p:cNvPr>
          <p:cNvSpPr/>
          <p:nvPr/>
        </p:nvSpPr>
        <p:spPr>
          <a:xfrm>
            <a:off x="324355" y="212854"/>
            <a:ext cx="9152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NN Partition:  at K=4, </a:t>
            </a:r>
            <a:r>
              <a:rPr lang="en-US" sz="3600" b="1" dirty="0">
                <a:solidFill>
                  <a:srgbClr val="C00000"/>
                </a:solidFill>
              </a:rPr>
              <a:t>cut </a:t>
            </a:r>
            <a:r>
              <a:rPr lang="en-US" sz="3600" b="1" dirty="0"/>
              <a:t>3 weakest links</a:t>
            </a:r>
            <a:endParaRPr lang="ru-RU" sz="3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E6DA1F-92C9-4246-93F4-A46100942E3C}"/>
              </a:ext>
            </a:extLst>
          </p:cNvPr>
          <p:cNvSpPr txBox="1"/>
          <p:nvPr/>
        </p:nvSpPr>
        <p:spPr>
          <a:xfrm>
            <a:off x="1108365" y="1718194"/>
            <a:ext cx="100029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                                                             </a:t>
            </a:r>
            <a:r>
              <a:rPr lang="en-US" sz="3600" b="1" dirty="0"/>
              <a:t>2(38)</a:t>
            </a:r>
          </a:p>
          <a:p>
            <a:r>
              <a:rPr lang="en-US" sz="3600" dirty="0"/>
              <a:t>                             </a:t>
            </a:r>
            <a:r>
              <a:rPr lang="en-US" sz="3600" b="1" dirty="0"/>
              <a:t>                                   |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0--8(122)--6(113)</a:t>
            </a:r>
            <a:r>
              <a:rPr lang="en-US" sz="3600" b="1" dirty="0"/>
              <a:t>--5(88)-</a:t>
            </a:r>
            <a:r>
              <a:rPr lang="en-US" sz="3600" b="1" dirty="0">
                <a:solidFill>
                  <a:srgbClr val="C00000"/>
                </a:solidFill>
              </a:rPr>
              <a:t>-9(104)--3 (132)</a:t>
            </a:r>
          </a:p>
          <a:p>
            <a:r>
              <a:rPr lang="en-US" sz="3600" b="1" dirty="0"/>
              <a:t>                                                  |</a:t>
            </a:r>
          </a:p>
          <a:p>
            <a:r>
              <a:rPr lang="en-US" sz="3600" b="1" dirty="0"/>
              <a:t>                                              4(44)</a:t>
            </a:r>
            <a:r>
              <a:rPr lang="en-US" sz="3600" b="1" dirty="0">
                <a:solidFill>
                  <a:srgbClr val="C00000"/>
                </a:solidFill>
              </a:rPr>
              <a:t>--1 (86)–7 (165)</a:t>
            </a:r>
            <a:endParaRPr lang="en-US" sz="3600" dirty="0"/>
          </a:p>
          <a:p>
            <a:endParaRPr lang="ru-RU" sz="2400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7050B8B0-5BF1-4656-9D84-BD02D6B92345}"/>
              </a:ext>
            </a:extLst>
          </p:cNvPr>
          <p:cNvSpPr/>
          <p:nvPr/>
        </p:nvSpPr>
        <p:spPr>
          <a:xfrm>
            <a:off x="955964" y="2564074"/>
            <a:ext cx="4821382" cy="1200880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F4A1FF-B082-425C-AB85-65FBB375E674}"/>
              </a:ext>
            </a:extLst>
          </p:cNvPr>
          <p:cNvSpPr/>
          <p:nvPr/>
        </p:nvSpPr>
        <p:spPr>
          <a:xfrm>
            <a:off x="7017326" y="1640744"/>
            <a:ext cx="1842656" cy="923330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E1CBAE4F-3292-4861-9EE0-965DEB71467D}"/>
              </a:ext>
            </a:extLst>
          </p:cNvPr>
          <p:cNvSpPr/>
          <p:nvPr/>
        </p:nvSpPr>
        <p:spPr>
          <a:xfrm>
            <a:off x="5777345" y="2872355"/>
            <a:ext cx="3283527" cy="607055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EE08B299-74AD-4238-960A-ED83A0922C00}"/>
              </a:ext>
            </a:extLst>
          </p:cNvPr>
          <p:cNvSpPr/>
          <p:nvPr/>
        </p:nvSpPr>
        <p:spPr>
          <a:xfrm>
            <a:off x="5375564" y="3889020"/>
            <a:ext cx="4821382" cy="854334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4775873D-E76E-4C1C-8F24-89A0BF82F375}"/>
              </a:ext>
            </a:extLst>
          </p:cNvPr>
          <p:cNvCxnSpPr>
            <a:cxnSpLocks/>
          </p:cNvCxnSpPr>
          <p:nvPr/>
        </p:nvCxnSpPr>
        <p:spPr>
          <a:xfrm>
            <a:off x="6871854" y="2688141"/>
            <a:ext cx="1801091" cy="73823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1BA4E56F-101A-46F2-A396-5D3A4F39C34C}"/>
              </a:ext>
            </a:extLst>
          </p:cNvPr>
          <p:cNvCxnSpPr>
            <a:cxnSpLocks/>
          </p:cNvCxnSpPr>
          <p:nvPr/>
        </p:nvCxnSpPr>
        <p:spPr>
          <a:xfrm flipV="1">
            <a:off x="6109855" y="3639803"/>
            <a:ext cx="1267690" cy="138826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C41048D0-B28C-4280-9AE6-B153D7611E46}"/>
              </a:ext>
            </a:extLst>
          </p:cNvPr>
          <p:cNvCxnSpPr>
            <a:cxnSpLocks/>
          </p:cNvCxnSpPr>
          <p:nvPr/>
        </p:nvCxnSpPr>
        <p:spPr>
          <a:xfrm flipH="1" flipV="1">
            <a:off x="5728854" y="2265687"/>
            <a:ext cx="93518" cy="1397938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633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1">
            <a:extLst>
              <a:ext uri="{FF2B5EF4-FFF2-40B4-BE49-F238E27FC236}">
                <a16:creationId xmlns:a16="http://schemas.microsoft.com/office/drawing/2014/main" id="{246CA8A5-7D3F-40F1-9906-709A5DC60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836" y="1949026"/>
            <a:ext cx="3372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Нижний колонтитул 90">
            <a:extLst>
              <a:ext uri="{FF2B5EF4-FFF2-40B4-BE49-F238E27FC236}">
                <a16:creationId xmlns:a16="http://schemas.microsoft.com/office/drawing/2014/main" id="{C2089B72-8BE1-4AEF-A8F2-93386195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2D79CB9-4763-4AB6-8BF7-408460E8057C}"/>
              </a:ext>
            </a:extLst>
          </p:cNvPr>
          <p:cNvSpPr/>
          <p:nvPr/>
        </p:nvSpPr>
        <p:spPr>
          <a:xfrm>
            <a:off x="286951" y="62501"/>
            <a:ext cx="114935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NN Hierarchy </a:t>
            </a:r>
            <a:r>
              <a:rPr lang="en-US" sz="4400" b="1" dirty="0"/>
              <a:t>Divisively</a:t>
            </a:r>
            <a:r>
              <a:rPr lang="en-US" sz="3600" b="1" dirty="0"/>
              <a:t>:  Sort MST links, cut over the weakest link one by one</a:t>
            </a:r>
            <a:endParaRPr lang="ru-RU" sz="3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E6DA1F-92C9-4246-93F4-A46100942E3C}"/>
              </a:ext>
            </a:extLst>
          </p:cNvPr>
          <p:cNvSpPr txBox="1"/>
          <p:nvPr/>
        </p:nvSpPr>
        <p:spPr>
          <a:xfrm>
            <a:off x="1056408" y="1434480"/>
            <a:ext cx="1066799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                                         </a:t>
            </a:r>
            <a:r>
              <a:rPr lang="en-US" sz="3600" b="1" dirty="0"/>
              <a:t>             All</a:t>
            </a:r>
            <a:r>
              <a:rPr lang="en-US" sz="3600" b="1" dirty="0">
                <a:solidFill>
                  <a:srgbClr val="C00000"/>
                </a:solidFill>
              </a:rPr>
              <a:t>                  </a:t>
            </a:r>
            <a:r>
              <a:rPr lang="en-US" sz="3600" b="1" dirty="0"/>
              <a:t>2(38)</a:t>
            </a:r>
          </a:p>
          <a:p>
            <a:r>
              <a:rPr lang="en-US" sz="3600" dirty="0"/>
              <a:t>              </a:t>
            </a:r>
            <a:r>
              <a:rPr lang="en-US" sz="3600" b="1" dirty="0"/>
              <a:t>All without “2”             </a:t>
            </a:r>
            <a:r>
              <a:rPr lang="en-US" sz="3600" dirty="0"/>
              <a:t> cut38</a:t>
            </a:r>
          </a:p>
          <a:p>
            <a:r>
              <a:rPr lang="en-US" sz="3600" dirty="0"/>
              <a:t>                        cut44</a:t>
            </a:r>
          </a:p>
          <a:p>
            <a:r>
              <a:rPr lang="en-US" sz="3600" b="1" dirty="0"/>
              <a:t>0--8--6--5--9--3         4--1–7</a:t>
            </a:r>
          </a:p>
          <a:p>
            <a:r>
              <a:rPr lang="en-US" sz="3600" dirty="0">
                <a:solidFill>
                  <a:srgbClr val="C00000"/>
                </a:solidFill>
              </a:rPr>
              <a:t>           </a:t>
            </a:r>
            <a:r>
              <a:rPr lang="en-US" sz="3600" dirty="0"/>
              <a:t> cut88                     cut86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  </a:t>
            </a:r>
            <a:r>
              <a:rPr lang="en-US" sz="3600" b="1" dirty="0"/>
              <a:t>0--8—6    5—9--3          4          1—7  </a:t>
            </a:r>
          </a:p>
          <a:p>
            <a:r>
              <a:rPr lang="en-US" sz="3600" b="1" dirty="0"/>
              <a:t>   </a:t>
            </a:r>
            <a:r>
              <a:rPr lang="en-US" sz="3600" dirty="0"/>
              <a:t>cut113      cut104</a:t>
            </a:r>
          </a:p>
          <a:p>
            <a:r>
              <a:rPr lang="en-US" sz="3600" b="1" dirty="0"/>
              <a:t>0—8    6      5        9—3                1         7</a:t>
            </a:r>
          </a:p>
          <a:p>
            <a:r>
              <a:rPr lang="en-US" sz="3600" b="1" dirty="0"/>
              <a:t>0     8                      9     3  </a:t>
            </a:r>
            <a:endParaRPr lang="en-US" sz="3600" dirty="0"/>
          </a:p>
          <a:p>
            <a:endParaRPr lang="ru-RU" sz="2400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7050B8B0-5BF1-4656-9D84-BD02D6B92345}"/>
              </a:ext>
            </a:extLst>
          </p:cNvPr>
          <p:cNvSpPr/>
          <p:nvPr/>
        </p:nvSpPr>
        <p:spPr>
          <a:xfrm>
            <a:off x="1627909" y="1942565"/>
            <a:ext cx="4821382" cy="822828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F4A1FF-B082-425C-AB85-65FBB375E674}"/>
              </a:ext>
            </a:extLst>
          </p:cNvPr>
          <p:cNvSpPr/>
          <p:nvPr/>
        </p:nvSpPr>
        <p:spPr>
          <a:xfrm>
            <a:off x="8742218" y="1448976"/>
            <a:ext cx="1541318" cy="854333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E1CBAE4F-3292-4861-9EE0-965DEB71467D}"/>
              </a:ext>
            </a:extLst>
          </p:cNvPr>
          <p:cNvSpPr/>
          <p:nvPr/>
        </p:nvSpPr>
        <p:spPr>
          <a:xfrm>
            <a:off x="4641273" y="3050343"/>
            <a:ext cx="1631373" cy="607055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EE08B299-74AD-4238-960A-ED83A0922C00}"/>
              </a:ext>
            </a:extLst>
          </p:cNvPr>
          <p:cNvSpPr/>
          <p:nvPr/>
        </p:nvSpPr>
        <p:spPr>
          <a:xfrm>
            <a:off x="942109" y="3013298"/>
            <a:ext cx="3096491" cy="854334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F38C094-6E5D-4EBD-ABA6-2AD4CC356FD2}"/>
              </a:ext>
            </a:extLst>
          </p:cNvPr>
          <p:cNvSpPr/>
          <p:nvPr/>
        </p:nvSpPr>
        <p:spPr>
          <a:xfrm>
            <a:off x="6096000" y="1182139"/>
            <a:ext cx="1842656" cy="923330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4A17B1B2-7F1C-4C43-BECE-411F43AB29B1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7869382" y="1798242"/>
            <a:ext cx="872836" cy="779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882141E-1F6D-417B-AAAE-7D6E2A9BCCB4}"/>
              </a:ext>
            </a:extLst>
          </p:cNvPr>
          <p:cNvCxnSpPr>
            <a:cxnSpLocks/>
          </p:cNvCxnSpPr>
          <p:nvPr/>
        </p:nvCxnSpPr>
        <p:spPr>
          <a:xfrm flipH="1">
            <a:off x="6272646" y="1970172"/>
            <a:ext cx="176645" cy="213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D4439C1-64EE-4E3D-9052-50E1556F3CAB}"/>
              </a:ext>
            </a:extLst>
          </p:cNvPr>
          <p:cNvCxnSpPr>
            <a:cxnSpLocks/>
          </p:cNvCxnSpPr>
          <p:nvPr/>
        </p:nvCxnSpPr>
        <p:spPr>
          <a:xfrm>
            <a:off x="4641273" y="2765393"/>
            <a:ext cx="440747" cy="256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33B0F84-2DAA-4F70-933C-6DA446CB6324}"/>
              </a:ext>
            </a:extLst>
          </p:cNvPr>
          <p:cNvCxnSpPr>
            <a:cxnSpLocks/>
          </p:cNvCxnSpPr>
          <p:nvPr/>
        </p:nvCxnSpPr>
        <p:spPr>
          <a:xfrm flipH="1">
            <a:off x="3404320" y="2765393"/>
            <a:ext cx="325582" cy="247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0DF633B-496B-481E-805D-4F224937AF3C}"/>
              </a:ext>
            </a:extLst>
          </p:cNvPr>
          <p:cNvCxnSpPr>
            <a:cxnSpLocks/>
          </p:cNvCxnSpPr>
          <p:nvPr/>
        </p:nvCxnSpPr>
        <p:spPr>
          <a:xfrm>
            <a:off x="5456959" y="3678694"/>
            <a:ext cx="200108" cy="706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FA373C4-DAAC-4A66-AB17-DF923C97A960}"/>
              </a:ext>
            </a:extLst>
          </p:cNvPr>
          <p:cNvCxnSpPr>
            <a:cxnSpLocks/>
            <a:endCxn id="63" idx="5"/>
          </p:cNvCxnSpPr>
          <p:nvPr/>
        </p:nvCxnSpPr>
        <p:spPr>
          <a:xfrm flipH="1" flipV="1">
            <a:off x="6033737" y="3568497"/>
            <a:ext cx="1076245" cy="7956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7664C35F-3902-47E3-B5DF-D679AA30408E}"/>
              </a:ext>
            </a:extLst>
          </p:cNvPr>
          <p:cNvCxnSpPr>
            <a:cxnSpLocks/>
          </p:cNvCxnSpPr>
          <p:nvPr/>
        </p:nvCxnSpPr>
        <p:spPr>
          <a:xfrm flipH="1">
            <a:off x="1911927" y="3836126"/>
            <a:ext cx="290905" cy="549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C10536D0-98F5-4065-9920-23BFE65DA120}"/>
              </a:ext>
            </a:extLst>
          </p:cNvPr>
          <p:cNvCxnSpPr>
            <a:cxnSpLocks/>
          </p:cNvCxnSpPr>
          <p:nvPr/>
        </p:nvCxnSpPr>
        <p:spPr>
          <a:xfrm>
            <a:off x="3404320" y="3836127"/>
            <a:ext cx="441357" cy="3766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93548D84-12FF-4F21-9BF7-9EF283CC66B1}"/>
              </a:ext>
            </a:extLst>
          </p:cNvPr>
          <p:cNvCxnSpPr>
            <a:cxnSpLocks/>
          </p:cNvCxnSpPr>
          <p:nvPr/>
        </p:nvCxnSpPr>
        <p:spPr>
          <a:xfrm flipV="1">
            <a:off x="1565393" y="4670736"/>
            <a:ext cx="346534" cy="752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1904C56-4C48-4DA3-936D-B7C47C5F344F}"/>
              </a:ext>
            </a:extLst>
          </p:cNvPr>
          <p:cNvCxnSpPr>
            <a:cxnSpLocks/>
          </p:cNvCxnSpPr>
          <p:nvPr/>
        </p:nvCxnSpPr>
        <p:spPr>
          <a:xfrm flipH="1" flipV="1">
            <a:off x="2202832" y="4690460"/>
            <a:ext cx="218081" cy="6296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0F462957-A7FD-4099-A577-9855A8A021B3}"/>
              </a:ext>
            </a:extLst>
          </p:cNvPr>
          <p:cNvCxnSpPr>
            <a:cxnSpLocks/>
          </p:cNvCxnSpPr>
          <p:nvPr/>
        </p:nvCxnSpPr>
        <p:spPr>
          <a:xfrm flipV="1">
            <a:off x="3404320" y="4670736"/>
            <a:ext cx="325582" cy="752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943D860D-7453-44D9-80D4-49ECD8448CD1}"/>
              </a:ext>
            </a:extLst>
          </p:cNvPr>
          <p:cNvCxnSpPr>
            <a:cxnSpLocks/>
          </p:cNvCxnSpPr>
          <p:nvPr/>
        </p:nvCxnSpPr>
        <p:spPr>
          <a:xfrm flipH="1" flipV="1">
            <a:off x="4156364" y="4721488"/>
            <a:ext cx="661385" cy="702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680D7F19-9845-441A-A0E1-0CE5F8895AA9}"/>
              </a:ext>
            </a:extLst>
          </p:cNvPr>
          <p:cNvCxnSpPr>
            <a:cxnSpLocks/>
          </p:cNvCxnSpPr>
          <p:nvPr/>
        </p:nvCxnSpPr>
        <p:spPr>
          <a:xfrm flipH="1" flipV="1">
            <a:off x="1738660" y="5598380"/>
            <a:ext cx="173267" cy="525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C4BE996D-06E7-4E4B-98E3-F0A4ABD7DD14}"/>
              </a:ext>
            </a:extLst>
          </p:cNvPr>
          <p:cNvCxnSpPr>
            <a:cxnSpLocks/>
          </p:cNvCxnSpPr>
          <p:nvPr/>
        </p:nvCxnSpPr>
        <p:spPr>
          <a:xfrm flipV="1">
            <a:off x="1224267" y="5624349"/>
            <a:ext cx="285708" cy="4999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0E12AD8-7291-4FCD-B247-915AD81C776F}"/>
              </a:ext>
            </a:extLst>
          </p:cNvPr>
          <p:cNvCxnSpPr>
            <a:cxnSpLocks/>
          </p:cNvCxnSpPr>
          <p:nvPr/>
        </p:nvCxnSpPr>
        <p:spPr>
          <a:xfrm flipH="1" flipV="1">
            <a:off x="7330700" y="4710127"/>
            <a:ext cx="822700" cy="684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96F2C9A-436B-4777-87D8-BE83F9BB94F2}"/>
              </a:ext>
            </a:extLst>
          </p:cNvPr>
          <p:cNvCxnSpPr>
            <a:cxnSpLocks/>
          </p:cNvCxnSpPr>
          <p:nvPr/>
        </p:nvCxnSpPr>
        <p:spPr>
          <a:xfrm flipV="1">
            <a:off x="7060366" y="4670554"/>
            <a:ext cx="194134" cy="695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4AEB0B31-8505-47BE-95C2-2159A79A6F4A}"/>
              </a:ext>
            </a:extLst>
          </p:cNvPr>
          <p:cNvCxnSpPr>
            <a:cxnSpLocks/>
          </p:cNvCxnSpPr>
          <p:nvPr/>
        </p:nvCxnSpPr>
        <p:spPr>
          <a:xfrm flipH="1" flipV="1">
            <a:off x="4861646" y="5624349"/>
            <a:ext cx="220374" cy="4999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57ED2C7B-AD68-4000-AAF8-DFBDBBADD6DE}"/>
              </a:ext>
            </a:extLst>
          </p:cNvPr>
          <p:cNvCxnSpPr>
            <a:cxnSpLocks/>
          </p:cNvCxnSpPr>
          <p:nvPr/>
        </p:nvCxnSpPr>
        <p:spPr>
          <a:xfrm flipV="1">
            <a:off x="4487056" y="5598703"/>
            <a:ext cx="327484" cy="525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11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1">
            <a:extLst>
              <a:ext uri="{FF2B5EF4-FFF2-40B4-BE49-F238E27FC236}">
                <a16:creationId xmlns:a16="http://schemas.microsoft.com/office/drawing/2014/main" id="{246CA8A5-7D3F-40F1-9906-709A5DC60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836" y="1949026"/>
            <a:ext cx="3372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Нижний колонтитул 90">
            <a:extLst>
              <a:ext uri="{FF2B5EF4-FFF2-40B4-BE49-F238E27FC236}">
                <a16:creationId xmlns:a16="http://schemas.microsoft.com/office/drawing/2014/main" id="{C2089B72-8BE1-4AEF-A8F2-93386195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2D79CB9-4763-4AB6-8BF7-408460E8057C}"/>
              </a:ext>
            </a:extLst>
          </p:cNvPr>
          <p:cNvSpPr/>
          <p:nvPr/>
        </p:nvSpPr>
        <p:spPr>
          <a:xfrm>
            <a:off x="324355" y="212855"/>
            <a:ext cx="11493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NN Hierarchy with a height function, say h(t)=170-cut(t)</a:t>
            </a:r>
            <a:endParaRPr lang="ru-RU" sz="3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E6DA1F-92C9-4246-93F4-A46100942E3C}"/>
              </a:ext>
            </a:extLst>
          </p:cNvPr>
          <p:cNvSpPr txBox="1"/>
          <p:nvPr/>
        </p:nvSpPr>
        <p:spPr>
          <a:xfrm>
            <a:off x="1084117" y="1434480"/>
            <a:ext cx="1103861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                                         </a:t>
            </a:r>
            <a:r>
              <a:rPr lang="en-US" sz="3600" b="1" dirty="0"/>
              <a:t>             All</a:t>
            </a:r>
            <a:r>
              <a:rPr lang="en-US" sz="3600" b="1" dirty="0">
                <a:solidFill>
                  <a:srgbClr val="C00000"/>
                </a:solidFill>
              </a:rPr>
              <a:t>                                  </a:t>
            </a:r>
            <a:r>
              <a:rPr lang="en-US" sz="3600" dirty="0">
                <a:solidFill>
                  <a:schemeClr val="accent1"/>
                </a:solidFill>
              </a:rPr>
              <a:t>h axis</a:t>
            </a:r>
          </a:p>
          <a:p>
            <a:r>
              <a:rPr lang="en-US" sz="3600" dirty="0"/>
              <a:t>              </a:t>
            </a:r>
            <a:r>
              <a:rPr lang="en-US" sz="3600" b="1" dirty="0"/>
              <a:t>All without “2”             </a:t>
            </a:r>
            <a:r>
              <a:rPr lang="en-US" sz="3600" dirty="0"/>
              <a:t> cut38         </a:t>
            </a:r>
            <a:r>
              <a:rPr lang="en-US" sz="3600" b="1" dirty="0"/>
              <a:t>2(38)        </a:t>
            </a:r>
            <a:r>
              <a:rPr lang="en-US" sz="3600" b="1" dirty="0">
                <a:solidFill>
                  <a:schemeClr val="accent1"/>
                </a:solidFill>
              </a:rPr>
              <a:t>132</a:t>
            </a:r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dirty="0"/>
              <a:t>                        cut44</a:t>
            </a:r>
          </a:p>
          <a:p>
            <a:r>
              <a:rPr lang="en-US" sz="3600" b="1" dirty="0"/>
              <a:t>0--8--6--5--9--3         4--1–7                                             </a:t>
            </a:r>
            <a:r>
              <a:rPr lang="en-US" sz="3600" b="1" dirty="0">
                <a:solidFill>
                  <a:schemeClr val="accent1"/>
                </a:solidFill>
              </a:rPr>
              <a:t>126</a:t>
            </a:r>
          </a:p>
          <a:p>
            <a:r>
              <a:rPr lang="en-US" sz="3600" dirty="0">
                <a:solidFill>
                  <a:srgbClr val="C00000"/>
                </a:solidFill>
              </a:rPr>
              <a:t>           </a:t>
            </a:r>
            <a:r>
              <a:rPr lang="en-US" sz="3600" dirty="0"/>
              <a:t> cut88                     cut86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  </a:t>
            </a:r>
            <a:r>
              <a:rPr lang="en-US" sz="3600" b="1" dirty="0"/>
              <a:t>0--8—6    5—9--3                     1—7  </a:t>
            </a:r>
          </a:p>
          <a:p>
            <a:r>
              <a:rPr lang="en-US" sz="3600" b="1" dirty="0"/>
              <a:t>   </a:t>
            </a:r>
            <a:r>
              <a:rPr lang="en-US" sz="3600" dirty="0"/>
              <a:t>cut113      cut104</a:t>
            </a:r>
          </a:p>
          <a:p>
            <a:r>
              <a:rPr lang="en-US" sz="3600" b="1" dirty="0"/>
              <a:t>0—8                       9—3 </a:t>
            </a:r>
          </a:p>
          <a:p>
            <a:r>
              <a:rPr lang="en-US" sz="3600" b="1" dirty="0"/>
              <a:t>0     8     6     5      9     3       4       1        7                         </a:t>
            </a:r>
            <a:r>
              <a:rPr lang="en-US" sz="3600" b="1" dirty="0">
                <a:solidFill>
                  <a:schemeClr val="accent1"/>
                </a:solidFill>
              </a:rPr>
              <a:t>0</a:t>
            </a:r>
            <a:endParaRPr lang="en-US" sz="3600" dirty="0">
              <a:solidFill>
                <a:schemeClr val="accent1"/>
              </a:solidFill>
            </a:endParaRPr>
          </a:p>
          <a:p>
            <a:endParaRPr lang="ru-RU" sz="2400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7050B8B0-5BF1-4656-9D84-BD02D6B92345}"/>
              </a:ext>
            </a:extLst>
          </p:cNvPr>
          <p:cNvSpPr/>
          <p:nvPr/>
        </p:nvSpPr>
        <p:spPr>
          <a:xfrm>
            <a:off x="1627909" y="1942565"/>
            <a:ext cx="4821382" cy="822828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F4A1FF-B082-425C-AB85-65FBB375E674}"/>
              </a:ext>
            </a:extLst>
          </p:cNvPr>
          <p:cNvSpPr/>
          <p:nvPr/>
        </p:nvSpPr>
        <p:spPr>
          <a:xfrm>
            <a:off x="8662555" y="1911060"/>
            <a:ext cx="1440863" cy="854333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E1CBAE4F-3292-4861-9EE0-965DEB71467D}"/>
              </a:ext>
            </a:extLst>
          </p:cNvPr>
          <p:cNvSpPr/>
          <p:nvPr/>
        </p:nvSpPr>
        <p:spPr>
          <a:xfrm>
            <a:off x="4641273" y="3050343"/>
            <a:ext cx="1631373" cy="607055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EE08B299-74AD-4238-960A-ED83A0922C00}"/>
              </a:ext>
            </a:extLst>
          </p:cNvPr>
          <p:cNvSpPr/>
          <p:nvPr/>
        </p:nvSpPr>
        <p:spPr>
          <a:xfrm>
            <a:off x="942109" y="3013298"/>
            <a:ext cx="3096491" cy="854334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F38C094-6E5D-4EBD-ABA6-2AD4CC356FD2}"/>
              </a:ext>
            </a:extLst>
          </p:cNvPr>
          <p:cNvSpPr/>
          <p:nvPr/>
        </p:nvSpPr>
        <p:spPr>
          <a:xfrm>
            <a:off x="6096000" y="1182139"/>
            <a:ext cx="1842656" cy="923330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4A17B1B2-7F1C-4C43-BECE-411F43AB29B1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7970996" y="1825180"/>
            <a:ext cx="691559" cy="513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882141E-1F6D-417B-AAAE-7D6E2A9BCCB4}"/>
              </a:ext>
            </a:extLst>
          </p:cNvPr>
          <p:cNvCxnSpPr>
            <a:cxnSpLocks/>
          </p:cNvCxnSpPr>
          <p:nvPr/>
        </p:nvCxnSpPr>
        <p:spPr>
          <a:xfrm flipH="1">
            <a:off x="6272646" y="1970172"/>
            <a:ext cx="176645" cy="213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D4439C1-64EE-4E3D-9052-50E1556F3CAB}"/>
              </a:ext>
            </a:extLst>
          </p:cNvPr>
          <p:cNvCxnSpPr>
            <a:cxnSpLocks/>
          </p:cNvCxnSpPr>
          <p:nvPr/>
        </p:nvCxnSpPr>
        <p:spPr>
          <a:xfrm>
            <a:off x="4641273" y="2765393"/>
            <a:ext cx="440747" cy="256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33B0F84-2DAA-4F70-933C-6DA446CB6324}"/>
              </a:ext>
            </a:extLst>
          </p:cNvPr>
          <p:cNvCxnSpPr>
            <a:cxnSpLocks/>
          </p:cNvCxnSpPr>
          <p:nvPr/>
        </p:nvCxnSpPr>
        <p:spPr>
          <a:xfrm flipH="1">
            <a:off x="3404320" y="2765393"/>
            <a:ext cx="325582" cy="247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0DF633B-496B-481E-805D-4F224937AF3C}"/>
              </a:ext>
            </a:extLst>
          </p:cNvPr>
          <p:cNvCxnSpPr>
            <a:cxnSpLocks/>
          </p:cNvCxnSpPr>
          <p:nvPr/>
        </p:nvCxnSpPr>
        <p:spPr>
          <a:xfrm>
            <a:off x="5456959" y="3678694"/>
            <a:ext cx="576778" cy="24456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FA373C4-DAAC-4A66-AB17-DF923C97A960}"/>
              </a:ext>
            </a:extLst>
          </p:cNvPr>
          <p:cNvCxnSpPr>
            <a:cxnSpLocks/>
            <a:endCxn id="63" idx="5"/>
          </p:cNvCxnSpPr>
          <p:nvPr/>
        </p:nvCxnSpPr>
        <p:spPr>
          <a:xfrm flipH="1" flipV="1">
            <a:off x="6033737" y="3568497"/>
            <a:ext cx="1076245" cy="7956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7664C35F-3902-47E3-B5DF-D679AA30408E}"/>
              </a:ext>
            </a:extLst>
          </p:cNvPr>
          <p:cNvCxnSpPr>
            <a:cxnSpLocks/>
          </p:cNvCxnSpPr>
          <p:nvPr/>
        </p:nvCxnSpPr>
        <p:spPr>
          <a:xfrm flipH="1">
            <a:off x="1911927" y="3836126"/>
            <a:ext cx="290905" cy="549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C10536D0-98F5-4065-9920-23BFE65DA120}"/>
              </a:ext>
            </a:extLst>
          </p:cNvPr>
          <p:cNvCxnSpPr>
            <a:cxnSpLocks/>
          </p:cNvCxnSpPr>
          <p:nvPr/>
        </p:nvCxnSpPr>
        <p:spPr>
          <a:xfrm>
            <a:off x="3404320" y="3836127"/>
            <a:ext cx="441357" cy="3766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93548D84-12FF-4F21-9BF7-9EF283CC66B1}"/>
              </a:ext>
            </a:extLst>
          </p:cNvPr>
          <p:cNvCxnSpPr>
            <a:cxnSpLocks/>
          </p:cNvCxnSpPr>
          <p:nvPr/>
        </p:nvCxnSpPr>
        <p:spPr>
          <a:xfrm flipV="1">
            <a:off x="1565393" y="4670736"/>
            <a:ext cx="346534" cy="752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1904C56-4C48-4DA3-936D-B7C47C5F344F}"/>
              </a:ext>
            </a:extLst>
          </p:cNvPr>
          <p:cNvCxnSpPr>
            <a:cxnSpLocks/>
          </p:cNvCxnSpPr>
          <p:nvPr/>
        </p:nvCxnSpPr>
        <p:spPr>
          <a:xfrm flipH="1" flipV="1">
            <a:off x="2202833" y="4690460"/>
            <a:ext cx="531275" cy="13312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0F462957-A7FD-4099-A577-9855A8A021B3}"/>
              </a:ext>
            </a:extLst>
          </p:cNvPr>
          <p:cNvCxnSpPr>
            <a:cxnSpLocks/>
          </p:cNvCxnSpPr>
          <p:nvPr/>
        </p:nvCxnSpPr>
        <p:spPr>
          <a:xfrm flipV="1">
            <a:off x="3535768" y="4670736"/>
            <a:ext cx="194134" cy="13312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943D860D-7453-44D9-80D4-49ECD8448CD1}"/>
              </a:ext>
            </a:extLst>
          </p:cNvPr>
          <p:cNvCxnSpPr>
            <a:cxnSpLocks/>
          </p:cNvCxnSpPr>
          <p:nvPr/>
        </p:nvCxnSpPr>
        <p:spPr>
          <a:xfrm flipH="1" flipV="1">
            <a:off x="4156364" y="4721488"/>
            <a:ext cx="661385" cy="702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680D7F19-9845-441A-A0E1-0CE5F8895AA9}"/>
              </a:ext>
            </a:extLst>
          </p:cNvPr>
          <p:cNvCxnSpPr>
            <a:cxnSpLocks/>
          </p:cNvCxnSpPr>
          <p:nvPr/>
        </p:nvCxnSpPr>
        <p:spPr>
          <a:xfrm flipH="1" flipV="1">
            <a:off x="1738660" y="5598380"/>
            <a:ext cx="173267" cy="525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C4BE996D-06E7-4E4B-98E3-F0A4ABD7DD14}"/>
              </a:ext>
            </a:extLst>
          </p:cNvPr>
          <p:cNvCxnSpPr>
            <a:cxnSpLocks/>
          </p:cNvCxnSpPr>
          <p:nvPr/>
        </p:nvCxnSpPr>
        <p:spPr>
          <a:xfrm flipV="1">
            <a:off x="1224267" y="5624349"/>
            <a:ext cx="285708" cy="4999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0E12AD8-7291-4FCD-B247-915AD81C776F}"/>
              </a:ext>
            </a:extLst>
          </p:cNvPr>
          <p:cNvCxnSpPr>
            <a:cxnSpLocks/>
          </p:cNvCxnSpPr>
          <p:nvPr/>
        </p:nvCxnSpPr>
        <p:spPr>
          <a:xfrm flipH="1" flipV="1">
            <a:off x="7330700" y="4710127"/>
            <a:ext cx="799753" cy="1117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96F2C9A-436B-4777-87D8-BE83F9BB94F2}"/>
              </a:ext>
            </a:extLst>
          </p:cNvPr>
          <p:cNvCxnSpPr>
            <a:cxnSpLocks/>
          </p:cNvCxnSpPr>
          <p:nvPr/>
        </p:nvCxnSpPr>
        <p:spPr>
          <a:xfrm flipV="1">
            <a:off x="6984029" y="4670554"/>
            <a:ext cx="270471" cy="11566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4AEB0B31-8505-47BE-95C2-2159A79A6F4A}"/>
              </a:ext>
            </a:extLst>
          </p:cNvPr>
          <p:cNvCxnSpPr>
            <a:cxnSpLocks/>
          </p:cNvCxnSpPr>
          <p:nvPr/>
        </p:nvCxnSpPr>
        <p:spPr>
          <a:xfrm flipH="1" flipV="1">
            <a:off x="4861646" y="5624349"/>
            <a:ext cx="220374" cy="4999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57ED2C7B-AD68-4000-AAF8-DFBDBBADD6DE}"/>
              </a:ext>
            </a:extLst>
          </p:cNvPr>
          <p:cNvCxnSpPr>
            <a:cxnSpLocks/>
          </p:cNvCxnSpPr>
          <p:nvPr/>
        </p:nvCxnSpPr>
        <p:spPr>
          <a:xfrm flipV="1">
            <a:off x="4487056" y="5598703"/>
            <a:ext cx="327484" cy="525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EF1E0261-961B-4818-9A43-C344861D0D1D}"/>
              </a:ext>
            </a:extLst>
          </p:cNvPr>
          <p:cNvCxnSpPr>
            <a:cxnSpLocks/>
          </p:cNvCxnSpPr>
          <p:nvPr/>
        </p:nvCxnSpPr>
        <p:spPr>
          <a:xfrm flipV="1">
            <a:off x="10542181" y="1340620"/>
            <a:ext cx="0" cy="5054024"/>
          </a:xfrm>
          <a:prstGeom prst="straightConnector1">
            <a:avLst/>
          </a:prstGeom>
          <a:ln w="25400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75C3946-0059-4573-A95F-6ED8AE1A3797}"/>
              </a:ext>
            </a:extLst>
          </p:cNvPr>
          <p:cNvCxnSpPr>
            <a:cxnSpLocks/>
          </p:cNvCxnSpPr>
          <p:nvPr/>
        </p:nvCxnSpPr>
        <p:spPr>
          <a:xfrm flipH="1">
            <a:off x="10542181" y="3340687"/>
            <a:ext cx="103307" cy="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CB37E90-9CDD-4021-AD6B-64092985EA2C}"/>
              </a:ext>
            </a:extLst>
          </p:cNvPr>
          <p:cNvCxnSpPr>
            <a:cxnSpLocks/>
          </p:cNvCxnSpPr>
          <p:nvPr/>
        </p:nvCxnSpPr>
        <p:spPr>
          <a:xfrm flipH="1">
            <a:off x="10542181" y="2338227"/>
            <a:ext cx="103307" cy="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45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B1BBF-4A12-400A-9822-7132ECCB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the lecture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8657C-67B3-4A67-B8B3-B561E1F6C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011382"/>
            <a:ext cx="11457709" cy="5710093"/>
          </a:xfrm>
        </p:spPr>
        <p:txBody>
          <a:bodyPr/>
          <a:lstStyle/>
          <a:p>
            <a:r>
              <a:rPr lang="en-US" sz="3200" dirty="0"/>
              <a:t>Cluster hierarchy as a binary rooted tree with a height function, whose leaves are one-to-one labeled by dataset entities</a:t>
            </a:r>
          </a:p>
          <a:p>
            <a:r>
              <a:rPr lang="en-US" sz="3200" dirty="0"/>
              <a:t>Agglomerative clustering algorithm</a:t>
            </a:r>
          </a:p>
          <a:p>
            <a:r>
              <a:rPr lang="en-US" sz="3200" dirty="0"/>
              <a:t>Distance between clusters: </a:t>
            </a:r>
          </a:p>
          <a:p>
            <a:pPr lvl="1"/>
            <a:r>
              <a:rPr lang="en-US" sz="3200" dirty="0"/>
              <a:t>Ward distance</a:t>
            </a:r>
          </a:p>
          <a:p>
            <a:pPr lvl="1"/>
            <a:r>
              <a:rPr lang="en-US" sz="3200" dirty="0"/>
              <a:t>Nearest Neighbor distance</a:t>
            </a:r>
          </a:p>
          <a:p>
            <a:r>
              <a:rPr lang="en-US" sz="3200" dirty="0"/>
              <a:t>Derivation of Ward cluster-to-cluster distance as the increment of the K-means square error criterion at the cluster merger</a:t>
            </a:r>
          </a:p>
          <a:p>
            <a:r>
              <a:rPr lang="en-US" sz="3200" dirty="0"/>
              <a:t>Max/Min Spanning Tree and Prim’s algorithm</a:t>
            </a:r>
          </a:p>
          <a:p>
            <a:r>
              <a:rPr lang="en-US" sz="3200" dirty="0"/>
              <a:t>NN Divisive clustering with MST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D1221-1903-41F4-B216-8B10BB6A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072780-2243-4245-AA82-4CAB3000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65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4B634-A333-4E63-B80C-B99BAD5D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23" y="98595"/>
            <a:ext cx="8884261" cy="1080696"/>
          </a:xfrm>
        </p:spPr>
        <p:txBody>
          <a:bodyPr/>
          <a:lstStyle/>
          <a:p>
            <a:r>
              <a:rPr lang="en-US" dirty="0"/>
              <a:t>Cluster Hierarchy: Binary rooted tree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8FBDE1-E740-4A0D-8D9B-151124629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373" y="1179292"/>
            <a:ext cx="5124152" cy="8438876"/>
          </a:xfrm>
        </p:spPr>
        <p:txBody>
          <a:bodyPr/>
          <a:lstStyle/>
          <a:p>
            <a:r>
              <a:rPr lang="en-US" dirty="0"/>
              <a:t>Over data set as the leaf set</a:t>
            </a:r>
          </a:p>
          <a:p>
            <a:r>
              <a:rPr lang="en-US" dirty="0"/>
              <a:t>Interior nodes: clusters of leaves; say F={AV,AN,AS}</a:t>
            </a:r>
          </a:p>
          <a:p>
            <a:r>
              <a:rPr lang="en-US" dirty="0"/>
              <a:t>Height function defined at all nodes</a:t>
            </a:r>
          </a:p>
          <a:p>
            <a:pPr marL="0" indent="0">
              <a:buNone/>
            </a:pPr>
            <a:r>
              <a:rPr lang="en-US" dirty="0"/>
              <a:t> h(leaf)=0, </a:t>
            </a:r>
          </a:p>
          <a:p>
            <a:pPr marL="0" indent="0">
              <a:buNone/>
            </a:pPr>
            <a:r>
              <a:rPr lang="en-US" dirty="0"/>
              <a:t> if t </a:t>
            </a:r>
            <a:r>
              <a:rPr lang="en-US" dirty="0">
                <a:sym typeface="Symbol" panose="05050102010706020507" pitchFamily="18" charset="2"/>
              </a:rPr>
              <a:t> s, then     h(t)&lt;h(s)</a:t>
            </a:r>
            <a:endParaRPr lang="ru-RU" dirty="0"/>
          </a:p>
        </p:txBody>
      </p:sp>
      <p:sp>
        <p:nvSpPr>
          <p:cNvPr id="4" name="Прямоугольник 5791">
            <a:extLst>
              <a:ext uri="{FF2B5EF4-FFF2-40B4-BE49-F238E27FC236}">
                <a16:creationId xmlns:a16="http://schemas.microsoft.com/office/drawing/2014/main" id="{DEA3C26F-094E-4C6B-A90E-4F0687D9F8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331980" y="2955632"/>
            <a:ext cx="6040711" cy="35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ая соединительная линия 5792">
            <a:extLst>
              <a:ext uri="{FF2B5EF4-FFF2-40B4-BE49-F238E27FC236}">
                <a16:creationId xmlns:a16="http://schemas.microsoft.com/office/drawing/2014/main" id="{766CBDFC-6A25-4838-9B06-6254A2425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7234" y="11797699"/>
            <a:ext cx="0" cy="52236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ая соединительная линия 5793">
            <a:extLst>
              <a:ext uri="{FF2B5EF4-FFF2-40B4-BE49-F238E27FC236}">
                <a16:creationId xmlns:a16="http://schemas.microsoft.com/office/drawing/2014/main" id="{BC76FD2C-EC74-427F-BE05-90861BD21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4097" y="3142649"/>
            <a:ext cx="0" cy="2597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7" name="Группа 5794">
            <a:extLst>
              <a:ext uri="{FF2B5EF4-FFF2-40B4-BE49-F238E27FC236}">
                <a16:creationId xmlns:a16="http://schemas.microsoft.com/office/drawing/2014/main" id="{24BB6EDC-862B-4CDD-B840-23C72E5B5606}"/>
              </a:ext>
            </a:extLst>
          </p:cNvPr>
          <p:cNvGrpSpPr>
            <a:grpSpLocks/>
          </p:cNvGrpSpPr>
          <p:nvPr/>
        </p:nvGrpSpPr>
        <p:grpSpPr bwMode="auto">
          <a:xfrm>
            <a:off x="47976" y="1579898"/>
            <a:ext cx="5264190" cy="5095222"/>
            <a:chOff x="3630" y="7671"/>
            <a:chExt cx="4013" cy="3061"/>
          </a:xfrm>
        </p:grpSpPr>
        <p:grpSp>
          <p:nvGrpSpPr>
            <p:cNvPr id="8" name="Group 1941">
              <a:extLst>
                <a:ext uri="{FF2B5EF4-FFF2-40B4-BE49-F238E27FC236}">
                  <a16:creationId xmlns:a16="http://schemas.microsoft.com/office/drawing/2014/main" id="{2E17AB18-15E9-42D8-807C-A3D8841C1C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0" y="7671"/>
              <a:ext cx="4013" cy="2766"/>
              <a:chOff x="1605" y="6143"/>
              <a:chExt cx="5930" cy="3973"/>
            </a:xfrm>
          </p:grpSpPr>
          <p:sp>
            <p:nvSpPr>
              <p:cNvPr id="11" name="Line 1942">
                <a:extLst>
                  <a:ext uri="{FF2B5EF4-FFF2-40B4-BE49-F238E27FC236}">
                    <a16:creationId xmlns:a16="http://schemas.microsoft.com/office/drawing/2014/main" id="{8AF07F44-9095-46C6-9D54-D95A9F672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9298"/>
                <a:ext cx="76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" name="Line 1943">
                <a:extLst>
                  <a:ext uri="{FF2B5EF4-FFF2-40B4-BE49-F238E27FC236}">
                    <a16:creationId xmlns:a16="http://schemas.microsoft.com/office/drawing/2014/main" id="{AA50BE6A-72F3-4212-A717-31A76BF92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02" y="9809"/>
                <a:ext cx="6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13" name="Group 1944">
                <a:extLst>
                  <a:ext uri="{FF2B5EF4-FFF2-40B4-BE49-F238E27FC236}">
                    <a16:creationId xmlns:a16="http://schemas.microsoft.com/office/drawing/2014/main" id="{3839F784-D1DC-4F84-9FFD-ED4921B67A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5" y="6143"/>
                <a:ext cx="5930" cy="3973"/>
                <a:chOff x="1410" y="4613"/>
                <a:chExt cx="5930" cy="3973"/>
              </a:xfrm>
            </p:grpSpPr>
            <p:grpSp>
              <p:nvGrpSpPr>
                <p:cNvPr id="14" name="Group 1945">
                  <a:extLst>
                    <a:ext uri="{FF2B5EF4-FFF2-40B4-BE49-F238E27FC236}">
                      <a16:creationId xmlns:a16="http://schemas.microsoft.com/office/drawing/2014/main" id="{53DD77FC-4975-4ADA-BC1E-BA8E113EEB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95" y="7768"/>
                  <a:ext cx="1150" cy="716"/>
                  <a:chOff x="4177" y="7161"/>
                  <a:chExt cx="961" cy="567"/>
                </a:xfrm>
              </p:grpSpPr>
              <p:sp>
                <p:nvSpPr>
                  <p:cNvPr id="33" name="Line 1946">
                    <a:extLst>
                      <a:ext uri="{FF2B5EF4-FFF2-40B4-BE49-F238E27FC236}">
                        <a16:creationId xmlns:a16="http://schemas.microsoft.com/office/drawing/2014/main" id="{BB36DF66-1AB0-419A-A31B-6E8CC513D2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77" y="7404"/>
                    <a:ext cx="1" cy="32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4" name="Line 1947">
                    <a:extLst>
                      <a:ext uri="{FF2B5EF4-FFF2-40B4-BE49-F238E27FC236}">
                        <a16:creationId xmlns:a16="http://schemas.microsoft.com/office/drawing/2014/main" id="{12F2054F-751E-435B-ADFB-456F70F171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77" y="7404"/>
                    <a:ext cx="56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5" name="Line 1948">
                    <a:extLst>
                      <a:ext uri="{FF2B5EF4-FFF2-40B4-BE49-F238E27FC236}">
                        <a16:creationId xmlns:a16="http://schemas.microsoft.com/office/drawing/2014/main" id="{F5B2ADAE-06D4-4DA8-B246-016108EE69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37" y="7404"/>
                    <a:ext cx="1" cy="32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" name="Line 1949">
                    <a:extLst>
                      <a:ext uri="{FF2B5EF4-FFF2-40B4-BE49-F238E27FC236}">
                        <a16:creationId xmlns:a16="http://schemas.microsoft.com/office/drawing/2014/main" id="{BE10F2E0-F3E1-4DE9-972F-F88B922F8C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7" y="7161"/>
                    <a:ext cx="0" cy="56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7" name="Line 1950">
                    <a:extLst>
                      <a:ext uri="{FF2B5EF4-FFF2-40B4-BE49-F238E27FC236}">
                        <a16:creationId xmlns:a16="http://schemas.microsoft.com/office/drawing/2014/main" id="{C2DC5A28-A993-4DFA-B832-4CBE3E0257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17" y="7161"/>
                    <a:ext cx="1" cy="24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5" name="Group 1951">
                  <a:extLst>
                    <a:ext uri="{FF2B5EF4-FFF2-40B4-BE49-F238E27FC236}">
                      <a16:creationId xmlns:a16="http://schemas.microsoft.com/office/drawing/2014/main" id="{0F183892-A022-4BAA-AEBA-6991CE7AEB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72" y="7972"/>
                  <a:ext cx="3350" cy="614"/>
                  <a:chOff x="2737" y="7323"/>
                  <a:chExt cx="2800" cy="486"/>
                </a:xfrm>
              </p:grpSpPr>
              <p:sp>
                <p:nvSpPr>
                  <p:cNvPr id="26" name="Line 1952">
                    <a:extLst>
                      <a:ext uri="{FF2B5EF4-FFF2-40B4-BE49-F238E27FC236}">
                        <a16:creationId xmlns:a16="http://schemas.microsoft.com/office/drawing/2014/main" id="{6CD57DF3-3B91-407B-96E3-52238E5FF9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7" y="7566"/>
                    <a:ext cx="0" cy="16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" name="Line 1953">
                    <a:extLst>
                      <a:ext uri="{FF2B5EF4-FFF2-40B4-BE49-F238E27FC236}">
                        <a16:creationId xmlns:a16="http://schemas.microsoft.com/office/drawing/2014/main" id="{9E53C4C1-8CC4-4594-BA99-9F06E33542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37" y="7566"/>
                    <a:ext cx="48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8" name="Line 1954">
                    <a:extLst>
                      <a:ext uri="{FF2B5EF4-FFF2-40B4-BE49-F238E27FC236}">
                        <a16:creationId xmlns:a16="http://schemas.microsoft.com/office/drawing/2014/main" id="{50D2871A-60ED-451E-BCD7-453CD14E3F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7" y="7566"/>
                    <a:ext cx="0" cy="16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" name="Line 1955">
                    <a:extLst>
                      <a:ext uri="{FF2B5EF4-FFF2-40B4-BE49-F238E27FC236}">
                        <a16:creationId xmlns:a16="http://schemas.microsoft.com/office/drawing/2014/main" id="{8CDEDFBA-6BDD-49EC-BBAC-248224EC9E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97" y="7323"/>
                    <a:ext cx="1" cy="40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0" name="Line 1956">
                    <a:extLst>
                      <a:ext uri="{FF2B5EF4-FFF2-40B4-BE49-F238E27FC236}">
                        <a16:creationId xmlns:a16="http://schemas.microsoft.com/office/drawing/2014/main" id="{F132E42C-9E0D-4412-BB44-A9FBA59592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77" y="7323"/>
                    <a:ext cx="0" cy="24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1" name="Line 1957">
                    <a:extLst>
                      <a:ext uri="{FF2B5EF4-FFF2-40B4-BE49-F238E27FC236}">
                        <a16:creationId xmlns:a16="http://schemas.microsoft.com/office/drawing/2014/main" id="{10C1E5E6-1D3C-4293-8DB4-E180E83AB4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7" y="7323"/>
                    <a:ext cx="7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2" name="Line 1958">
                    <a:extLst>
                      <a:ext uri="{FF2B5EF4-FFF2-40B4-BE49-F238E27FC236}">
                        <a16:creationId xmlns:a16="http://schemas.microsoft.com/office/drawing/2014/main" id="{2B3B5383-BC06-42D1-8A91-BCA2953097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37" y="7566"/>
                    <a:ext cx="0" cy="24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6" name="Line 1959">
                  <a:extLst>
                    <a:ext uri="{FF2B5EF4-FFF2-40B4-BE49-F238E27FC236}">
                      <a16:creationId xmlns:a16="http://schemas.microsoft.com/office/drawing/2014/main" id="{E2087722-B4B4-4911-AC8E-EF94077FDB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91" y="8279"/>
                  <a:ext cx="0" cy="30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7" name="Line 1960">
                  <a:extLst>
                    <a:ext uri="{FF2B5EF4-FFF2-40B4-BE49-F238E27FC236}">
                      <a16:creationId xmlns:a16="http://schemas.microsoft.com/office/drawing/2014/main" id="{CCFA535A-4615-4ADA-BEB0-16FF07C470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78" y="6641"/>
                  <a:ext cx="0" cy="112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8" name="Line 1961">
                  <a:extLst>
                    <a:ext uri="{FF2B5EF4-FFF2-40B4-BE49-F238E27FC236}">
                      <a16:creationId xmlns:a16="http://schemas.microsoft.com/office/drawing/2014/main" id="{9D59743E-0F83-46D4-BF6D-63D2FED1BF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8" y="6641"/>
                  <a:ext cx="1627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9" name="Line 1962">
                  <a:extLst>
                    <a:ext uri="{FF2B5EF4-FFF2-40B4-BE49-F238E27FC236}">
                      <a16:creationId xmlns:a16="http://schemas.microsoft.com/office/drawing/2014/main" id="{D136440C-D37D-4FD1-B098-632C09C8AF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6641"/>
                  <a:ext cx="1" cy="163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0" name="Line 1963">
                  <a:extLst>
                    <a:ext uri="{FF2B5EF4-FFF2-40B4-BE49-F238E27FC236}">
                      <a16:creationId xmlns:a16="http://schemas.microsoft.com/office/drawing/2014/main" id="{0CB6DFEE-796C-4ED0-A0B5-81470BAE36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38" y="4901"/>
                  <a:ext cx="0" cy="307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1" name="Line 1964">
                  <a:extLst>
                    <a:ext uri="{FF2B5EF4-FFF2-40B4-BE49-F238E27FC236}">
                      <a16:creationId xmlns:a16="http://schemas.microsoft.com/office/drawing/2014/main" id="{23C0349F-A3E7-4572-96FD-9187A86A8C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38" y="4901"/>
                  <a:ext cx="220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" name="Line 1965">
                  <a:extLst>
                    <a:ext uri="{FF2B5EF4-FFF2-40B4-BE49-F238E27FC236}">
                      <a16:creationId xmlns:a16="http://schemas.microsoft.com/office/drawing/2014/main" id="{6715DD68-D70F-4CA2-AD65-FAD017F327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139" y="4901"/>
                  <a:ext cx="1" cy="174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" name="Line 1966">
                  <a:extLst>
                    <a:ext uri="{FF2B5EF4-FFF2-40B4-BE49-F238E27FC236}">
                      <a16:creationId xmlns:a16="http://schemas.microsoft.com/office/drawing/2014/main" id="{C38B9188-B1F6-4D7D-B812-F968FF93A0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340" y="4697"/>
                  <a:ext cx="0" cy="388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4" name="Line 1967">
                  <a:extLst>
                    <a:ext uri="{FF2B5EF4-FFF2-40B4-BE49-F238E27FC236}">
                      <a16:creationId xmlns:a16="http://schemas.microsoft.com/office/drawing/2014/main" id="{13155331-5AEE-48C8-8AD4-C7F6DB38C9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91" y="4613"/>
                  <a:ext cx="0" cy="30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5" name="Line 1968">
                  <a:extLst>
                    <a:ext uri="{FF2B5EF4-FFF2-40B4-BE49-F238E27FC236}">
                      <a16:creationId xmlns:a16="http://schemas.microsoft.com/office/drawing/2014/main" id="{258C0394-F92E-4CEB-8774-8C3B64D3E3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10" y="7478"/>
                  <a:ext cx="5928" cy="1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dirty="0"/>
                    <a:t>                                                                        </a:t>
                  </a:r>
                  <a:endParaRPr lang="ru-RU" dirty="0"/>
                </a:p>
              </p:txBody>
            </p:sp>
          </p:grpSp>
        </p:grpSp>
        <p:sp>
          <p:nvSpPr>
            <p:cNvPr id="9" name="Text Box 1969">
              <a:extLst>
                <a:ext uri="{FF2B5EF4-FFF2-40B4-BE49-F238E27FC236}">
                  <a16:creationId xmlns:a16="http://schemas.microsoft.com/office/drawing/2014/main" id="{15805E0D-978C-4C4D-84A1-CA1DDDC3D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" y="10359"/>
              <a:ext cx="3586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150813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ru-RU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AV   AN    AS    BA   BR    BU   CI     CY</a:t>
              </a:r>
              <a:endParaRPr kumimoji="0" lang="en-GB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1970">
              <a:extLst>
                <a:ext uri="{FF2B5EF4-FFF2-40B4-BE49-F238E27FC236}">
                  <a16:creationId xmlns:a16="http://schemas.microsoft.com/office/drawing/2014/main" id="{AFF2C220-5C95-41CD-89D3-8BC308B7F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9396"/>
              <a:ext cx="2843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150813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ru-RU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F         G               H      </a:t>
              </a:r>
              <a:endParaRPr kumimoji="0" lang="en-GB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0367A89-B9BE-4D5C-A6E8-1667B1AB8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974" y="2118695"/>
            <a:ext cx="5686876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Нижний колонтитул 37">
            <a:extLst>
              <a:ext uri="{FF2B5EF4-FFF2-40B4-BE49-F238E27FC236}">
                <a16:creationId xmlns:a16="http://schemas.microsoft.com/office/drawing/2014/main" id="{E0BF6F00-EDEF-40B9-B53E-63FE6636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40" name="Номер слайда 39">
            <a:extLst>
              <a:ext uri="{FF2B5EF4-FFF2-40B4-BE49-F238E27FC236}">
                <a16:creationId xmlns:a16="http://schemas.microsoft.com/office/drawing/2014/main" id="{D04F09EB-7503-49EB-B2C2-9C48E487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3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2DC88-FEC6-4EF4-8CA4-40579BDB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635114" cy="5381157"/>
          </a:xfrm>
        </p:spPr>
        <p:txBody>
          <a:bodyPr>
            <a:normAutofit/>
          </a:bodyPr>
          <a:lstStyle/>
          <a:p>
            <a:r>
              <a:rPr lang="en-US" b="1" dirty="0"/>
              <a:t> Two types of algorithms: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                </a:t>
            </a:r>
            <a:r>
              <a:rPr lang="en-US" sz="5400" b="1" dirty="0"/>
              <a:t>agglomerative  (bottom-up)</a:t>
            </a:r>
            <a:br>
              <a:rPr lang="en-US" sz="5400" b="1" dirty="0"/>
            </a:b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             divisive   (up-down)</a:t>
            </a:r>
            <a:endParaRPr lang="ru-RU" sz="5400" b="1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526C64-29B0-4072-ACAE-39F066D5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67E715-165B-4979-9E12-6A064BF9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96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2DC88-FEC6-4EF4-8CA4-40579BDB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635114" cy="5381157"/>
          </a:xfrm>
        </p:spPr>
        <p:txBody>
          <a:bodyPr>
            <a:normAutofit/>
          </a:bodyPr>
          <a:lstStyle/>
          <a:p>
            <a:r>
              <a:rPr lang="en-US" b="1" dirty="0"/>
              <a:t> Two types of criteria (among many others):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                 </a:t>
            </a:r>
            <a:r>
              <a:rPr lang="en-US" sz="5400" b="1" dirty="0"/>
              <a:t>Square error</a:t>
            </a:r>
            <a:br>
              <a:rPr lang="en-US" sz="5400" b="1" dirty="0"/>
            </a:b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             Nearest Neighbor</a:t>
            </a:r>
            <a:endParaRPr lang="ru-RU" sz="5400" b="1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4A0534-CFC8-42FB-A865-65640938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F039A2-FC54-47EE-9B65-7479C22C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94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2DC88-FEC6-4EF4-8CA4-40579BDB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23" y="105243"/>
            <a:ext cx="10515600" cy="6262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Agglomerative clustering, 1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3E6C5-1546-4A3E-BDA1-4024E1D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731520"/>
            <a:ext cx="11170920" cy="5900285"/>
          </a:xfrm>
        </p:spPr>
        <p:txBody>
          <a:bodyPr>
            <a:noAutofit/>
          </a:bodyPr>
          <a:lstStyle/>
          <a:p>
            <a:r>
              <a:rPr lang="en-US" sz="3600" b="1" dirty="0"/>
              <a:t>Step 1: Start </a:t>
            </a:r>
            <a:r>
              <a:rPr lang="en-US" sz="3600" dirty="0"/>
              <a:t>– </a:t>
            </a:r>
          </a:p>
          <a:p>
            <a:pPr marL="0" indent="0">
              <a:buNone/>
            </a:pPr>
            <a:r>
              <a:rPr lang="en-US" sz="3600" dirty="0"/>
              <a:t>Trivial partition of the set of objects represented by their indices in N singletons: </a:t>
            </a:r>
          </a:p>
          <a:p>
            <a:pPr marL="0" indent="0">
              <a:buNone/>
            </a:pPr>
            <a:r>
              <a:rPr lang="en-US" sz="3600" dirty="0"/>
              <a:t>Partition S={{1}, {2}, …, {</a:t>
            </a:r>
            <a:r>
              <a:rPr lang="en-US" sz="3600" dirty="0" err="1"/>
              <a:t>i</a:t>
            </a:r>
            <a:r>
              <a:rPr lang="en-US" sz="3600" dirty="0"/>
              <a:t>}, …, {N}}, </a:t>
            </a:r>
          </a:p>
          <a:p>
            <a:pPr marL="0" indent="0">
              <a:buNone/>
            </a:pPr>
            <a:r>
              <a:rPr lang="en-US" sz="3600" dirty="0"/>
              <a:t>(Dis)similarity function D=(d(</a:t>
            </a:r>
            <a:r>
              <a:rPr lang="en-US" sz="3600" dirty="0" err="1"/>
              <a:t>i,j</a:t>
            </a:r>
            <a:r>
              <a:rPr lang="en-US" sz="3600" dirty="0"/>
              <a:t>)), </a:t>
            </a:r>
            <a:r>
              <a:rPr lang="en-US" sz="3600" dirty="0" err="1"/>
              <a:t>i,j</a:t>
            </a:r>
            <a:r>
              <a:rPr lang="en-US" sz="3600" dirty="0"/>
              <a:t>= 1, 2,…, N (either distances or similarities from the object-to-feature data, or raw network interaction data)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6A7FF3-38DA-415C-BA7E-6C68C4A5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F5F72D-A4CA-4676-BC72-1162A8E0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55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2DC88-FEC6-4EF4-8CA4-40579BDB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23" y="105243"/>
            <a:ext cx="10515600" cy="6262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Agglomerative clustering, 2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3E6C5-1546-4A3E-BDA1-4024E1D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731520"/>
            <a:ext cx="11170920" cy="5900285"/>
          </a:xfrm>
        </p:spPr>
        <p:txBody>
          <a:bodyPr>
            <a:noAutofit/>
          </a:bodyPr>
          <a:lstStyle/>
          <a:p>
            <a:r>
              <a:rPr lang="en-US" sz="3600" b="1" dirty="0"/>
              <a:t>General step:</a:t>
            </a:r>
            <a:r>
              <a:rPr lang="en-US" sz="3600" dirty="0"/>
              <a:t> given m part partition S ={S1, S2,…, </a:t>
            </a:r>
            <a:r>
              <a:rPr lang="en-US" sz="3600" dirty="0" err="1"/>
              <a:t>Sm</a:t>
            </a:r>
            <a:r>
              <a:rPr lang="en-US" sz="3600" dirty="0"/>
              <a:t>} and between-cluster dis(similarity) function d(</a:t>
            </a:r>
            <a:r>
              <a:rPr lang="en-US" sz="3600" dirty="0" err="1"/>
              <a:t>s,t</a:t>
            </a:r>
            <a:r>
              <a:rPr lang="en-US" sz="3600" dirty="0"/>
              <a:t>) (</a:t>
            </a:r>
            <a:r>
              <a:rPr lang="en-US" sz="3600" dirty="0" err="1"/>
              <a:t>s,t</a:t>
            </a:r>
            <a:r>
              <a:rPr lang="en-US" sz="3600" dirty="0"/>
              <a:t>=1,…, m),</a:t>
            </a:r>
          </a:p>
          <a:p>
            <a:pPr lvl="1"/>
            <a:r>
              <a:rPr lang="en-US" sz="3200" b="1" dirty="0"/>
              <a:t>G1:</a:t>
            </a:r>
            <a:r>
              <a:rPr lang="en-US" sz="3200" dirty="0"/>
              <a:t> Find s*, t* minimizing dissimilarity d(</a:t>
            </a:r>
            <a:r>
              <a:rPr lang="en-US" sz="3200" dirty="0" err="1"/>
              <a:t>s,t</a:t>
            </a:r>
            <a:r>
              <a:rPr lang="en-US" sz="3200" dirty="0"/>
              <a:t>) (maximizing similarity) – a costly operation</a:t>
            </a:r>
          </a:p>
          <a:p>
            <a:pPr lvl="1"/>
            <a:r>
              <a:rPr lang="en-US" sz="3200" b="1" dirty="0"/>
              <a:t>G2:</a:t>
            </a:r>
            <a:r>
              <a:rPr lang="en-US" sz="3200" dirty="0"/>
              <a:t> Merge clusters Ss* and St* to form Ss*t*=Ss* </a:t>
            </a:r>
            <a:r>
              <a:rPr lang="en-US" sz="3200" dirty="0">
                <a:sym typeface="Symbol" panose="05050102010706020507" pitchFamily="18" charset="2"/>
              </a:rPr>
              <a:t> St*</a:t>
            </a:r>
          </a:p>
          <a:p>
            <a:pPr lvl="1"/>
            <a:r>
              <a:rPr lang="en-US" sz="3200" b="1" dirty="0"/>
              <a:t>G3:</a:t>
            </a:r>
            <a:r>
              <a:rPr lang="en-US" sz="3200" dirty="0"/>
              <a:t> Compute (dis)similarity between Ss*t* and every other cluster </a:t>
            </a:r>
            <a:r>
              <a:rPr lang="en-US" sz="3200" dirty="0" err="1"/>
              <a:t>Su</a:t>
            </a:r>
            <a:r>
              <a:rPr lang="en-US" sz="3200" dirty="0"/>
              <a:t> to form a new (dis)similarity matrix</a:t>
            </a:r>
          </a:p>
          <a:p>
            <a:pPr lvl="1"/>
            <a:r>
              <a:rPr lang="en-US" sz="3200" b="1" dirty="0"/>
              <a:t>G4:</a:t>
            </a:r>
            <a:r>
              <a:rPr lang="en-US" sz="3200" dirty="0"/>
              <a:t> Define and compute value of height h(Ss*t*)</a:t>
            </a:r>
          </a:p>
          <a:p>
            <a:r>
              <a:rPr lang="en-US" sz="3600" b="1" dirty="0"/>
              <a:t>Test:</a:t>
            </a:r>
            <a:r>
              <a:rPr lang="en-US" sz="3600" dirty="0"/>
              <a:t> Stopping condition. If Yes, stop; output the hierarchy. If not, m:= m-1 and go to G1.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E96785-6010-4695-8E34-C699FBBD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20FBDB-F63D-4274-98B9-F2225327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89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2DC88-FEC6-4EF4-8CA4-40579BDB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23" y="105243"/>
            <a:ext cx="10515600" cy="6262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Agglomerative clustering, 3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3E6C5-1546-4A3E-BDA1-4024E1D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731520"/>
            <a:ext cx="11810197" cy="5900285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200" b="1" dirty="0" err="1"/>
              <a:t>AgglClus</a:t>
            </a:r>
            <a:r>
              <a:rPr lang="en-US" sz="3200" b="1" dirty="0"/>
              <a:t> Algorithms may differ by only this:</a:t>
            </a:r>
          </a:p>
          <a:p>
            <a:pPr lvl="1"/>
            <a:endParaRPr lang="en-US" sz="3200" b="1" dirty="0"/>
          </a:p>
          <a:p>
            <a:pPr lvl="1"/>
            <a:r>
              <a:rPr lang="en-US" sz="3200" b="1" dirty="0"/>
              <a:t>G3:</a:t>
            </a:r>
            <a:r>
              <a:rPr lang="en-US" sz="3200" dirty="0"/>
              <a:t> Compute (dis)similarity between Ss*t* and every other cluster </a:t>
            </a:r>
            <a:r>
              <a:rPr lang="en-US" sz="3200" dirty="0" err="1"/>
              <a:t>Su</a:t>
            </a:r>
            <a:r>
              <a:rPr lang="en-US" sz="3200" dirty="0"/>
              <a:t> to form a new (dis)similarity matrix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4000" b="1" dirty="0"/>
              <a:t>Two most popular versions:</a:t>
            </a:r>
          </a:p>
          <a:p>
            <a:pPr lvl="1"/>
            <a:r>
              <a:rPr lang="en-US" sz="3600" b="1" dirty="0">
                <a:solidFill>
                  <a:schemeClr val="accent1"/>
                </a:solidFill>
              </a:rPr>
              <a:t>Nearest neighbor </a:t>
            </a:r>
            <a:r>
              <a:rPr lang="en-US" sz="3600" dirty="0"/>
              <a:t>(according to dis(similarity) between the nearest points from clusters)</a:t>
            </a:r>
          </a:p>
          <a:p>
            <a:pPr lvl="1"/>
            <a:r>
              <a:rPr lang="en-US" sz="3600" b="1" dirty="0">
                <a:solidFill>
                  <a:schemeClr val="accent1"/>
                </a:solidFill>
              </a:rPr>
              <a:t>Ward algorithm</a:t>
            </a:r>
            <a:r>
              <a:rPr lang="en-US" sz="3600" b="1" dirty="0"/>
              <a:t> </a:t>
            </a:r>
            <a:r>
              <a:rPr lang="en-US" sz="3600" dirty="0"/>
              <a:t>(according to change in the square error criterion) </a:t>
            </a:r>
          </a:p>
          <a:p>
            <a:pPr marL="457200" lvl="1" indent="0">
              <a:buNone/>
            </a:pPr>
            <a:r>
              <a:rPr lang="en-US" sz="3600" dirty="0"/>
              <a:t>In both agglomerative and divisive versions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099CFE-9A83-4D4B-AFCD-9A6A0FD7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2E552C-18BA-44D8-AF3C-7FE0E70E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84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D17AD-867E-4EA6-BDD1-32B7E98D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5505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Ward algorithm, </a:t>
            </a:r>
            <a:br>
              <a:rPr lang="en-US" b="1" dirty="0"/>
            </a:br>
            <a:r>
              <a:rPr lang="en-US" b="1" dirty="0"/>
              <a:t>both divisive and agglomerative,  </a:t>
            </a:r>
            <a:br>
              <a:rPr lang="en-US" b="1" dirty="0"/>
            </a:br>
            <a:r>
              <a:rPr lang="en-US" b="1" dirty="0"/>
              <a:t>is based on the so-called Ward distance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7B6A3-8CBD-4C8D-930C-C44AA9E95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519947"/>
            <a:ext cx="11035145" cy="26570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/>
              <a:t>   Nearest neighbor divisive algorithm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dirty="0"/>
              <a:t>     is based on Minimum (Maximum) Spanning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dirty="0"/>
              <a:t>     Tree (MST) </a:t>
            </a:r>
            <a:endParaRPr lang="ru-RU" sz="44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B838FA-F7F3-45AD-A504-893CB4B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CODA MAG 2018 Lecture 6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BDEEFE-25E2-4322-B0C5-95A4F28C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153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2984</TotalTime>
  <Words>2002</Words>
  <Application>Microsoft Office PowerPoint</Application>
  <PresentationFormat>Широкоэкранный</PresentationFormat>
  <Paragraphs>297</Paragraphs>
  <Slides>26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Cambria Math</vt:lpstr>
      <vt:lpstr>Symbol</vt:lpstr>
      <vt:lpstr>Times</vt:lpstr>
      <vt:lpstr>Times New Roman</vt:lpstr>
      <vt:lpstr>Тема Office</vt:lpstr>
      <vt:lpstr>Equation.DSMT4</vt:lpstr>
      <vt:lpstr>Hierarchical clustering</vt:lpstr>
      <vt:lpstr>Contents</vt:lpstr>
      <vt:lpstr>Cluster Hierarchy: Binary rooted tree</vt:lpstr>
      <vt:lpstr> Two types of algorithms:                   agglomerative  (bottom-up)                divisive   (up-down)</vt:lpstr>
      <vt:lpstr> Two types of criteria (among many others):                    Square error                Nearest Neighbor</vt:lpstr>
      <vt:lpstr>   Agglomerative clustering, 1</vt:lpstr>
      <vt:lpstr>   Agglomerative clustering, 2</vt:lpstr>
      <vt:lpstr>   Agglomerative clustering, 3</vt:lpstr>
      <vt:lpstr>Ward algorithm,  both divisive and agglomerative,   is based on the so-called Ward distance</vt:lpstr>
      <vt:lpstr>Ward distance between clusters Sk and Sl  (to be derived further on)</vt:lpstr>
      <vt:lpstr>Derivation of Ward distance, 1:</vt:lpstr>
      <vt:lpstr>Since c_(k∪l,v)=c_kv+N_l (c_lν-c_kν)/(N_k+N_l)=c_lv+N_k (c_kν-c_lν)/(N_k+N_l)   and (a+b)2 =a2+b2+2ab:</vt:lpstr>
      <vt:lpstr>As proven above,</vt:lpstr>
      <vt:lpstr>With a similar trick at Sl, </vt:lpstr>
      <vt:lpstr>NN clustering relates to the graph-theoretic concept of Minimum Spanning Tree (MST), 1</vt:lpstr>
      <vt:lpstr>NN clustering relates to the graph-theoretic concept of Minimum Spanning Tree (MST), 2</vt:lpstr>
      <vt:lpstr>Prim’s algorithm for MST: Building MST T by adding nodes one-by-one (greedy)</vt:lpstr>
      <vt:lpstr>Презентация PowerPoint</vt:lpstr>
      <vt:lpstr>Презентация PowerPoint</vt:lpstr>
      <vt:lpstr>Презентация PowerPoint</vt:lpstr>
      <vt:lpstr>Презентация PowerPoint</vt:lpstr>
      <vt:lpstr>Convert an MST to a Nearest Neighbor  Hierarchy/Partition</vt:lpstr>
      <vt:lpstr>Презентация PowerPoint</vt:lpstr>
      <vt:lpstr>Презентация PowerPoint</vt:lpstr>
      <vt:lpstr>Презентация PowerPoint</vt:lpstr>
      <vt:lpstr>Summary of the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clustering</dc:title>
  <dc:creator>Boris Mirkin</dc:creator>
  <cp:lastModifiedBy>Boris Mirkin</cp:lastModifiedBy>
  <cp:revision>51</cp:revision>
  <dcterms:created xsi:type="dcterms:W3CDTF">2018-11-01T09:35:41Z</dcterms:created>
  <dcterms:modified xsi:type="dcterms:W3CDTF">2018-11-05T17:14:45Z</dcterms:modified>
</cp:coreProperties>
</file>