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89" r:id="rId3"/>
    <p:sldId id="292" r:id="rId4"/>
    <p:sldId id="258" r:id="rId5"/>
    <p:sldId id="259" r:id="rId6"/>
    <p:sldId id="260" r:id="rId7"/>
    <p:sldId id="291" r:id="rId8"/>
    <p:sldId id="29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95" r:id="rId27"/>
    <p:sldId id="276" r:id="rId28"/>
    <p:sldId id="279" r:id="rId29"/>
    <p:sldId id="280" r:id="rId30"/>
    <p:sldId id="281" r:id="rId31"/>
    <p:sldId id="282" r:id="rId32"/>
    <p:sldId id="283" r:id="rId33"/>
    <p:sldId id="294" r:id="rId34"/>
    <p:sldId id="284" r:id="rId35"/>
    <p:sldId id="285" r:id="rId36"/>
    <p:sldId id="297" r:id="rId37"/>
    <p:sldId id="298" r:id="rId38"/>
    <p:sldId id="299" r:id="rId39"/>
    <p:sldId id="300" r:id="rId40"/>
    <p:sldId id="301" r:id="rId41"/>
    <p:sldId id="302" r:id="rId42"/>
    <p:sldId id="286" r:id="rId43"/>
    <p:sldId id="287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0EF67-5CDC-47A0-B5A7-E8C5F831AB31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44D6A-3F8F-455B-B4B4-4FF9C3A95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13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3D1A-7A06-4891-B5B7-D111EF43A2EB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9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638-9156-488E-B634-F6B8A567F71C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BF0-0188-48B2-9CE8-FFFEC98EFBB8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1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A00-293F-4C2A-808B-7CD3DDFA3721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00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DFA4-3A1C-4DB7-BAF5-6BE2F23A1AD6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2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1E98-353C-4E46-80F4-512B8B87D04E}" type="datetime1">
              <a:rPr lang="ru-RU" smtClean="0"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A6BA-599C-4FCA-8C18-7DF08BD542E3}" type="datetime1">
              <a:rPr lang="ru-RU" smtClean="0"/>
              <a:t>16.11.2018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1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5D03-A6C9-4B3C-A682-B82707D49B75}" type="datetime1">
              <a:rPr lang="ru-RU" smtClean="0"/>
              <a:t>16.11.2018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9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FD5D-88DA-4249-B935-558581E04BFC}" type="datetime1">
              <a:rPr lang="ru-RU" smtClean="0"/>
              <a:t>16.11.2018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7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178-A56D-4152-B66E-F992A0BF11DD}" type="datetime1">
              <a:rPr lang="ru-RU" smtClean="0"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6AB-1828-42A3-9941-D0939133A61E}" type="datetime1">
              <a:rPr lang="ru-RU" smtClean="0"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A98F-9CEE-46A4-BDC5-72C6B267C7AE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826184" cy="1052736"/>
          </a:xfrm>
        </p:spPr>
        <p:txBody>
          <a:bodyPr>
            <a:noAutofit/>
          </a:bodyPr>
          <a:lstStyle/>
          <a:p>
            <a:r>
              <a:rPr lang="en-US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Correlation and regression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8928992" cy="58326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PCA: </a:t>
            </a:r>
            <a:r>
              <a:rPr lang="en-US" sz="3200" b="1" dirty="0"/>
              <a:t>Covariance matrix and correlation matrix        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Scatterplot</a:t>
            </a:r>
            <a:endParaRPr lang="ru-RU" sz="3600" b="1" dirty="0"/>
          </a:p>
          <a:p>
            <a:pPr>
              <a:spcBef>
                <a:spcPts val="0"/>
              </a:spcBef>
            </a:pPr>
            <a:r>
              <a:rPr lang="en-US" sz="3600" b="1" dirty="0"/>
              <a:t>Three frameworks for correlation coefficient</a:t>
            </a:r>
          </a:p>
          <a:p>
            <a:pPr lvl="1">
              <a:spcBef>
                <a:spcPts val="0"/>
              </a:spcBef>
            </a:pPr>
            <a:r>
              <a:rPr lang="en-US" sz="3200" b="1" dirty="0"/>
              <a:t>Naïve approach</a:t>
            </a:r>
          </a:p>
          <a:p>
            <a:pPr lvl="1">
              <a:spcBef>
                <a:spcPts val="0"/>
              </a:spcBef>
            </a:pPr>
            <a:r>
              <a:rPr lang="en-US" sz="3200" b="1" dirty="0"/>
              <a:t>Approximation: Correlation and determinacy; properties and meaning</a:t>
            </a:r>
          </a:p>
          <a:p>
            <a:pPr lvl="1">
              <a:spcBef>
                <a:spcPts val="0"/>
              </a:spcBef>
            </a:pPr>
            <a:r>
              <a:rPr lang="en-US" sz="3200" b="1" dirty="0"/>
              <a:t>Probability: Gaussian distribution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Weird correlation case studies</a:t>
            </a:r>
          </a:p>
          <a:p>
            <a:pPr>
              <a:spcBef>
                <a:spcPts val="0"/>
              </a:spcBef>
            </a:pPr>
            <a:r>
              <a:rPr lang="en-US" sz="3600" b="1" dirty="0">
                <a:solidFill>
                  <a:srgbClr val="0070C0"/>
                </a:solidFill>
              </a:rPr>
              <a:t>Different function and/or different criteria: Nature-inspired optimization</a:t>
            </a:r>
          </a:p>
          <a:p>
            <a:r>
              <a:rPr lang="en-US" sz="3200" b="1" dirty="0"/>
              <a:t>Homework </a:t>
            </a:r>
            <a:r>
              <a:rPr lang="ru-RU" sz="3200" b="1" dirty="0"/>
              <a:t>5</a:t>
            </a:r>
            <a:endParaRPr lang="en-US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2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Petal Width: how can we express it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                    through Petal Length  </a:t>
            </a:r>
            <a:r>
              <a:rPr lang="en-US" sz="2400" b="1" dirty="0">
                <a:solidFill>
                  <a:srgbClr val="FF0000"/>
                </a:solidFill>
              </a:rPr>
              <a:t>linearly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/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PeWi</a:t>
            </a:r>
            <a:r>
              <a:rPr lang="en-US" sz="3600" b="1" dirty="0">
                <a:solidFill>
                  <a:srgbClr val="0070C0"/>
                </a:solidFill>
              </a:rPr>
              <a:t>=a*</a:t>
            </a:r>
            <a:r>
              <a:rPr lang="en-US" sz="3600" b="1" dirty="0" err="1">
                <a:solidFill>
                  <a:srgbClr val="0070C0"/>
                </a:solidFill>
              </a:rPr>
              <a:t>PeLe+b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39" y="2372883"/>
            <a:ext cx="5295900" cy="397192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4584526" y="2180861"/>
            <a:ext cx="4536504" cy="3600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59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How can we fit equation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/>
              <a:t>     </a:t>
            </a:r>
            <a:r>
              <a:rPr lang="en-US" sz="3600" b="1" dirty="0" err="1"/>
              <a:t>PeWi</a:t>
            </a:r>
            <a:r>
              <a:rPr lang="en-US" sz="3600" b="1" dirty="0">
                <a:solidFill>
                  <a:srgbClr val="0070C0"/>
                </a:solidFill>
              </a:rPr>
              <a:t>=a*</a:t>
            </a:r>
            <a:r>
              <a:rPr lang="en-US" sz="3600" b="1" dirty="0" err="1"/>
              <a:t>PeLe</a:t>
            </a:r>
            <a:r>
              <a:rPr lang="en-US" sz="3600" b="1" dirty="0" err="1">
                <a:solidFill>
                  <a:srgbClr val="0070C0"/>
                </a:solidFill>
              </a:rPr>
              <a:t>+b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Meaning of a: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a</a:t>
            </a:r>
            <a:r>
              <a:rPr lang="en-US" sz="2400" b="1" dirty="0"/>
              <a:t> = Change in </a:t>
            </a:r>
            <a:r>
              <a:rPr lang="en-US" sz="2400" b="1" dirty="0" err="1"/>
              <a:t>PeWi</a:t>
            </a:r>
            <a:r>
              <a:rPr lang="en-US" sz="2400" b="1" dirty="0"/>
              <a:t> at </a:t>
            </a:r>
            <a:r>
              <a:rPr lang="en-US" sz="2400" b="1" dirty="0" err="1"/>
              <a:t>PeLe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   changed by 1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>
                <a:solidFill>
                  <a:srgbClr val="0070C0"/>
                </a:solidFill>
              </a:rPr>
              <a:t>(slope)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b </a:t>
            </a:r>
            <a:r>
              <a:rPr lang="en-US" sz="2400" b="1" dirty="0"/>
              <a:t>= expected </a:t>
            </a:r>
            <a:r>
              <a:rPr lang="en-US" sz="2400" b="1" dirty="0" err="1"/>
              <a:t>PeWi</a:t>
            </a:r>
            <a:r>
              <a:rPr lang="en-US" sz="2400" b="1" dirty="0"/>
              <a:t> at </a:t>
            </a:r>
            <a:r>
              <a:rPr lang="en-US" sz="2400" b="1" dirty="0" err="1"/>
              <a:t>PeLe</a:t>
            </a:r>
            <a:r>
              <a:rPr lang="en-US" sz="2400" b="1" dirty="0"/>
              <a:t>=0  </a:t>
            </a:r>
            <a:r>
              <a:rPr lang="en-US" sz="2400" b="1" dirty="0">
                <a:solidFill>
                  <a:srgbClr val="FF0000"/>
                </a:solidFill>
              </a:rPr>
              <a:t>(This requires a bit of fantasy,,,)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>
                <a:solidFill>
                  <a:srgbClr val="0070C0"/>
                </a:solidFill>
              </a:rPr>
              <a:t>(intercept)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268760"/>
            <a:ext cx="5295900" cy="397192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4227798" y="1268760"/>
            <a:ext cx="4536504" cy="3600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32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70C0"/>
                </a:solidFill>
              </a:rPr>
              <a:t>How can we express y=</a:t>
            </a:r>
            <a:r>
              <a:rPr lang="en-US" sz="4000" b="1" dirty="0" err="1">
                <a:solidFill>
                  <a:srgbClr val="0070C0"/>
                </a:solidFill>
              </a:rPr>
              <a:t>ax+b</a:t>
            </a:r>
            <a:r>
              <a:rPr lang="en-US" sz="4000" b="1" dirty="0">
                <a:solidFill>
                  <a:srgbClr val="0070C0"/>
                </a:solidFill>
              </a:rPr>
              <a:t> with minimum error? </a:t>
            </a:r>
            <a:r>
              <a:rPr lang="en-US" sz="4000" b="1" dirty="0" err="1">
                <a:solidFill>
                  <a:srgbClr val="0070C0"/>
                </a:solidFill>
              </a:rPr>
              <a:t>Maths</a:t>
            </a:r>
            <a:r>
              <a:rPr lang="en-US" sz="4000" b="1" dirty="0">
                <a:solidFill>
                  <a:srgbClr val="0070C0"/>
                </a:solidFill>
              </a:rPr>
              <a:t>: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At entity </a:t>
            </a:r>
            <a:r>
              <a:rPr lang="en-US" sz="2400" b="1" i="1" dirty="0" err="1"/>
              <a:t>i</a:t>
            </a:r>
            <a:r>
              <a:rPr lang="en-US" sz="2400" b="1" i="1" dirty="0"/>
              <a:t>=1, 2, . . ., N</a:t>
            </a:r>
            <a:r>
              <a:rPr lang="en-US" sz="2400" b="1" dirty="0"/>
              <a:t> equation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    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en-US" b="1" i="1" dirty="0"/>
              <a:t> = </a:t>
            </a:r>
            <a:r>
              <a:rPr lang="en-US" b="1" i="1" dirty="0" err="1"/>
              <a:t>ax</a:t>
            </a:r>
            <a:r>
              <a:rPr lang="en-US" b="1" i="1" baseline="-25000" dirty="0" err="1"/>
              <a:t>i</a:t>
            </a:r>
            <a:r>
              <a:rPr lang="en-US" b="1" i="1" dirty="0"/>
              <a:t> + b + e</a:t>
            </a:r>
            <a:r>
              <a:rPr lang="en-US" b="1" i="1" baseline="-25000" dirty="0"/>
              <a:t>i </a:t>
            </a:r>
            <a:r>
              <a:rPr lang="en-US" b="1" dirty="0"/>
              <a:t> </a:t>
            </a:r>
            <a:r>
              <a:rPr lang="en-US" sz="2400" b="1" dirty="0"/>
              <a:t>where </a:t>
            </a:r>
            <a:r>
              <a:rPr lang="en-US" sz="2400" b="1" i="1" dirty="0"/>
              <a:t>e</a:t>
            </a:r>
            <a:r>
              <a:rPr lang="en-US" sz="2400" b="1" i="1" baseline="-25000" dirty="0"/>
              <a:t>i </a:t>
            </a:r>
            <a:r>
              <a:rPr lang="en-US" sz="2400" b="1" baseline="-25000" dirty="0"/>
              <a:t> </a:t>
            </a:r>
            <a:r>
              <a:rPr lang="en-US" sz="2400" b="1" dirty="0"/>
              <a:t>is error, residual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        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             Idea: Find </a:t>
            </a:r>
            <a:r>
              <a:rPr lang="en-US" sz="2400" b="1" i="1" dirty="0"/>
              <a:t>a</a:t>
            </a:r>
            <a:r>
              <a:rPr lang="en-US" sz="2400" b="1" dirty="0"/>
              <a:t> and </a:t>
            </a:r>
            <a:r>
              <a:rPr lang="en-US" sz="2400" b="1" i="1" dirty="0"/>
              <a:t>b</a:t>
            </a:r>
            <a:r>
              <a:rPr lang="en-US" sz="2400" b="1" dirty="0"/>
              <a:t> minimizing errors </a:t>
            </a:r>
            <a:r>
              <a:rPr lang="en-US" sz="2400" b="1" i="1" dirty="0" err="1"/>
              <a:t>e</a:t>
            </a:r>
            <a:r>
              <a:rPr lang="en-US" sz="2400" b="1" i="1" baseline="-25000" dirty="0" err="1"/>
              <a:t>i</a:t>
            </a:r>
            <a:r>
              <a:rPr lang="en-US" sz="2400" b="1" i="1" baseline="-25000" dirty="0"/>
              <a:t> 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1526705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6631893" y="1763603"/>
            <a:ext cx="2376264" cy="151216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49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Problem: Find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 and </a:t>
                </a:r>
                <a:r>
                  <a:rPr lang="en-US" sz="2400" b="1" i="1" dirty="0"/>
                  <a:t>b</a:t>
                </a:r>
                <a:r>
                  <a:rPr lang="en-US" sz="2400" b="1" dirty="0"/>
                  <a:t> minimizing errors squared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(least-squares criterion)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</a:t>
                </a:r>
                <a:r>
                  <a:rPr lang="en-US" sz="2400" b="1" i="1" dirty="0"/>
                  <a:t>L(</a:t>
                </a:r>
                <a:r>
                  <a:rPr lang="en-US" sz="2400" b="1" i="1" dirty="0" err="1"/>
                  <a:t>a,b</a:t>
                </a:r>
                <a:r>
                  <a:rPr lang="en-US" sz="2400" b="1" i="1" dirty="0"/>
                  <a:t>)</a:t>
                </a:r>
                <a:r>
                  <a:rPr lang="en-US" sz="2400" b="1" dirty="0"/>
                  <a:t> is parabolic over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,</a:t>
                </a:r>
                <a:r>
                  <a:rPr lang="en-US" sz="2400" b="1" i="1" dirty="0"/>
                  <a:t> b:</a:t>
                </a:r>
                <a:r>
                  <a:rPr lang="en-US" sz="2400" b="1" dirty="0"/>
                  <a:t>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Therefore, first-order optimality conditions from calculus should work: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𝝏</m:t>
                        </m:r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𝝏</m:t>
                        </m:r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b="1" dirty="0"/>
                  <a:t>           (*)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b="1" dirty="0"/>
                  <a:t>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1000" r="-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1268760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6660232" y="1412776"/>
            <a:ext cx="2376264" cy="151216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90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39913"/>
            <a:ext cx="1325121" cy="16033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18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4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Soving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</a:t>
                </a:r>
                <a:r>
                  <a:rPr lang="en-US" b="1" dirty="0"/>
                  <a:t>(*)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/>
                  <a:t>                                  (**)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Divide (**) by -2 and transfer </a:t>
                </a:r>
                <a:r>
                  <a:rPr lang="en-US" sz="2400" b="1" i="1" dirty="0"/>
                  <a:t>b </a:t>
                </a:r>
                <a:r>
                  <a:rPr lang="en-US" sz="2400" b="1" dirty="0"/>
                  <a:t>to the right: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𝑵𝒃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sz="2400" b="1" dirty="0"/>
                  <a:t>,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therefore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– means of 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,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, respectively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333" t="-1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741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64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4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Soving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Now we have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(*)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(**)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, 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– means of 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,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, respectively.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It remains to find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 from (*).     Put this </a:t>
                </a:r>
                <a:r>
                  <a:rPr lang="en-US" sz="2400" b="1" i="1" dirty="0"/>
                  <a:t>b</a:t>
                </a:r>
                <a:r>
                  <a:rPr lang="en-US" sz="2400" b="1" dirty="0"/>
                  <a:t> in (*), divide by -2: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𝒂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sz="2400" b="1" dirty="0"/>
                  <a:t> .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Let us collect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-items on the left, the others on the right: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𝒂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/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/>
                          </m:sSup>
                        </m:e>
                      </m:nary>
                      <m:r>
                        <a:rPr lang="en-US" sz="2400" b="1" i="0" smtClean="0">
                          <a:latin typeface="Cambria Math"/>
                        </a:rPr>
                        <m:t>. </m:t>
                      </m:r>
                      <m:r>
                        <a:rPr lang="en-US" sz="2400" b="1" i="0" smtClean="0">
                          <a:latin typeface="Cambria Math"/>
                        </a:rPr>
                        <m:t>𝐓𝐡𝐢𝐬</m:t>
                      </m:r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r>
                        <a:rPr lang="en-US" sz="2400" b="1" i="0" smtClean="0">
                          <a:latin typeface="Cambria Math"/>
                        </a:rPr>
                        <m:t>𝐢𝐦𝐩𝐥𝐢𝐞𝐬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4600" t="-1461" r="-1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50013" y="1613669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80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5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</a:t>
                </a:r>
                <a:r>
                  <a:rPr lang="en-US" sz="2400" b="1" dirty="0"/>
                  <a:t>(**)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(*)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</a:t>
                </a:r>
                <a:r>
                  <a:rPr lang="en-US" sz="3000" b="1" dirty="0"/>
                  <a:t>Notice: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3000" b="1" i="1" smtClean="0">
                            <a:latin typeface="Cambria Math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000" b="1" i="1" smtClean="0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m:rPr>
                            <m:brk m:alnAt="23"/>
                          </m:rPr>
                          <a:rPr lang="en-US" sz="3000" b="1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1" i="1">
                            <a:latin typeface="Cambria Math"/>
                          </a:rPr>
                          <m:t>𝒊</m:t>
                        </m:r>
                        <m:r>
                          <a:rPr lang="en-US" sz="3000" b="1" i="1">
                            <a:latin typeface="Cambria Math"/>
                          </a:rPr>
                          <m:t>=</m:t>
                        </m:r>
                        <m:r>
                          <a:rPr lang="en-US" sz="30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000" b="1" i="1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3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m:rPr>
                            <m:brk m:alnAt="23"/>
                          </m:rPr>
                          <a:rPr lang="en-US" sz="3000" b="1" i="1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3000" b="1" dirty="0"/>
                  <a:t>0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000" b="1" dirty="0"/>
                  <a:t>                       Therefore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                        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000" b="1" dirty="0">
                    <a:solidFill>
                      <a:srgbClr val="0070C0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3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endParaRPr lang="en-US" sz="30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067" t="-14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" y="1440824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86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5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              </a:t>
                </a:r>
                <a:r>
                  <a:rPr lang="en-US" b="1" dirty="0"/>
                  <a:t>(**)</a:t>
                </a:r>
                <a:r>
                  <a:rPr lang="en-US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/>
                  <a:t>                   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/>
                  <a:t>                                             (*)   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Notice: the denominator is the variance of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x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b="1" i="1" dirty="0">
                    <a:sym typeface="Symbol"/>
                  </a:rPr>
                  <a:t></a:t>
                </a:r>
                <a:r>
                  <a:rPr lang="en-US" sz="2400" b="1" i="1" baseline="30000" dirty="0">
                    <a:sym typeface="Symbol"/>
                  </a:rPr>
                  <a:t>2</a:t>
                </a:r>
                <a:r>
                  <a:rPr lang="en-US" sz="2400" b="1" i="1" dirty="0">
                    <a:sym typeface="Symbol"/>
                  </a:rPr>
                  <a:t>(x) </a:t>
                </a:r>
                <a:r>
                  <a:rPr lang="en-US" sz="2400" b="1" dirty="0">
                    <a:sym typeface="Symbol"/>
                  </a:rPr>
                  <a:t>!!!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>
                    <a:sym typeface="Symbol"/>
                  </a:rPr>
                  <a:t>           Introduce a symmetric expression, 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correlation coefficient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  <a:sym typeface="Symbol"/>
                        </a:rPr>
                        <m:t>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)/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𝒚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333" t="-175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" y="1440824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55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6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                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b="1" dirty="0"/>
                  <a:t>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The denominator is the variance of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x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b="1" i="1" dirty="0">
                    <a:sym typeface="Symbol"/>
                  </a:rPr>
                  <a:t></a:t>
                </a:r>
                <a:r>
                  <a:rPr lang="en-US" sz="2400" b="1" i="1" baseline="30000" dirty="0">
                    <a:sym typeface="Symbol"/>
                  </a:rPr>
                  <a:t>2</a:t>
                </a:r>
                <a:r>
                  <a:rPr lang="en-US" sz="2400" b="1" i="1" dirty="0">
                    <a:sym typeface="Symbol"/>
                  </a:rPr>
                  <a:t>(x) </a:t>
                </a:r>
                <a:r>
                  <a:rPr lang="en-US" sz="2400" b="1" dirty="0">
                    <a:sym typeface="Symbol"/>
                  </a:rPr>
                  <a:t>!!!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>
                    <a:sym typeface="Symbol"/>
                  </a:rPr>
                  <a:t>              Using a symmetric expression, correlation coefficient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  <a:sym typeface="Symbol"/>
                        </a:rPr>
                        <m:t>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)/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𝒚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leads to (*) rewritten as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/>
                  <a:t>    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2333" t="-175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" y="1440824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03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7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where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sym typeface="Symbol"/>
                      </a:rPr>
                      <m:t>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(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)(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Have we found a solution, the values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 and </a:t>
                </a:r>
                <a:r>
                  <a:rPr lang="en-US" sz="2400" b="1" i="1" dirty="0"/>
                  <a:t>b</a:t>
                </a:r>
                <a:r>
                  <a:rPr lang="en-US" sz="2400" b="1" dirty="0"/>
                  <a:t> minimizing the residuals squared </a:t>
                </a:r>
                <a:r>
                  <a:rPr lang="en-US" sz="2400" b="1" i="1" dirty="0"/>
                  <a:t>L(</a:t>
                </a:r>
                <a:r>
                  <a:rPr lang="en-US" sz="2400" b="1" i="1" dirty="0" err="1"/>
                  <a:t>a,b</a:t>
                </a:r>
                <a:r>
                  <a:rPr lang="en-US" sz="2400" b="1" i="1" dirty="0"/>
                  <a:t>)</a:t>
                </a:r>
                <a:r>
                  <a:rPr lang="en-US" sz="2400" b="1" dirty="0"/>
                  <a:t>?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Yes, we have.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What remains to be done, find the minimum value of </a:t>
                </a:r>
                <a:r>
                  <a:rPr lang="en-US" sz="2400" b="1" i="1" dirty="0"/>
                  <a:t>L(</a:t>
                </a:r>
                <a:r>
                  <a:rPr lang="en-US" sz="2400" b="1" i="1" dirty="0" err="1"/>
                  <a:t>a,b</a:t>
                </a:r>
                <a:r>
                  <a:rPr lang="en-US" sz="2400" b="1" i="1" dirty="0"/>
                  <a:t>)</a:t>
                </a:r>
                <a:r>
                  <a:rPr lang="en-US" sz="2400" b="1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333" t="-175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268761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48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Week 7. In 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Conventional approach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61895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Covariance matrix</a:t>
            </a:r>
            <a:r>
              <a:rPr lang="en-US" sz="3200" b="1" dirty="0"/>
              <a:t>:</a:t>
            </a:r>
          </a:p>
          <a:p>
            <a:r>
              <a:rPr lang="en-US" sz="2800" b="1" dirty="0"/>
              <a:t>Given a N</a:t>
            </a:r>
            <a:r>
              <a:rPr lang="en-US" sz="2800" b="1" dirty="0">
                <a:sym typeface="Symbol"/>
              </a:rPr>
              <a:t>V </a:t>
            </a:r>
            <a:r>
              <a:rPr lang="en-US" sz="2800" b="1" dirty="0"/>
              <a:t>data matrix </a:t>
            </a:r>
            <a:r>
              <a:rPr lang="en-US" sz="2800" b="1" i="1" dirty="0">
                <a:solidFill>
                  <a:schemeClr val="tx2"/>
                </a:solidFill>
              </a:rPr>
              <a:t>X</a:t>
            </a:r>
            <a:r>
              <a:rPr lang="en-US" sz="2800" b="1" dirty="0"/>
              <a:t>, compute its centered version Y and the  V</a:t>
            </a:r>
            <a:r>
              <a:rPr lang="en-US" sz="2800" b="1" dirty="0">
                <a:sym typeface="Symbol"/>
              </a:rPr>
              <a:t>V feature </a:t>
            </a:r>
            <a:r>
              <a:rPr lang="en-US" sz="2800" b="1" dirty="0"/>
              <a:t>covariance matrix B: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2800" b="1" dirty="0"/>
              <a:t>Center matrix X by finding, for each feature, its mean and subtracting it from all the feature values, Y=X-m(X)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2800" b="1" dirty="0"/>
              <a:t>Compute square matrix A=Y</a:t>
            </a:r>
            <a:r>
              <a:rPr lang="en-US" sz="2800" b="1" dirty="0">
                <a:sym typeface="Symbol"/>
              </a:rPr>
              <a:t>Y and divide it by N or N-1 (</a:t>
            </a:r>
            <a:r>
              <a:rPr lang="en-US" sz="2400" b="1" dirty="0">
                <a:sym typeface="Symbol"/>
              </a:rPr>
              <a:t>do</a:t>
            </a:r>
            <a:r>
              <a:rPr lang="en-US" sz="2800" b="1" dirty="0">
                <a:sym typeface="Symbol"/>
              </a:rPr>
              <a:t> </a:t>
            </a:r>
            <a:r>
              <a:rPr lang="en-US" sz="2400" b="1" dirty="0">
                <a:sym typeface="Symbol"/>
              </a:rPr>
              <a:t>the latter if you think that the result is going to be used as an estimate of the covariance matrix of a multivariate density function, I rather divide by N): </a:t>
            </a:r>
            <a:r>
              <a:rPr lang="en-US" sz="3200" b="1" dirty="0">
                <a:sym typeface="Symbol"/>
              </a:rPr>
              <a:t>B=</a:t>
            </a:r>
            <a:r>
              <a:rPr lang="en-US" sz="3200" b="1" dirty="0"/>
              <a:t> Y</a:t>
            </a:r>
            <a:r>
              <a:rPr lang="en-US" sz="3200" b="1" dirty="0">
                <a:sym typeface="Symbol"/>
              </a:rPr>
              <a:t>Y/N.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163" y="5698661"/>
                <a:ext cx="9177690" cy="83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(</a:t>
                </a:r>
                <a:r>
                  <a:rPr lang="en-US" sz="3200" b="1" i="1" dirty="0" err="1"/>
                  <a:t>v,w</a:t>
                </a:r>
                <a:r>
                  <a:rPr lang="en-US" sz="3200" b="1" dirty="0"/>
                  <a:t>) entry in 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  <m:r>
                          <a:rPr lang="en-US" sz="32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dirty="0"/>
                  <a:t> </a:t>
                </a:r>
                <a:endParaRPr lang="ru-RU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3" y="5698661"/>
                <a:ext cx="9177690" cy="83234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0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46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7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Finding minimum </a:t>
                </a:r>
                <a:r>
                  <a:rPr lang="en-US" sz="4000" b="1" i="1" dirty="0">
                    <a:solidFill>
                      <a:srgbClr val="0070C0"/>
                    </a:solidFill>
                  </a:rPr>
                  <a:t>L(</a:t>
                </a:r>
                <a:r>
                  <a:rPr lang="en-US" sz="4000" b="1" i="1" dirty="0" err="1">
                    <a:solidFill>
                      <a:srgbClr val="0070C0"/>
                    </a:solidFill>
                  </a:rPr>
                  <a:t>a,b</a:t>
                </a:r>
                <a:r>
                  <a:rPr lang="en-US" sz="4000" b="1" i="1" dirty="0">
                    <a:solidFill>
                      <a:srgbClr val="0070C0"/>
                    </a:solidFill>
                  </a:rPr>
                  <a:t>)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:      Put optimal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                       into formula for </a:t>
                </a:r>
                <a:r>
                  <a:rPr lang="en-US" sz="2400" b="1" i="1" dirty="0"/>
                  <a:t>L</a:t>
                </a:r>
                <a:r>
                  <a:rPr lang="en-US" sz="2400" b="1" dirty="0"/>
                  <a:t>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(</a:t>
                </a:r>
                <a:r>
                  <a:rPr lang="en-US" sz="2400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b="1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</m:t>
                    </m:r>
                  </m:oMath>
                </a14:m>
                <a:endParaRPr lang="en-US" sz="2400" b="1" i="0" dirty="0">
                  <a:latin typeface="Cambria Math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𝑵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r>
                              <a:rPr lang="en-US" sz="2400" b="1" i="1" baseline="3000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r>
                                  <a:rPr lang="en-US" sz="2400" b="1" i="1" baseline="3000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r>
                                  <a:rPr lang="en-US" sz="2400" b="1" i="1" baseline="3000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𝑵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400" b="1" i="1" baseline="30000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e>
                            </m:nary>
                          </m:e>
                          <m:sup/>
                        </m:sSup>
                      </m:e>
                    </m:nary>
                  </m:oMath>
                </a14:m>
                <a:r>
                  <a:rPr lang="en-US" sz="2400" b="1" dirty="0"/>
                  <a:t> </a:t>
                </a:r>
                <a:r>
                  <a:rPr lang="en-US" sz="1900" b="1" dirty="0">
                    <a:solidFill>
                      <a:srgbClr val="C00000"/>
                    </a:solidFill>
                  </a:rPr>
                  <a:t>(II)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𝑵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−</m:t>
                    </m:r>
                    <m:r>
                      <a:rPr lang="en-US" sz="2400" b="1" i="1">
                        <a:latin typeface="Cambria Math"/>
                      </a:rPr>
                      <m:t>𝟐</m:t>
                    </m:r>
                    <m:r>
                      <a:rPr lang="en-US" sz="2400" b="1" i="1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𝝆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baseline="30000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𝝆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baseline="30000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35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sSup>
                      <m:sSup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35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5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5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500" b="1" dirty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(iii)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2067" t="-1461" r="-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268761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10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Linear regression: all solved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Final linear regression optimality equations:</a:t>
                </a:r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The minimum value of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) </a:t>
                </a:r>
                <a:r>
                  <a:rPr lang="en-US" sz="3200" b="1" dirty="0"/>
                  <a:t>      </a:t>
                </a:r>
                <a:r>
                  <a:rPr lang="en-US" sz="2400" b="1" dirty="0"/>
                  <a:t>(***)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</a:t>
                </a:r>
                <a:r>
                  <a:rPr lang="en-US" sz="3200" b="1" dirty="0"/>
                  <a:t>                   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So what?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>
                <a:blip r:embed="rId3"/>
                <a:stretch>
                  <a:fillRect t="-962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052738"/>
            <a:ext cx="2059892" cy="15449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23528" y="1196752"/>
            <a:ext cx="1872208" cy="115212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09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Correlation and determinacy coefficients: properties and meaning 1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58052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Final linear regression optimality equations:</a:t>
                </a:r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The minimum value of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 </a:t>
                </a:r>
                <a:r>
                  <a:rPr lang="en-US" b="1" dirty="0"/>
                  <a:t>   </a:t>
                </a:r>
                <a:r>
                  <a:rPr lang="en-US" sz="2400" b="1" dirty="0"/>
                  <a:t>(***)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Equation  (***)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,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the determinacy coefficient</a:t>
                </a:r>
                <a:r>
                  <a:rPr lang="en-US" sz="2400" b="1" dirty="0"/>
                  <a:t>,  is the proportion of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400" b="1" dirty="0"/>
                  <a:t> taken into account by the linear regression of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2400" b="1" dirty="0"/>
                  <a:t> over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x.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Value </a:t>
                </a:r>
                <a:r>
                  <a:rPr lang="en-US" sz="2400" b="1" i="1" dirty="0"/>
                  <a:t>L(</a:t>
                </a:r>
                <a:r>
                  <a:rPr lang="en-US" sz="2400" b="1" i="1" dirty="0" err="1"/>
                  <a:t>a,b</a:t>
                </a:r>
                <a:r>
                  <a:rPr lang="en-US" sz="2400" b="1" i="1" dirty="0"/>
                  <a:t>)/N </a:t>
                </a:r>
                <a:r>
                  <a:rPr lang="en-US" sz="2400" b="1" dirty="0"/>
                  <a:t>in  (***) is referred to as the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residual variance</a:t>
                </a:r>
                <a:r>
                  <a:rPr lang="en-US" sz="3200" b="1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5805264"/>
              </a:xfrm>
              <a:blipFill>
                <a:blip r:embed="rId3"/>
                <a:stretch>
                  <a:fillRect l="-1000" t="-1050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052738"/>
            <a:ext cx="2059892" cy="15449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23528" y="1196752"/>
            <a:ext cx="1872208" cy="115212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0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Correlation coefficient: </a:t>
            </a:r>
            <a:r>
              <a:rPr lang="en-US" b="1" dirty="0">
                <a:solidFill>
                  <a:schemeClr val="accent1"/>
                </a:solidFill>
              </a:rPr>
              <a:t>four</a:t>
            </a:r>
            <a:r>
              <a:rPr lang="en-US" sz="3600" b="1" dirty="0"/>
              <a:t> properties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Final linear regression optimality equations:</a:t>
                </a:r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/>
                  <a:t>      (***)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/>
                  <a:t>The determinacy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is within interval [0,1]; the correlation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/>
                    </m:sSup>
                  </m:oMath>
                </a14:m>
                <a:r>
                  <a:rPr lang="en-US" sz="2400" b="1" dirty="0"/>
                  <a:t>, within [-1, +1]. </a:t>
                </a:r>
                <a:r>
                  <a:rPr lang="en-US" sz="1600" b="1" dirty="0"/>
                  <a:t>Indeed, 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/>
                  <a:t>)</a:t>
                </a:r>
                <a:r>
                  <a:rPr lang="en-US" sz="1600" b="1" dirty="0">
                    <a:sym typeface="Symbol"/>
                  </a:rPr>
                  <a:t>0 because L 0.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is 1 or -1 if and only if regression equation 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y=</a:t>
                </a:r>
                <a:r>
                  <a:rPr lang="en-US" sz="2400" b="1" dirty="0" err="1">
                    <a:solidFill>
                      <a:srgbClr val="0070C0"/>
                    </a:solidFill>
                    <a:sym typeface="Symbol"/>
                  </a:rPr>
                  <a:t>ax+b</a:t>
                </a:r>
                <a:r>
                  <a:rPr lang="en-US" sz="2400" b="1" dirty="0">
                    <a:sym typeface="Symbol"/>
                  </a:rPr>
                  <a:t> is true for every </a:t>
                </a:r>
                <a:r>
                  <a:rPr lang="en-US" sz="2400" b="1" dirty="0" err="1">
                    <a:sym typeface="Symbol"/>
                  </a:rPr>
                  <a:t>i</a:t>
                </a:r>
                <a:r>
                  <a:rPr lang="en-US" sz="2400" b="1" dirty="0">
                    <a:sym typeface="Symbol"/>
                  </a:rPr>
                  <a:t>=1,2,…,N with no errors. </a:t>
                </a:r>
                <a:r>
                  <a:rPr lang="en-US" sz="1600" b="1" dirty="0">
                    <a:sym typeface="Symbol"/>
                  </a:rPr>
                  <a:t>Indeed, L=0 only if all the items are zero.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 is 0 if and only if the slope </a:t>
                </a:r>
                <a:r>
                  <a:rPr lang="en-US" sz="2400" b="1" i="1" dirty="0">
                    <a:sym typeface="Symbol"/>
                  </a:rPr>
                  <a:t>a</a:t>
                </a:r>
                <a:r>
                  <a:rPr lang="en-US" sz="2400" b="1" dirty="0">
                    <a:sym typeface="Symbol"/>
                  </a:rPr>
                  <a:t>=0, </a:t>
                </a:r>
                <a:r>
                  <a:rPr lang="en-US" sz="1600" b="1" dirty="0">
                    <a:sym typeface="Symbol"/>
                  </a:rPr>
                  <a:t>because of (*)</a:t>
                </a:r>
                <a:r>
                  <a:rPr lang="en-US" sz="2400" b="1" dirty="0">
                    <a:sym typeface="Symbol"/>
                  </a:rPr>
                  <a:t>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/>
                  <a:t>The sign of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 </a:t>
                </a:r>
                <a:r>
                  <a:rPr lang="en-US" sz="2400" b="1" dirty="0"/>
                  <a:t>is the sign of the slope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; therefore,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 and 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 are related positively if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&gt;0, </a:t>
                </a:r>
                <a:r>
                  <a:rPr lang="en-US" sz="2400" b="1" dirty="0">
                    <a:sym typeface="Symbol"/>
                  </a:rPr>
                  <a:t>and negatively, if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&lt;0</a:t>
                </a:r>
                <a:r>
                  <a:rPr lang="en-US" sz="2400" b="1" dirty="0">
                    <a:sym typeface="Symbol"/>
                  </a:rPr>
                  <a:t>.</a:t>
                </a:r>
                <a:r>
                  <a:rPr lang="en-US" sz="2400" b="1" dirty="0"/>
                  <a:t>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 rotWithShape="1">
                <a:blip r:embed="rId3"/>
                <a:stretch>
                  <a:fillRect l="-1000" t="-866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052738"/>
            <a:ext cx="2059892" cy="15449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23528" y="1196752"/>
            <a:ext cx="1872208" cy="115212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731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Correlation coefficient: properties and meaning 2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/>
                  <a:t>The determinacy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is within interval [0,1]; the correlation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/>
                    </m:sSup>
                  </m:oMath>
                </a14:m>
                <a:r>
                  <a:rPr lang="en-US" sz="2400" b="1" dirty="0"/>
                  <a:t>, within [-1, +1]. </a:t>
                </a:r>
                <a:r>
                  <a:rPr lang="en-US" sz="1600" b="1" dirty="0"/>
                  <a:t>Indeed, 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/>
                  <a:t>)</a:t>
                </a:r>
                <a:r>
                  <a:rPr lang="en-US" sz="1600" b="1" dirty="0">
                    <a:sym typeface="Symbol"/>
                  </a:rPr>
                  <a:t>0 because L 0.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is 1 or -1 if and only if regression equation 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y=</a:t>
                </a:r>
                <a:r>
                  <a:rPr lang="en-US" sz="2400" b="1" dirty="0" err="1">
                    <a:solidFill>
                      <a:srgbClr val="0070C0"/>
                    </a:solidFill>
                    <a:sym typeface="Symbol"/>
                  </a:rPr>
                  <a:t>ax+b</a:t>
                </a:r>
                <a:r>
                  <a:rPr lang="en-US" sz="2400" b="1" dirty="0">
                    <a:sym typeface="Symbol"/>
                  </a:rPr>
                  <a:t> is true for every </a:t>
                </a:r>
                <a:r>
                  <a:rPr lang="en-US" sz="2400" b="1" dirty="0" err="1">
                    <a:sym typeface="Symbol"/>
                  </a:rPr>
                  <a:t>i</a:t>
                </a:r>
                <a:r>
                  <a:rPr lang="en-US" sz="2400" b="1" dirty="0">
                    <a:sym typeface="Symbol"/>
                  </a:rPr>
                  <a:t>=1,2,…,N with no errors. </a:t>
                </a:r>
                <a:r>
                  <a:rPr lang="en-US" sz="1600" b="1" dirty="0">
                    <a:sym typeface="Symbol"/>
                  </a:rPr>
                  <a:t>Indeed, L=0 only if all the items are zero.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 is 0 if and only if the slope </a:t>
                </a:r>
                <a:r>
                  <a:rPr lang="en-US" sz="2400" b="1" i="1" dirty="0">
                    <a:sym typeface="Symbol"/>
                  </a:rPr>
                  <a:t>a</a:t>
                </a:r>
                <a:r>
                  <a:rPr lang="en-US" sz="2400" b="1" dirty="0">
                    <a:sym typeface="Symbol"/>
                  </a:rPr>
                  <a:t>=0, </a:t>
                </a:r>
                <a:r>
                  <a:rPr lang="en-US" sz="1600" b="1" dirty="0">
                    <a:sym typeface="Symbol"/>
                  </a:rPr>
                  <a:t>because of (*)</a:t>
                </a:r>
                <a:r>
                  <a:rPr lang="en-US" sz="2400" b="1" dirty="0">
                    <a:sym typeface="Symbol"/>
                  </a:rPr>
                  <a:t>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/>
                  <a:t>The sign of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 </a:t>
                </a:r>
                <a:r>
                  <a:rPr lang="en-US" sz="2400" b="1" dirty="0"/>
                  <a:t>is the sign of the slope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; therefore,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 and 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 are related positively if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&gt;0, </a:t>
                </a:r>
                <a:r>
                  <a:rPr lang="en-US" sz="2400" b="1" dirty="0">
                    <a:sym typeface="Symbol"/>
                  </a:rPr>
                  <a:t>and negatively, if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&lt;0</a:t>
                </a:r>
                <a:r>
                  <a:rPr lang="en-US" sz="2400" b="1" dirty="0">
                    <a:sym typeface="Symbol"/>
                  </a:rPr>
                  <a:t>.</a:t>
                </a:r>
                <a:r>
                  <a:rPr lang="en-US" sz="2400" b="1" dirty="0"/>
                  <a:t>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These show that correlation coefficient is a measure of degree of a </a:t>
                </a:r>
                <a:r>
                  <a:rPr lang="en-US" sz="4000" b="1" dirty="0">
                    <a:solidFill>
                      <a:srgbClr val="C00000"/>
                    </a:solidFill>
                  </a:rPr>
                  <a:t>linear relation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between x and y.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789552"/>
                <a:ext cx="9144000" cy="4752528"/>
              </a:xfrm>
              <a:blipFill rotWithShape="1">
                <a:blip r:embed="rId3"/>
                <a:stretch>
                  <a:fillRect l="-1667" t="-899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6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>
                <a:solidFill>
                  <a:srgbClr val="0070C0"/>
                </a:solidFill>
              </a:rPr>
              <a:t>K. Pearson’s highly creative insight (probabilistic perspective at </a:t>
            </a:r>
            <a:r>
              <a:rPr lang="en-US" sz="3600" b="1" dirty="0"/>
              <a:t>Correlation coefficient: 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9144000" cy="63367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At the standard Multivariate Gaussian                            Bivariate case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i="1" dirty="0"/>
              <a:t>f(u, </a:t>
            </a:r>
            <a:r>
              <a:rPr lang="en-US" sz="2400" i="1" dirty="0">
                <a:sym typeface="Symbol"/>
              </a:rPr>
              <a:t></a:t>
            </a:r>
            <a:r>
              <a:rPr lang="en-US" sz="2400" i="1" dirty="0"/>
              <a:t>)= </a:t>
            </a:r>
            <a:r>
              <a:rPr lang="en-US" sz="2400" i="1" dirty="0" err="1"/>
              <a:t>Cexp</a:t>
            </a:r>
            <a:r>
              <a:rPr lang="en-US" sz="2400" i="1" dirty="0"/>
              <a:t>{-</a:t>
            </a:r>
            <a:r>
              <a:rPr lang="en-US" sz="2400" i="1" dirty="0" err="1"/>
              <a:t>u</a:t>
            </a:r>
            <a:r>
              <a:rPr lang="en-US" sz="2400" i="1" baseline="30000" dirty="0" err="1"/>
              <a:t>T</a:t>
            </a:r>
            <a:r>
              <a:rPr lang="en-US" sz="2400" i="1" dirty="0">
                <a:sym typeface="Symbol"/>
              </a:rPr>
              <a:t> </a:t>
            </a:r>
            <a:r>
              <a:rPr lang="en-US" sz="2400" i="1" baseline="30000" dirty="0"/>
              <a:t>-1</a:t>
            </a:r>
            <a:r>
              <a:rPr lang="en-US" sz="2400" i="1" dirty="0"/>
              <a:t>u/2} where u=(u</a:t>
            </a:r>
            <a:r>
              <a:rPr lang="en-US" sz="2400" i="1" baseline="-25000" dirty="0"/>
              <a:t>1</a:t>
            </a:r>
            <a:r>
              <a:rPr lang="en-US" sz="2400" i="1" dirty="0"/>
              <a:t>,u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v</a:t>
            </a:r>
            <a:r>
              <a:rPr lang="en-US" sz="2400" i="1" dirty="0"/>
              <a:t>)</a:t>
            </a:r>
            <a:r>
              <a:rPr lang="en-US" sz="2400" b="1" dirty="0"/>
              <a:t>;  	     after z-scoring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/>
              <a:t>K. Pearson:</a:t>
            </a:r>
            <a:r>
              <a:rPr lang="en-US" sz="2400" b="1" dirty="0">
                <a:solidFill>
                  <a:srgbClr val="C00000"/>
                </a:solidFill>
              </a:rPr>
              <a:t> Correlation coefficient </a:t>
            </a:r>
            <a:r>
              <a:rPr lang="en-US" sz="2400" b="1" dirty="0">
                <a:solidFill>
                  <a:srgbClr val="0070C0"/>
                </a:solidFill>
              </a:rPr>
              <a:t>is a sample-based estimate of the </a:t>
            </a:r>
            <a:r>
              <a:rPr lang="en-US" sz="2400" b="1" dirty="0">
                <a:solidFill>
                  <a:srgbClr val="C00000"/>
                </a:solidFill>
              </a:rPr>
              <a:t>parameter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</a:t>
            </a:r>
            <a:r>
              <a:rPr lang="en-US" sz="2400" b="1" dirty="0">
                <a:solidFill>
                  <a:srgbClr val="0070C0"/>
                </a:solidFill>
              </a:rPr>
              <a:t> in the Gaussian density function under the conventional assumption  of independent random sampling. 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25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88840"/>
            <a:ext cx="195593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5"/>
            <a:ext cx="571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48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Multivariate Gaussian DEn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" y="-243408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50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864096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Meaning of </a:t>
            </a:r>
            <a:r>
              <a:rPr lang="en-US" sz="3600" b="1" i="1" dirty="0">
                <a:solidFill>
                  <a:srgbClr val="0070C0"/>
                </a:solidFill>
                <a:sym typeface="Symbol"/>
              </a:rPr>
              <a:t> =0</a:t>
            </a:r>
            <a:r>
              <a:rPr lang="en-US" sz="3600" b="1" dirty="0"/>
              <a:t>: </a:t>
            </a:r>
            <a:r>
              <a:rPr lang="en-US" sz="3600" b="1" dirty="0">
                <a:solidFill>
                  <a:srgbClr val="C00000"/>
                </a:solidFill>
              </a:rPr>
              <a:t>No relation?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>
                    <a:sym typeface="Symbol"/>
                  </a:rPr>
                  <a:t>(iii) 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=0 if and only if the slope </a:t>
                </a:r>
                <a:r>
                  <a:rPr lang="en-US" sz="2400" b="1" i="1" dirty="0">
                    <a:sym typeface="Symbol"/>
                  </a:rPr>
                  <a:t>a</a:t>
                </a:r>
                <a:r>
                  <a:rPr lang="en-US" sz="2400" b="1" dirty="0">
                    <a:sym typeface="Symbol"/>
                  </a:rPr>
                  <a:t>=0 in the regression.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>
                    <a:sym typeface="Symbol"/>
                  </a:rPr>
                  <a:t>Here are 3 different reasons: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>
                    <a:sym typeface="Symbol"/>
                  </a:rPr>
                  <a:t>so that regression is 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y=b</a:t>
                </a:r>
                <a:r>
                  <a:rPr lang="en-US" sz="2400" b="1" dirty="0">
                    <a:sym typeface="Symbol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1"/>
            <a:ext cx="9127721" cy="412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288429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Random cloud             Non-linear   y=ax</a:t>
            </a:r>
            <a:r>
              <a:rPr lang="en-US" b="1" baseline="30000" dirty="0"/>
              <a:t>2</a:t>
            </a:r>
            <a:r>
              <a:rPr lang="en-US" b="1" dirty="0"/>
              <a:t>+b          Highly nonhomogeneous</a:t>
            </a:r>
            <a:endParaRPr lang="ru-RU" b="1" dirty="0"/>
          </a:p>
        </p:txBody>
      </p:sp>
      <p:sp useBgFill="1">
        <p:nvSpPr>
          <p:cNvPr id="8" name="TextBox 7"/>
          <p:cNvSpPr txBox="1"/>
          <p:nvPr/>
        </p:nvSpPr>
        <p:spPr>
          <a:xfrm>
            <a:off x="179512" y="6453336"/>
            <a:ext cx="87129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99140"/>
            <a:ext cx="4530626" cy="3884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. Meaning of </a:t>
            </a:r>
            <a:r>
              <a:rPr lang="en-US" sz="3600" b="1" i="1" dirty="0">
                <a:solidFill>
                  <a:srgbClr val="0070C0"/>
                </a:solidFill>
                <a:sym typeface="Symbol"/>
              </a:rPr>
              <a:t> </a:t>
            </a:r>
            <a:r>
              <a:rPr lang="en-US" sz="3600" b="1" dirty="0"/>
              <a:t>: Good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C00000"/>
                    </a:solidFill>
                  </a:rPr>
                  <a:t> Iris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  Petal Width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through Petal Length </a:t>
                </a:r>
                <a:r>
                  <a:rPr lang="en-US" sz="3600" b="1" dirty="0"/>
                  <a:t> 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y=a*</a:t>
                </a:r>
                <a:r>
                  <a:rPr lang="en-US" sz="3600" b="1" dirty="0" err="1">
                    <a:solidFill>
                      <a:srgbClr val="0070C0"/>
                    </a:solidFill>
                  </a:rPr>
                  <a:t>x+b</a:t>
                </a:r>
                <a:endParaRPr lang="en-US" sz="3600" b="1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(*)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&gt;&gt; x=iris(:,3);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&gt;&gt; y=iris(:,4);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&gt;&gt; </a:t>
                </a:r>
                <a:r>
                  <a:rPr lang="es-ES" sz="2400" b="1" dirty="0">
                    <a:sym typeface="Symbol"/>
                  </a:rPr>
                  <a:t> </a:t>
                </a:r>
                <a:r>
                  <a:rPr lang="es-ES" sz="2400" b="1" dirty="0"/>
                  <a:t>=corr(x,y)% </a:t>
                </a:r>
                <a:r>
                  <a:rPr lang="es-ES" sz="2400" b="1" dirty="0">
                    <a:sym typeface="Symbol"/>
                  </a:rPr>
                  <a:t> </a:t>
                </a:r>
                <a:r>
                  <a:rPr lang="es-ES" sz="2400" b="1" dirty="0"/>
                  <a:t>=0.9629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Even inspite that points (x</a:t>
                </a:r>
                <a:r>
                  <a:rPr lang="es-ES" sz="2400" b="1" baseline="-25000" dirty="0"/>
                  <a:t>i</a:t>
                </a:r>
                <a:r>
                  <a:rPr lang="es-ES" sz="2400" b="1" dirty="0"/>
                  <a:t>,y</a:t>
                </a:r>
                <a:r>
                  <a:rPr lang="es-ES" sz="2400" b="1" baseline="-25000" dirty="0"/>
                  <a:t>i</a:t>
                </a:r>
                <a:r>
                  <a:rPr lang="es-ES" sz="2400" b="1" dirty="0"/>
                  <a:t>)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are not exactly on a line, determinacy </a:t>
                </a:r>
                <a:r>
                  <a:rPr lang="es-ES" sz="2400" b="1" dirty="0">
                    <a:solidFill>
                      <a:srgbClr val="0070C0"/>
                    </a:solidFill>
                    <a:sym typeface="Symbol"/>
                  </a:rPr>
                  <a:t> </a:t>
                </a:r>
                <a:r>
                  <a:rPr lang="es-ES" sz="24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=92.7% (7.3% of y-scatter left unexplained)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fr-FR" sz="2400" b="1" dirty="0"/>
                  <a:t>slope = 0.4158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fr-FR" sz="2400" b="1" dirty="0"/>
                  <a:t>intercept = -0.3631 (</a:t>
                </a:r>
                <a:r>
                  <a:rPr lang="fr-FR" sz="2400" b="1" dirty="0">
                    <a:solidFill>
                      <a:srgbClr val="C00000"/>
                    </a:solidFill>
                  </a:rPr>
                  <a:t>red line</a:t>
                </a:r>
                <a:r>
                  <a:rPr lang="fr-FR" sz="2400" b="1" dirty="0"/>
                  <a:t>)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4"/>
                <a:stretch>
                  <a:fillRect l="-1067" t="-1753" r="-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 flipH="1">
            <a:off x="4427984" y="1249444"/>
            <a:ext cx="4752528" cy="3384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02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99140"/>
            <a:ext cx="4530626" cy="3884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US" sz="28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</a:t>
            </a:r>
            <a:r>
              <a:rPr lang="en-US" sz="2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. Meaning of </a:t>
            </a:r>
            <a:r>
              <a:rPr lang="en-US" sz="2800" b="1" i="1" dirty="0">
                <a:solidFill>
                  <a:srgbClr val="0070C0"/>
                </a:solidFill>
                <a:sym typeface="Symbol"/>
              </a:rPr>
              <a:t> :</a:t>
            </a:r>
            <a:br>
              <a:rPr lang="en-US" sz="2800" b="1" i="1" dirty="0">
                <a:solidFill>
                  <a:srgbClr val="0070C0"/>
                </a:solidFill>
                <a:sym typeface="Symbol"/>
              </a:rPr>
            </a:br>
            <a:r>
              <a:rPr lang="en-US" sz="2800" b="1" dirty="0"/>
              <a:t>High determinacy warrants no high precision: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Petal Width</a:t>
            </a:r>
            <a:r>
              <a:rPr lang="en-US" sz="3600" b="1" dirty="0">
                <a:solidFill>
                  <a:srgbClr val="0070C0"/>
                </a:solidFill>
              </a:rPr>
              <a:t>=0.4158*x- 0.3631    (</a:t>
            </a:r>
            <a:r>
              <a:rPr lang="en-US" sz="3600" b="1" dirty="0">
                <a:solidFill>
                  <a:srgbClr val="0070C0"/>
                </a:solidFill>
                <a:sym typeface="Symbol"/>
              </a:rPr>
              <a:t>)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/>
              <a:t>Although points (x</a:t>
            </a:r>
            <a:r>
              <a:rPr lang="es-ES" sz="2400" b="1" baseline="-25000" dirty="0"/>
              <a:t>i</a:t>
            </a:r>
            <a:r>
              <a:rPr lang="es-ES" sz="2400" b="1" dirty="0"/>
              <a:t>,y</a:t>
            </a:r>
            <a:r>
              <a:rPr lang="es-ES" sz="2400" b="1" baseline="-25000" dirty="0"/>
              <a:t>i</a:t>
            </a:r>
            <a:r>
              <a:rPr lang="es-ES" sz="2400" b="1" dirty="0"/>
              <a:t>) do not fit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/>
              <a:t>the </a:t>
            </a:r>
            <a:r>
              <a:rPr lang="fr-FR" sz="2400" b="1" dirty="0">
                <a:solidFill>
                  <a:srgbClr val="C00000"/>
                </a:solidFill>
              </a:rPr>
              <a:t>regression line</a:t>
            </a:r>
            <a:r>
              <a:rPr lang="es-ES" sz="2400" b="1" dirty="0"/>
              <a:t>,  </a:t>
            </a:r>
            <a:r>
              <a:rPr lang="es-ES" sz="2400" b="1" dirty="0">
                <a:solidFill>
                  <a:srgbClr val="0070C0"/>
                </a:solidFill>
                <a:sym typeface="Symbol"/>
              </a:rPr>
              <a:t></a:t>
            </a:r>
            <a:r>
              <a:rPr lang="es-ES" sz="2400" b="1" baseline="30000" dirty="0">
                <a:solidFill>
                  <a:srgbClr val="0070C0"/>
                </a:solidFill>
              </a:rPr>
              <a:t>2</a:t>
            </a:r>
            <a:r>
              <a:rPr lang="es-ES" sz="2400" b="1" dirty="0">
                <a:solidFill>
                  <a:srgbClr val="0070C0"/>
                </a:solidFill>
              </a:rPr>
              <a:t>=92.7% -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>
                <a:solidFill>
                  <a:srgbClr val="C00000"/>
                </a:solidFill>
              </a:rPr>
              <a:t>Very high!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Test for the errors at  prediction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n.       x      y     </a:t>
            </a:r>
            <a:r>
              <a:rPr lang="en-US" sz="2400" b="1" dirty="0">
                <a:solidFill>
                  <a:srgbClr val="0070C0"/>
                </a:solidFill>
              </a:rPr>
              <a:t>PW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</a:t>
            </a:r>
            <a:r>
              <a:rPr lang="en-US" sz="2400" b="1" dirty="0">
                <a:solidFill>
                  <a:srgbClr val="0070C0"/>
                </a:solidFill>
              </a:rPr>
              <a:t>    </a:t>
            </a:r>
            <a:r>
              <a:rPr lang="en-US" sz="2400" b="1" dirty="0"/>
              <a:t>error,%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23    1.4    </a:t>
            </a:r>
            <a:r>
              <a:rPr lang="en-US" sz="2400" b="1" dirty="0">
                <a:solidFill>
                  <a:srgbClr val="C00000"/>
                </a:solidFill>
              </a:rPr>
              <a:t>0.1    0.22    119.0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51    4.5    1.5    1.51        0.5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86    4.3    1.3    1.42        9.6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138    5.0    1.9    1.72       -9.7 	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142    5.7    </a:t>
            </a:r>
            <a:r>
              <a:rPr lang="en-US" sz="2400" b="1" dirty="0">
                <a:solidFill>
                  <a:srgbClr val="C00000"/>
                </a:solidFill>
              </a:rPr>
              <a:t>2.5    2.01     -19.7	Average precision 20.6% (s=25.8)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427984" y="1249444"/>
            <a:ext cx="4752528" cy="3384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95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Week 5. 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Conventional approach, 3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6361" y="537102"/>
                <a:ext cx="8784976" cy="632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</a:rPr>
                  <a:t>                 Covariance matrix</a:t>
                </a:r>
                <a:r>
                  <a:rPr lang="en-US" sz="3200" b="1" dirty="0"/>
                  <a:t>:</a:t>
                </a:r>
              </a:p>
              <a:p>
                <a:r>
                  <a:rPr lang="en-US" sz="2800" b="1" dirty="0"/>
                  <a:t>Given a N</a:t>
                </a:r>
                <a:r>
                  <a:rPr lang="en-US" sz="2800" b="1" dirty="0">
                    <a:sym typeface="Symbol"/>
                  </a:rPr>
                  <a:t>V </a:t>
                </a:r>
                <a:r>
                  <a:rPr lang="en-US" sz="2800" b="1" dirty="0"/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</a:rPr>
                  <a:t>X</a:t>
                </a:r>
                <a:r>
                  <a:rPr lang="en-US" sz="2800" b="1" dirty="0"/>
                  <a:t>, its  V</a:t>
                </a:r>
                <a:r>
                  <a:rPr lang="en-US" sz="2800" b="1" dirty="0">
                    <a:sym typeface="Symbol"/>
                  </a:rPr>
                  <a:t>V feature </a:t>
                </a:r>
                <a:r>
                  <a:rPr lang="en-US" sz="2800" b="1" dirty="0"/>
                  <a:t>covariance matrix </a:t>
                </a:r>
                <a:r>
                  <a:rPr lang="en-US" sz="2800" b="1" i="1" dirty="0"/>
                  <a:t>B</a:t>
                </a:r>
                <a:r>
                  <a:rPr lang="en-US" sz="2800" b="1" dirty="0"/>
                  <a:t>=[</a:t>
                </a:r>
                <a:r>
                  <a:rPr lang="en-US" sz="2800" b="1" i="1" dirty="0"/>
                  <a:t>b</a:t>
                </a:r>
                <a:r>
                  <a:rPr lang="en-US" sz="2800" b="1" i="1" baseline="-25000" dirty="0"/>
                  <a:t>vw</a:t>
                </a:r>
                <a:r>
                  <a:rPr lang="en-US" sz="2800" b="1" dirty="0"/>
                  <a:t>]:</a:t>
                </a:r>
                <a:endParaRPr lang="en-US" sz="2800" b="1" i="1" dirty="0">
                  <a:solidFill>
                    <a:schemeClr val="tx2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𝒊𝒘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b="1" dirty="0"/>
                  <a:t>,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</m:e>
                    </m:acc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b="1" dirty="0"/>
                  <a:t>  - means</a:t>
                </a:r>
              </a:p>
              <a:p>
                <a:endParaRPr lang="en-US" sz="3200" b="1" dirty="0">
                  <a:solidFill>
                    <a:schemeClr val="tx2"/>
                  </a:solidFill>
                </a:endParaRPr>
              </a:p>
              <a:p>
                <a:r>
                  <a:rPr lang="en-US" sz="3200" b="1" dirty="0">
                    <a:solidFill>
                      <a:schemeClr val="tx2"/>
                    </a:solidFill>
                  </a:rPr>
                  <a:t>                 Correlation  matrix</a:t>
                </a:r>
                <a:r>
                  <a:rPr lang="en-US" sz="3200" b="1" dirty="0"/>
                  <a:t>:</a:t>
                </a:r>
              </a:p>
              <a:p>
                <a:r>
                  <a:rPr lang="en-US" sz="2800" b="1" dirty="0"/>
                  <a:t>Matrix </a:t>
                </a:r>
                <a:r>
                  <a:rPr lang="en-US" sz="2800" b="1" i="1" dirty="0">
                    <a:solidFill>
                      <a:schemeClr val="tx2"/>
                    </a:solidFill>
                  </a:rPr>
                  <a:t>X</a:t>
                </a:r>
                <a:r>
                  <a:rPr lang="en-US" sz="2800" b="1" dirty="0"/>
                  <a:t> is normalized by standard deviations, the </a:t>
                </a:r>
                <a:r>
                  <a:rPr lang="en-US" sz="3600" b="1" dirty="0"/>
                  <a:t>covariances </a:t>
                </a:r>
                <a:r>
                  <a:rPr lang="en-US" sz="3600" b="1" i="1" dirty="0"/>
                  <a:t>b</a:t>
                </a:r>
                <a:r>
                  <a:rPr lang="en-US" sz="3600" b="1" i="1" baseline="-25000" dirty="0"/>
                  <a:t>vw  </a:t>
                </a:r>
                <a:r>
                  <a:rPr lang="en-US" sz="3600" b="1" dirty="0"/>
                  <a:t>are correlation coefficients</a:t>
                </a:r>
                <a:endParaRPr lang="en-US" sz="2800" b="1" dirty="0"/>
              </a:p>
              <a:p>
                <a:r>
                  <a:rPr lang="en-US" sz="3600" b="1" dirty="0">
                    <a:solidFill>
                      <a:schemeClr val="tx2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sz="36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𝒊𝒘</m:t>
                            </m:r>
                          </m:sub>
                        </m:s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b="1" i="1" dirty="0">
                    <a:solidFill>
                      <a:schemeClr val="tx2"/>
                    </a:solidFill>
                  </a:rPr>
                  <a:t>/N</a:t>
                </a:r>
                <a:r>
                  <a:rPr lang="en-US" sz="3600" b="1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sSub>
                      <m:sSub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sz="2800" b="1" dirty="0"/>
                  <a:t> - standard deviations</a:t>
                </a:r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1" y="537102"/>
                <a:ext cx="8784976" cy="6320898"/>
              </a:xfrm>
              <a:prstGeom prst="rect">
                <a:avLst/>
              </a:prstGeom>
              <a:blipFill rotWithShape="1">
                <a:blip r:embed="rId3"/>
                <a:stretch>
                  <a:fillRect l="-2080" t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04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/>
              <a:t>Correlation: weird case1,1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</a:t>
            </a:r>
            <a:r>
              <a:rPr lang="en-US" sz="3600" b="1" dirty="0">
                <a:solidFill>
                  <a:srgbClr val="0070C0"/>
                </a:solidFill>
              </a:rPr>
              <a:t>Sepal Length and Sepal Width </a:t>
            </a:r>
            <a:r>
              <a:rPr lang="en-US" sz="2400" b="1" dirty="0"/>
              <a:t>(other pair)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This is highly unnatural.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The SL and SW should go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along, </a:t>
            </a:r>
            <a:r>
              <a:rPr lang="en-US" sz="2400" b="1" dirty="0">
                <a:solidFill>
                  <a:srgbClr val="C00000"/>
                </a:solidFill>
              </a:rPr>
              <a:t>with a positive</a:t>
            </a:r>
            <a:r>
              <a:rPr lang="en-US" sz="2400" b="1" dirty="0"/>
              <a:t>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if not high, correlation.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56792"/>
            <a:ext cx="5538738" cy="474943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82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/>
              <a:t>Correlation and regression: Weird case 1,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 err="1">
                <a:solidFill>
                  <a:srgbClr val="0070C0"/>
                </a:solidFill>
              </a:rPr>
              <a:t>Corr</a:t>
            </a:r>
            <a:r>
              <a:rPr lang="en-US" sz="4000" b="1" dirty="0">
                <a:solidFill>
                  <a:srgbClr val="0070C0"/>
                </a:solidFill>
              </a:rPr>
              <a:t>(</a:t>
            </a:r>
            <a:r>
              <a:rPr lang="en-US" sz="3600" b="1" dirty="0">
                <a:solidFill>
                  <a:srgbClr val="0070C0"/>
                </a:solidFill>
              </a:rPr>
              <a:t>Sepal Length, Sepal Width)=-0.1176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This highly unnatural value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comes from the non-homogeneity: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     a mix of three taxa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correlation within each,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    0.74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0.53</a:t>
            </a:r>
            <a:r>
              <a:rPr lang="en-US" sz="2400" b="1" dirty="0"/>
              <a:t>, 0.46,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       is positive, if not quite high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62" y="1556792"/>
            <a:ext cx="4490038" cy="410445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511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/>
              <a:t>Correlation and regression: Weird case 1,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C00000"/>
                </a:solidFill>
              </a:rPr>
              <a:t>A scheme of FALSE negative correlation by merging different groupings</a:t>
            </a:r>
            <a:endParaRPr lang="en-US" sz="3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4"/>
                </a:solidFill>
              </a:rPr>
              <a:t>A high positive correlation </a:t>
            </a:r>
            <a:r>
              <a:rPr lang="en-US" sz="2000" b="1" dirty="0"/>
              <a:t>within each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group, </a:t>
            </a:r>
            <a:r>
              <a:rPr lang="en-US" sz="2000" b="1" dirty="0">
                <a:solidFill>
                  <a:srgbClr val="C00000"/>
                </a:solidFill>
              </a:rPr>
              <a:t>red,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blue</a:t>
            </a:r>
            <a:r>
              <a:rPr lang="en-US" sz="2000" b="1" dirty="0"/>
              <a:t>, grey; yet a negative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correlation overall 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Instances of data manipulation, sometimes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unintentional, should have made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great politicians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(B. Disraeli, UK Prime-Minister)  to say </a:t>
            </a:r>
            <a:endParaRPr lang="en-US" sz="4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even if they have not: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THREE LEVELS of LIE: “A LIE, DAMNED LIE, and STATISTICS!”</a:t>
            </a:r>
            <a:r>
              <a:rPr lang="en-US" sz="4000" b="1" dirty="0"/>
              <a:t>,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32</a:t>
            </a:fld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4053560" y="1912201"/>
            <a:ext cx="4910928" cy="3244992"/>
            <a:chOff x="3191606" y="1448780"/>
            <a:chExt cx="5340834" cy="4140460"/>
          </a:xfrm>
        </p:grpSpPr>
        <p:sp>
          <p:nvSpPr>
            <p:cNvPr id="13" name="Овал 12"/>
            <p:cNvSpPr/>
            <p:nvPr/>
          </p:nvSpPr>
          <p:spPr>
            <a:xfrm rot="1688922">
              <a:off x="4453059" y="1606303"/>
              <a:ext cx="330675" cy="1778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3419872" y="1772816"/>
              <a:ext cx="5112568" cy="3816424"/>
              <a:chOff x="2411760" y="1628800"/>
              <a:chExt cx="5112568" cy="3816424"/>
            </a:xfrm>
          </p:grpSpPr>
          <p:cxnSp>
            <p:nvCxnSpPr>
              <p:cNvPr id="6" name="Прямая со стрелкой 5"/>
              <p:cNvCxnSpPr/>
              <p:nvPr/>
            </p:nvCxnSpPr>
            <p:spPr>
              <a:xfrm>
                <a:off x="2411760" y="4797152"/>
                <a:ext cx="511256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564160" y="1772816"/>
                <a:ext cx="0" cy="3176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Овал 13"/>
              <p:cNvSpPr/>
              <p:nvPr/>
            </p:nvSpPr>
            <p:spPr>
              <a:xfrm rot="3249935">
                <a:off x="4095854" y="2038352"/>
                <a:ext cx="330675" cy="17784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 rot="2343045">
                <a:off x="5246935" y="2902448"/>
                <a:ext cx="330675" cy="177849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Прямая со стрелкой 16"/>
              <p:cNvCxnSpPr/>
              <p:nvPr/>
            </p:nvCxnSpPr>
            <p:spPr>
              <a:xfrm>
                <a:off x="2627784" y="1628800"/>
                <a:ext cx="4896544" cy="3816424"/>
              </a:xfrm>
              <a:prstGeom prst="straightConnector1">
                <a:avLst/>
              </a:prstGeom>
              <a:ln w="381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Овал 18"/>
            <p:cNvSpPr/>
            <p:nvPr/>
          </p:nvSpPr>
          <p:spPr>
            <a:xfrm rot="2171049">
              <a:off x="3191606" y="1448780"/>
              <a:ext cx="4512905" cy="3384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534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32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200" b="1" dirty="0"/>
              <a:t>Correlation : Weird case 1, 4      </a:t>
            </a:r>
            <a:r>
              <a:rPr lang="en-US" sz="4000" b="1" dirty="0">
                <a:solidFill>
                  <a:schemeClr val="accent1"/>
                </a:solidFill>
              </a:rPr>
              <a:t>A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C00000"/>
                </a:solidFill>
              </a:rPr>
              <a:t>A scheme of FALSE POSITIVE correlation by merging different groupings</a:t>
            </a:r>
            <a:endParaRPr lang="en-US" sz="3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4"/>
                </a:solidFill>
              </a:rPr>
              <a:t>A high NEGATIVE correlation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within each</a:t>
            </a:r>
            <a:r>
              <a:rPr lang="ru-RU" sz="2400" b="1" dirty="0"/>
              <a:t> </a:t>
            </a:r>
            <a:r>
              <a:rPr lang="en-US" sz="2400" b="1" dirty="0"/>
              <a:t>group; </a:t>
            </a:r>
            <a:endParaRPr lang="ru-RU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yet a positive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correlation overall 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THREE LEVELS of LIE: “A LIE, DAMNED LIE, and STATISTICS!”</a:t>
            </a:r>
            <a:r>
              <a:rPr lang="en-US" sz="4000" b="1" dirty="0"/>
              <a:t>,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1366303"/>
            <a:ext cx="51125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Can you guess a proper picture for this?</a:t>
            </a:r>
            <a:endParaRPr lang="ru-RU" sz="4000" b="1" dirty="0"/>
          </a:p>
          <a:p>
            <a:r>
              <a:rPr lang="en-US" sz="4000" b="1" dirty="0"/>
              <a:t>Try proposing a scatter-plot for this case.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992879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/>
              <a:t>Correlation and regression: Weird Case </a:t>
            </a:r>
            <a:r>
              <a:rPr lang="ru-RU" sz="3600" b="1" dirty="0"/>
              <a:t>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 Another case, of inflated correlation: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    </a:t>
            </a:r>
            <a:r>
              <a:rPr lang="en-US" b="1" dirty="0"/>
              <a:t> Random features generated: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g=rand(200,1);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h=5*rand(200,1)-3;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plot(</a:t>
            </a:r>
            <a:r>
              <a:rPr lang="en-US" b="1" dirty="0" err="1"/>
              <a:t>g,h</a:t>
            </a:r>
            <a:r>
              <a:rPr lang="en-US" b="1" dirty="0"/>
              <a:t>, 'k.')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</a:t>
            </a:r>
            <a:r>
              <a:rPr lang="en-US" b="1" dirty="0" err="1"/>
              <a:t>corr</a:t>
            </a:r>
            <a:r>
              <a:rPr lang="en-US" b="1" dirty="0"/>
              <a:t>(</a:t>
            </a:r>
            <a:r>
              <a:rPr lang="en-US" b="1" dirty="0" err="1"/>
              <a:t>g,h</a:t>
            </a:r>
            <a:r>
              <a:rPr lang="en-US" b="1" dirty="0"/>
              <a:t>) =0.06 </a:t>
            </a:r>
            <a:r>
              <a:rPr lang="en-US" b="1" dirty="0">
                <a:solidFill>
                  <a:srgbClr val="0070C0"/>
                </a:solidFill>
              </a:rPr>
              <a:t>% close to 0 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25" y="1556792"/>
            <a:ext cx="3312368" cy="4256435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331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sz="3600" b="1" dirty="0"/>
              <a:t>Correlation and regression: Weird Case </a:t>
            </a:r>
            <a:r>
              <a:rPr lang="ru-RU" sz="3600" b="1" dirty="0"/>
              <a:t>2</a:t>
            </a:r>
            <a:r>
              <a:rPr lang="en-US" sz="3600" b="1" dirty="0"/>
              <a:t>,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40701"/>
            <a:ext cx="9144000" cy="84656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 Another case, of inflated correlation, </a:t>
            </a:r>
            <a:r>
              <a:rPr lang="en-US" sz="3200" b="1" dirty="0">
                <a:solidFill>
                  <a:srgbClr val="0070C0"/>
                </a:solidFill>
              </a:rPr>
              <a:t>by adding outliers: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Random features generated: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On the left: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g=rand(200,1);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h=5*rand(200,1)-3;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</a:t>
            </a:r>
            <a:r>
              <a:rPr lang="en-US" sz="2000" b="1" dirty="0">
                <a:solidFill>
                  <a:srgbClr val="0070C0"/>
                </a:solidFill>
              </a:rPr>
              <a:t>rho=0.0650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On the right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TWO outliers are added: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g(201)=100;    g(202)=-100;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h(201)=-100;  h(202)=-90;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&gt;&gt; </a:t>
            </a:r>
            <a:r>
              <a:rPr lang="en-US" sz="2000" b="1" dirty="0">
                <a:solidFill>
                  <a:srgbClr val="0070C0"/>
                </a:solidFill>
              </a:rPr>
              <a:t>rho=0.9862 </a:t>
            </a:r>
            <a:r>
              <a:rPr lang="en-US" sz="2000" b="1" dirty="0">
                <a:solidFill>
                  <a:srgbClr val="C00000"/>
                </a:solidFill>
              </a:rPr>
              <a:t>% almost a unity!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4" y="1927515"/>
            <a:ext cx="4502453" cy="3396604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969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59F2D-28BC-4B78-8EC7-0D0E9D52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correlation coefficient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1F057-A270-49B1-8A43-C5931DF9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high value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of </a:t>
            </a:r>
            <a:r>
              <a:rPr lang="en-US" b="1" i="1" dirty="0">
                <a:solidFill>
                  <a:srgbClr val="0070C0"/>
                </a:solidFill>
                <a:sym typeface="Symbol"/>
              </a:rPr>
              <a:t></a:t>
            </a:r>
            <a:r>
              <a:rPr lang="en-US" dirty="0"/>
              <a:t> does not warrant any good precision of the regression</a:t>
            </a:r>
          </a:p>
          <a:p>
            <a:r>
              <a:rPr lang="en-US" dirty="0">
                <a:sym typeface="Symbol"/>
              </a:rPr>
              <a:t>Value of  can be inflated by adding a few outliers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 </a:t>
            </a:r>
            <a:endParaRPr lang="ru-RU" dirty="0"/>
          </a:p>
          <a:p>
            <a:r>
              <a:rPr lang="en-US" dirty="0"/>
              <a:t>Zero value of 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  </a:t>
            </a:r>
            <a:r>
              <a:rPr lang="en-US" dirty="0">
                <a:sym typeface="Symbol"/>
              </a:rPr>
              <a:t>does not warrant low association between a target and predictor – this may indicate either</a:t>
            </a:r>
          </a:p>
          <a:p>
            <a:pPr lvl="1"/>
            <a:r>
              <a:rPr lang="en-US" dirty="0">
                <a:sym typeface="Symbol"/>
              </a:rPr>
              <a:t>High non-homogeneity</a:t>
            </a:r>
          </a:p>
          <a:p>
            <a:pPr lvl="1"/>
            <a:r>
              <a:rPr lang="en-US" dirty="0">
                <a:sym typeface="Symbol"/>
              </a:rPr>
              <a:t>High non-linearity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E8D10F-EE7F-4E2A-A8A5-8345241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7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19FA0A-FEF3-4440-B747-9D6CA13B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2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Nature-inspired approach to regression</a:t>
            </a:r>
            <a:r>
              <a:rPr lang="en-US" dirty="0"/>
              <a:t>: cases non-linearity or different criteria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error to minimize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(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)=|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-b|/|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|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  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(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  min </a:t>
            </a:r>
            <a:r>
              <a:rPr lang="en-US" baseline="-25000" dirty="0">
                <a:sym typeface="Symbol" panose="05050102010706020507" pitchFamily="18" charset="2"/>
              </a:rPr>
              <a:t>a, b</a:t>
            </a:r>
            <a:r>
              <a:rPr lang="en-US" dirty="0">
                <a:sym typeface="Symbol" panose="05050102010706020507" pitchFamily="18" charset="2"/>
              </a:rPr>
              <a:t>  </a:t>
            </a:r>
          </a:p>
          <a:p>
            <a:r>
              <a:rPr lang="en-US" dirty="0">
                <a:sym typeface="Symbol" panose="05050102010706020507" pitchFamily="18" charset="2"/>
              </a:rPr>
              <a:t>A very complex function; no good methods of classical styles: take an admissible solution, then hone and polish it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7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38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4045"/>
            <a:ext cx="9144000" cy="119672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Nature-inspired approach for</a:t>
            </a:r>
            <a:r>
              <a:rPr lang="en-US" sz="4000" dirty="0">
                <a:sym typeface="Symbol" panose="05050102010706020507" pitchFamily="18" charset="2"/>
              </a:rPr>
              <a:t> criterion          </a:t>
            </a:r>
            <a:r>
              <a:rPr lang="en-US" sz="4000" baseline="-25000" dirty="0" err="1">
                <a:sym typeface="Symbol" panose="05050102010706020507" pitchFamily="18" charset="2"/>
              </a:rPr>
              <a:t>i</a:t>
            </a:r>
            <a:r>
              <a:rPr lang="en-US" sz="4000" dirty="0">
                <a:sym typeface="Symbol" panose="05050102010706020507" pitchFamily="18" charset="2"/>
              </a:rPr>
              <a:t>(</a:t>
            </a:r>
            <a:r>
              <a:rPr lang="en-US" sz="4000" dirty="0" err="1">
                <a:sym typeface="Symbol" panose="05050102010706020507" pitchFamily="18" charset="2"/>
              </a:rPr>
              <a:t>i</a:t>
            </a:r>
            <a:r>
              <a:rPr lang="en-US" sz="4000" dirty="0">
                <a:sym typeface="Symbol" panose="05050102010706020507" pitchFamily="18" charset="2"/>
              </a:rPr>
              <a:t>)  min </a:t>
            </a:r>
            <a:r>
              <a:rPr lang="en-US" baseline="-25000" dirty="0">
                <a:sym typeface="Symbol" panose="05050102010706020507" pitchFamily="18" charset="2"/>
              </a:rPr>
              <a:t>a, b</a:t>
            </a:r>
            <a:r>
              <a:rPr lang="en-US" dirty="0"/>
              <a:t>    </a:t>
            </a:r>
            <a:r>
              <a:rPr lang="en-US" sz="4000" dirty="0"/>
              <a:t>with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(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)=|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-b|/|y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|,1</a:t>
            </a:r>
            <a:br>
              <a:rPr lang="en-US" dirty="0">
                <a:sym typeface="Symbol" panose="05050102010706020507" pitchFamily="18" charset="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9829"/>
            <a:ext cx="9144000" cy="4511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Rather than honing a single admissible solution, run a nature-inspired evolutionary process for a population of admissible solutions </a:t>
            </a:r>
          </a:p>
          <a:p>
            <a:r>
              <a:rPr lang="en-US" dirty="0"/>
              <a:t>First find an area A of admissibility for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Take a population of random p admissible pairs (a(k),b(k)), k=1,2,…,p.</a:t>
            </a:r>
          </a:p>
          <a:p>
            <a:r>
              <a:rPr lang="en-US" dirty="0"/>
              <a:t>Define rules for: (1) the population to evolve, (2) elite maintenance, (3) halt.</a:t>
            </a:r>
          </a:p>
          <a:p>
            <a:r>
              <a:rPr lang="en-US" dirty="0"/>
              <a:t>Run an evolution process according to the rules.</a:t>
            </a:r>
            <a:r>
              <a:rPr lang="en-US" dirty="0">
                <a:sym typeface="Symbol" panose="05050102010706020507" pitchFamily="18" charset="2"/>
              </a:rPr>
              <a:t>                                            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7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51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4045"/>
            <a:ext cx="9144000" cy="119672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Nature-inspired approach for</a:t>
            </a:r>
            <a:r>
              <a:rPr lang="en-US" sz="4000" dirty="0">
                <a:sym typeface="Symbol" panose="05050102010706020507" pitchFamily="18" charset="2"/>
              </a:rPr>
              <a:t> </a:t>
            </a:r>
            <a:r>
              <a:rPr lang="en-US" sz="4000" baseline="-25000" dirty="0" err="1">
                <a:sym typeface="Symbol" panose="05050102010706020507" pitchFamily="18" charset="2"/>
              </a:rPr>
              <a:t>i</a:t>
            </a:r>
            <a:r>
              <a:rPr lang="en-US" sz="4000" dirty="0">
                <a:sym typeface="Symbol" panose="05050102010706020507" pitchFamily="18" charset="2"/>
              </a:rPr>
              <a:t>(</a:t>
            </a:r>
            <a:r>
              <a:rPr lang="en-US" sz="4000" dirty="0" err="1">
                <a:sym typeface="Symbol" panose="05050102010706020507" pitchFamily="18" charset="2"/>
              </a:rPr>
              <a:t>i</a:t>
            </a:r>
            <a:r>
              <a:rPr lang="en-US" sz="4000" dirty="0">
                <a:sym typeface="Symbol" panose="05050102010706020507" pitchFamily="18" charset="2"/>
              </a:rPr>
              <a:t>)  min </a:t>
            </a:r>
            <a:r>
              <a:rPr lang="en-US" baseline="-25000" dirty="0">
                <a:sym typeface="Symbol" panose="05050102010706020507" pitchFamily="18" charset="2"/>
              </a:rPr>
              <a:t>a, b</a:t>
            </a:r>
            <a:r>
              <a:rPr lang="en-US" dirty="0"/>
              <a:t>    </a:t>
            </a:r>
            <a:r>
              <a:rPr lang="en-US" sz="4000" dirty="0"/>
              <a:t>with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(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)=|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-b|/|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|, 2</a:t>
            </a:r>
            <a:br>
              <a:rPr lang="en-US" dirty="0">
                <a:sym typeface="Symbol" panose="05050102010706020507" pitchFamily="18" charset="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9829"/>
            <a:ext cx="8892480" cy="52041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Find an area A of admissibility. At each </a:t>
            </a:r>
            <a:r>
              <a:rPr lang="en-US" dirty="0" err="1"/>
              <a:t>i,j</a:t>
            </a:r>
            <a:r>
              <a:rPr lang="en-US" dirty="0"/>
              <a:t>=1,…,N,  take a(</a:t>
            </a:r>
            <a:r>
              <a:rPr lang="en-US" dirty="0" err="1"/>
              <a:t>ij</a:t>
            </a:r>
            <a:r>
              <a:rPr lang="en-US" dirty="0"/>
              <a:t>), b(</a:t>
            </a:r>
            <a:r>
              <a:rPr lang="en-US" dirty="0" err="1"/>
              <a:t>ij</a:t>
            </a:r>
            <a:r>
              <a:rPr lang="en-US" dirty="0"/>
              <a:t>) from </a:t>
            </a:r>
            <a:r>
              <a:rPr lang="en-US" dirty="0" err="1"/>
              <a:t>yi</a:t>
            </a:r>
            <a:r>
              <a:rPr lang="en-US" dirty="0"/>
              <a:t>=a(</a:t>
            </a:r>
            <a:r>
              <a:rPr lang="en-US" dirty="0" err="1"/>
              <a:t>ij</a:t>
            </a:r>
            <a:r>
              <a:rPr lang="en-US" dirty="0"/>
              <a:t>)</a:t>
            </a:r>
            <a:r>
              <a:rPr lang="en-US" dirty="0" err="1"/>
              <a:t>xi+b</a:t>
            </a:r>
            <a:r>
              <a:rPr lang="en-US" dirty="0"/>
              <a:t>(</a:t>
            </a:r>
            <a:r>
              <a:rPr lang="en-US" dirty="0" err="1"/>
              <a:t>ij</a:t>
            </a:r>
            <a:r>
              <a:rPr lang="en-US" dirty="0"/>
              <a:t>), </a:t>
            </a:r>
            <a:r>
              <a:rPr lang="en-US" dirty="0" err="1"/>
              <a:t>yj</a:t>
            </a:r>
            <a:r>
              <a:rPr lang="en-US" dirty="0"/>
              <a:t>=a(</a:t>
            </a:r>
            <a:r>
              <a:rPr lang="en-US" dirty="0" err="1"/>
              <a:t>ij</a:t>
            </a:r>
            <a:r>
              <a:rPr lang="en-US" dirty="0"/>
              <a:t>)</a:t>
            </a:r>
            <a:r>
              <a:rPr lang="en-US" dirty="0" err="1"/>
              <a:t>xj+b</a:t>
            </a:r>
            <a:r>
              <a:rPr lang="en-US" dirty="0"/>
              <a:t>(</a:t>
            </a:r>
            <a:r>
              <a:rPr lang="en-US" dirty="0" err="1"/>
              <a:t>ij</a:t>
            </a:r>
            <a:r>
              <a:rPr lang="en-US" dirty="0"/>
              <a:t>): a(</a:t>
            </a:r>
            <a:r>
              <a:rPr lang="en-US" dirty="0" err="1"/>
              <a:t>ij</a:t>
            </a:r>
            <a:r>
              <a:rPr lang="en-US" dirty="0"/>
              <a:t>)=(</a:t>
            </a:r>
            <a:r>
              <a:rPr lang="en-US" dirty="0" err="1"/>
              <a:t>yi-yj</a:t>
            </a:r>
            <a:r>
              <a:rPr lang="en-US" dirty="0"/>
              <a:t>)/(xi-</a:t>
            </a:r>
            <a:r>
              <a:rPr lang="en-US" dirty="0" err="1"/>
              <a:t>xj</a:t>
            </a:r>
            <a:r>
              <a:rPr lang="en-US" dirty="0"/>
              <a:t>), b(</a:t>
            </a:r>
            <a:r>
              <a:rPr lang="en-US" dirty="0" err="1"/>
              <a:t>ij</a:t>
            </a:r>
            <a:r>
              <a:rPr lang="en-US" dirty="0"/>
              <a:t>)=</a:t>
            </a:r>
            <a:r>
              <a:rPr lang="en-US" dirty="0" err="1"/>
              <a:t>yi</a:t>
            </a:r>
            <a:r>
              <a:rPr lang="en-US" dirty="0"/>
              <a:t>-a(</a:t>
            </a:r>
            <a:r>
              <a:rPr lang="en-US" dirty="0" err="1"/>
              <a:t>ij</a:t>
            </a:r>
            <a:r>
              <a:rPr lang="en-US" dirty="0"/>
              <a:t>)xi. Sort all a(</a:t>
            </a:r>
            <a:r>
              <a:rPr lang="en-US" dirty="0" err="1"/>
              <a:t>ij</a:t>
            </a:r>
            <a:r>
              <a:rPr lang="en-US" dirty="0"/>
              <a:t>) and b(</a:t>
            </a:r>
            <a:r>
              <a:rPr lang="en-US" dirty="0" err="1"/>
              <a:t>ij</a:t>
            </a:r>
            <a:r>
              <a:rPr lang="en-US" dirty="0"/>
              <a:t>), remove upper and lower percentile t%(about 15%) in intervals [a1,a2] and [b1,b2], so that A=[a1,a2]</a:t>
            </a:r>
            <a:r>
              <a:rPr lang="en-US" dirty="0">
                <a:sym typeface="Symbol" panose="05050102010706020507" pitchFamily="18" charset="2"/>
              </a:rPr>
              <a:t> </a:t>
            </a:r>
            <a:r>
              <a:rPr lang="en-US" dirty="0"/>
              <a:t>[b1,b2]. </a:t>
            </a:r>
          </a:p>
          <a:p>
            <a:r>
              <a:rPr lang="en-US" dirty="0"/>
              <a:t>Take a population, that is, p</a:t>
            </a:r>
            <a:r>
              <a:rPr lang="en-US" dirty="0">
                <a:sym typeface="Symbol" panose="05050102010706020507" pitchFamily="18" charset="2"/>
              </a:rPr>
              <a:t>  </a:t>
            </a:r>
            <a:r>
              <a:rPr lang="en-US" dirty="0"/>
              <a:t>2 array f of random p pairs (a(k),b(k)) from A, k=1,2,…,p.</a:t>
            </a:r>
          </a:p>
          <a:p>
            <a:r>
              <a:rPr lang="en-US" dirty="0"/>
              <a:t>Define rules for: </a:t>
            </a:r>
          </a:p>
          <a:p>
            <a:pPr marL="0" indent="0">
              <a:buNone/>
            </a:pPr>
            <a:r>
              <a:rPr lang="en-US" dirty="0"/>
              <a:t>(1) the population to evolve:</a:t>
            </a:r>
          </a:p>
          <a:p>
            <a:pPr marL="0" indent="0">
              <a:buNone/>
            </a:pPr>
            <a:r>
              <a:rPr lang="en-US" dirty="0"/>
              <a:t> (1a) take the average a and b over the population and replicate them p times in p</a:t>
            </a:r>
            <a:r>
              <a:rPr lang="en-US" dirty="0">
                <a:sym typeface="Symbol" panose="05050102010706020507" pitchFamily="18" charset="2"/>
              </a:rPr>
              <a:t>2 </a:t>
            </a:r>
            <a:r>
              <a:rPr lang="en-US" dirty="0"/>
              <a:t>array mf, (1b)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define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f+randn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(p,2).*mf/20</a:t>
            </a:r>
            <a:r>
              <a:rPr lang="en-US" dirty="0"/>
              <a:t>, (1c) trim </a:t>
            </a:r>
            <a:r>
              <a:rPr lang="en-US" dirty="0" err="1"/>
              <a:t>fn</a:t>
            </a:r>
            <a:r>
              <a:rPr lang="en-US" dirty="0"/>
              <a:t> to remain in A as array </a:t>
            </a:r>
            <a:r>
              <a:rPr lang="en-US" dirty="0" err="1"/>
              <a:t>fr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(2) Elite policy</a:t>
            </a:r>
          </a:p>
          <a:p>
            <a:pPr marL="0" indent="0">
              <a:buNone/>
            </a:pPr>
            <a:r>
              <a:rPr lang="en-US" dirty="0"/>
              <a:t> (2a) find in f the best pair (a*,b*) 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elite</a:t>
            </a:r>
            <a:r>
              <a:rPr lang="en-US" dirty="0"/>
              <a:t>], store it, and replicate it in p</a:t>
            </a:r>
            <a:r>
              <a:rPr lang="en-US" dirty="0">
                <a:sym typeface="Symbol" panose="05050102010706020507" pitchFamily="18" charset="2"/>
              </a:rPr>
              <a:t>  </a:t>
            </a:r>
            <a:r>
              <a:rPr lang="en-US" dirty="0"/>
              <a:t>2 array el;</a:t>
            </a:r>
          </a:p>
          <a:p>
            <a:pPr marL="0" indent="0">
              <a:buNone/>
            </a:pPr>
            <a:r>
              <a:rPr lang="en-US" dirty="0"/>
              <a:t>        (2b) define next generation array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f’=0.7fr+0.3el </a:t>
            </a:r>
            <a:r>
              <a:rPr lang="en-US" dirty="0"/>
              <a:t>and go to step 1 with f=f’. Change the elite if current (a*,b*) are better than those stored. </a:t>
            </a:r>
          </a:p>
          <a:p>
            <a:pPr marL="0" indent="0">
              <a:buNone/>
            </a:pPr>
            <a:r>
              <a:rPr lang="en-US" dirty="0"/>
              <a:t>(3) Halt after 10000 iterations and output (a*,b*).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                      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7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8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394136" cy="14173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Meaning of correlation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052736"/>
            <a:ext cx="8712968" cy="56886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           Illustrative:</a:t>
            </a:r>
            <a:r>
              <a:rPr lang="en-US" sz="4000" b="1" dirty="0">
                <a:solidFill>
                  <a:srgbClr val="0070C0"/>
                </a:solidFill>
              </a:rPr>
              <a:t> take two features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32959"/>
              </p:ext>
            </p:extLst>
          </p:nvPr>
        </p:nvGraphicFramePr>
        <p:xfrm>
          <a:off x="395540" y="1988840"/>
          <a:ext cx="7848869" cy="421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Company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name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Income,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$</a:t>
                      </a:r>
                      <a:r>
                        <a:rPr lang="en-US" sz="2400" b="1" dirty="0" err="1">
                          <a:effectLst/>
                        </a:rPr>
                        <a:t>mln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MSha</a:t>
                      </a:r>
                      <a:r>
                        <a:rPr lang="en-US" sz="2400" b="1" dirty="0">
                          <a:effectLst/>
                        </a:rPr>
                        <a:t>,%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Nsu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EC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Sector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728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Aversi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Antyos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Astonite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19.0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29.4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23.9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43.7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36.0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38.0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Industrial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160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Bayermart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Breaktops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Bumchist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18.4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25.7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12.1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27.9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22.3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16.9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Industrial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Industrial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00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Civok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Cyberdam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23.9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27.2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30.2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58.0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734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4045"/>
            <a:ext cx="9144000" cy="119672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Nature-inspired approach for the least squares</a:t>
            </a:r>
            <a:r>
              <a:rPr lang="en-US" dirty="0"/>
              <a:t>    </a:t>
            </a:r>
            <a:r>
              <a:rPr lang="en-US" sz="4000" dirty="0"/>
              <a:t>with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y=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baseline="30000" dirty="0" err="1">
                <a:sym typeface="Symbol" panose="05050102010706020507" pitchFamily="18" charset="2"/>
              </a:rPr>
              <a:t>b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1</a:t>
            </a:r>
            <a:br>
              <a:rPr lang="en-US" dirty="0">
                <a:sym typeface="Symbol" panose="05050102010706020507" pitchFamily="18" charset="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9829"/>
            <a:ext cx="9144000" cy="5204126"/>
          </a:xfrm>
        </p:spPr>
        <p:txBody>
          <a:bodyPr>
            <a:normAutofit/>
          </a:bodyPr>
          <a:lstStyle/>
          <a:p>
            <a:r>
              <a:rPr lang="en-US" dirty="0"/>
              <a:t>Find an area A of admissibility, as above, by  the linearized equation log(y)=log(a)+blog(x) by using transformed  variables z=log(y) and v=log(x), so that the equations are about z(</a:t>
            </a:r>
            <a:r>
              <a:rPr lang="en-US" dirty="0" err="1"/>
              <a:t>ij</a:t>
            </a:r>
            <a:r>
              <a:rPr lang="en-US" dirty="0"/>
              <a:t>) and v(</a:t>
            </a:r>
            <a:r>
              <a:rPr lang="en-US" dirty="0" err="1"/>
              <a:t>ij</a:t>
            </a:r>
            <a:r>
              <a:rPr lang="en-US" dirty="0"/>
              <a:t>).</a:t>
            </a:r>
          </a:p>
          <a:p>
            <a:r>
              <a:rPr lang="en-US" dirty="0"/>
              <a:t>Run the nature-inspired process above.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Example: take x and y generated as follows: x=</a:t>
            </a:r>
            <a:r>
              <a:rPr lang="en-US" dirty="0"/>
              <a:t>10*rand(1,50),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=1:50;yy=2*x(</a:t>
            </a:r>
            <a:r>
              <a:rPr lang="en-US" dirty="0" err="1"/>
              <a:t>i</a:t>
            </a:r>
            <a:r>
              <a:rPr lang="en-US" dirty="0"/>
              <a:t>)^1.07+2*</a:t>
            </a:r>
            <a:r>
              <a:rPr lang="en-US" dirty="0" err="1"/>
              <a:t>randn</a:t>
            </a:r>
            <a:r>
              <a:rPr lang="en-US" dirty="0"/>
              <a:t>; y(</a:t>
            </a:r>
            <a:r>
              <a:rPr lang="en-US" dirty="0" err="1"/>
              <a:t>i</a:t>
            </a:r>
            <a:r>
              <a:rPr lang="en-US" dirty="0"/>
              <a:t>)=max(yy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1.01);  end;</a:t>
            </a:r>
            <a:r>
              <a:rPr lang="en-US" dirty="0">
                <a:sym typeface="Symbol" panose="05050102010706020507" pitchFamily="18" charset="2"/>
              </a:rPr>
              <a:t>                                       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7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82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4045"/>
            <a:ext cx="9144000" cy="119672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Nature-inspired approach for the least squares</a:t>
            </a:r>
            <a:r>
              <a:rPr lang="en-US" dirty="0"/>
              <a:t>    </a:t>
            </a:r>
            <a:r>
              <a:rPr lang="en-US" sz="4000" dirty="0"/>
              <a:t>with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y=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baseline="30000" dirty="0" err="1">
                <a:sym typeface="Symbol" panose="05050102010706020507" pitchFamily="18" charset="2"/>
              </a:rPr>
              <a:t>b</a:t>
            </a:r>
            <a:r>
              <a:rPr lang="en-US" baseline="30000" dirty="0"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,  2</a:t>
            </a:r>
            <a:br>
              <a:rPr lang="en-US" dirty="0">
                <a:sym typeface="Symbol" panose="05050102010706020507" pitchFamily="18" charset="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612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Example: Generate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x=</a:t>
            </a:r>
            <a:r>
              <a:rPr lang="en-US" dirty="0"/>
              <a:t>10*rand(1,50),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=1:50;yy=2*x(</a:t>
            </a:r>
            <a:r>
              <a:rPr lang="en-US" dirty="0" err="1"/>
              <a:t>i</a:t>
            </a:r>
            <a:r>
              <a:rPr lang="en-US" dirty="0"/>
              <a:t>)^1.07+2*</a:t>
            </a:r>
            <a:r>
              <a:rPr lang="en-US" dirty="0" err="1"/>
              <a:t>randn</a:t>
            </a:r>
            <a:r>
              <a:rPr lang="en-US" dirty="0"/>
              <a:t>; y(</a:t>
            </a:r>
            <a:r>
              <a:rPr lang="en-US" dirty="0" err="1"/>
              <a:t>i</a:t>
            </a:r>
            <a:r>
              <a:rPr lang="en-US" dirty="0"/>
              <a:t>)= yy</a:t>
            </a:r>
            <a:r>
              <a:rPr lang="en-US" dirty="0">
                <a:sym typeface="Symbol" panose="05050102010706020507" pitchFamily="18" charset="2"/>
              </a:rPr>
              <a:t></a:t>
            </a:r>
            <a:r>
              <a:rPr lang="en-US" dirty="0"/>
              <a:t>1.01;  end;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Nature Inspired process results: </a:t>
            </a:r>
            <a:r>
              <a:rPr lang="en-US" i="1" dirty="0"/>
              <a:t>a</a:t>
            </a:r>
            <a:r>
              <a:rPr lang="en-US" dirty="0"/>
              <a:t> = 2.0293, </a:t>
            </a:r>
            <a:r>
              <a:rPr lang="en-US" i="1" dirty="0"/>
              <a:t>b</a:t>
            </a:r>
            <a:r>
              <a:rPr lang="en-US" dirty="0"/>
              <a:t> = 1.0760, the average squared error = 0.0003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Linearized regression z=</a:t>
            </a:r>
            <a:r>
              <a:rPr lang="en-US" dirty="0" err="1"/>
              <a:t>c+bv</a:t>
            </a:r>
            <a:r>
              <a:rPr lang="en-US" dirty="0"/>
              <a:t> results : </a:t>
            </a:r>
            <a:r>
              <a:rPr lang="en-US" i="1" dirty="0"/>
              <a:t>a</a:t>
            </a:r>
            <a:r>
              <a:rPr lang="en-US" dirty="0"/>
              <a:t> = 3.0843, </a:t>
            </a:r>
            <a:r>
              <a:rPr lang="en-US" i="1" dirty="0"/>
              <a:t>b</a:t>
            </a:r>
            <a:r>
              <a:rPr lang="en-US" dirty="0"/>
              <a:t> = 0.8011, the average squared error 4.41.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important: a wrong regularity: b=0.8 is less than 1, whereas the generated b=1.07.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                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7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4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394136" cy="1028733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rgbClr val="C00000"/>
                </a:solidFill>
              </a:rPr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32723"/>
            <a:ext cx="8712968" cy="580864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Scatter plot: </a:t>
            </a:r>
            <a:r>
              <a:rPr lang="en-US" sz="3200" b="1" dirty="0">
                <a:solidFill>
                  <a:srgbClr val="0070C0"/>
                </a:solidFill>
              </a:rPr>
              <a:t>just  a Cartesian representation in 2D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70C0"/>
                </a:solidFill>
              </a:rPr>
              <a:t>Correlation coefficient: 3 perspectives</a:t>
            </a:r>
            <a:endParaRPr lang="ru-RU" sz="32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Linear regression: </a:t>
            </a:r>
            <a:r>
              <a:rPr lang="en-US" sz="3200" b="1" dirty="0">
                <a:solidFill>
                  <a:srgbClr val="0070C0"/>
                </a:solidFill>
              </a:rPr>
              <a:t>a convenient format to summarize  relation between two features</a:t>
            </a:r>
            <a:r>
              <a:rPr lang="en-US" sz="3200" b="1" dirty="0"/>
              <a:t> </a:t>
            </a:r>
            <a:endParaRPr lang="ru-RU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Determinacy and correlation in the approximation perspective: </a:t>
            </a:r>
            <a:r>
              <a:rPr lang="en-US" sz="3200" b="1" dirty="0">
                <a:solidFill>
                  <a:srgbClr val="0070C0"/>
                </a:solidFill>
              </a:rPr>
              <a:t>due to the linearity and least-squares criterion; </a:t>
            </a:r>
            <a:r>
              <a:rPr lang="en-US" sz="3200" b="1" dirty="0">
                <a:solidFill>
                  <a:srgbClr val="0070C0"/>
                </a:solidFill>
                <a:sym typeface="Symbol"/>
              </a:rPr>
              <a:t></a:t>
            </a:r>
            <a:r>
              <a:rPr lang="en-US" sz="3200" b="1" baseline="30000" dirty="0">
                <a:solidFill>
                  <a:srgbClr val="0070C0"/>
                </a:solidFill>
                <a:sym typeface="Symbol"/>
              </a:rPr>
              <a:t>2</a:t>
            </a:r>
            <a:r>
              <a:rPr lang="en-US" sz="3200" b="1" dirty="0">
                <a:solidFill>
                  <a:srgbClr val="0070C0"/>
                </a:solidFill>
                <a:sym typeface="Symbol"/>
              </a:rPr>
              <a:t> scoring the extent of </a:t>
            </a:r>
            <a:r>
              <a:rPr lang="en-US" sz="3200" b="1" i="1" dirty="0">
                <a:solidFill>
                  <a:srgbClr val="0070C0"/>
                </a:solidFill>
                <a:sym typeface="Symbol"/>
              </a:rPr>
              <a:t>y</a:t>
            </a:r>
            <a:r>
              <a:rPr lang="en-US" sz="3200" b="1" dirty="0">
                <a:solidFill>
                  <a:srgbClr val="0070C0"/>
                </a:solidFill>
                <a:sym typeface="Symbol"/>
              </a:rPr>
              <a:t>-variance taken into account;   expressing, vaguely, the extent of linear relation between </a:t>
            </a:r>
            <a:r>
              <a:rPr lang="en-US" sz="3200" b="1" i="1" dirty="0">
                <a:solidFill>
                  <a:srgbClr val="0070C0"/>
                </a:solidFill>
                <a:sym typeface="Symbol"/>
              </a:rPr>
              <a:t>x</a:t>
            </a:r>
            <a:r>
              <a:rPr lang="en-US" sz="3200" b="1" dirty="0">
                <a:solidFill>
                  <a:srgbClr val="0070C0"/>
                </a:solidFill>
                <a:sym typeface="Symbol"/>
              </a:rPr>
              <a:t> and </a:t>
            </a:r>
            <a:r>
              <a:rPr lang="en-US" sz="3200" b="1" i="1" dirty="0">
                <a:solidFill>
                  <a:srgbClr val="0070C0"/>
                </a:solidFill>
                <a:sym typeface="Symbol"/>
              </a:rPr>
              <a:t>y</a:t>
            </a:r>
            <a:endParaRPr lang="en-US" sz="3200" b="1" i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Correlation and regression: </a:t>
            </a:r>
            <a:r>
              <a:rPr lang="en-US" sz="3200" b="1" dirty="0">
                <a:solidFill>
                  <a:srgbClr val="0070C0"/>
                </a:solidFill>
              </a:rPr>
              <a:t>Useful, but be aware of non-homogeneity [</a:t>
            </a:r>
            <a:r>
              <a:rPr lang="en-US" sz="3200" b="1" dirty="0">
                <a:solidFill>
                  <a:srgbClr val="C00000"/>
                </a:solidFill>
              </a:rPr>
              <a:t>“just lies, damned lies, and statistics”</a:t>
            </a:r>
            <a:r>
              <a:rPr lang="en-US" sz="3200" b="1" dirty="0">
                <a:solidFill>
                  <a:srgbClr val="0070C0"/>
                </a:solidFill>
              </a:rPr>
              <a:t>].</a:t>
            </a:r>
            <a:endParaRPr lang="ru-RU" sz="32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70C0"/>
                </a:solidFill>
              </a:rPr>
              <a:t>Different function and/or different criteria: Nature-inspired optimization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838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70052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124745"/>
            <a:ext cx="8784976" cy="56166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Find two features in your dataset with more or less “linear-like” scatterplot.</a:t>
            </a:r>
          </a:p>
          <a:p>
            <a:r>
              <a:rPr lang="en-US" dirty="0"/>
              <a:t>2. Display the scatter-plot.</a:t>
            </a:r>
          </a:p>
          <a:p>
            <a:r>
              <a:rPr lang="en-US" dirty="0"/>
              <a:t>3. Build a linear regression of one of the features over the other. Make a comment on the meaning of the slope.</a:t>
            </a:r>
          </a:p>
          <a:p>
            <a:r>
              <a:rPr lang="en-US" dirty="0"/>
              <a:t>4. Find the correlation and determinacy coefficients, and </a:t>
            </a:r>
            <a:r>
              <a:rPr lang="en-US" b="1" dirty="0"/>
              <a:t>comment</a:t>
            </a:r>
            <a:r>
              <a:rPr lang="en-US" dirty="0"/>
              <a:t> on the meaning of the latter.</a:t>
            </a:r>
          </a:p>
          <a:p>
            <a:r>
              <a:rPr lang="en-US" dirty="0"/>
              <a:t>Make a prediction of the target values for given two or three predictor’ values; make a comment</a:t>
            </a:r>
          </a:p>
          <a:p>
            <a:r>
              <a:rPr lang="en-US" dirty="0"/>
              <a:t>Compare the mean relative absolute error of the regression on all points of your set and the determinacy coefficient and make comments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6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54176" cy="90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. Meaning of correlation 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Scatterplot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764704"/>
            <a:ext cx="8712968" cy="62646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T</a:t>
            </a:r>
            <a:r>
              <a:rPr lang="en-US" sz="4000" b="1" dirty="0">
                <a:solidFill>
                  <a:srgbClr val="0070C0"/>
                </a:solidFill>
              </a:rPr>
              <a:t>ake two features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nam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    x           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Aver       19         43.7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Anty</a:t>
            </a:r>
            <a:r>
              <a:rPr lang="en-US" sz="2400" b="1" dirty="0"/>
              <a:t>       29.4     36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Aston     23.9     38                              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Bayerm</a:t>
            </a:r>
            <a:r>
              <a:rPr lang="en-US" sz="2400" b="1" dirty="0"/>
              <a:t> 18.4      27.9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/>
              <a:t>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Brea       25.7      22.3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Bumc</a:t>
            </a:r>
            <a:r>
              <a:rPr lang="en-US" sz="2400" b="1" dirty="0"/>
              <a:t>     12.1      16.9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Civok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 23.9      30.2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Cyber     27.2       58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err="1"/>
              <a:t>MatLab</a:t>
            </a:r>
            <a:r>
              <a:rPr lang="en-US" sz="2400" b="1" dirty="0"/>
              <a:t> Command: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&gt;&gt; plot(x,y,'b*'); text(x,y,nam);  axis([10 35 15 60])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39469"/>
            <a:ext cx="5004048" cy="52108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57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Iris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Scatterplots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5100" b="1" dirty="0">
                <a:solidFill>
                  <a:srgbClr val="C00000"/>
                </a:solidFill>
              </a:rPr>
              <a:t> Iris</a:t>
            </a:r>
            <a:r>
              <a:rPr lang="en-US" sz="5100" b="1" dirty="0">
                <a:solidFill>
                  <a:srgbClr val="0070C0"/>
                </a:solidFill>
              </a:rPr>
              <a:t>                                   Sepal plot                    Petal plot</a:t>
            </a:r>
            <a:r>
              <a:rPr lang="en-US" sz="4000" b="1" dirty="0">
                <a:solidFill>
                  <a:srgbClr val="0070C0"/>
                </a:solidFill>
              </a:rPr>
              <a:t>           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70C0"/>
                </a:solidFill>
              </a:rPr>
              <a:t>                                                      </a:t>
            </a: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s-ES" sz="4000" b="1" dirty="0">
                <a:solidFill>
                  <a:srgbClr val="C00000"/>
                </a:solidFill>
              </a:rPr>
              <a:t>The views: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s-ES" sz="4000" b="1" dirty="0">
                <a:solidFill>
                  <a:srgbClr val="C00000"/>
                </a:solidFill>
              </a:rPr>
              <a:t>Do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s-ES" sz="4000" b="1" dirty="0">
                <a:solidFill>
                  <a:srgbClr val="C00000"/>
                </a:solidFill>
              </a:rPr>
              <a:t>differ!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200" b="1" dirty="0"/>
              <a:t>Correlate?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200" b="1" dirty="0" err="1"/>
              <a:t>MatLab</a:t>
            </a:r>
            <a:r>
              <a:rPr lang="en-US" sz="4200" b="1" dirty="0"/>
              <a:t>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4200" b="1" dirty="0">
                <a:solidFill>
                  <a:schemeClr val="accent4">
                    <a:lumMod val="75000"/>
                  </a:schemeClr>
                </a:solidFill>
              </a:rPr>
              <a:t>&gt;&gt; subplot(1,2,1);plot(iris(:,1),iris(:,2),'b.');     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4200" b="1" dirty="0">
                <a:solidFill>
                  <a:schemeClr val="accent4">
                    <a:lumMod val="75000"/>
                  </a:schemeClr>
                </a:solidFill>
              </a:rPr>
              <a:t>&gt;&gt; subplot(1,2,2);plot(iris(:,3),iris(:,4),'b.');</a:t>
            </a:r>
            <a:endParaRPr lang="en-US" sz="4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31" y="1124744"/>
            <a:ext cx="7839069" cy="439248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34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1228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Naïve interpretation of correlation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340768"/>
                <a:ext cx="8928992" cy="5400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𝒊𝒘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/N</a:t>
                </a:r>
                <a:r>
                  <a:rPr lang="en-US" b="1" dirty="0"/>
                  <a:t>,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&lt;</m:t>
                    </m:r>
                    <m:r>
                      <a:rPr lang="en-US" b="1" i="1" smtClean="0">
                        <a:latin typeface="Cambria Math"/>
                      </a:rPr>
                      <m:t>𝒚𝒗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𝒚𝒘</m:t>
                    </m:r>
                  </m:oMath>
                </a14:m>
                <a:r>
                  <a:rPr lang="en-US" dirty="0"/>
                  <a:t>&gt;     where</a:t>
                </a:r>
              </a:p>
              <a:p>
                <a:pPr marL="0" indent="0">
                  <a:buNone/>
                </a:pPr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y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latin typeface="Cambria Math"/>
                      </a:rPr>
                      <m:t>𝒗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=(x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latin typeface="Cambria Math"/>
                      </a:rPr>
                      <m:t>𝒗</m:t>
                    </m:r>
                    <m:r>
                      <a:rPr lang="en-US" sz="3600" b="1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36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>
                            <a:latin typeface="Cambria Math"/>
                          </a:rPr>
                          <m:t>𝒗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600" b="1" i="1" baseline="-25000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y</a:t>
                </a:r>
                <a14:m>
                  <m:oMath xmlns:m="http://schemas.openxmlformats.org/officeDocument/2006/math">
                    <m:r>
                      <a:rPr lang="en-US" sz="3600" b="1" i="1" baseline="-25000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=(x</a:t>
                </a:r>
                <a14:m>
                  <m:oMath xmlns:m="http://schemas.openxmlformats.org/officeDocument/2006/math">
                    <m:r>
                      <a:rPr lang="en-US" sz="3600" b="1" i="1" baseline="-25000" smtClean="0">
                        <a:latin typeface="Cambria Math"/>
                      </a:rPr>
                      <m:t>𝒘</m:t>
                    </m:r>
                    <m:r>
                      <a:rPr lang="en-US" sz="3600" b="1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 smtClean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en-US" sz="36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 smtClean="0">
                            <a:latin typeface="Cambria Math"/>
                          </a:rPr>
                          <m:t>𝒘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600" b="1" i="1" baseline="-25000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ru-RU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b="1" dirty="0">
                    <a:solidFill>
                      <a:schemeClr val="accent1"/>
                    </a:solidFill>
                  </a:rPr>
                  <a:t>К</a:t>
                </a:r>
                <a:r>
                  <a:rPr lang="ru-RU" sz="3600" b="1" dirty="0">
                    <a:solidFill>
                      <a:schemeClr val="accent1"/>
                    </a:solidFill>
                  </a:rPr>
                  <a:t>осинус угла между векторами </a:t>
                </a:r>
                <a:r>
                  <a:rPr 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solidFill>
                          <a:schemeClr val="accent1"/>
                        </a:solidFill>
                        <a:latin typeface="Cambria Math"/>
                      </a:rPr>
                      <m:t>𝒗</m:t>
                    </m:r>
                    <m:r>
                      <a:rPr lang="en-US" sz="3600" b="1" i="1" baseline="-25000" smtClean="0">
                        <a:solidFill>
                          <a:schemeClr val="accent1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ru-RU" sz="3600" b="1" dirty="0">
                    <a:solidFill>
                      <a:schemeClr val="accent1"/>
                    </a:solidFill>
                  </a:rPr>
                  <a:t>и </a:t>
                </a:r>
                <a:r>
                  <a:rPr lang="en-US" sz="3600" b="1" dirty="0">
                    <a:solidFill>
                      <a:schemeClr val="accent1"/>
                    </a:solidFill>
                  </a:rPr>
                  <a:t>  </a:t>
                </a:r>
                <a:r>
                  <a:rPr 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b="1" i="1" baseline="-25000" smtClean="0">
                        <a:solidFill>
                          <a:schemeClr val="accent1"/>
                        </a:solidFill>
                        <a:latin typeface="Cambria Math"/>
                      </a:rPr>
                      <m:t>𝒘</m:t>
                    </m:r>
                  </m:oMath>
                </a14:m>
                <a:endParaRPr lang="en-US" sz="3600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ru-RU" b="1" dirty="0"/>
                  <a:t> Между -1 и 1. Равен 0 - ортогональность,  1 – совпадение, -1 – противоположность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340768"/>
                <a:ext cx="8928992" cy="5400600"/>
              </a:xfrm>
              <a:blipFill rotWithShape="1">
                <a:blip r:embed="rId2"/>
                <a:stretch>
                  <a:fillRect l="-17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0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Approximation interpretation of correlation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7.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A bit of History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Francis Galton (1822-1911), another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grandson of Erasmus Darwin,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obsessed with the idea that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talent is inherited,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finds that the height of son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regresses to the mean</a:t>
            </a:r>
            <a:r>
              <a:rPr lang="en-US" sz="2400" b="1" dirty="0"/>
              <a:t>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from father’s height (1885) –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This explains the term.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pic>
        <p:nvPicPr>
          <p:cNvPr id="3074" name="Picture 2" descr="http://upload.wikimedia.org/wikipedia/commons/6/62/Galton-height-reg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410467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Week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891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3581</Words>
  <Application>Microsoft Office PowerPoint</Application>
  <PresentationFormat>Экран (4:3)</PresentationFormat>
  <Paragraphs>719</Paragraphs>
  <Slides>43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Symbol</vt:lpstr>
      <vt:lpstr>Times</vt:lpstr>
      <vt:lpstr>Times New Roman</vt:lpstr>
      <vt:lpstr>Тема Office</vt:lpstr>
      <vt:lpstr>Week 7. Correlation and regression</vt:lpstr>
      <vt:lpstr> Week 7. In Principal Component Analysis: Conventional approach                                              </vt:lpstr>
      <vt:lpstr> Week 5. Principal Component Analysis: Conventional approach, 3                                              </vt:lpstr>
      <vt:lpstr>Week 7. Meaning of correlation</vt:lpstr>
      <vt:lpstr>Week 7. Meaning of correlation Scatterplot</vt:lpstr>
      <vt:lpstr>Week 7. Iris Scatterplots </vt:lpstr>
      <vt:lpstr>Week 7. Naïve interpretation of correlation</vt:lpstr>
      <vt:lpstr>Week 7. Approximation interpretation of correlation</vt:lpstr>
      <vt:lpstr>Week 7. 2D Linear regression 1</vt:lpstr>
      <vt:lpstr>Week 7. 2D Linear regression 2</vt:lpstr>
      <vt:lpstr>Week 7. 2D Linear regression 2</vt:lpstr>
      <vt:lpstr>Week 7. 2D Linear regression 3</vt:lpstr>
      <vt:lpstr>Week 7. 2D Linear regression 3</vt:lpstr>
      <vt:lpstr>Week 7. 2D Linear regression 4</vt:lpstr>
      <vt:lpstr>Week 7. 2D Linear regression 4</vt:lpstr>
      <vt:lpstr>Week 7. 2D Linear regression 5</vt:lpstr>
      <vt:lpstr>Week 7. 2D Linear regression 5</vt:lpstr>
      <vt:lpstr>Week 7. 2D Linear regression 6</vt:lpstr>
      <vt:lpstr>Week 7. 2D Linear regression 7</vt:lpstr>
      <vt:lpstr>Week 7. 2D Linear regression 7</vt:lpstr>
      <vt:lpstr> Week 7. 2D Linear regression: all solved</vt:lpstr>
      <vt:lpstr> Week 7. 2D Correlation and determinacy coefficients: properties and meaning 1 </vt:lpstr>
      <vt:lpstr> Week 7. 2D Correlation coefficient: four properties </vt:lpstr>
      <vt:lpstr> Week 7. 2D Correlation coefficient: properties and meaning 2 </vt:lpstr>
      <vt:lpstr> Week 7. K. Pearson’s highly creative insight (probabilistic perspective at Correlation coefficient: ) </vt:lpstr>
      <vt:lpstr>Презентация PowerPoint</vt:lpstr>
      <vt:lpstr> Week 7. Meaning of  =0: No relation? </vt:lpstr>
      <vt:lpstr>Week 7. Meaning of  : Good Case</vt:lpstr>
      <vt:lpstr>Week 7. Meaning of  : High determinacy warrants no high precision:</vt:lpstr>
      <vt:lpstr>Week 7. Correlation: weird case1,1</vt:lpstr>
      <vt:lpstr>Week 7. Correlation and regression: Weird case 1, 2</vt:lpstr>
      <vt:lpstr>Week 7. Correlation and regression: Weird case 1, 3</vt:lpstr>
      <vt:lpstr>Week 7. Correlation : Weird case 1, 4      A quiz</vt:lpstr>
      <vt:lpstr>Week 7. Correlation and regression: Weird Case 2</vt:lpstr>
      <vt:lpstr>Week 7. Correlation and regression: Weird Case 2, 2</vt:lpstr>
      <vt:lpstr>Meaning of correlation coefficient</vt:lpstr>
      <vt:lpstr>Nature-inspired approach to regression: cases non-linearity or different criteria</vt:lpstr>
      <vt:lpstr>Nature-inspired approach for criterion          i(i)  min a, b    with (i)=|yi-axi-b|/|yi|,1 </vt:lpstr>
      <vt:lpstr>Nature-inspired approach for i(i)  min a, b    with (i)=|yi-axi-b|/|yi|, 2 </vt:lpstr>
      <vt:lpstr>Nature-inspired approach for the least squares    with y=axb , 1 </vt:lpstr>
      <vt:lpstr>Nature-inspired approach for the least squares    with y=axb  ,  2 </vt:lpstr>
      <vt:lpstr>Week 7. SUMMARY</vt:lpstr>
      <vt:lpstr>Homework 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3. 2D Two quantitative features</dc:title>
  <dc:creator>Борис</dc:creator>
  <cp:lastModifiedBy>Boris Mirkin</cp:lastModifiedBy>
  <cp:revision>51</cp:revision>
  <dcterms:created xsi:type="dcterms:W3CDTF">2014-10-01T07:56:47Z</dcterms:created>
  <dcterms:modified xsi:type="dcterms:W3CDTF">2018-11-16T08:58:31Z</dcterms:modified>
</cp:coreProperties>
</file>