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24" r:id="rId2"/>
    <p:sldId id="262" r:id="rId3"/>
    <p:sldId id="263" r:id="rId4"/>
    <p:sldId id="265" r:id="rId5"/>
    <p:sldId id="266" r:id="rId6"/>
    <p:sldId id="320" r:id="rId7"/>
    <p:sldId id="321" r:id="rId8"/>
    <p:sldId id="322" r:id="rId9"/>
    <p:sldId id="323" r:id="rId10"/>
    <p:sldId id="267" r:id="rId11"/>
    <p:sldId id="268" r:id="rId12"/>
    <p:sldId id="269" r:id="rId13"/>
    <p:sldId id="270" r:id="rId14"/>
    <p:sldId id="272" r:id="rId15"/>
    <p:sldId id="273" r:id="rId16"/>
    <p:sldId id="275" r:id="rId17"/>
    <p:sldId id="276" r:id="rId18"/>
    <p:sldId id="277" r:id="rId19"/>
    <p:sldId id="278" r:id="rId20"/>
    <p:sldId id="279" r:id="rId21"/>
    <p:sldId id="319" r:id="rId22"/>
    <p:sldId id="280" r:id="rId23"/>
    <p:sldId id="281" r:id="rId24"/>
    <p:sldId id="284" r:id="rId25"/>
    <p:sldId id="286" r:id="rId26"/>
    <p:sldId id="283" r:id="rId27"/>
    <p:sldId id="288" r:id="rId28"/>
    <p:sldId id="289" r:id="rId29"/>
    <p:sldId id="291" r:id="rId30"/>
    <p:sldId id="290" r:id="rId31"/>
    <p:sldId id="292" r:id="rId32"/>
    <p:sldId id="293" r:id="rId33"/>
    <p:sldId id="294" r:id="rId34"/>
    <p:sldId id="295" r:id="rId35"/>
    <p:sldId id="296" r:id="rId36"/>
    <p:sldId id="298" r:id="rId37"/>
    <p:sldId id="299" r:id="rId38"/>
    <p:sldId id="300" r:id="rId39"/>
    <p:sldId id="301" r:id="rId40"/>
    <p:sldId id="302" r:id="rId41"/>
    <p:sldId id="303" r:id="rId42"/>
    <p:sldId id="304" r:id="rId43"/>
    <p:sldId id="305" r:id="rId44"/>
    <p:sldId id="307" r:id="rId45"/>
    <p:sldId id="308" r:id="rId46"/>
    <p:sldId id="309" r:id="rId47"/>
    <p:sldId id="310" r:id="rId48"/>
    <p:sldId id="311" r:id="rId49"/>
    <p:sldId id="313" r:id="rId50"/>
    <p:sldId id="314" r:id="rId51"/>
    <p:sldId id="316" r:id="rId52"/>
    <p:sldId id="317" r:id="rId5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12" y="52"/>
      </p:cViewPr>
      <p:guideLst>
        <p:guide orient="horz" pos="2160"/>
        <p:guide pos="2880"/>
      </p:guideLst>
    </p:cSldViewPr>
  </p:slideViewPr>
  <p:notesTextViewPr>
    <p:cViewPr>
      <p:scale>
        <a:sx n="1" d="1"/>
        <a:sy n="1" d="1"/>
      </p:scale>
      <p:origin x="0" y="0"/>
    </p:cViewPr>
  </p:notesTextViewPr>
  <p:sorterViewPr>
    <p:cViewPr>
      <p:scale>
        <a:sx n="60" d="100"/>
        <a:sy n="60" d="100"/>
      </p:scale>
      <p:origin x="0" y="43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3342D-C758-497B-B839-A1F1D5C9E76C}" type="datetimeFigureOut">
              <a:rPr lang="ru-RU" smtClean="0"/>
              <a:t>22.11.2018</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E3A01C-8F4D-4E1D-9314-3C23AA395A34}" type="slidenum">
              <a:rPr lang="ru-RU" smtClean="0"/>
              <a:t>‹#›</a:t>
            </a:fld>
            <a:endParaRPr lang="ru-RU" dirty="0"/>
          </a:p>
        </p:txBody>
      </p:sp>
    </p:spTree>
    <p:extLst>
      <p:ext uri="{BB962C8B-B14F-4D97-AF65-F5344CB8AC3E}">
        <p14:creationId xmlns:p14="http://schemas.microsoft.com/office/powerpoint/2010/main" val="353969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21</a:t>
            </a:fld>
            <a:endParaRPr lang="en-US"/>
          </a:p>
        </p:txBody>
      </p:sp>
    </p:spTree>
    <p:extLst>
      <p:ext uri="{BB962C8B-B14F-4D97-AF65-F5344CB8AC3E}">
        <p14:creationId xmlns:p14="http://schemas.microsoft.com/office/powerpoint/2010/main" val="908082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47</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48</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49</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50</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51</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6"/>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F4D3740C-78CD-4C54-AAA9-9111CEC73407}" type="datetime1">
              <a:rPr lang="ru-RU" smtClean="0"/>
              <a:t>22.11.2018</a:t>
            </a:fld>
            <a:endParaRPr lang="ru-RU" dirty="0"/>
          </a:p>
        </p:txBody>
      </p:sp>
      <p:sp>
        <p:nvSpPr>
          <p:cNvPr id="5" name="Нижний колонтитул 4"/>
          <p:cNvSpPr>
            <a:spLocks noGrp="1"/>
          </p:cNvSpPr>
          <p:nvPr>
            <p:ph type="ftr" sz="quarter" idx="11"/>
          </p:nvPr>
        </p:nvSpPr>
        <p:spPr/>
        <p:txBody>
          <a:bodyPr/>
          <a:lstStyle/>
          <a:p>
            <a:r>
              <a:rPr lang="en-US"/>
              <a:t>MagDA Week 8</a:t>
            </a:r>
            <a:endParaRPr lang="ru-RU" dirty="0"/>
          </a:p>
        </p:txBody>
      </p:sp>
      <p:sp>
        <p:nvSpPr>
          <p:cNvPr id="6" name="Номер слайда 5"/>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40050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6D50386-1654-48DE-8B3B-0C8EDDCF1618}" type="datetime1">
              <a:rPr lang="ru-RU" smtClean="0"/>
              <a:t>22.11.2018</a:t>
            </a:fld>
            <a:endParaRPr lang="ru-RU" dirty="0"/>
          </a:p>
        </p:txBody>
      </p:sp>
      <p:sp>
        <p:nvSpPr>
          <p:cNvPr id="5" name="Нижний колонтитул 4"/>
          <p:cNvSpPr>
            <a:spLocks noGrp="1"/>
          </p:cNvSpPr>
          <p:nvPr>
            <p:ph type="ftr" sz="quarter" idx="11"/>
          </p:nvPr>
        </p:nvSpPr>
        <p:spPr/>
        <p:txBody>
          <a:bodyPr/>
          <a:lstStyle/>
          <a:p>
            <a:r>
              <a:rPr lang="en-US"/>
              <a:t>MagDA Week 8</a:t>
            </a:r>
            <a:endParaRPr lang="ru-RU" dirty="0"/>
          </a:p>
        </p:txBody>
      </p:sp>
      <p:sp>
        <p:nvSpPr>
          <p:cNvPr id="6" name="Номер слайда 5"/>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254066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9"/>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6141C9D-2CF4-44E3-8B24-695CAB647F2C}" type="datetime1">
              <a:rPr lang="ru-RU" smtClean="0"/>
              <a:t>22.11.2018</a:t>
            </a:fld>
            <a:endParaRPr lang="ru-RU" dirty="0"/>
          </a:p>
        </p:txBody>
      </p:sp>
      <p:sp>
        <p:nvSpPr>
          <p:cNvPr id="5" name="Нижний колонтитул 4"/>
          <p:cNvSpPr>
            <a:spLocks noGrp="1"/>
          </p:cNvSpPr>
          <p:nvPr>
            <p:ph type="ftr" sz="quarter" idx="11"/>
          </p:nvPr>
        </p:nvSpPr>
        <p:spPr/>
        <p:txBody>
          <a:bodyPr/>
          <a:lstStyle/>
          <a:p>
            <a:r>
              <a:rPr lang="en-US"/>
              <a:t>MagDA Week 8</a:t>
            </a:r>
            <a:endParaRPr lang="ru-RU" dirty="0"/>
          </a:p>
        </p:txBody>
      </p:sp>
      <p:sp>
        <p:nvSpPr>
          <p:cNvPr id="6" name="Номер слайда 5"/>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186966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D730B92-1FAA-4400-8A1D-757E0E61BC9E}" type="datetime1">
              <a:rPr lang="ru-RU" smtClean="0"/>
              <a:t>22.11.2018</a:t>
            </a:fld>
            <a:endParaRPr lang="ru-RU" dirty="0"/>
          </a:p>
        </p:txBody>
      </p:sp>
      <p:sp>
        <p:nvSpPr>
          <p:cNvPr id="5" name="Нижний колонтитул 4"/>
          <p:cNvSpPr>
            <a:spLocks noGrp="1"/>
          </p:cNvSpPr>
          <p:nvPr>
            <p:ph type="ftr" sz="quarter" idx="11"/>
          </p:nvPr>
        </p:nvSpPr>
        <p:spPr/>
        <p:txBody>
          <a:bodyPr/>
          <a:lstStyle/>
          <a:p>
            <a:r>
              <a:rPr lang="en-US"/>
              <a:t>MagDA Week 8</a:t>
            </a:r>
            <a:endParaRPr lang="ru-RU" dirty="0"/>
          </a:p>
        </p:txBody>
      </p:sp>
      <p:sp>
        <p:nvSpPr>
          <p:cNvPr id="6" name="Номер слайда 5"/>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398262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1"/>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DDE6EA79-AB4F-4201-B191-5A1CAA73B0E9}" type="datetime1">
              <a:rPr lang="ru-RU" smtClean="0"/>
              <a:t>22.11.2018</a:t>
            </a:fld>
            <a:endParaRPr lang="ru-RU" dirty="0"/>
          </a:p>
        </p:txBody>
      </p:sp>
      <p:sp>
        <p:nvSpPr>
          <p:cNvPr id="5" name="Нижний колонтитул 4"/>
          <p:cNvSpPr>
            <a:spLocks noGrp="1"/>
          </p:cNvSpPr>
          <p:nvPr>
            <p:ph type="ftr" sz="quarter" idx="11"/>
          </p:nvPr>
        </p:nvSpPr>
        <p:spPr/>
        <p:txBody>
          <a:bodyPr/>
          <a:lstStyle/>
          <a:p>
            <a:r>
              <a:rPr lang="en-US"/>
              <a:t>MagDA Week 8</a:t>
            </a:r>
            <a:endParaRPr lang="ru-RU" dirty="0"/>
          </a:p>
        </p:txBody>
      </p:sp>
      <p:sp>
        <p:nvSpPr>
          <p:cNvPr id="6" name="Номер слайда 5"/>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161286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17EC15D7-7923-4B2C-A24F-DC6C5B2FE280}" type="datetime1">
              <a:rPr lang="ru-RU" smtClean="0"/>
              <a:t>22.11.2018</a:t>
            </a:fld>
            <a:endParaRPr lang="ru-RU" dirty="0"/>
          </a:p>
        </p:txBody>
      </p:sp>
      <p:sp>
        <p:nvSpPr>
          <p:cNvPr id="6" name="Нижний колонтитул 5"/>
          <p:cNvSpPr>
            <a:spLocks noGrp="1"/>
          </p:cNvSpPr>
          <p:nvPr>
            <p:ph type="ftr" sz="quarter" idx="11"/>
          </p:nvPr>
        </p:nvSpPr>
        <p:spPr/>
        <p:txBody>
          <a:bodyPr/>
          <a:lstStyle/>
          <a:p>
            <a:r>
              <a:rPr lang="en-US"/>
              <a:t>MagDA Week 8</a:t>
            </a:r>
            <a:endParaRPr lang="ru-RU" dirty="0"/>
          </a:p>
        </p:txBody>
      </p:sp>
      <p:sp>
        <p:nvSpPr>
          <p:cNvPr id="7" name="Номер слайда 6"/>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90823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AAF9DE2C-BBD6-4D53-838D-AE812B4EF285}" type="datetime1">
              <a:rPr lang="ru-RU" smtClean="0"/>
              <a:t>22.11.2018</a:t>
            </a:fld>
            <a:endParaRPr lang="ru-RU" dirty="0"/>
          </a:p>
        </p:txBody>
      </p:sp>
      <p:sp>
        <p:nvSpPr>
          <p:cNvPr id="8" name="Нижний колонтитул 7"/>
          <p:cNvSpPr>
            <a:spLocks noGrp="1"/>
          </p:cNvSpPr>
          <p:nvPr>
            <p:ph type="ftr" sz="quarter" idx="11"/>
          </p:nvPr>
        </p:nvSpPr>
        <p:spPr/>
        <p:txBody>
          <a:bodyPr/>
          <a:lstStyle/>
          <a:p>
            <a:r>
              <a:rPr lang="en-US"/>
              <a:t>MagDA Week 8</a:t>
            </a:r>
            <a:endParaRPr lang="ru-RU" dirty="0"/>
          </a:p>
        </p:txBody>
      </p:sp>
      <p:sp>
        <p:nvSpPr>
          <p:cNvPr id="9" name="Номер слайда 8"/>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40071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7ABFE112-E383-4CAA-9D42-26CDB3DBDA7C}" type="datetime1">
              <a:rPr lang="ru-RU" smtClean="0"/>
              <a:t>22.11.2018</a:t>
            </a:fld>
            <a:endParaRPr lang="ru-RU"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126495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60739AC-F829-4C08-B1B6-04643AC88E2B}" type="datetime1">
              <a:rPr lang="ru-RU" smtClean="0"/>
              <a:t>22.11.2018</a:t>
            </a:fld>
            <a:endParaRPr lang="ru-RU" dirty="0"/>
          </a:p>
        </p:txBody>
      </p:sp>
      <p:sp>
        <p:nvSpPr>
          <p:cNvPr id="3" name="Нижний колонтитул 2"/>
          <p:cNvSpPr>
            <a:spLocks noGrp="1"/>
          </p:cNvSpPr>
          <p:nvPr>
            <p:ph type="ftr" sz="quarter" idx="11"/>
          </p:nvPr>
        </p:nvSpPr>
        <p:spPr/>
        <p:txBody>
          <a:bodyPr/>
          <a:lstStyle/>
          <a:p>
            <a:r>
              <a:rPr lang="en-US"/>
              <a:t>MagDA Week 8</a:t>
            </a:r>
            <a:endParaRPr lang="ru-RU" dirty="0"/>
          </a:p>
        </p:txBody>
      </p:sp>
      <p:sp>
        <p:nvSpPr>
          <p:cNvPr id="4" name="Номер слайда 3"/>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307295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2" y="273049"/>
            <a:ext cx="3008313" cy="1162051"/>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55946B6-DB64-4C1B-9F07-08346CA9D5DC}" type="datetime1">
              <a:rPr lang="ru-RU" smtClean="0"/>
              <a:t>22.11.2018</a:t>
            </a:fld>
            <a:endParaRPr lang="ru-RU" dirty="0"/>
          </a:p>
        </p:txBody>
      </p:sp>
      <p:sp>
        <p:nvSpPr>
          <p:cNvPr id="6" name="Нижний колонтитул 5"/>
          <p:cNvSpPr>
            <a:spLocks noGrp="1"/>
          </p:cNvSpPr>
          <p:nvPr>
            <p:ph type="ftr" sz="quarter" idx="11"/>
          </p:nvPr>
        </p:nvSpPr>
        <p:spPr/>
        <p:txBody>
          <a:bodyPr/>
          <a:lstStyle/>
          <a:p>
            <a:r>
              <a:rPr lang="en-US"/>
              <a:t>MagDA Week 8</a:t>
            </a:r>
            <a:endParaRPr lang="ru-RU" dirty="0"/>
          </a:p>
        </p:txBody>
      </p:sp>
      <p:sp>
        <p:nvSpPr>
          <p:cNvPr id="7" name="Номер слайда 6"/>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2077667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9"/>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5670549-2417-4709-9497-BB0D1C6A94AF}" type="datetime1">
              <a:rPr lang="ru-RU" smtClean="0"/>
              <a:t>22.11.2018</a:t>
            </a:fld>
            <a:endParaRPr lang="ru-RU" dirty="0"/>
          </a:p>
        </p:txBody>
      </p:sp>
      <p:sp>
        <p:nvSpPr>
          <p:cNvPr id="6" name="Нижний колонтитул 5"/>
          <p:cNvSpPr>
            <a:spLocks noGrp="1"/>
          </p:cNvSpPr>
          <p:nvPr>
            <p:ph type="ftr" sz="quarter" idx="11"/>
          </p:nvPr>
        </p:nvSpPr>
        <p:spPr/>
        <p:txBody>
          <a:bodyPr/>
          <a:lstStyle/>
          <a:p>
            <a:r>
              <a:rPr lang="en-US"/>
              <a:t>MagDA Week 8</a:t>
            </a:r>
            <a:endParaRPr lang="ru-RU" dirty="0"/>
          </a:p>
        </p:txBody>
      </p:sp>
      <p:sp>
        <p:nvSpPr>
          <p:cNvPr id="7" name="Номер слайда 6"/>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85032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B54D3-2D65-4353-88AD-9B1EFF662C5A}" type="datetime1">
              <a:rPr lang="ru-RU" smtClean="0"/>
              <a:t>22.11.2018</a:t>
            </a:fld>
            <a:endParaRPr lang="ru-RU" dirty="0"/>
          </a:p>
        </p:txBody>
      </p:sp>
      <p:sp>
        <p:nvSpPr>
          <p:cNvPr id="5" name="Нижний колонтитул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MagDA Week 8</a:t>
            </a:r>
            <a:endParaRPr lang="ru-RU" dirty="0"/>
          </a:p>
        </p:txBody>
      </p:sp>
      <p:sp>
        <p:nvSpPr>
          <p:cNvPr id="6" name="Номер слайда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CE610-52A2-4CD8-8714-1231EAF32547}" type="slidenum">
              <a:rPr lang="ru-RU" smtClean="0"/>
              <a:t>‹#›</a:t>
            </a:fld>
            <a:endParaRPr lang="ru-RU" dirty="0"/>
          </a:p>
        </p:txBody>
      </p:sp>
    </p:spTree>
    <p:extLst>
      <p:ext uri="{BB962C8B-B14F-4D97-AF65-F5344CB8AC3E}">
        <p14:creationId xmlns:p14="http://schemas.microsoft.com/office/powerpoint/2010/main" val="4065822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emotion.inrialpes.fr/people/synnaeve/phdthesis/phdthesis.html#x1-610003.2.2"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Decision_tree_learnin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hyperlink" Target="http://en.wikipedia.org/wiki/Titanic"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B7EFF7-3A1D-4857-BFAF-332D59D29F79}"/>
              </a:ext>
            </a:extLst>
          </p:cNvPr>
          <p:cNvSpPr>
            <a:spLocks noGrp="1"/>
          </p:cNvSpPr>
          <p:nvPr>
            <p:ph type="title"/>
          </p:nvPr>
        </p:nvSpPr>
        <p:spPr>
          <a:xfrm>
            <a:off x="107504" y="136525"/>
            <a:ext cx="7416824" cy="844204"/>
          </a:xfrm>
        </p:spPr>
        <p:txBody>
          <a:bodyPr>
            <a:normAutofit/>
          </a:bodyPr>
          <a:lstStyle/>
          <a:p>
            <a:r>
              <a:rPr lang="en-US" dirty="0"/>
              <a:t>What is left to do in MDA Class</a:t>
            </a:r>
            <a:endParaRPr lang="ru-RU" dirty="0"/>
          </a:p>
        </p:txBody>
      </p:sp>
      <p:sp>
        <p:nvSpPr>
          <p:cNvPr id="3" name="Объект 2">
            <a:extLst>
              <a:ext uri="{FF2B5EF4-FFF2-40B4-BE49-F238E27FC236}">
                <a16:creationId xmlns:a16="http://schemas.microsoft.com/office/drawing/2014/main" id="{276BC0C3-7458-433B-A04E-5D493A8025D1}"/>
              </a:ext>
            </a:extLst>
          </p:cNvPr>
          <p:cNvSpPr>
            <a:spLocks noGrp="1"/>
          </p:cNvSpPr>
          <p:nvPr>
            <p:ph idx="1"/>
          </p:nvPr>
        </p:nvSpPr>
        <p:spPr>
          <a:xfrm>
            <a:off x="107504" y="1124745"/>
            <a:ext cx="8784976" cy="5596732"/>
          </a:xfrm>
        </p:spPr>
        <p:txBody>
          <a:bodyPr>
            <a:normAutofit lnSpcReduction="10000"/>
          </a:bodyPr>
          <a:lstStyle/>
          <a:p>
            <a:r>
              <a:rPr lang="en-US" sz="3600" b="1" dirty="0"/>
              <a:t>3 December</a:t>
            </a:r>
            <a:r>
              <a:rPr lang="en-US" sz="3600" dirty="0"/>
              <a:t>: Homework report deadline</a:t>
            </a:r>
          </a:p>
          <a:p>
            <a:r>
              <a:rPr lang="en-US" sz="3600" dirty="0"/>
              <a:t>10 December: List of Exam Paper questions</a:t>
            </a:r>
          </a:p>
          <a:p>
            <a:r>
              <a:rPr lang="en-US" sz="3600" b="1" dirty="0"/>
              <a:t>6, 13 December</a:t>
            </a:r>
            <a:r>
              <a:rPr lang="en-US" sz="3600" dirty="0"/>
              <a:t> lectures on</a:t>
            </a:r>
          </a:p>
          <a:p>
            <a:pPr lvl="1"/>
            <a:r>
              <a:rPr lang="en-US" sz="3600" dirty="0"/>
              <a:t>clustering similarity data </a:t>
            </a:r>
          </a:p>
          <a:p>
            <a:pPr lvl="1"/>
            <a:r>
              <a:rPr lang="en-US" sz="3600" dirty="0"/>
              <a:t>consensus clustering</a:t>
            </a:r>
          </a:p>
          <a:p>
            <a:r>
              <a:rPr lang="en-US" sz="3600" b="1" dirty="0"/>
              <a:t>20 December </a:t>
            </a:r>
            <a:r>
              <a:rPr lang="en-US" sz="3600" dirty="0"/>
              <a:t>Lecture: Revision and Question Answering</a:t>
            </a:r>
          </a:p>
          <a:p>
            <a:r>
              <a:rPr lang="en-US" sz="3600" b="1" dirty="0"/>
              <a:t>24 December </a:t>
            </a:r>
            <a:r>
              <a:rPr lang="en-US" sz="3600" dirty="0"/>
              <a:t>in-Class Exam Paper (After-Exam Meeting 28 December)</a:t>
            </a:r>
          </a:p>
          <a:p>
            <a:endParaRPr lang="ru-RU" dirty="0"/>
          </a:p>
        </p:txBody>
      </p:sp>
      <p:sp>
        <p:nvSpPr>
          <p:cNvPr id="4" name="Нижний колонтитул 3">
            <a:extLst>
              <a:ext uri="{FF2B5EF4-FFF2-40B4-BE49-F238E27FC236}">
                <a16:creationId xmlns:a16="http://schemas.microsoft.com/office/drawing/2014/main" id="{36CEEDF6-5FB2-4935-9B8D-D4C7C5BCBB02}"/>
              </a:ext>
            </a:extLst>
          </p:cNvPr>
          <p:cNvSpPr>
            <a:spLocks noGrp="1"/>
          </p:cNvSpPr>
          <p:nvPr>
            <p:ph type="ftr" sz="quarter" idx="11"/>
          </p:nvPr>
        </p:nvSpPr>
        <p:spPr/>
        <p:txBody>
          <a:bodyPr/>
          <a:lstStyle/>
          <a:p>
            <a:r>
              <a:rPr lang="en-US"/>
              <a:t>MagDA Week 8</a:t>
            </a:r>
            <a:endParaRPr lang="ru-RU" dirty="0"/>
          </a:p>
        </p:txBody>
      </p:sp>
      <p:sp>
        <p:nvSpPr>
          <p:cNvPr id="5" name="Номер слайда 4">
            <a:extLst>
              <a:ext uri="{FF2B5EF4-FFF2-40B4-BE49-F238E27FC236}">
                <a16:creationId xmlns:a16="http://schemas.microsoft.com/office/drawing/2014/main" id="{E893D007-778A-434F-A9BA-62B8EAECECE7}"/>
              </a:ext>
            </a:extLst>
          </p:cNvPr>
          <p:cNvSpPr>
            <a:spLocks noGrp="1"/>
          </p:cNvSpPr>
          <p:nvPr>
            <p:ph type="sldNum" sz="quarter" idx="12"/>
          </p:nvPr>
        </p:nvSpPr>
        <p:spPr/>
        <p:txBody>
          <a:bodyPr/>
          <a:lstStyle/>
          <a:p>
            <a:fld id="{61ECE610-52A2-4CD8-8714-1231EAF32547}" type="slidenum">
              <a:rPr lang="ru-RU" smtClean="0"/>
              <a:t>1</a:t>
            </a:fld>
            <a:endParaRPr lang="ru-RU" dirty="0"/>
          </a:p>
        </p:txBody>
      </p:sp>
    </p:spTree>
    <p:extLst>
      <p:ext uri="{BB962C8B-B14F-4D97-AF65-F5344CB8AC3E}">
        <p14:creationId xmlns:p14="http://schemas.microsoft.com/office/powerpoint/2010/main" val="1462023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45" y="164637"/>
            <a:ext cx="8754176" cy="562392"/>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a:t>
            </a:r>
            <a:r>
              <a:rPr lang="en-US" b="1" dirty="0"/>
              <a:t>Rule </a:t>
            </a:r>
            <a:r>
              <a:rPr lang="en-US" b="1" dirty="0">
                <a:solidFill>
                  <a:schemeClr val="tx2"/>
                </a:solidFill>
              </a:rPr>
              <a:t>U=F(X)</a:t>
            </a:r>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(Ii)</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0" y="740701"/>
            <a:ext cx="9036496" cy="6000667"/>
          </a:xfrm>
        </p:spPr>
        <p:txBody>
          <a:bodyPr>
            <a:normAutofit lnSpcReduction="10000"/>
          </a:bodyPr>
          <a:lstStyle/>
          <a:p>
            <a:pPr marL="536575" lvl="1" indent="-79375">
              <a:spcAft>
                <a:spcPts val="600"/>
              </a:spcAft>
              <a:buAutoNum type="romanLcParenBoth"/>
            </a:pPr>
            <a:r>
              <a:rPr lang="en-US" sz="3200" b="1" dirty="0"/>
              <a:t>Econometric structural model of dynamics: </a:t>
            </a:r>
            <a:r>
              <a:rPr lang="en-US" b="1" dirty="0"/>
              <a:t>features relate according to a predefined structure; some of them are exogenous (external), some endogenous (internal). Issues: </a:t>
            </a:r>
            <a:r>
              <a:rPr lang="en-US" b="1" dirty="0">
                <a:solidFill>
                  <a:srgbClr val="FF0000"/>
                </a:solidFill>
              </a:rPr>
              <a:t>(a) unmeasurable variables, (b) instability of processes, (c) non-linear, largely unknown, relations.</a:t>
            </a:r>
            <a:r>
              <a:rPr lang="en-US" dirty="0"/>
              <a:t>   </a:t>
            </a:r>
          </a:p>
          <a:p>
            <a:pPr marL="536575" lvl="1" indent="-79375">
              <a:spcAft>
                <a:spcPts val="600"/>
              </a:spcAft>
              <a:buAutoNum type="romanLcParenBoth"/>
            </a:pPr>
            <a:endParaRPr lang="en-US" dirty="0"/>
          </a:p>
          <a:p>
            <a:pPr marL="536575" lvl="1" indent="-79375">
              <a:spcAft>
                <a:spcPts val="600"/>
              </a:spcAft>
              <a:buAutoNum type="romanLcParenBoth"/>
            </a:pPr>
            <a:endParaRPr lang="en-US" dirty="0"/>
          </a:p>
          <a:p>
            <a:pPr marL="536575" lvl="1" indent="-79375">
              <a:spcAft>
                <a:spcPts val="600"/>
              </a:spcAft>
              <a:buAutoNum type="romanLcParenBoth"/>
            </a:pPr>
            <a:endParaRPr lang="en-US" dirty="0"/>
          </a:p>
          <a:p>
            <a:pPr marL="536575" lvl="1" indent="-79375">
              <a:spcAft>
                <a:spcPts val="600"/>
              </a:spcAft>
              <a:buAutoNum type="romanLcParenBoth"/>
            </a:pPr>
            <a:endParaRPr lang="en-US" dirty="0"/>
          </a:p>
          <a:p>
            <a:pPr marL="536575" lvl="1" indent="-79375">
              <a:spcAft>
                <a:spcPts val="600"/>
              </a:spcAft>
              <a:buAutoNum type="romanLcParenBoth"/>
            </a:pPr>
            <a:endParaRPr lang="en-US" dirty="0"/>
          </a:p>
          <a:p>
            <a:pPr marL="457200" lvl="1" indent="0">
              <a:spcAft>
                <a:spcPts val="600"/>
              </a:spcAft>
              <a:buNone/>
            </a:pPr>
            <a:endParaRPr lang="en-US" dirty="0"/>
          </a:p>
          <a:p>
            <a:pPr marL="457200" lvl="1" indent="0">
              <a:spcAft>
                <a:spcPts val="600"/>
              </a:spcAft>
              <a:buNone/>
            </a:pPr>
            <a:r>
              <a:rPr lang="en-US" dirty="0"/>
              <a:t>        </a:t>
            </a:r>
            <a:r>
              <a:rPr lang="en-US" sz="1600" dirty="0"/>
              <a:t>The diagram is from http://www.econlib.org/library/Enc/ForecastingandEconometricModels.html#lfHendersonCEE2-062_figure_021     </a:t>
            </a:r>
            <a:endParaRPr lang="en-US" sz="1600" b="1" dirty="0">
              <a:solidFill>
                <a:srgbClr val="FF0000"/>
              </a:solidFill>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10</a:t>
            </a:fld>
            <a:endParaRPr lang="ru-RU"/>
          </a:p>
        </p:txBody>
      </p:sp>
      <p:pic>
        <p:nvPicPr>
          <p:cNvPr id="6" name="Picture 2" descr="http://www.econlib.org/library/Enc/art/lfHendersonCEE2_figure_0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924944"/>
            <a:ext cx="6264696" cy="271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43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320"/>
            <a:ext cx="8754176" cy="70640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 </a:t>
            </a:r>
            <a:r>
              <a:rPr lang="en-US" b="1" dirty="0"/>
              <a:t>Rule </a:t>
            </a:r>
            <a:r>
              <a:rPr lang="en-US" b="1" dirty="0">
                <a:solidFill>
                  <a:schemeClr val="tx2"/>
                </a:solidFill>
              </a:rPr>
              <a:t>U=F(X)</a:t>
            </a:r>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(iii)</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0" y="932723"/>
            <a:ext cx="9144000" cy="5808645"/>
          </a:xfrm>
        </p:spPr>
        <p:txBody>
          <a:bodyPr>
            <a:normAutofit fontScale="25000" lnSpcReduction="20000"/>
          </a:bodyPr>
          <a:lstStyle/>
          <a:p>
            <a:pPr marL="457200" lvl="1" indent="0">
              <a:spcAft>
                <a:spcPts val="600"/>
              </a:spcAft>
              <a:buNone/>
            </a:pPr>
            <a:r>
              <a:rPr lang="en-US" sz="11200" b="1" dirty="0"/>
              <a:t>(iii) Hidden Markov chain</a:t>
            </a:r>
          </a:p>
          <a:p>
            <a:pPr marL="457200" lvl="1" indent="0">
              <a:spcAft>
                <a:spcPts val="600"/>
              </a:spcAft>
              <a:buNone/>
            </a:pPr>
            <a:r>
              <a:rPr lang="en-US" sz="9600" b="1" dirty="0"/>
              <a:t>Example: Using seaweed to predict the weather: </a:t>
            </a:r>
          </a:p>
          <a:p>
            <a:pPr marL="457200" lvl="1" indent="0">
              <a:spcAft>
                <a:spcPts val="600"/>
              </a:spcAft>
              <a:buNone/>
            </a:pPr>
            <a:r>
              <a:rPr lang="en-US" sz="3400" b="1" dirty="0"/>
              <a:t>                                          </a:t>
            </a:r>
            <a:r>
              <a:rPr lang="en-US" sz="8000" b="1" dirty="0"/>
              <a:t>Using observable states  to predict  hidden states.</a:t>
            </a:r>
          </a:p>
          <a:p>
            <a:pPr marL="457200" lvl="1" indent="0">
              <a:spcAft>
                <a:spcPts val="600"/>
              </a:spcAft>
              <a:buNone/>
            </a:pPr>
            <a:r>
              <a:rPr lang="en-US" sz="8000" b="1" dirty="0"/>
              <a:t>                                                                                    Hidden states form a simple</a:t>
            </a:r>
          </a:p>
          <a:p>
            <a:pPr marL="457200" lvl="1" indent="0">
              <a:spcAft>
                <a:spcPts val="600"/>
              </a:spcAft>
              <a:buNone/>
            </a:pPr>
            <a:r>
              <a:rPr lang="en-US" sz="8000" b="1" dirty="0"/>
              <a:t>                                                                                    probabilistic process,</a:t>
            </a:r>
          </a:p>
          <a:p>
            <a:pPr marL="457200" lvl="1" indent="0">
              <a:spcAft>
                <a:spcPts val="600"/>
              </a:spcAft>
              <a:buNone/>
            </a:pPr>
            <a:r>
              <a:rPr lang="en-US" sz="8000" b="1" dirty="0"/>
              <a:t>                                                                                    Markov chain, related to</a:t>
            </a:r>
          </a:p>
          <a:p>
            <a:pPr marL="457200" lvl="1" indent="0">
              <a:spcAft>
                <a:spcPts val="600"/>
              </a:spcAft>
              <a:buNone/>
            </a:pPr>
            <a:r>
              <a:rPr lang="en-US" sz="8000" b="1" dirty="0"/>
              <a:t>                                                                                    observable states by a confusion</a:t>
            </a:r>
          </a:p>
          <a:p>
            <a:pPr marL="457200" lvl="1" indent="0">
              <a:spcAft>
                <a:spcPts val="600"/>
              </a:spcAft>
              <a:buNone/>
            </a:pPr>
            <a:r>
              <a:rPr lang="en-US" sz="8000" b="1" dirty="0"/>
              <a:t>                                                                                    matrix. Issues: </a:t>
            </a:r>
            <a:r>
              <a:rPr lang="en-US" sz="8000" b="1" dirty="0">
                <a:solidFill>
                  <a:srgbClr val="FF0000"/>
                </a:solidFill>
              </a:rPr>
              <a:t>too complex </a:t>
            </a:r>
          </a:p>
          <a:p>
            <a:pPr marL="457200" lvl="1" indent="0">
              <a:spcAft>
                <a:spcPts val="600"/>
              </a:spcAft>
              <a:buNone/>
            </a:pPr>
            <a:r>
              <a:rPr lang="en-US" sz="8000" b="1" dirty="0">
                <a:solidFill>
                  <a:srgbClr val="FF0000"/>
                </a:solidFill>
              </a:rPr>
              <a:t>                                                                                    to fit, too simplistic to model</a:t>
            </a:r>
          </a:p>
          <a:p>
            <a:pPr marL="457200" lvl="1" indent="0">
              <a:spcAft>
                <a:spcPts val="600"/>
              </a:spcAft>
              <a:buNone/>
            </a:pPr>
            <a:r>
              <a:rPr lang="en-US" sz="8000" b="1" dirty="0">
                <a:solidFill>
                  <a:srgbClr val="FF0000"/>
                </a:solidFill>
              </a:rPr>
              <a:t>                                                                                    real world dynamics sometimes.</a:t>
            </a:r>
          </a:p>
          <a:p>
            <a:pPr marL="457200" lvl="1" indent="0">
              <a:spcAft>
                <a:spcPts val="600"/>
              </a:spcAft>
              <a:buNone/>
            </a:pPr>
            <a:endParaRPr lang="en-US" sz="8000" b="1" dirty="0">
              <a:solidFill>
                <a:srgbClr val="FF0000"/>
              </a:solidFill>
            </a:endParaRPr>
          </a:p>
          <a:p>
            <a:pPr marL="457200" lvl="1" indent="0">
              <a:spcAft>
                <a:spcPts val="600"/>
              </a:spcAft>
              <a:buNone/>
            </a:pPr>
            <a:endParaRPr lang="en-US" sz="8000" b="1" dirty="0">
              <a:solidFill>
                <a:srgbClr val="FF0000"/>
              </a:solidFill>
            </a:endParaRPr>
          </a:p>
          <a:p>
            <a:pPr marL="457200" lvl="1" indent="0">
              <a:spcAft>
                <a:spcPts val="600"/>
              </a:spcAft>
              <a:buNone/>
            </a:pPr>
            <a:endParaRPr lang="en-US" sz="8000" b="1" dirty="0">
              <a:solidFill>
                <a:srgbClr val="FF0000"/>
              </a:solidFill>
            </a:endParaRPr>
          </a:p>
          <a:p>
            <a:pPr marL="457200" lvl="1" indent="0">
              <a:spcAft>
                <a:spcPts val="600"/>
              </a:spcAft>
              <a:buNone/>
            </a:pPr>
            <a:r>
              <a:rPr lang="en-US" sz="6400" dirty="0"/>
              <a:t>The diagram is from http://www.comp.leeds.ac.uk/roger/HiddenMarkovModels/html_dev/hidden_patterns/s2_pg1.html</a:t>
            </a:r>
          </a:p>
          <a:p>
            <a:pPr marL="457200" lvl="1" indent="0">
              <a:spcAft>
                <a:spcPts val="600"/>
              </a:spcAft>
              <a:buNone/>
            </a:pPr>
            <a:r>
              <a:rPr lang="en-US" sz="8000" b="1" dirty="0"/>
              <a:t>                                                     </a:t>
            </a:r>
            <a:r>
              <a:rPr lang="en-US" sz="6200" b="1" dirty="0"/>
              <a:t>                  </a:t>
            </a:r>
          </a:p>
          <a:p>
            <a:pPr marL="457200" lvl="1" indent="0">
              <a:spcAft>
                <a:spcPts val="600"/>
              </a:spcAft>
              <a:buNone/>
            </a:pPr>
            <a:endParaRPr lang="en-US" b="1" dirty="0"/>
          </a:p>
          <a:p>
            <a:pPr marL="457200" lvl="1" indent="0">
              <a:spcAft>
                <a:spcPts val="600"/>
              </a:spcAft>
              <a:buNone/>
            </a:pPr>
            <a:endParaRPr lang="en-US" b="1"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11</a:t>
            </a:fld>
            <a:endParaRPr lang="ru-RU"/>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708920"/>
            <a:ext cx="5076057" cy="325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51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45" y="164637"/>
            <a:ext cx="8754176" cy="562392"/>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 </a:t>
            </a:r>
            <a:r>
              <a:rPr lang="en-US" b="1" dirty="0"/>
              <a:t>Rule </a:t>
            </a:r>
            <a:r>
              <a:rPr lang="en-US" b="1" dirty="0">
                <a:solidFill>
                  <a:schemeClr val="tx2"/>
                </a:solidFill>
              </a:rPr>
              <a:t>U=F(X)</a:t>
            </a:r>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(iv)</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0" y="740701"/>
            <a:ext cx="9036496" cy="6000667"/>
          </a:xfrm>
        </p:spPr>
        <p:txBody>
          <a:bodyPr>
            <a:normAutofit/>
          </a:bodyPr>
          <a:lstStyle/>
          <a:p>
            <a:pPr marL="457200" lvl="1" indent="0">
              <a:spcAft>
                <a:spcPts val="600"/>
              </a:spcAft>
              <a:buNone/>
            </a:pPr>
            <a:r>
              <a:rPr lang="en-US" sz="3200" b="1" dirty="0"/>
              <a:t>(iv) Bayes network</a:t>
            </a:r>
          </a:p>
          <a:p>
            <a:pPr marL="457200" lvl="1" indent="0">
              <a:spcAft>
                <a:spcPts val="600"/>
              </a:spcAft>
              <a:buNone/>
            </a:pPr>
            <a:r>
              <a:rPr lang="en-US" sz="1600" b="1" dirty="0"/>
              <a:t>See:   </a:t>
            </a:r>
            <a:r>
              <a:rPr lang="en-US" sz="1600" dirty="0">
                <a:hlinkClick r:id="rId3"/>
              </a:rPr>
              <a:t>http://emotion.inrialpes.fr/people/synnaeve/phdthesis/phdthesis.html#x1-610003.2.2</a:t>
            </a:r>
            <a:endParaRPr lang="en-US" sz="1600" dirty="0"/>
          </a:p>
          <a:p>
            <a:pPr marL="457200" lvl="1" indent="0">
              <a:spcAft>
                <a:spcPts val="600"/>
              </a:spcAft>
              <a:buNone/>
            </a:pPr>
            <a:endParaRPr lang="en-US" sz="1600" dirty="0"/>
          </a:p>
          <a:p>
            <a:pPr marL="457200" lvl="1" indent="0">
              <a:spcAft>
                <a:spcPts val="600"/>
              </a:spcAft>
              <a:buNone/>
            </a:pPr>
            <a:endParaRPr lang="en-US" sz="1600" dirty="0"/>
          </a:p>
          <a:p>
            <a:pPr marL="457200" lvl="1" indent="0">
              <a:spcAft>
                <a:spcPts val="600"/>
              </a:spcAft>
              <a:buNone/>
            </a:pPr>
            <a:endParaRPr lang="en-US" sz="1600" dirty="0"/>
          </a:p>
          <a:p>
            <a:pPr marL="457200" lvl="1" indent="0">
              <a:spcAft>
                <a:spcPts val="600"/>
              </a:spcAft>
              <a:buNone/>
            </a:pPr>
            <a:endParaRPr lang="en-US" sz="1600" dirty="0"/>
          </a:p>
          <a:p>
            <a:pPr marL="457200" lvl="1" indent="0">
              <a:spcAft>
                <a:spcPts val="600"/>
              </a:spcAft>
              <a:buNone/>
            </a:pPr>
            <a:endParaRPr lang="en-US" sz="1600" dirty="0"/>
          </a:p>
          <a:p>
            <a:pPr marL="457200" lvl="1" indent="0">
              <a:spcAft>
                <a:spcPts val="600"/>
              </a:spcAft>
              <a:buNone/>
            </a:pPr>
            <a:endParaRPr lang="en-US" dirty="0"/>
          </a:p>
          <a:p>
            <a:pPr marL="457200" lvl="1" indent="0">
              <a:spcAft>
                <a:spcPts val="600"/>
              </a:spcAft>
              <a:buNone/>
            </a:pPr>
            <a:endParaRPr lang="en-US" dirty="0"/>
          </a:p>
          <a:p>
            <a:pPr marL="457200" lvl="1" indent="0">
              <a:spcAft>
                <a:spcPts val="600"/>
              </a:spcAft>
              <a:buNone/>
            </a:pPr>
            <a:r>
              <a:rPr lang="en-US" dirty="0"/>
              <a:t>Example:  network of variables describing a class of computer games, with a dependence graph imposed on them. The outcome probabilities depend on those of others according to the graph structure</a:t>
            </a:r>
            <a:r>
              <a:rPr lang="en-US" b="1" dirty="0"/>
              <a:t>. Issue: </a:t>
            </a:r>
            <a:r>
              <a:rPr lang="en-US" b="1" dirty="0">
                <a:solidFill>
                  <a:srgbClr val="FF0000"/>
                </a:solidFill>
              </a:rPr>
              <a:t>finding a simple and adequate structure</a:t>
            </a:r>
            <a:r>
              <a:rPr lang="en-US" b="1" dirty="0"/>
              <a:t>.</a:t>
            </a:r>
          </a:p>
          <a:p>
            <a:pPr marL="457200" lvl="1" indent="0">
              <a:spcAft>
                <a:spcPts val="600"/>
              </a:spcAft>
              <a:buNone/>
            </a:pPr>
            <a:endParaRPr lang="en-US" sz="1600" b="1" dirty="0"/>
          </a:p>
          <a:p>
            <a:pPr marL="457200" lvl="1" indent="0">
              <a:spcAft>
                <a:spcPts val="600"/>
              </a:spcAft>
              <a:buNone/>
            </a:pPr>
            <a:endParaRPr lang="en-US" sz="1600" b="1" dirty="0"/>
          </a:p>
          <a:p>
            <a:pPr marL="457200" lvl="1" indent="0">
              <a:spcAft>
                <a:spcPts val="600"/>
              </a:spcAft>
              <a:buNone/>
            </a:pPr>
            <a:endParaRPr lang="en-US" sz="1600" b="1" dirty="0"/>
          </a:p>
          <a:p>
            <a:pPr marL="457200" lvl="1" indent="0">
              <a:spcAft>
                <a:spcPts val="600"/>
              </a:spcAft>
              <a:buNone/>
            </a:pPr>
            <a:endParaRPr lang="en-US" sz="1600" b="1"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12</a:t>
            </a:fld>
            <a:endParaRPr lang="ru-RU"/>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988840"/>
            <a:ext cx="5400600" cy="2257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47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45" y="164637"/>
            <a:ext cx="8754176" cy="562392"/>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 </a:t>
            </a:r>
            <a:r>
              <a:rPr lang="en-US" b="1" dirty="0"/>
              <a:t>Rule </a:t>
            </a:r>
            <a:r>
              <a:rPr lang="en-US" b="1" dirty="0">
                <a:solidFill>
                  <a:schemeClr val="tx2"/>
                </a:solidFill>
              </a:rPr>
              <a:t>U=F(X)</a:t>
            </a:r>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(v)</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0" y="740701"/>
            <a:ext cx="9036496" cy="864096"/>
          </a:xfrm>
        </p:spPr>
        <p:txBody>
          <a:bodyPr>
            <a:normAutofit/>
          </a:bodyPr>
          <a:lstStyle/>
          <a:p>
            <a:pPr marL="457200" lvl="1" indent="0">
              <a:spcAft>
                <a:spcPts val="600"/>
              </a:spcAft>
              <a:buNone/>
            </a:pPr>
            <a:r>
              <a:rPr lang="en-US" sz="3200" b="1" dirty="0"/>
              <a:t>(v) Neural network</a:t>
            </a:r>
            <a:r>
              <a:rPr lang="en-US" sz="2000" b="1" dirty="0"/>
              <a:t>   </a:t>
            </a:r>
            <a:r>
              <a:rPr lang="en-US" sz="2000" dirty="0"/>
              <a:t>(diagram is from Mirkin 2011)</a:t>
            </a:r>
          </a:p>
          <a:p>
            <a:pPr marL="457200" lvl="1" indent="0">
              <a:spcAft>
                <a:spcPts val="600"/>
              </a:spcAft>
              <a:buNone/>
            </a:pPr>
            <a:endParaRPr lang="en-US" sz="1600" dirty="0"/>
          </a:p>
          <a:p>
            <a:pPr marL="457200" lvl="1" indent="0">
              <a:spcAft>
                <a:spcPts val="600"/>
              </a:spcAft>
              <a:buNone/>
            </a:pPr>
            <a:endParaRPr lang="en-US" sz="1600" dirty="0"/>
          </a:p>
          <a:p>
            <a:pPr marL="457200" lvl="1" indent="0">
              <a:spcAft>
                <a:spcPts val="600"/>
              </a:spcAft>
              <a:buNone/>
            </a:pPr>
            <a:endParaRPr lang="en-US" sz="1600" dirty="0"/>
          </a:p>
          <a:p>
            <a:pPr marL="457200" lvl="1" indent="0">
              <a:spcAft>
                <a:spcPts val="600"/>
              </a:spcAft>
              <a:buNone/>
            </a:pPr>
            <a:endParaRPr lang="en-US" sz="1600" dirty="0"/>
          </a:p>
          <a:p>
            <a:pPr marL="457200" lvl="1" indent="0">
              <a:spcAft>
                <a:spcPts val="600"/>
              </a:spcAft>
              <a:buNone/>
            </a:pPr>
            <a:endParaRPr lang="en-US" sz="1600" dirty="0"/>
          </a:p>
          <a:p>
            <a:pPr marL="457200" lvl="1" indent="0">
              <a:spcAft>
                <a:spcPts val="600"/>
              </a:spcAft>
              <a:buNone/>
            </a:pPr>
            <a:endParaRPr lang="en-US" sz="1600" b="1" dirty="0"/>
          </a:p>
          <a:p>
            <a:pPr marL="457200" lvl="1" indent="0">
              <a:spcAft>
                <a:spcPts val="600"/>
              </a:spcAft>
              <a:buNone/>
            </a:pPr>
            <a:endParaRPr lang="en-US" sz="1600" b="1" dirty="0"/>
          </a:p>
          <a:p>
            <a:pPr marL="457200" lvl="1" indent="0">
              <a:spcAft>
                <a:spcPts val="600"/>
              </a:spcAft>
              <a:buNone/>
            </a:pPr>
            <a:endParaRPr lang="en-US" sz="1600" b="1" dirty="0"/>
          </a:p>
          <a:p>
            <a:pPr marL="457200" lvl="1" indent="0">
              <a:spcAft>
                <a:spcPts val="600"/>
              </a:spcAft>
              <a:buNone/>
            </a:pPr>
            <a:endParaRPr lang="en-US" sz="1600" b="1"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13</a:t>
            </a:fld>
            <a:endParaRPr lang="ru-RU"/>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552" y="1412776"/>
            <a:ext cx="633203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44008" y="1412776"/>
            <a:ext cx="4320481" cy="5262979"/>
          </a:xfrm>
          <a:prstGeom prst="rect">
            <a:avLst/>
          </a:prstGeom>
          <a:noFill/>
        </p:spPr>
        <p:txBody>
          <a:bodyPr wrap="square" rtlCol="0">
            <a:spAutoFit/>
          </a:bodyPr>
          <a:lstStyle/>
          <a:p>
            <a:r>
              <a:rPr lang="en-US" sz="2400" b="1" dirty="0"/>
              <a:t>Feed-forward Neural Network</a:t>
            </a:r>
            <a:r>
              <a:rPr lang="en-US" sz="2400" dirty="0"/>
              <a:t> for relating Iris sepal measures (x</a:t>
            </a:r>
            <a:r>
              <a:rPr lang="en-US" sz="2400" baseline="-25000" dirty="0"/>
              <a:t>1</a:t>
            </a:r>
            <a:r>
              <a:rPr lang="en-US" sz="2400" dirty="0"/>
              <a:t>, x</a:t>
            </a:r>
            <a:r>
              <a:rPr lang="en-US" sz="2400" baseline="-25000" dirty="0"/>
              <a:t>2</a:t>
            </a:r>
            <a:r>
              <a:rPr lang="en-US" sz="2400" dirty="0"/>
              <a:t>) with Iris petal measures (u</a:t>
            </a:r>
            <a:r>
              <a:rPr lang="en-US" sz="2400" baseline="-25000" dirty="0"/>
              <a:t>1</a:t>
            </a:r>
            <a:r>
              <a:rPr lang="en-US" sz="2400" dirty="0"/>
              <a:t>, u</a:t>
            </a:r>
            <a:r>
              <a:rPr lang="en-US" sz="2400" baseline="-25000" dirty="0"/>
              <a:t>2</a:t>
            </a:r>
            <a:r>
              <a:rPr lang="en-US" sz="2400" dirty="0"/>
              <a:t>). One hidden layer. </a:t>
            </a:r>
            <a:r>
              <a:rPr lang="en-US" sz="2400" b="1" dirty="0"/>
              <a:t>Issues: </a:t>
            </a:r>
            <a:r>
              <a:rPr lang="en-US" sz="2400" b="1" dirty="0">
                <a:solidFill>
                  <a:srgbClr val="FF0000"/>
                </a:solidFill>
              </a:rPr>
              <a:t>arbitrariness of the structure; lack of interpretation; inadequacy regarding real phenomena.</a:t>
            </a:r>
          </a:p>
          <a:p>
            <a:endParaRPr lang="en-US" sz="2400" b="1" dirty="0">
              <a:solidFill>
                <a:srgbClr val="FF0000"/>
              </a:solidFill>
            </a:endParaRPr>
          </a:p>
          <a:p>
            <a:r>
              <a:rPr lang="en-US" sz="3000" b="1" dirty="0">
                <a:solidFill>
                  <a:srgbClr val="0070C0"/>
                </a:solidFill>
              </a:rPr>
              <a:t>Yet the deep learning paradigm has revived the approach and now leads the way in Data Science</a:t>
            </a:r>
            <a:endParaRPr lang="ru-RU" sz="3000" b="1" dirty="0">
              <a:solidFill>
                <a:srgbClr val="0070C0"/>
              </a:solidFill>
            </a:endParaRPr>
          </a:p>
        </p:txBody>
      </p:sp>
    </p:spTree>
    <p:extLst>
      <p:ext uri="{BB962C8B-B14F-4D97-AF65-F5344CB8AC3E}">
        <p14:creationId xmlns:p14="http://schemas.microsoft.com/office/powerpoint/2010/main" val="3055318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45" y="164637"/>
            <a:ext cx="8754176" cy="562392"/>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 </a:t>
            </a:r>
            <a:r>
              <a:rPr lang="en-US" b="1" dirty="0"/>
              <a:t>Rule </a:t>
            </a:r>
            <a:r>
              <a:rPr lang="en-US" b="1" dirty="0">
                <a:solidFill>
                  <a:schemeClr val="tx2"/>
                </a:solidFill>
              </a:rPr>
              <a:t>U=F(X)</a:t>
            </a:r>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(vi)</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0" y="740701"/>
            <a:ext cx="4716016" cy="5971548"/>
          </a:xfrm>
        </p:spPr>
        <p:txBody>
          <a:bodyPr>
            <a:normAutofit fontScale="92500" lnSpcReduction="20000"/>
          </a:bodyPr>
          <a:lstStyle/>
          <a:p>
            <a:pPr marL="457200" lvl="1" indent="0">
              <a:spcAft>
                <a:spcPts val="600"/>
              </a:spcAft>
              <a:buNone/>
            </a:pPr>
            <a:r>
              <a:rPr lang="en-US" sz="3200" b="1" dirty="0"/>
              <a:t>(vi) Decision tree</a:t>
            </a:r>
          </a:p>
          <a:p>
            <a:pPr marL="457200" lvl="1" indent="0">
              <a:spcAft>
                <a:spcPts val="600"/>
              </a:spcAft>
              <a:buNone/>
            </a:pPr>
            <a:r>
              <a:rPr lang="en-US" sz="1600" dirty="0"/>
              <a:t>From </a:t>
            </a:r>
            <a:r>
              <a:rPr lang="en-US" sz="1600" dirty="0">
                <a:hlinkClick r:id="rId3"/>
              </a:rPr>
              <a:t>http://en.wikipedia.org/wiki/Decision_tree_learning</a:t>
            </a:r>
            <a:endParaRPr lang="en-US" sz="1600" dirty="0"/>
          </a:p>
          <a:p>
            <a:pPr marL="457200" lvl="1" indent="0">
              <a:spcAft>
                <a:spcPts val="600"/>
              </a:spcAft>
              <a:buNone/>
            </a:pPr>
            <a:r>
              <a:rPr lang="en-US" dirty="0"/>
              <a:t>A tree showing survival of </a:t>
            </a:r>
          </a:p>
          <a:p>
            <a:pPr marL="457200" lvl="1" indent="0">
              <a:spcAft>
                <a:spcPts val="600"/>
              </a:spcAft>
              <a:buNone/>
            </a:pPr>
            <a:r>
              <a:rPr lang="en-US" dirty="0"/>
              <a:t>passengers on the</a:t>
            </a:r>
            <a:r>
              <a:rPr lang="en-US" sz="3200" dirty="0"/>
              <a:t> </a:t>
            </a:r>
            <a:r>
              <a:rPr lang="en-US" sz="3200" dirty="0">
                <a:hlinkClick r:id="rId4" tooltip="Titanic"/>
              </a:rPr>
              <a:t>Titanic</a:t>
            </a:r>
            <a:r>
              <a:rPr lang="en-US" dirty="0"/>
              <a:t>; </a:t>
            </a:r>
          </a:p>
          <a:p>
            <a:pPr marL="457200" lvl="1" indent="0">
              <a:spcAft>
                <a:spcPts val="600"/>
              </a:spcAft>
              <a:buNone/>
            </a:pPr>
            <a:r>
              <a:rPr lang="en-US" dirty="0"/>
              <a:t>"</a:t>
            </a:r>
            <a:r>
              <a:rPr lang="en-US" dirty="0" err="1"/>
              <a:t>sibsp</a:t>
            </a:r>
            <a:r>
              <a:rPr lang="en-US" dirty="0"/>
              <a:t>" is the number of </a:t>
            </a:r>
          </a:p>
          <a:p>
            <a:pPr marL="457200" lvl="1" indent="0">
              <a:spcAft>
                <a:spcPts val="600"/>
              </a:spcAft>
              <a:buNone/>
            </a:pPr>
            <a:r>
              <a:rPr lang="en-US" dirty="0" err="1"/>
              <a:t>spouses+siblings</a:t>
            </a:r>
            <a:r>
              <a:rPr lang="en-US" dirty="0"/>
              <a:t> aboard. </a:t>
            </a:r>
          </a:p>
          <a:p>
            <a:pPr marL="457200" lvl="1" indent="0">
              <a:spcAft>
                <a:spcPts val="600"/>
              </a:spcAft>
              <a:buNone/>
            </a:pPr>
            <a:r>
              <a:rPr lang="en-US" dirty="0"/>
              <a:t>The figures under </a:t>
            </a:r>
          </a:p>
          <a:p>
            <a:pPr marL="457200" lvl="1" indent="0">
              <a:spcAft>
                <a:spcPts val="600"/>
              </a:spcAft>
              <a:buNone/>
            </a:pPr>
            <a:r>
              <a:rPr lang="en-US" dirty="0"/>
              <a:t>the leaves: the probability </a:t>
            </a:r>
          </a:p>
          <a:p>
            <a:pPr marL="457200" lvl="1" indent="0">
              <a:spcAft>
                <a:spcPts val="600"/>
              </a:spcAft>
              <a:buNone/>
            </a:pPr>
            <a:r>
              <a:rPr lang="en-US" dirty="0"/>
              <a:t>of survival and the </a:t>
            </a:r>
            <a:r>
              <a:rPr lang="en-US" dirty="0" err="1"/>
              <a:t>percen</a:t>
            </a:r>
            <a:r>
              <a:rPr lang="en-US" dirty="0"/>
              <a:t>-</a:t>
            </a:r>
          </a:p>
          <a:p>
            <a:pPr marL="457200" lvl="1" indent="0">
              <a:spcAft>
                <a:spcPts val="600"/>
              </a:spcAft>
              <a:buNone/>
            </a:pPr>
            <a:r>
              <a:rPr lang="en-US" dirty="0" err="1"/>
              <a:t>tage</a:t>
            </a:r>
            <a:r>
              <a:rPr lang="en-US" dirty="0"/>
              <a:t> of observations.</a:t>
            </a:r>
          </a:p>
          <a:p>
            <a:pPr marL="457200" lvl="1" indent="0">
              <a:lnSpc>
                <a:spcPct val="110000"/>
              </a:lnSpc>
              <a:spcBef>
                <a:spcPts val="0"/>
              </a:spcBef>
              <a:buNone/>
            </a:pPr>
            <a:r>
              <a:rPr lang="en-US" sz="2800" b="1" dirty="0">
                <a:solidFill>
                  <a:srgbClr val="C00000"/>
                </a:solidFill>
              </a:rPr>
              <a:t>Much interpretable, yet </a:t>
            </a:r>
          </a:p>
          <a:p>
            <a:pPr marL="457200" lvl="1" indent="0">
              <a:lnSpc>
                <a:spcPct val="110000"/>
              </a:lnSpc>
              <a:spcBef>
                <a:spcPts val="0"/>
              </a:spcBef>
              <a:buNone/>
            </a:pPr>
            <a:r>
              <a:rPr lang="en-US" sz="2800" b="1" dirty="0">
                <a:solidFill>
                  <a:srgbClr val="C00000"/>
                </a:solidFill>
              </a:rPr>
              <a:t>may be unreliable at</a:t>
            </a:r>
          </a:p>
          <a:p>
            <a:pPr marL="457200" lvl="1" indent="0">
              <a:lnSpc>
                <a:spcPct val="110000"/>
              </a:lnSpc>
              <a:spcBef>
                <a:spcPts val="0"/>
              </a:spcBef>
              <a:buNone/>
            </a:pPr>
            <a:r>
              <a:rPr lang="en-US" sz="2800" b="1" dirty="0">
                <a:solidFill>
                  <a:srgbClr val="C00000"/>
                </a:solidFill>
              </a:rPr>
              <a:t>weak correlation situations.</a:t>
            </a:r>
          </a:p>
          <a:p>
            <a:pPr marL="457200" lvl="1" indent="0">
              <a:spcAft>
                <a:spcPts val="600"/>
              </a:spcAft>
              <a:buNone/>
            </a:pPr>
            <a:endParaRPr lang="en-US" sz="1600" b="1" dirty="0"/>
          </a:p>
          <a:p>
            <a:pPr marL="457200" lvl="1" indent="0">
              <a:spcAft>
                <a:spcPts val="600"/>
              </a:spcAft>
              <a:buNone/>
            </a:pPr>
            <a:endParaRPr lang="en-US" sz="1600" b="1" dirty="0"/>
          </a:p>
          <a:p>
            <a:pPr marL="457200" lvl="1" indent="0">
              <a:spcAft>
                <a:spcPts val="600"/>
              </a:spcAft>
              <a:buNone/>
            </a:pPr>
            <a:endParaRPr lang="en-US" sz="1600" b="1" dirty="0"/>
          </a:p>
          <a:p>
            <a:pPr marL="457200" lvl="1" indent="0">
              <a:spcAft>
                <a:spcPts val="600"/>
              </a:spcAft>
              <a:buNone/>
            </a:pPr>
            <a:endParaRPr lang="en-US" sz="1600" b="1"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14</a:t>
            </a:fld>
            <a:endParaRPr lang="ru-RU"/>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1628800"/>
            <a:ext cx="4848769" cy="4939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5453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32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 Correlation structures, 4 </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0" y="836712"/>
            <a:ext cx="9036496" cy="5904656"/>
          </a:xfrm>
        </p:spPr>
        <p:txBody>
          <a:bodyPr>
            <a:normAutofit lnSpcReduction="10000"/>
          </a:bodyPr>
          <a:lstStyle/>
          <a:p>
            <a:pPr marL="457200" lvl="1" indent="0">
              <a:spcAft>
                <a:spcPts val="600"/>
              </a:spcAft>
              <a:buNone/>
            </a:pPr>
            <a:r>
              <a:rPr lang="en-US" sz="3600" b="1" dirty="0"/>
              <a:t>I have presented six types of </a:t>
            </a:r>
            <a:r>
              <a:rPr lang="en-US" sz="3600" b="1" dirty="0">
                <a:solidFill>
                  <a:schemeClr val="tx2"/>
                </a:solidFill>
              </a:rPr>
              <a:t>U=F(X) rules</a:t>
            </a:r>
            <a:r>
              <a:rPr lang="en-US" sz="3600" b="1" dirty="0"/>
              <a:t>:</a:t>
            </a:r>
          </a:p>
          <a:p>
            <a:pPr marL="1314450" lvl="1" indent="-857250">
              <a:spcAft>
                <a:spcPts val="600"/>
              </a:spcAft>
              <a:buAutoNum type="romanLcParenBoth"/>
            </a:pPr>
            <a:r>
              <a:rPr lang="en-US" sz="3600" b="1" dirty="0"/>
              <a:t>Linear regression</a:t>
            </a:r>
          </a:p>
          <a:p>
            <a:pPr marL="1314450" lvl="1" indent="-857250">
              <a:spcAft>
                <a:spcPts val="600"/>
              </a:spcAft>
              <a:buAutoNum type="romanLcParenBoth"/>
            </a:pPr>
            <a:r>
              <a:rPr lang="en-US" sz="3600" b="1" dirty="0"/>
              <a:t>Econometric structural model</a:t>
            </a:r>
          </a:p>
          <a:p>
            <a:pPr marL="1314450" lvl="1" indent="-857250">
              <a:spcAft>
                <a:spcPts val="600"/>
              </a:spcAft>
              <a:buAutoNum type="romanLcParenBoth"/>
            </a:pPr>
            <a:r>
              <a:rPr lang="en-US" sz="3600" b="1" dirty="0"/>
              <a:t>Hidden Markov chain</a:t>
            </a:r>
          </a:p>
          <a:p>
            <a:pPr marL="1314450" lvl="1" indent="-857250">
              <a:spcAft>
                <a:spcPts val="600"/>
              </a:spcAft>
              <a:buAutoNum type="romanLcParenBoth"/>
            </a:pPr>
            <a:r>
              <a:rPr lang="en-US" sz="3600" b="1" dirty="0">
                <a:solidFill>
                  <a:schemeClr val="tx2"/>
                </a:solidFill>
              </a:rPr>
              <a:t>Bayes network</a:t>
            </a:r>
          </a:p>
          <a:p>
            <a:pPr marL="1314450" lvl="1" indent="-857250">
              <a:spcAft>
                <a:spcPts val="600"/>
              </a:spcAft>
              <a:buAutoNum type="romanLcParenBoth"/>
            </a:pPr>
            <a:r>
              <a:rPr lang="en-US" sz="3600" b="1" dirty="0"/>
              <a:t>Neural network</a:t>
            </a:r>
          </a:p>
          <a:p>
            <a:pPr marL="1314450" lvl="1" indent="-857250">
              <a:spcAft>
                <a:spcPts val="600"/>
              </a:spcAft>
              <a:buAutoNum type="romanLcParenBoth"/>
            </a:pPr>
            <a:r>
              <a:rPr lang="en-US" sz="3600" b="1" dirty="0">
                <a:solidFill>
                  <a:schemeClr val="tx2"/>
                </a:solidFill>
              </a:rPr>
              <a:t>Decision tree</a:t>
            </a:r>
          </a:p>
          <a:p>
            <a:pPr marL="457200" lvl="1" indent="0">
              <a:lnSpc>
                <a:spcPct val="110000"/>
              </a:lnSpc>
              <a:spcBef>
                <a:spcPts val="0"/>
              </a:spcBef>
              <a:buNone/>
            </a:pPr>
            <a:r>
              <a:rPr lang="en-US" sz="3200" b="1" dirty="0"/>
              <a:t>Two subjects, </a:t>
            </a:r>
            <a:r>
              <a:rPr lang="en-US" sz="3200" b="1" dirty="0">
                <a:solidFill>
                  <a:schemeClr val="tx2"/>
                </a:solidFill>
              </a:rPr>
              <a:t>(iv) </a:t>
            </a:r>
            <a:r>
              <a:rPr lang="en-US" sz="3200" b="1" dirty="0"/>
              <a:t>and </a:t>
            </a:r>
            <a:r>
              <a:rPr lang="en-US" sz="3200" b="1" dirty="0">
                <a:solidFill>
                  <a:schemeClr val="tx2"/>
                </a:solidFill>
              </a:rPr>
              <a:t>(vi)</a:t>
            </a:r>
            <a:r>
              <a:rPr lang="en-US" sz="3200" b="1" dirty="0"/>
              <a:t>, are touched in more detail in the remainder of this slide set. </a:t>
            </a:r>
            <a:endParaRPr lang="en-US" sz="3200" b="1" dirty="0">
              <a:solidFill>
                <a:srgbClr val="0070C0"/>
              </a:solidFill>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15</a:t>
            </a:fld>
            <a:endParaRPr lang="ru-RU"/>
          </a:p>
        </p:txBody>
      </p:sp>
    </p:spTree>
    <p:extLst>
      <p:ext uri="{BB962C8B-B14F-4D97-AF65-F5344CB8AC3E}">
        <p14:creationId xmlns:p14="http://schemas.microsoft.com/office/powerpoint/2010/main" val="383219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32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II: Naïve Bayes classifier, 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836712"/>
            <a:ext cx="8928992" cy="5904656"/>
          </a:xfrm>
        </p:spPr>
        <p:txBody>
          <a:bodyPr>
            <a:normAutofit/>
          </a:bodyPr>
          <a:lstStyle/>
          <a:p>
            <a:pPr marL="0" lvl="1" indent="0">
              <a:spcAft>
                <a:spcPts val="600"/>
              </a:spcAft>
              <a:buNone/>
            </a:pPr>
            <a:r>
              <a:rPr lang="en-US" sz="3200" dirty="0"/>
              <a:t>This relates to rule</a:t>
            </a:r>
            <a:r>
              <a:rPr lang="en-US" sz="3200" dirty="0">
                <a:solidFill>
                  <a:schemeClr val="tx2"/>
                </a:solidFill>
              </a:rPr>
              <a:t> </a:t>
            </a:r>
            <a:r>
              <a:rPr lang="en-US" sz="3200" b="1" dirty="0">
                <a:solidFill>
                  <a:schemeClr val="tx2"/>
                </a:solidFill>
              </a:rPr>
              <a:t>(iv) Bayes network, </a:t>
            </a:r>
            <a:r>
              <a:rPr lang="en-US" sz="3200" dirty="0"/>
              <a:t>in Bayes part rather than network part (“network” with no links).</a:t>
            </a:r>
          </a:p>
          <a:p>
            <a:pPr marL="0" lvl="1" indent="0">
              <a:spcAft>
                <a:spcPts val="600"/>
              </a:spcAft>
              <a:buNone/>
            </a:pPr>
            <a:endParaRPr lang="en-US" sz="3200" dirty="0"/>
          </a:p>
          <a:p>
            <a:pPr marL="0" lvl="1" indent="0">
              <a:spcAft>
                <a:spcPts val="600"/>
              </a:spcAft>
              <a:buNone/>
            </a:pPr>
            <a:r>
              <a:rPr lang="en-US" sz="3200" dirty="0"/>
              <a:t>T. Bayes’ (1702-1761) perspective at data analysis: </a:t>
            </a:r>
          </a:p>
          <a:p>
            <a:pPr marL="0" lvl="1" indent="0">
              <a:spcAft>
                <a:spcPts val="600"/>
              </a:spcAft>
              <a:buNone/>
            </a:pPr>
            <a:r>
              <a:rPr lang="en-US" sz="3200" dirty="0"/>
              <a:t>	</a:t>
            </a:r>
            <a:r>
              <a:rPr lang="en-US" sz="3200" b="1" dirty="0">
                <a:solidFill>
                  <a:schemeClr val="tx2"/>
                </a:solidFill>
              </a:rPr>
              <a:t>“There is a probabilistic distribution over </a:t>
            </a:r>
          </a:p>
          <a:p>
            <a:pPr marL="0" lvl="1" indent="0">
              <a:spcAft>
                <a:spcPts val="600"/>
              </a:spcAft>
              <a:buNone/>
            </a:pPr>
            <a:r>
              <a:rPr lang="en-US" sz="3200" b="1" dirty="0">
                <a:solidFill>
                  <a:schemeClr val="tx2"/>
                </a:solidFill>
              </a:rPr>
              <a:t>	patterns. Observed entities change that from </a:t>
            </a:r>
          </a:p>
          <a:p>
            <a:pPr marL="0" lvl="1" indent="0">
              <a:spcAft>
                <a:spcPts val="600"/>
              </a:spcAft>
              <a:buNone/>
            </a:pPr>
            <a:r>
              <a:rPr lang="en-US" sz="3200" b="1" dirty="0">
                <a:solidFill>
                  <a:schemeClr val="tx2"/>
                </a:solidFill>
              </a:rPr>
              <a:t>	a prior one to a posterior distribution.”</a:t>
            </a: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16</a:t>
            </a:fld>
            <a:endParaRPr lang="ru-RU"/>
          </a:p>
        </p:txBody>
      </p:sp>
    </p:spTree>
    <p:extLst>
      <p:ext uri="{BB962C8B-B14F-4D97-AF65-F5344CB8AC3E}">
        <p14:creationId xmlns:p14="http://schemas.microsoft.com/office/powerpoint/2010/main" val="3549843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II: Naïve Bayes classifier, 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database of 12</a:t>
            </a:r>
            <a:r>
              <a:rPr lang="en-US" dirty="0">
                <a:latin typeface="Times New Roman" panose="02020603050405020304" pitchFamily="18" charset="0"/>
                <a:cs typeface="Times New Roman" panose="02020603050405020304" pitchFamily="18" charset="0"/>
                <a:sym typeface="Symbol"/>
              </a:rPr>
              <a:t>10</a:t>
            </a:r>
            <a:r>
              <a:rPr lang="en-US" dirty="0">
                <a:latin typeface="Times New Roman" panose="02020603050405020304" pitchFamily="18" charset="0"/>
                <a:cs typeface="Times New Roman" panose="02020603050405020304" pitchFamily="18" charset="0"/>
              </a:rPr>
              <a:t> newspaper article-to-keyword items. Article labels:  F for feminism, E for entertainment, and H for household. Problem: </a:t>
            </a:r>
            <a:r>
              <a:rPr lang="en-US" dirty="0">
                <a:solidFill>
                  <a:srgbClr val="C00000"/>
                </a:solidFill>
                <a:latin typeface="Times New Roman" panose="02020603050405020304" pitchFamily="18" charset="0"/>
                <a:cs typeface="Times New Roman" panose="02020603050405020304" pitchFamily="18" charset="0"/>
              </a:rPr>
              <a:t>Classify the last item x, of an unknown category.</a:t>
            </a:r>
            <a:endParaRPr lang="ru-RU" dirty="0">
              <a:solidFill>
                <a:srgbClr val="C00000"/>
              </a:solidFill>
              <a:latin typeface="Times New Roman" panose="02020603050405020304" pitchFamily="18" charset="0"/>
              <a:cs typeface="Times New Roman" panose="02020603050405020304" pitchFamily="18" charset="0"/>
            </a:endParaRPr>
          </a:p>
          <a:p>
            <a:pPr marL="0" lvl="1" indent="0">
              <a:spcBef>
                <a:spcPts val="0"/>
              </a:spcBef>
              <a:buNone/>
            </a:pP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17</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34627224"/>
              </p:ext>
            </p:extLst>
          </p:nvPr>
        </p:nvGraphicFramePr>
        <p:xfrm>
          <a:off x="323528" y="1772816"/>
          <a:ext cx="7776864" cy="4955414"/>
        </p:xfrm>
        <a:graphic>
          <a:graphicData uri="http://schemas.openxmlformats.org/drawingml/2006/table">
            <a:tbl>
              <a:tblPr firstRow="1" firstCol="1" lastRow="1" lastCol="1" bandRow="1" bandCol="1">
                <a:tableStyleId>{5C22544A-7EE6-4342-B048-85BDC9FD1C3A}</a:tableStyleId>
              </a:tblPr>
              <a:tblGrid>
                <a:gridCol w="93610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39043">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Article</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Keyword</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0">
                <a:tc vMerge="1">
                  <a:txBody>
                    <a:bodyPr/>
                    <a:lstStyle/>
                    <a:p>
                      <a:endParaRPr lang="ru-RU"/>
                    </a:p>
                  </a:txBody>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489075">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H4</a:t>
                      </a:r>
                    </a:p>
                    <a:p>
                      <a:pPr indent="151130" algn="just" hangingPunct="0">
                        <a:lnSpc>
                          <a:spcPts val="1200"/>
                        </a:lnSpc>
                        <a:spcAft>
                          <a:spcPts val="0"/>
                        </a:spcAft>
                      </a:pPr>
                      <a:endParaRPr lang="en-US" sz="1800" dirty="0">
                        <a:effectLst/>
                        <a:latin typeface="Times"/>
                        <a:ea typeface="Times New Roman"/>
                        <a:cs typeface="Times New Roman"/>
                      </a:endParaRPr>
                    </a:p>
                    <a:p>
                      <a:pPr indent="151130" algn="just" hangingPunct="0">
                        <a:lnSpc>
                          <a:spcPts val="1200"/>
                        </a:lnSpc>
                        <a:spcAft>
                          <a:spcPts val="0"/>
                        </a:spcAft>
                      </a:pPr>
                      <a:r>
                        <a:rPr lang="en-US" sz="2400" dirty="0">
                          <a:effectLst/>
                          <a:latin typeface="+mn-lt"/>
                          <a:ea typeface="Times New Roman"/>
                          <a:cs typeface="Times New Roman"/>
                        </a:rPr>
                        <a:t>x</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1        2       0       1       2         0        0        0        0       2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0        0       0       1       0         1        0        2        0       2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0        2       0       0       0         0        0        1        0       2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2        1       0       0       0         2        0        2        0       1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2        0       1       2       2         0        0        1        0       0</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0        1       0       3       2         1        2        0        0       0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1        0       2       0       1         1        0        3        1       1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0        1       0       1       1         0        1        1        0       0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0        0       2       0       1         2        0        0        2       0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1        0       2       2       0         2        2        0        0       0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0        0       1       1       2         1        1        0        2       0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0        0       1       0       0         2        2        0        2       0</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r>
                        <a:rPr lang="en-US" sz="2400" dirty="0">
                          <a:effectLst/>
                          <a:latin typeface="Times"/>
                          <a:ea typeface="Times New Roman"/>
                          <a:cs typeface="Times New Roman"/>
                        </a:rPr>
                        <a:t>1       1       2      1      1        0        0       1</a:t>
                      </a:r>
                      <a:r>
                        <a:rPr lang="en-US" sz="2400" baseline="0" dirty="0">
                          <a:effectLst/>
                          <a:latin typeface="Times"/>
                          <a:ea typeface="Times New Roman"/>
                          <a:cs typeface="Times New Roman"/>
                        </a:rPr>
                        <a:t>       0      0</a:t>
                      </a:r>
                      <a:endParaRPr lang="ru-RU" sz="2400" dirty="0">
                        <a:effectLst/>
                        <a:latin typeface="Times"/>
                        <a:ea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1128944037"/>
              </p:ext>
            </p:extLst>
          </p:nvPr>
        </p:nvGraphicFramePr>
        <p:xfrm>
          <a:off x="323528" y="6381328"/>
          <a:ext cx="7704857" cy="365760"/>
        </p:xfrm>
        <a:graphic>
          <a:graphicData uri="http://schemas.openxmlformats.org/drawingml/2006/table">
            <a:tbl>
              <a:tblPr/>
              <a:tblGrid>
                <a:gridCol w="7704857">
                  <a:extLst>
                    <a:ext uri="{9D8B030D-6E8A-4147-A177-3AD203B41FA5}">
                      <a16:colId xmlns:a16="http://schemas.microsoft.com/office/drawing/2014/main" val="20000"/>
                    </a:ext>
                  </a:extLst>
                </a:gridCol>
              </a:tblGrid>
              <a:tr h="149736">
                <a:tc>
                  <a:txBody>
                    <a:bodyPr/>
                    <a:lstStyle/>
                    <a:p>
                      <a:endParaRPr lang="ru-RU"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1661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II: Naïve Bayes classifier, 3</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lnSpcReduction="10000"/>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database of 12</a:t>
            </a:r>
            <a:r>
              <a:rPr lang="en-US" dirty="0">
                <a:latin typeface="Times New Roman" panose="02020603050405020304" pitchFamily="18" charset="0"/>
                <a:cs typeface="Times New Roman" panose="02020603050405020304" pitchFamily="18" charset="0"/>
                <a:sym typeface="Symbol"/>
              </a:rPr>
              <a:t>10</a:t>
            </a:r>
            <a:r>
              <a:rPr lang="en-US" dirty="0">
                <a:latin typeface="Times New Roman" panose="02020603050405020304" pitchFamily="18" charset="0"/>
                <a:cs typeface="Times New Roman" panose="02020603050405020304" pitchFamily="18" charset="0"/>
              </a:rPr>
              <a:t> newspaper article-to-keyword items. Article labels:  F for feminism, E for entertainment, and H for household. </a:t>
            </a:r>
            <a:r>
              <a:rPr lang="en-US" b="1" dirty="0">
                <a:latin typeface="Times New Roman" panose="02020603050405020304" pitchFamily="18" charset="0"/>
                <a:cs typeface="Times New Roman" panose="02020603050405020304" pitchFamily="18" charset="0"/>
              </a:rPr>
              <a:t>Problem: </a:t>
            </a:r>
            <a:r>
              <a:rPr lang="en-US" sz="2800" b="1" dirty="0">
                <a:solidFill>
                  <a:srgbClr val="C00000"/>
                </a:solidFill>
                <a:cs typeface="Times New Roman" panose="02020603050405020304" pitchFamily="18" charset="0"/>
              </a:rPr>
              <a:t>Classify the last item x, of an unknown category.</a:t>
            </a:r>
            <a:endParaRPr lang="ru-RU" sz="2800" b="1" dirty="0">
              <a:solidFill>
                <a:srgbClr val="C00000"/>
              </a:solidFill>
              <a:cs typeface="Times New Roman" panose="02020603050405020304" pitchFamily="18" charset="0"/>
            </a:endParaRPr>
          </a:p>
          <a:p>
            <a:pPr marL="0" lvl="1" indent="0">
              <a:spcBef>
                <a:spcPts val="0"/>
              </a:spcBef>
              <a:buNone/>
            </a:pPr>
            <a:endParaRPr lang="en-US" dirty="0">
              <a:solidFill>
                <a:schemeClr val="tx2"/>
              </a:solidFill>
            </a:endParaRPr>
          </a:p>
          <a:p>
            <a:pPr marL="0" lvl="1" indent="0">
              <a:spcBef>
                <a:spcPts val="0"/>
              </a:spcBef>
              <a:buNone/>
            </a:pPr>
            <a:r>
              <a:rPr lang="en-US" sz="2800" b="1" dirty="0">
                <a:solidFill>
                  <a:schemeClr val="tx2"/>
                </a:solidFill>
              </a:rPr>
              <a:t>Bayesian thinking:</a:t>
            </a:r>
          </a:p>
          <a:p>
            <a:pPr marL="0" lvl="1" indent="0">
              <a:spcBef>
                <a:spcPts val="0"/>
              </a:spcBef>
              <a:buNone/>
            </a:pPr>
            <a:r>
              <a:rPr lang="en-US" dirty="0"/>
              <a:t>Consider the </a:t>
            </a:r>
            <a:r>
              <a:rPr lang="en-US" b="1" dirty="0"/>
              <a:t>prior</a:t>
            </a:r>
            <a:r>
              <a:rPr lang="en-US" dirty="0"/>
              <a:t> situation according to the 12 item database: three classes,</a:t>
            </a:r>
            <a:r>
              <a:rPr lang="en-US" dirty="0">
                <a:solidFill>
                  <a:schemeClr val="tx2"/>
                </a:solidFill>
              </a:rPr>
              <a:t> </a:t>
            </a:r>
            <a:r>
              <a:rPr lang="en-US" b="1" dirty="0">
                <a:solidFill>
                  <a:schemeClr val="tx2"/>
                </a:solidFill>
              </a:rPr>
              <a:t>F,E,</a:t>
            </a:r>
            <a:r>
              <a:rPr lang="en-US" dirty="0">
                <a:solidFill>
                  <a:schemeClr val="tx2"/>
                </a:solidFill>
              </a:rPr>
              <a:t> </a:t>
            </a:r>
            <a:r>
              <a:rPr lang="en-US" dirty="0"/>
              <a:t>and</a:t>
            </a:r>
            <a:r>
              <a:rPr lang="en-US" dirty="0">
                <a:solidFill>
                  <a:schemeClr val="tx2"/>
                </a:solidFill>
              </a:rPr>
              <a:t> </a:t>
            </a:r>
            <a:r>
              <a:rPr lang="en-US" b="1" dirty="0">
                <a:solidFill>
                  <a:schemeClr val="tx2"/>
                </a:solidFill>
              </a:rPr>
              <a:t>H</a:t>
            </a:r>
            <a:r>
              <a:rPr lang="en-US" dirty="0">
                <a:solidFill>
                  <a:schemeClr val="tx2"/>
                </a:solidFill>
              </a:rPr>
              <a:t>, </a:t>
            </a:r>
            <a:r>
              <a:rPr lang="en-US" dirty="0"/>
              <a:t>probabilities of which are </a:t>
            </a:r>
            <a:r>
              <a:rPr lang="en-US" b="1" dirty="0">
                <a:solidFill>
                  <a:schemeClr val="tx2"/>
                </a:solidFill>
              </a:rPr>
              <a:t>p(F)=1/3, p(E)=1/3, p(H)=1/3</a:t>
            </a:r>
            <a:r>
              <a:rPr lang="en-US" dirty="0">
                <a:solidFill>
                  <a:schemeClr val="tx2"/>
                </a:solidFill>
              </a:rPr>
              <a:t>. </a:t>
            </a:r>
            <a:r>
              <a:rPr lang="en-US" dirty="0"/>
              <a:t>Indeed of the 12 items, each class accounts for 4 of the, leading to 4/12 proportion</a:t>
            </a:r>
            <a:r>
              <a:rPr lang="en-US" dirty="0">
                <a:solidFill>
                  <a:schemeClr val="tx2"/>
                </a:solidFill>
              </a:rPr>
              <a:t>.</a:t>
            </a:r>
          </a:p>
          <a:p>
            <a:pPr marL="0" lvl="1" indent="0">
              <a:spcBef>
                <a:spcPts val="0"/>
              </a:spcBef>
              <a:buNone/>
            </a:pPr>
            <a:endParaRPr lang="en-US" dirty="0">
              <a:solidFill>
                <a:schemeClr val="tx2"/>
              </a:solidFill>
            </a:endParaRPr>
          </a:p>
          <a:p>
            <a:pPr marL="0" lvl="1" indent="0">
              <a:spcBef>
                <a:spcPts val="0"/>
              </a:spcBef>
              <a:buNone/>
            </a:pPr>
            <a:r>
              <a:rPr lang="en-US" dirty="0"/>
              <a:t>Assume we can derive probabilities of </a:t>
            </a:r>
            <a:r>
              <a:rPr lang="en-US" b="1" dirty="0">
                <a:solidFill>
                  <a:schemeClr val="tx2"/>
                </a:solidFill>
              </a:rPr>
              <a:t>x</a:t>
            </a:r>
            <a:r>
              <a:rPr lang="en-US" dirty="0">
                <a:solidFill>
                  <a:schemeClr val="tx2"/>
                </a:solidFill>
              </a:rPr>
              <a:t> </a:t>
            </a:r>
            <a:r>
              <a:rPr lang="en-US" dirty="0"/>
              <a:t>in each of the classes</a:t>
            </a:r>
            <a:r>
              <a:rPr lang="en-US" dirty="0">
                <a:solidFill>
                  <a:schemeClr val="tx2"/>
                </a:solidFill>
              </a:rPr>
              <a:t>, </a:t>
            </a:r>
            <a:r>
              <a:rPr lang="en-US" b="1" dirty="0">
                <a:solidFill>
                  <a:schemeClr val="tx2"/>
                </a:solidFill>
              </a:rPr>
              <a:t>p(</a:t>
            </a:r>
            <a:r>
              <a:rPr lang="en-US" b="1" dirty="0" err="1">
                <a:solidFill>
                  <a:schemeClr val="tx2"/>
                </a:solidFill>
              </a:rPr>
              <a:t>x|F</a:t>
            </a:r>
            <a:r>
              <a:rPr lang="en-US" b="1" dirty="0">
                <a:solidFill>
                  <a:schemeClr val="tx2"/>
                </a:solidFill>
              </a:rPr>
              <a:t>)</a:t>
            </a:r>
            <a:r>
              <a:rPr lang="en-US" dirty="0">
                <a:solidFill>
                  <a:schemeClr val="tx2"/>
                </a:solidFill>
              </a:rPr>
              <a:t>, </a:t>
            </a:r>
            <a:r>
              <a:rPr lang="en-US" b="1" dirty="0">
                <a:solidFill>
                  <a:schemeClr val="tx2"/>
                </a:solidFill>
              </a:rPr>
              <a:t>p(</a:t>
            </a:r>
            <a:r>
              <a:rPr lang="en-US" b="1" dirty="0" err="1">
                <a:solidFill>
                  <a:schemeClr val="tx2"/>
                </a:solidFill>
              </a:rPr>
              <a:t>x|E</a:t>
            </a:r>
            <a:r>
              <a:rPr lang="en-US" b="1" dirty="0">
                <a:solidFill>
                  <a:schemeClr val="tx2"/>
                </a:solidFill>
              </a:rPr>
              <a:t>), p(</a:t>
            </a:r>
            <a:r>
              <a:rPr lang="en-US" b="1" dirty="0" err="1">
                <a:solidFill>
                  <a:schemeClr val="tx2"/>
                </a:solidFill>
              </a:rPr>
              <a:t>x|F</a:t>
            </a:r>
            <a:r>
              <a:rPr lang="en-US" b="1" dirty="0">
                <a:solidFill>
                  <a:schemeClr val="tx2"/>
                </a:solidFill>
              </a:rPr>
              <a:t>)</a:t>
            </a:r>
            <a:r>
              <a:rPr lang="en-US" dirty="0">
                <a:solidFill>
                  <a:schemeClr val="tx2"/>
                </a:solidFill>
              </a:rPr>
              <a:t> </a:t>
            </a:r>
            <a:r>
              <a:rPr lang="en-US" dirty="0"/>
              <a:t>from the database</a:t>
            </a:r>
            <a:r>
              <a:rPr lang="en-US" dirty="0">
                <a:solidFill>
                  <a:schemeClr val="tx2"/>
                </a:solidFill>
              </a:rPr>
              <a:t>. </a:t>
            </a:r>
            <a:r>
              <a:rPr lang="en-US" dirty="0"/>
              <a:t>Then the posterior probabilities of the classes will be proportional to the products (Bayes theorem):</a:t>
            </a:r>
          </a:p>
          <a:p>
            <a:pPr marL="0" lvl="1" indent="0">
              <a:spcBef>
                <a:spcPts val="0"/>
              </a:spcBef>
              <a:buNone/>
            </a:pPr>
            <a:r>
              <a:rPr lang="en-US" b="1" dirty="0">
                <a:solidFill>
                  <a:schemeClr val="tx2"/>
                </a:solidFill>
              </a:rPr>
              <a:t>P(</a:t>
            </a:r>
            <a:r>
              <a:rPr lang="en-US" b="1" dirty="0" err="1">
                <a:solidFill>
                  <a:schemeClr val="tx2"/>
                </a:solidFill>
              </a:rPr>
              <a:t>F|x</a:t>
            </a:r>
            <a:r>
              <a:rPr lang="en-US" b="1" dirty="0">
                <a:solidFill>
                  <a:schemeClr val="tx2"/>
                </a:solidFill>
              </a:rPr>
              <a:t>)=p(</a:t>
            </a:r>
            <a:r>
              <a:rPr lang="en-US" b="1" dirty="0" err="1">
                <a:solidFill>
                  <a:schemeClr val="tx2"/>
                </a:solidFill>
              </a:rPr>
              <a:t>x|F</a:t>
            </a:r>
            <a:r>
              <a:rPr lang="en-US" b="1" dirty="0">
                <a:solidFill>
                  <a:schemeClr val="tx2"/>
                </a:solidFill>
              </a:rPr>
              <a:t>)p(F), P(</a:t>
            </a:r>
            <a:r>
              <a:rPr lang="en-US" b="1" dirty="0" err="1">
                <a:solidFill>
                  <a:schemeClr val="tx2"/>
                </a:solidFill>
              </a:rPr>
              <a:t>E|x</a:t>
            </a:r>
            <a:r>
              <a:rPr lang="en-US" b="1" dirty="0">
                <a:solidFill>
                  <a:schemeClr val="tx2"/>
                </a:solidFill>
              </a:rPr>
              <a:t>)=p(</a:t>
            </a:r>
            <a:r>
              <a:rPr lang="en-US" b="1" dirty="0" err="1">
                <a:solidFill>
                  <a:schemeClr val="tx2"/>
                </a:solidFill>
              </a:rPr>
              <a:t>x|E</a:t>
            </a:r>
            <a:r>
              <a:rPr lang="en-US" b="1" dirty="0">
                <a:solidFill>
                  <a:schemeClr val="tx2"/>
                </a:solidFill>
              </a:rPr>
              <a:t>)p(E), P(</a:t>
            </a:r>
            <a:r>
              <a:rPr lang="en-US" b="1" dirty="0" err="1">
                <a:solidFill>
                  <a:schemeClr val="tx2"/>
                </a:solidFill>
              </a:rPr>
              <a:t>H|x</a:t>
            </a:r>
            <a:r>
              <a:rPr lang="en-US" b="1" dirty="0">
                <a:solidFill>
                  <a:schemeClr val="tx2"/>
                </a:solidFill>
              </a:rPr>
              <a:t>)=p(</a:t>
            </a:r>
            <a:r>
              <a:rPr lang="en-US" b="1" dirty="0" err="1">
                <a:solidFill>
                  <a:schemeClr val="tx2"/>
                </a:solidFill>
              </a:rPr>
              <a:t>x|H</a:t>
            </a:r>
            <a:r>
              <a:rPr lang="en-US" b="1" dirty="0">
                <a:solidFill>
                  <a:schemeClr val="tx2"/>
                </a:solidFill>
              </a:rPr>
              <a:t>)p(H). </a:t>
            </a:r>
          </a:p>
          <a:p>
            <a:pPr marL="0" lvl="1" indent="0">
              <a:spcAft>
                <a:spcPts val="600"/>
              </a:spcAft>
              <a:buNone/>
            </a:pPr>
            <a:endParaRPr lang="en-US" sz="2800" b="1" dirty="0">
              <a:solidFill>
                <a:schemeClr val="tx2"/>
              </a:solidFill>
            </a:endParaRPr>
          </a:p>
          <a:p>
            <a:pPr marL="0" lvl="1" indent="0">
              <a:spcBef>
                <a:spcPts val="0"/>
              </a:spcBef>
              <a:buNone/>
            </a:pPr>
            <a:r>
              <a:rPr lang="en-US" sz="2800" b="1" dirty="0">
                <a:solidFill>
                  <a:schemeClr val="tx2"/>
                </a:solidFill>
              </a:rPr>
              <a:t>Therefore, the Bayesian solution: </a:t>
            </a:r>
          </a:p>
          <a:p>
            <a:pPr marL="0" lvl="1" indent="0">
              <a:spcBef>
                <a:spcPts val="0"/>
              </a:spcBef>
              <a:buNone/>
            </a:pPr>
            <a:r>
              <a:rPr lang="en-US" sz="2800" b="1" dirty="0"/>
              <a:t>Assign </a:t>
            </a:r>
            <a:r>
              <a:rPr lang="en-US" sz="2800" b="1" dirty="0">
                <a:solidFill>
                  <a:schemeClr val="tx2"/>
                </a:solidFill>
              </a:rPr>
              <a:t>x </a:t>
            </a:r>
            <a:r>
              <a:rPr lang="en-US" sz="2800" b="1" dirty="0"/>
              <a:t>to category with maximum posterior probability.</a:t>
            </a: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18</a:t>
            </a:fld>
            <a:endParaRPr lang="ru-RU"/>
          </a:p>
        </p:txBody>
      </p:sp>
    </p:spTree>
    <p:extLst>
      <p:ext uri="{BB962C8B-B14F-4D97-AF65-F5344CB8AC3E}">
        <p14:creationId xmlns:p14="http://schemas.microsoft.com/office/powerpoint/2010/main" val="44593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II: Naïve Bayes classifier, 4</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database of 12</a:t>
            </a:r>
            <a:r>
              <a:rPr lang="en-US" dirty="0">
                <a:latin typeface="Times New Roman" panose="02020603050405020304" pitchFamily="18" charset="0"/>
                <a:cs typeface="Times New Roman" panose="02020603050405020304" pitchFamily="18" charset="0"/>
                <a:sym typeface="Symbol"/>
              </a:rPr>
              <a:t>10</a:t>
            </a:r>
            <a:r>
              <a:rPr lang="en-US" dirty="0">
                <a:latin typeface="Times New Roman" panose="02020603050405020304" pitchFamily="18" charset="0"/>
                <a:cs typeface="Times New Roman" panose="02020603050405020304" pitchFamily="18" charset="0"/>
              </a:rPr>
              <a:t> newspaper article-to-keyword items. Article labels:  F for feminism, E for entertainment, and H for household. </a:t>
            </a:r>
            <a:r>
              <a:rPr lang="en-US" b="1" dirty="0">
                <a:latin typeface="Times New Roman" panose="02020603050405020304" pitchFamily="18" charset="0"/>
                <a:cs typeface="Times New Roman" panose="02020603050405020304" pitchFamily="18" charset="0"/>
              </a:rPr>
              <a:t>Problem: </a:t>
            </a:r>
            <a:r>
              <a:rPr lang="en-US" sz="2800" b="1" dirty="0">
                <a:solidFill>
                  <a:srgbClr val="C00000"/>
                </a:solidFill>
                <a:cs typeface="Times New Roman" panose="02020603050405020304" pitchFamily="18" charset="0"/>
              </a:rPr>
              <a:t>Classify the last item x, of an unknown category.</a:t>
            </a:r>
            <a:endParaRPr lang="ru-RU" sz="2800" b="1" dirty="0">
              <a:solidFill>
                <a:srgbClr val="C00000"/>
              </a:solidFill>
              <a:cs typeface="Times New Roman" panose="02020603050405020304" pitchFamily="18" charset="0"/>
            </a:endParaRPr>
          </a:p>
          <a:p>
            <a:pPr marL="0" lvl="1" indent="0">
              <a:spcBef>
                <a:spcPts val="0"/>
              </a:spcBef>
              <a:buNone/>
            </a:pPr>
            <a:endParaRPr lang="en-US" dirty="0">
              <a:solidFill>
                <a:schemeClr val="tx2"/>
              </a:solidFill>
            </a:endParaRPr>
          </a:p>
          <a:p>
            <a:pPr marL="0" lvl="1" indent="0">
              <a:spcBef>
                <a:spcPts val="0"/>
              </a:spcBef>
              <a:buNone/>
            </a:pPr>
            <a:r>
              <a:rPr lang="en-US" sz="2800" b="1" dirty="0">
                <a:solidFill>
                  <a:schemeClr val="tx2"/>
                </a:solidFill>
              </a:rPr>
              <a:t>Bayesian solution: </a:t>
            </a:r>
          </a:p>
          <a:p>
            <a:pPr marL="0" lvl="1" indent="0">
              <a:spcBef>
                <a:spcPts val="0"/>
              </a:spcBef>
              <a:buNone/>
            </a:pPr>
            <a:endParaRPr lang="en-US" sz="2800" b="1" dirty="0">
              <a:solidFill>
                <a:schemeClr val="tx2"/>
              </a:solidFill>
            </a:endParaRPr>
          </a:p>
          <a:p>
            <a:pPr marL="0" lvl="1" indent="0">
              <a:spcBef>
                <a:spcPts val="0"/>
              </a:spcBef>
              <a:buNone/>
            </a:pPr>
            <a:r>
              <a:rPr lang="en-US" sz="2800" b="1" dirty="0"/>
              <a:t>Assign </a:t>
            </a:r>
            <a:r>
              <a:rPr lang="en-US" sz="2800" b="1" dirty="0">
                <a:solidFill>
                  <a:schemeClr val="tx2"/>
                </a:solidFill>
              </a:rPr>
              <a:t>x </a:t>
            </a:r>
            <a:r>
              <a:rPr lang="en-US" sz="2800" b="1" dirty="0"/>
              <a:t>to category with maximum posterior probability, or that of maximum among</a:t>
            </a:r>
          </a:p>
          <a:p>
            <a:pPr marL="0" lvl="1" indent="0">
              <a:spcBef>
                <a:spcPts val="0"/>
              </a:spcBef>
              <a:buNone/>
            </a:pPr>
            <a:r>
              <a:rPr lang="en-US" sz="2800" b="1" dirty="0">
                <a:solidFill>
                  <a:schemeClr val="tx2"/>
                </a:solidFill>
              </a:rPr>
              <a:t>P(</a:t>
            </a:r>
            <a:r>
              <a:rPr lang="en-US" sz="2800" b="1" dirty="0" err="1">
                <a:solidFill>
                  <a:schemeClr val="tx2"/>
                </a:solidFill>
              </a:rPr>
              <a:t>F,x</a:t>
            </a:r>
            <a:r>
              <a:rPr lang="en-US" sz="2800" b="1" dirty="0">
                <a:solidFill>
                  <a:schemeClr val="tx2"/>
                </a:solidFill>
              </a:rPr>
              <a:t>)=p(</a:t>
            </a:r>
            <a:r>
              <a:rPr lang="en-US" sz="2800" b="1" dirty="0" err="1">
                <a:solidFill>
                  <a:schemeClr val="tx2"/>
                </a:solidFill>
              </a:rPr>
              <a:t>x|F</a:t>
            </a:r>
            <a:r>
              <a:rPr lang="en-US" sz="2800" b="1" dirty="0">
                <a:solidFill>
                  <a:schemeClr val="tx2"/>
                </a:solidFill>
              </a:rPr>
              <a:t>)p(F), P(</a:t>
            </a:r>
            <a:r>
              <a:rPr lang="en-US" sz="2800" b="1" dirty="0" err="1">
                <a:solidFill>
                  <a:schemeClr val="tx2"/>
                </a:solidFill>
              </a:rPr>
              <a:t>E,x</a:t>
            </a:r>
            <a:r>
              <a:rPr lang="en-US" sz="2800" b="1" dirty="0">
                <a:solidFill>
                  <a:schemeClr val="tx2"/>
                </a:solidFill>
              </a:rPr>
              <a:t>)=p(</a:t>
            </a:r>
            <a:r>
              <a:rPr lang="en-US" sz="2800" b="1" dirty="0" err="1">
                <a:solidFill>
                  <a:schemeClr val="tx2"/>
                </a:solidFill>
              </a:rPr>
              <a:t>x|E</a:t>
            </a:r>
            <a:r>
              <a:rPr lang="en-US" sz="2800" b="1" dirty="0">
                <a:solidFill>
                  <a:schemeClr val="tx2"/>
                </a:solidFill>
              </a:rPr>
              <a:t>)p(E), P(</a:t>
            </a:r>
            <a:r>
              <a:rPr lang="en-US" sz="2800" b="1" dirty="0" err="1">
                <a:solidFill>
                  <a:schemeClr val="tx2"/>
                </a:solidFill>
              </a:rPr>
              <a:t>H,x</a:t>
            </a:r>
            <a:r>
              <a:rPr lang="en-US" sz="2800" b="1" dirty="0">
                <a:solidFill>
                  <a:schemeClr val="tx2"/>
                </a:solidFill>
              </a:rPr>
              <a:t>)=p(</a:t>
            </a:r>
            <a:r>
              <a:rPr lang="en-US" sz="2800" b="1" dirty="0" err="1">
                <a:solidFill>
                  <a:schemeClr val="tx2"/>
                </a:solidFill>
              </a:rPr>
              <a:t>x|H</a:t>
            </a:r>
            <a:r>
              <a:rPr lang="en-US" sz="2800" b="1" dirty="0">
                <a:solidFill>
                  <a:schemeClr val="tx2"/>
                </a:solidFill>
              </a:rPr>
              <a:t>)p(H). </a:t>
            </a:r>
          </a:p>
          <a:p>
            <a:pPr marL="0" lvl="1" indent="0">
              <a:spcBef>
                <a:spcPts val="0"/>
              </a:spcBef>
              <a:buNone/>
            </a:pPr>
            <a:endParaRPr lang="en-US" sz="2800" dirty="0">
              <a:solidFill>
                <a:schemeClr val="tx2"/>
              </a:solidFill>
            </a:endParaRPr>
          </a:p>
          <a:p>
            <a:pPr marL="0" lvl="1" indent="0">
              <a:spcBef>
                <a:spcPts val="0"/>
              </a:spcBef>
              <a:buNone/>
            </a:pPr>
            <a:r>
              <a:rPr lang="en-US" sz="3200" b="1" dirty="0">
                <a:solidFill>
                  <a:schemeClr val="tx2"/>
                </a:solidFill>
              </a:rPr>
              <a:t>Caveat:</a:t>
            </a:r>
            <a:r>
              <a:rPr lang="en-US" sz="3200" dirty="0">
                <a:solidFill>
                  <a:schemeClr val="tx2"/>
                </a:solidFill>
              </a:rPr>
              <a:t> </a:t>
            </a:r>
            <a:r>
              <a:rPr lang="en-US" sz="3200" dirty="0"/>
              <a:t>How can we derive probabilities of </a:t>
            </a:r>
            <a:r>
              <a:rPr lang="en-US" sz="3200" b="1" dirty="0">
                <a:solidFill>
                  <a:schemeClr val="tx2"/>
                </a:solidFill>
              </a:rPr>
              <a:t>x</a:t>
            </a:r>
            <a:r>
              <a:rPr lang="en-US" sz="3200" dirty="0">
                <a:solidFill>
                  <a:schemeClr val="tx2"/>
                </a:solidFill>
              </a:rPr>
              <a:t> </a:t>
            </a:r>
            <a:r>
              <a:rPr lang="en-US" sz="3200" dirty="0"/>
              <a:t>in each of the classes</a:t>
            </a:r>
            <a:r>
              <a:rPr lang="en-US" sz="3200" dirty="0">
                <a:solidFill>
                  <a:schemeClr val="tx2"/>
                </a:solidFill>
              </a:rPr>
              <a:t>, </a:t>
            </a:r>
            <a:r>
              <a:rPr lang="en-US" sz="3200" b="1" dirty="0">
                <a:solidFill>
                  <a:schemeClr val="tx2"/>
                </a:solidFill>
              </a:rPr>
              <a:t>p(</a:t>
            </a:r>
            <a:r>
              <a:rPr lang="en-US" sz="3200" b="1" dirty="0" err="1">
                <a:solidFill>
                  <a:schemeClr val="tx2"/>
                </a:solidFill>
              </a:rPr>
              <a:t>x|F</a:t>
            </a:r>
            <a:r>
              <a:rPr lang="en-US" sz="3200" b="1" dirty="0">
                <a:solidFill>
                  <a:schemeClr val="tx2"/>
                </a:solidFill>
              </a:rPr>
              <a:t>)</a:t>
            </a:r>
            <a:r>
              <a:rPr lang="en-US" sz="3200" dirty="0">
                <a:solidFill>
                  <a:schemeClr val="tx2"/>
                </a:solidFill>
              </a:rPr>
              <a:t>, </a:t>
            </a:r>
            <a:r>
              <a:rPr lang="en-US" sz="3200" b="1" dirty="0">
                <a:solidFill>
                  <a:schemeClr val="tx2"/>
                </a:solidFill>
              </a:rPr>
              <a:t>p(</a:t>
            </a:r>
            <a:r>
              <a:rPr lang="en-US" sz="3200" b="1" dirty="0" err="1">
                <a:solidFill>
                  <a:schemeClr val="tx2"/>
                </a:solidFill>
              </a:rPr>
              <a:t>x|E</a:t>
            </a:r>
            <a:r>
              <a:rPr lang="en-US" sz="3200" b="1" dirty="0">
                <a:solidFill>
                  <a:schemeClr val="tx2"/>
                </a:solidFill>
              </a:rPr>
              <a:t>), p(</a:t>
            </a:r>
            <a:r>
              <a:rPr lang="en-US" sz="3200" b="1" dirty="0" err="1">
                <a:solidFill>
                  <a:schemeClr val="tx2"/>
                </a:solidFill>
              </a:rPr>
              <a:t>x|H</a:t>
            </a:r>
            <a:r>
              <a:rPr lang="en-US" sz="3200" b="1" dirty="0">
                <a:solidFill>
                  <a:schemeClr val="tx2"/>
                </a:solidFill>
              </a:rPr>
              <a:t>)</a:t>
            </a:r>
            <a:r>
              <a:rPr lang="en-US" sz="3200" dirty="0">
                <a:solidFill>
                  <a:schemeClr val="tx2"/>
                </a:solidFill>
              </a:rPr>
              <a:t> </a:t>
            </a:r>
            <a:r>
              <a:rPr lang="en-US" sz="3200" dirty="0"/>
              <a:t>from the database?</a:t>
            </a:r>
            <a:endParaRPr lang="en-US" sz="3200" b="1"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19</a:t>
            </a:fld>
            <a:endParaRPr lang="ru-RU"/>
          </a:p>
        </p:txBody>
      </p:sp>
    </p:spTree>
    <p:extLst>
      <p:ext uri="{BB962C8B-B14F-4D97-AF65-F5344CB8AC3E}">
        <p14:creationId xmlns:p14="http://schemas.microsoft.com/office/powerpoint/2010/main" val="107449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320"/>
            <a:ext cx="8754176" cy="70640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Correlation rules </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323528" y="1268760"/>
            <a:ext cx="8712968" cy="5472608"/>
          </a:xfrm>
        </p:spPr>
        <p:txBody>
          <a:bodyPr>
            <a:normAutofit/>
          </a:bodyPr>
          <a:lstStyle/>
          <a:p>
            <a:pPr marL="457200" lvl="1" indent="0">
              <a:spcAft>
                <a:spcPts val="600"/>
              </a:spcAft>
              <a:buNone/>
            </a:pPr>
            <a:r>
              <a:rPr lang="en-US" b="1" dirty="0">
                <a:solidFill>
                  <a:srgbClr val="C00000"/>
                </a:solidFill>
              </a:rPr>
              <a:t>                                     </a:t>
            </a:r>
            <a:r>
              <a:rPr lang="en-US" sz="3600" b="1" dirty="0">
                <a:solidFill>
                  <a:srgbClr val="C00000"/>
                </a:solidFill>
              </a:rPr>
              <a:t>CONTENTS</a:t>
            </a:r>
          </a:p>
          <a:p>
            <a:r>
              <a:rPr lang="en-US" sz="3200" dirty="0"/>
              <a:t>Popular correlation structures. </a:t>
            </a:r>
          </a:p>
          <a:p>
            <a:r>
              <a:rPr lang="en-US" sz="3200" dirty="0"/>
              <a:t>Bayes approach to prediction and Naïve Bayes classifier.</a:t>
            </a:r>
          </a:p>
          <a:p>
            <a:r>
              <a:rPr lang="en-US" sz="3200" dirty="0"/>
              <a:t>Assigning articles to categories: Naïve Bayes algorithm. </a:t>
            </a:r>
          </a:p>
          <a:p>
            <a:r>
              <a:rPr lang="en-US" sz="3200" dirty="0"/>
              <a:t>Bag-of-words text model.</a:t>
            </a:r>
          </a:p>
          <a:p>
            <a:r>
              <a:rPr lang="en-US" sz="3200" dirty="0"/>
              <a:t>Decision tree and splitting criteria.	</a:t>
            </a:r>
          </a:p>
          <a:p>
            <a:r>
              <a:rPr lang="en-US" sz="3200" dirty="0"/>
              <a:t>Metrics of accuracy.</a:t>
            </a:r>
            <a:endParaRPr lang="ru-RU" sz="3200"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a:t>
            </a:fld>
            <a:endParaRPr lang="ru-RU" dirty="0"/>
          </a:p>
        </p:txBody>
      </p:sp>
    </p:spTree>
    <p:extLst>
      <p:ext uri="{BB962C8B-B14F-4D97-AF65-F5344CB8AC3E}">
        <p14:creationId xmlns:p14="http://schemas.microsoft.com/office/powerpoint/2010/main" val="2909586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II: Naïve Bayes classifier, 5</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sz="3200" b="1" dirty="0">
                <a:solidFill>
                  <a:schemeClr val="tx2"/>
                </a:solidFill>
              </a:rPr>
              <a:t>Caveat:</a:t>
            </a:r>
            <a:r>
              <a:rPr lang="en-US" sz="3200" dirty="0">
                <a:solidFill>
                  <a:schemeClr val="tx2"/>
                </a:solidFill>
              </a:rPr>
              <a:t> </a:t>
            </a:r>
            <a:r>
              <a:rPr lang="en-US" sz="3200" dirty="0"/>
              <a:t>How can we derive probabilities of </a:t>
            </a:r>
            <a:r>
              <a:rPr lang="en-US" sz="3200" b="1" dirty="0">
                <a:solidFill>
                  <a:schemeClr val="tx2"/>
                </a:solidFill>
              </a:rPr>
              <a:t>x</a:t>
            </a:r>
            <a:r>
              <a:rPr lang="en-US" sz="3200" dirty="0">
                <a:solidFill>
                  <a:schemeClr val="tx2"/>
                </a:solidFill>
              </a:rPr>
              <a:t> </a:t>
            </a:r>
            <a:r>
              <a:rPr lang="en-US" sz="3200" dirty="0"/>
              <a:t>in each of the classes</a:t>
            </a:r>
            <a:r>
              <a:rPr lang="en-US" sz="3200" dirty="0">
                <a:solidFill>
                  <a:schemeClr val="tx2"/>
                </a:solidFill>
              </a:rPr>
              <a:t>, </a:t>
            </a:r>
            <a:r>
              <a:rPr lang="en-US" sz="3200" b="1" dirty="0">
                <a:solidFill>
                  <a:schemeClr val="tx2"/>
                </a:solidFill>
              </a:rPr>
              <a:t>p(</a:t>
            </a:r>
            <a:r>
              <a:rPr lang="en-US" sz="3200" b="1" dirty="0" err="1">
                <a:solidFill>
                  <a:schemeClr val="tx2"/>
                </a:solidFill>
              </a:rPr>
              <a:t>x|F</a:t>
            </a:r>
            <a:r>
              <a:rPr lang="en-US" sz="3200" b="1" dirty="0">
                <a:solidFill>
                  <a:schemeClr val="tx2"/>
                </a:solidFill>
              </a:rPr>
              <a:t>)</a:t>
            </a:r>
            <a:r>
              <a:rPr lang="en-US" sz="3200" dirty="0">
                <a:solidFill>
                  <a:schemeClr val="tx2"/>
                </a:solidFill>
              </a:rPr>
              <a:t>, </a:t>
            </a:r>
            <a:r>
              <a:rPr lang="en-US" sz="3200" b="1" dirty="0">
                <a:solidFill>
                  <a:schemeClr val="tx2"/>
                </a:solidFill>
              </a:rPr>
              <a:t>p(</a:t>
            </a:r>
            <a:r>
              <a:rPr lang="en-US" sz="3200" b="1" dirty="0" err="1">
                <a:solidFill>
                  <a:schemeClr val="tx2"/>
                </a:solidFill>
              </a:rPr>
              <a:t>x|E</a:t>
            </a:r>
            <a:r>
              <a:rPr lang="en-US" sz="3200" b="1" dirty="0">
                <a:solidFill>
                  <a:schemeClr val="tx2"/>
                </a:solidFill>
              </a:rPr>
              <a:t>), p(</a:t>
            </a:r>
            <a:r>
              <a:rPr lang="en-US" sz="3200" b="1" dirty="0" err="1">
                <a:solidFill>
                  <a:schemeClr val="tx2"/>
                </a:solidFill>
              </a:rPr>
              <a:t>x|H</a:t>
            </a:r>
            <a:r>
              <a:rPr lang="en-US" sz="3200" b="1" dirty="0">
                <a:solidFill>
                  <a:schemeClr val="tx2"/>
                </a:solidFill>
              </a:rPr>
              <a:t>)</a:t>
            </a:r>
            <a:r>
              <a:rPr lang="en-US" sz="3200" dirty="0">
                <a:solidFill>
                  <a:schemeClr val="tx2"/>
                </a:solidFill>
              </a:rPr>
              <a:t> </a:t>
            </a:r>
            <a:r>
              <a:rPr lang="en-US" sz="3200" dirty="0"/>
              <a:t>from the database?</a:t>
            </a:r>
          </a:p>
          <a:p>
            <a:pPr marL="0" lvl="1" indent="0">
              <a:spcBef>
                <a:spcPts val="0"/>
              </a:spcBef>
              <a:buNone/>
            </a:pPr>
            <a:endParaRPr lang="en-US" sz="3200" b="1" dirty="0"/>
          </a:p>
          <a:p>
            <a:pPr marL="0" lvl="1" indent="0">
              <a:spcBef>
                <a:spcPts val="0"/>
              </a:spcBef>
              <a:buNone/>
            </a:pPr>
            <a:r>
              <a:rPr lang="en-US" sz="4000" b="1" dirty="0"/>
              <a:t>An universal advice: Be naïve! </a:t>
            </a:r>
          </a:p>
          <a:p>
            <a:pPr marL="0" lvl="1" indent="0">
              <a:spcBef>
                <a:spcPts val="0"/>
              </a:spcBef>
              <a:buNone/>
            </a:pPr>
            <a:endParaRPr lang="en-US" sz="3200" b="1" dirty="0"/>
          </a:p>
          <a:p>
            <a:pPr marL="0" lvl="1" indent="0">
              <a:spcBef>
                <a:spcPts val="0"/>
              </a:spcBef>
              <a:buNone/>
            </a:pPr>
            <a:r>
              <a:rPr lang="en-US" sz="3200" b="1" dirty="0"/>
              <a:t>The nature favors the naivete. </a:t>
            </a:r>
            <a:r>
              <a:rPr lang="en-US" sz="3200" b="1" dirty="0">
                <a:solidFill>
                  <a:schemeClr val="tx2"/>
                </a:solidFill>
              </a:rPr>
              <a:t>Similar principles: Occam razor, Maximum parsimony, Minimum length, Maximum likelihood. </a:t>
            </a:r>
            <a:r>
              <a:rPr lang="en-US" sz="3200" b="1" dirty="0">
                <a:solidFill>
                  <a:srgbClr val="C00000"/>
                </a:solidFill>
              </a:rPr>
              <a:t>Of course each of these is utterly wrong, yet  usually conclusions derived from them are quite reasonable.</a:t>
            </a: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20</a:t>
            </a:fld>
            <a:endParaRPr lang="ru-RU"/>
          </a:p>
        </p:txBody>
      </p:sp>
    </p:spTree>
    <p:extLst>
      <p:ext uri="{BB962C8B-B14F-4D97-AF65-F5344CB8AC3E}">
        <p14:creationId xmlns:p14="http://schemas.microsoft.com/office/powerpoint/2010/main" val="1718657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II: Naïve Bayes classifier, 5</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sz="3200" b="1" dirty="0">
                <a:solidFill>
                  <a:schemeClr val="tx2"/>
                </a:solidFill>
              </a:rPr>
              <a:t>Caveat:</a:t>
            </a:r>
            <a:r>
              <a:rPr lang="en-US" sz="3200" dirty="0">
                <a:solidFill>
                  <a:schemeClr val="tx2"/>
                </a:solidFill>
              </a:rPr>
              <a:t> </a:t>
            </a:r>
            <a:r>
              <a:rPr lang="en-US" sz="3200" dirty="0"/>
              <a:t>How can we derive probabilities of </a:t>
            </a:r>
            <a:r>
              <a:rPr lang="en-US" sz="3200" b="1" dirty="0">
                <a:solidFill>
                  <a:schemeClr val="tx2"/>
                </a:solidFill>
              </a:rPr>
              <a:t>x</a:t>
            </a:r>
            <a:r>
              <a:rPr lang="en-US" sz="3200" dirty="0">
                <a:solidFill>
                  <a:schemeClr val="tx2"/>
                </a:solidFill>
              </a:rPr>
              <a:t> </a:t>
            </a:r>
            <a:r>
              <a:rPr lang="en-US" sz="3200" dirty="0"/>
              <a:t>in each of the classes</a:t>
            </a:r>
            <a:r>
              <a:rPr lang="en-US" sz="3200" dirty="0">
                <a:solidFill>
                  <a:schemeClr val="tx2"/>
                </a:solidFill>
              </a:rPr>
              <a:t>, </a:t>
            </a:r>
            <a:r>
              <a:rPr lang="en-US" sz="3200" b="1" dirty="0">
                <a:solidFill>
                  <a:schemeClr val="tx2"/>
                </a:solidFill>
              </a:rPr>
              <a:t>p(</a:t>
            </a:r>
            <a:r>
              <a:rPr lang="en-US" sz="3200" b="1" dirty="0" err="1">
                <a:solidFill>
                  <a:schemeClr val="tx2"/>
                </a:solidFill>
              </a:rPr>
              <a:t>x|F</a:t>
            </a:r>
            <a:r>
              <a:rPr lang="en-US" sz="3200" b="1" dirty="0">
                <a:solidFill>
                  <a:schemeClr val="tx2"/>
                </a:solidFill>
              </a:rPr>
              <a:t>)</a:t>
            </a:r>
            <a:r>
              <a:rPr lang="en-US" sz="3200" dirty="0">
                <a:solidFill>
                  <a:schemeClr val="tx2"/>
                </a:solidFill>
              </a:rPr>
              <a:t>, </a:t>
            </a:r>
            <a:r>
              <a:rPr lang="en-US" sz="3200" b="1" dirty="0">
                <a:solidFill>
                  <a:schemeClr val="tx2"/>
                </a:solidFill>
              </a:rPr>
              <a:t>p(</a:t>
            </a:r>
            <a:r>
              <a:rPr lang="en-US" sz="3200" b="1" dirty="0" err="1">
                <a:solidFill>
                  <a:schemeClr val="tx2"/>
                </a:solidFill>
              </a:rPr>
              <a:t>x|E</a:t>
            </a:r>
            <a:r>
              <a:rPr lang="en-US" sz="3200" b="1" dirty="0">
                <a:solidFill>
                  <a:schemeClr val="tx2"/>
                </a:solidFill>
              </a:rPr>
              <a:t>), p(</a:t>
            </a:r>
            <a:r>
              <a:rPr lang="en-US" sz="3200" b="1" dirty="0" err="1">
                <a:solidFill>
                  <a:schemeClr val="tx2"/>
                </a:solidFill>
              </a:rPr>
              <a:t>x|H</a:t>
            </a:r>
            <a:r>
              <a:rPr lang="en-US" sz="3200" b="1" dirty="0">
                <a:solidFill>
                  <a:schemeClr val="tx2"/>
                </a:solidFill>
              </a:rPr>
              <a:t>)</a:t>
            </a:r>
            <a:r>
              <a:rPr lang="en-US" sz="3200" dirty="0">
                <a:solidFill>
                  <a:schemeClr val="tx2"/>
                </a:solidFill>
              </a:rPr>
              <a:t> </a:t>
            </a:r>
            <a:r>
              <a:rPr lang="en-US" sz="3200" dirty="0"/>
              <a:t>from the database?</a:t>
            </a:r>
          </a:p>
          <a:p>
            <a:pPr marL="0" lvl="1" indent="0">
              <a:spcBef>
                <a:spcPts val="0"/>
              </a:spcBef>
              <a:buNone/>
            </a:pPr>
            <a:endParaRPr lang="en-US" sz="3200" b="1" dirty="0"/>
          </a:p>
          <a:p>
            <a:pPr marL="0" lvl="1" indent="0">
              <a:spcBef>
                <a:spcPts val="0"/>
              </a:spcBef>
              <a:buNone/>
            </a:pPr>
            <a:r>
              <a:rPr lang="en-US" sz="4000" b="1" dirty="0"/>
              <a:t>An universal advice: Be naïve! </a:t>
            </a:r>
            <a:endParaRPr lang="ru-RU" sz="4000" b="1" dirty="0"/>
          </a:p>
          <a:p>
            <a:pPr marL="0" lvl="1" indent="0">
              <a:spcBef>
                <a:spcPts val="0"/>
              </a:spcBef>
              <a:buNone/>
            </a:pPr>
            <a:endParaRPr lang="ru-RU" sz="4000" b="1" dirty="0"/>
          </a:p>
          <a:p>
            <a:pPr marL="0" lvl="1" indent="0">
              <a:spcBef>
                <a:spcPts val="0"/>
              </a:spcBef>
              <a:buNone/>
            </a:pPr>
            <a:r>
              <a:rPr lang="en-US" sz="4000" b="1" dirty="0"/>
              <a:t>Occam’s razor:</a:t>
            </a:r>
          </a:p>
          <a:p>
            <a:pPr marL="0" lvl="1" indent="0">
              <a:spcBef>
                <a:spcPts val="0"/>
              </a:spcBef>
              <a:buNone/>
            </a:pPr>
            <a:endParaRPr lang="en-US" sz="3200" b="1" dirty="0"/>
          </a:p>
          <a:p>
            <a:r>
              <a:rPr lang="en-GB" sz="3600" dirty="0"/>
              <a:t>William Ockham (</a:t>
            </a:r>
            <a:r>
              <a:rPr lang="en-GB" sz="3600" i="1" dirty="0"/>
              <a:t>c</a:t>
            </a:r>
            <a:r>
              <a:rPr lang="en-GB" sz="3600" dirty="0"/>
              <a:t>. 1285–1349): “Entities should not be multiplied unnecessarily.” </a:t>
            </a:r>
            <a:endParaRPr lang="ru-RU" sz="3600"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21</a:t>
            </a:fld>
            <a:endParaRPr lang="ru-RU"/>
          </a:p>
        </p:txBody>
      </p:sp>
    </p:spTree>
    <p:extLst>
      <p:ext uri="{BB962C8B-B14F-4D97-AF65-F5344CB8AC3E}">
        <p14:creationId xmlns:p14="http://schemas.microsoft.com/office/powerpoint/2010/main" val="2182478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II: Naïve Bayes classifier, 6</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sz="3200" b="1" dirty="0">
                <a:solidFill>
                  <a:schemeClr val="tx2"/>
                </a:solidFill>
              </a:rPr>
              <a:t>Caveat:</a:t>
            </a:r>
            <a:r>
              <a:rPr lang="en-US" sz="3200" dirty="0">
                <a:solidFill>
                  <a:schemeClr val="tx2"/>
                </a:solidFill>
              </a:rPr>
              <a:t> </a:t>
            </a:r>
            <a:r>
              <a:rPr lang="en-US" sz="3200" dirty="0"/>
              <a:t>How can we derive probabilities of query </a:t>
            </a:r>
            <a:r>
              <a:rPr lang="en-US" sz="3200" b="1" dirty="0">
                <a:solidFill>
                  <a:schemeClr val="tx2"/>
                </a:solidFill>
              </a:rPr>
              <a:t>x</a:t>
            </a:r>
            <a:r>
              <a:rPr lang="en-US" sz="3200" dirty="0">
                <a:solidFill>
                  <a:schemeClr val="tx2"/>
                </a:solidFill>
              </a:rPr>
              <a:t> </a:t>
            </a:r>
            <a:r>
              <a:rPr lang="en-US" sz="3200" dirty="0"/>
              <a:t>in each of the classes</a:t>
            </a:r>
            <a:r>
              <a:rPr lang="en-US" sz="3200" dirty="0">
                <a:solidFill>
                  <a:schemeClr val="tx2"/>
                </a:solidFill>
              </a:rPr>
              <a:t>, </a:t>
            </a:r>
            <a:r>
              <a:rPr lang="en-US" sz="3200" b="1" dirty="0">
                <a:solidFill>
                  <a:schemeClr val="tx2"/>
                </a:solidFill>
              </a:rPr>
              <a:t>p(</a:t>
            </a:r>
            <a:r>
              <a:rPr lang="en-US" sz="3200" b="1" dirty="0" err="1">
                <a:solidFill>
                  <a:schemeClr val="tx2"/>
                </a:solidFill>
              </a:rPr>
              <a:t>x|F</a:t>
            </a:r>
            <a:r>
              <a:rPr lang="en-US" sz="3200" b="1" dirty="0">
                <a:solidFill>
                  <a:schemeClr val="tx2"/>
                </a:solidFill>
              </a:rPr>
              <a:t>)</a:t>
            </a:r>
            <a:r>
              <a:rPr lang="en-US" sz="3200" dirty="0">
                <a:solidFill>
                  <a:schemeClr val="tx2"/>
                </a:solidFill>
              </a:rPr>
              <a:t>, </a:t>
            </a:r>
            <a:r>
              <a:rPr lang="en-US" sz="3200" b="1" dirty="0">
                <a:solidFill>
                  <a:schemeClr val="tx2"/>
                </a:solidFill>
              </a:rPr>
              <a:t>p(</a:t>
            </a:r>
            <a:r>
              <a:rPr lang="en-US" sz="3200" b="1" dirty="0" err="1">
                <a:solidFill>
                  <a:schemeClr val="tx2"/>
                </a:solidFill>
              </a:rPr>
              <a:t>x|E</a:t>
            </a:r>
            <a:r>
              <a:rPr lang="en-US" sz="3200" b="1" dirty="0">
                <a:solidFill>
                  <a:schemeClr val="tx2"/>
                </a:solidFill>
              </a:rPr>
              <a:t>), p(</a:t>
            </a:r>
            <a:r>
              <a:rPr lang="en-US" sz="3200" b="1" dirty="0" err="1">
                <a:solidFill>
                  <a:schemeClr val="tx2"/>
                </a:solidFill>
              </a:rPr>
              <a:t>x|H</a:t>
            </a:r>
            <a:r>
              <a:rPr lang="en-US" sz="3200" b="1" dirty="0">
                <a:solidFill>
                  <a:schemeClr val="tx2"/>
                </a:solidFill>
              </a:rPr>
              <a:t>)</a:t>
            </a:r>
            <a:r>
              <a:rPr lang="en-US" sz="3200" dirty="0">
                <a:solidFill>
                  <a:schemeClr val="tx2"/>
                </a:solidFill>
              </a:rPr>
              <a:t> </a:t>
            </a:r>
            <a:r>
              <a:rPr lang="en-US" sz="3200" dirty="0"/>
              <a:t>from the database?</a:t>
            </a:r>
          </a:p>
          <a:p>
            <a:pPr marL="0" lvl="1" indent="0">
              <a:spcBef>
                <a:spcPts val="0"/>
              </a:spcBef>
              <a:buNone/>
            </a:pPr>
            <a:r>
              <a:rPr lang="en-US" sz="3200" b="1" dirty="0"/>
              <a:t>Naïve Bayes principle: </a:t>
            </a:r>
            <a:r>
              <a:rPr lang="en-US" sz="3600" b="1" dirty="0">
                <a:solidFill>
                  <a:schemeClr val="tx2"/>
                </a:solidFill>
              </a:rPr>
              <a:t>assume that the features are independent within each class F, E, H: </a:t>
            </a:r>
          </a:p>
          <a:p>
            <a:pPr marL="0" lvl="1" indent="0">
              <a:spcBef>
                <a:spcPts val="0"/>
              </a:spcBef>
              <a:buNone/>
            </a:pPr>
            <a:r>
              <a:rPr lang="en-US" sz="3200" dirty="0">
                <a:effectLst/>
              </a:rPr>
              <a:t>1. drink  	 </a:t>
            </a:r>
            <a:r>
              <a:rPr lang="en-US" sz="3200" dirty="0"/>
              <a:t>4. </a:t>
            </a:r>
            <a:r>
              <a:rPr lang="en-US" sz="3200" dirty="0">
                <a:effectLst/>
              </a:rPr>
              <a:t>play	  7.  relief	 10. woman</a:t>
            </a:r>
          </a:p>
          <a:p>
            <a:pPr marL="0" lvl="1" indent="0">
              <a:spcBef>
                <a:spcPts val="0"/>
              </a:spcBef>
              <a:buNone/>
            </a:pPr>
            <a:r>
              <a:rPr lang="en-US" sz="3200" dirty="0"/>
              <a:t>2. </a:t>
            </a:r>
            <a:r>
              <a:rPr lang="en-US" sz="3200" dirty="0">
                <a:effectLst/>
              </a:rPr>
              <a:t>equal   	</a:t>
            </a:r>
            <a:r>
              <a:rPr lang="en-US" sz="3200" dirty="0"/>
              <a:t> 5. </a:t>
            </a:r>
            <a:r>
              <a:rPr lang="en-US" sz="3200" dirty="0">
                <a:effectLst/>
              </a:rPr>
              <a:t>popular   8.  talent</a:t>
            </a:r>
          </a:p>
          <a:p>
            <a:pPr marL="0" lvl="1" indent="0">
              <a:spcBef>
                <a:spcPts val="0"/>
              </a:spcBef>
              <a:buNone/>
            </a:pPr>
            <a:r>
              <a:rPr lang="en-US" sz="3200" dirty="0"/>
              <a:t>3. </a:t>
            </a:r>
            <a:r>
              <a:rPr lang="en-US" sz="3200" dirty="0">
                <a:effectLst/>
              </a:rPr>
              <a:t>fuel     	 6. price 	   9.   tax </a:t>
            </a:r>
          </a:p>
          <a:p>
            <a:pPr marL="0" lvl="1" indent="0">
              <a:spcBef>
                <a:spcPts val="0"/>
              </a:spcBef>
              <a:buNone/>
            </a:pPr>
            <a:r>
              <a:rPr lang="en-US" sz="3200" dirty="0">
                <a:effectLst/>
              </a:rPr>
              <a:t>		</a:t>
            </a:r>
          </a:p>
          <a:p>
            <a:pPr marL="0" lvl="1" indent="0">
              <a:spcBef>
                <a:spcPts val="0"/>
              </a:spcBef>
              <a:buNone/>
            </a:pPr>
            <a:r>
              <a:rPr lang="en-US" sz="3200" b="1" dirty="0"/>
              <a:t>Then, given probabilities </a:t>
            </a:r>
            <a:r>
              <a:rPr lang="en-US" sz="3200" b="1" i="1" dirty="0"/>
              <a:t>f</a:t>
            </a:r>
            <a:r>
              <a:rPr lang="en-US" sz="3200" b="1" i="1" baseline="-25000" dirty="0"/>
              <a:t>1</a:t>
            </a:r>
            <a:r>
              <a:rPr lang="en-US" sz="3200" b="1" i="1" dirty="0"/>
              <a:t>, f</a:t>
            </a:r>
            <a:r>
              <a:rPr lang="en-US" sz="3200" b="1" i="1" baseline="-25000" dirty="0"/>
              <a:t>2</a:t>
            </a:r>
            <a:r>
              <a:rPr lang="en-US" sz="3200" b="1" i="1" dirty="0"/>
              <a:t>,…,f</a:t>
            </a:r>
            <a:r>
              <a:rPr lang="en-US" sz="3200" b="1" i="1" baseline="-25000" dirty="0"/>
              <a:t>10</a:t>
            </a:r>
            <a:r>
              <a:rPr lang="en-US" sz="3200" b="1" dirty="0"/>
              <a:t> of the keywords within each class, a product of them according to the query should do!</a:t>
            </a:r>
          </a:p>
          <a:p>
            <a:pPr marL="0" lvl="1" indent="0">
              <a:spcBef>
                <a:spcPts val="0"/>
              </a:spcBef>
              <a:buNone/>
            </a:pPr>
            <a:endParaRPr lang="en-US" sz="3200" b="1"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22</a:t>
            </a:fld>
            <a:endParaRPr lang="ru-RU"/>
          </a:p>
        </p:txBody>
      </p:sp>
    </p:spTree>
    <p:extLst>
      <p:ext uri="{BB962C8B-B14F-4D97-AF65-F5344CB8AC3E}">
        <p14:creationId xmlns:p14="http://schemas.microsoft.com/office/powerpoint/2010/main" val="2634319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III: Naïve Bayes classifier rule, 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07504" y="548680"/>
                <a:ext cx="8928992" cy="6309320"/>
              </a:xfrm>
            </p:spPr>
            <p:txBody>
              <a:bodyPr>
                <a:noAutofit/>
              </a:bodyPr>
              <a:lstStyle/>
              <a:p>
                <a:pPr marL="0" lvl="1" indent="0">
                  <a:spcBef>
                    <a:spcPts val="0"/>
                  </a:spcBef>
                  <a:buNone/>
                </a:pPr>
                <a:r>
                  <a:rPr lang="en-US" sz="3200" b="1" dirty="0"/>
                  <a:t>Naïve Bayes principle: assume the keywords are independent within each class of articles. </a:t>
                </a:r>
              </a:p>
              <a:p>
                <a:pPr marL="0" lvl="1" indent="0">
                  <a:spcBef>
                    <a:spcPts val="0"/>
                  </a:spcBef>
                  <a:buNone/>
                </a:pPr>
                <a:endParaRPr lang="en-US" sz="3200" dirty="0">
                  <a:effectLst/>
                </a:endParaRPr>
              </a:p>
              <a:p>
                <a:pPr marL="0" lvl="1" indent="0">
                  <a:spcBef>
                    <a:spcPts val="0"/>
                  </a:spcBef>
                  <a:buNone/>
                </a:pPr>
                <a:r>
                  <a:rPr lang="en-US" sz="3200" dirty="0">
                    <a:effectLst/>
                  </a:rPr>
                  <a:t>Given:</a:t>
                </a:r>
              </a:p>
              <a:p>
                <a:pPr marL="457200" lvl="1" indent="-457200">
                  <a:spcBef>
                    <a:spcPts val="0"/>
                  </a:spcBef>
                  <a:buFont typeface="Wingdings" panose="05000000000000000000" pitchFamily="2" charset="2"/>
                  <a:buChar char="§"/>
                </a:pPr>
                <a:r>
                  <a:rPr lang="en-US" sz="3200" dirty="0"/>
                  <a:t>Probabilities of </a:t>
                </a:r>
                <a:r>
                  <a:rPr lang="en-US" sz="3200" b="1" i="1" dirty="0"/>
                  <a:t>1</a:t>
                </a:r>
                <a:r>
                  <a:rPr lang="en-US" sz="3200" dirty="0"/>
                  <a:t>-st</a:t>
                </a:r>
                <a:r>
                  <a:rPr lang="en-US" sz="3200" b="1" dirty="0"/>
                  <a:t>, </a:t>
                </a:r>
                <a:r>
                  <a:rPr lang="en-US" sz="3200" b="1" i="1" dirty="0"/>
                  <a:t>2</a:t>
                </a:r>
                <a:r>
                  <a:rPr lang="en-US" sz="3200" dirty="0"/>
                  <a:t>-nd</a:t>
                </a:r>
                <a:r>
                  <a:rPr lang="en-US" sz="3200" b="1" dirty="0"/>
                  <a:t> ,…, </a:t>
                </a:r>
                <a:r>
                  <a:rPr lang="en-US" sz="3200" b="1" i="1" dirty="0"/>
                  <a:t>m</a:t>
                </a:r>
                <a:r>
                  <a:rPr lang="en-US" sz="3200" dirty="0"/>
                  <a:t>-</a:t>
                </a:r>
                <a:r>
                  <a:rPr lang="en-US" sz="3200" dirty="0" err="1"/>
                  <a:t>th</a:t>
                </a:r>
                <a:r>
                  <a:rPr lang="en-US" sz="3200" b="1" dirty="0"/>
                  <a:t> </a:t>
                </a:r>
                <a:r>
                  <a:rPr lang="ru-RU" sz="3200" dirty="0"/>
                  <a:t> </a:t>
                </a:r>
                <a:r>
                  <a:rPr lang="en-US" sz="3200" dirty="0"/>
                  <a:t> keywords </a:t>
                </a:r>
                <a:r>
                  <a:rPr lang="en-US" sz="3200" b="1" i="1" dirty="0" err="1"/>
                  <a:t>f</a:t>
                </a:r>
                <a:r>
                  <a:rPr lang="en-US" sz="3200" b="1" i="1" baseline="-25000" dirty="0" err="1"/>
                  <a:t>k</a:t>
                </a:r>
                <a:r>
                  <a:rPr lang="ru-RU" sz="3200" b="1" i="1" baseline="-25000" dirty="0"/>
                  <a:t>1</a:t>
                </a:r>
                <a:r>
                  <a:rPr lang="ru-RU" sz="3200" b="1" i="1" dirty="0"/>
                  <a:t>, </a:t>
                </a:r>
                <a:r>
                  <a:rPr lang="en-US" sz="3200" b="1" i="1" dirty="0" err="1"/>
                  <a:t>f</a:t>
                </a:r>
                <a:r>
                  <a:rPr lang="en-US" sz="3200" b="1" i="1" baseline="-25000" dirty="0" err="1"/>
                  <a:t>k</a:t>
                </a:r>
                <a:r>
                  <a:rPr lang="ru-RU" sz="3200" b="1" i="1" baseline="-25000" dirty="0"/>
                  <a:t>2</a:t>
                </a:r>
                <a:r>
                  <a:rPr lang="ru-RU" sz="3200" b="1" i="1" dirty="0"/>
                  <a:t>,…, </a:t>
                </a:r>
                <a:r>
                  <a:rPr lang="en-US" sz="3200" b="1" i="1" dirty="0" err="1"/>
                  <a:t>f</a:t>
                </a:r>
                <a:r>
                  <a:rPr lang="en-US" sz="3200" b="1" i="1" baseline="-25000" dirty="0" err="1"/>
                  <a:t>km</a:t>
                </a:r>
                <a:r>
                  <a:rPr lang="en-US" sz="3200" dirty="0"/>
                  <a:t> </a:t>
                </a:r>
                <a:r>
                  <a:rPr lang="en-US" sz="3200" dirty="0">
                    <a:effectLst/>
                  </a:rPr>
                  <a:t>at </a:t>
                </a:r>
                <a:r>
                  <a:rPr lang="en-US" sz="3200" b="1" i="1" dirty="0"/>
                  <a:t>k</a:t>
                </a:r>
                <a:r>
                  <a:rPr lang="en-US" sz="3200" dirty="0"/>
                  <a:t>-</a:t>
                </a:r>
                <a:r>
                  <a:rPr lang="en-US" sz="3200" dirty="0" err="1"/>
                  <a:t>th</a:t>
                </a:r>
                <a:r>
                  <a:rPr lang="en-US" sz="3200" dirty="0"/>
                  <a:t> class</a:t>
                </a:r>
                <a:r>
                  <a:rPr lang="en-US" sz="3200" b="1" dirty="0"/>
                  <a:t> </a:t>
                </a:r>
              </a:p>
              <a:p>
                <a:pPr marL="457200" lvl="1" indent="-457200">
                  <a:spcBef>
                    <a:spcPts val="0"/>
                  </a:spcBef>
                  <a:buFont typeface="Wingdings" panose="05000000000000000000" pitchFamily="2" charset="2"/>
                  <a:buChar char="§"/>
                </a:pPr>
                <a:r>
                  <a:rPr lang="en-US" sz="3200" dirty="0">
                    <a:effectLst/>
                  </a:rPr>
                  <a:t>Query </a:t>
                </a:r>
                <a:r>
                  <a:rPr lang="en-US" sz="3200" b="1" i="1" dirty="0">
                    <a:effectLst/>
                  </a:rPr>
                  <a:t>x=(</a:t>
                </a:r>
                <a:r>
                  <a:rPr lang="en-US" sz="3200" b="1" i="1" dirty="0"/>
                  <a:t>x</a:t>
                </a:r>
                <a:r>
                  <a:rPr lang="en-US" sz="3200" b="1" i="1" baseline="-25000" dirty="0"/>
                  <a:t>1</a:t>
                </a:r>
                <a:r>
                  <a:rPr lang="en-US" sz="3200" b="1" i="1" dirty="0"/>
                  <a:t>, x</a:t>
                </a:r>
                <a:r>
                  <a:rPr lang="en-US" sz="3200" b="1" i="1" baseline="-25000" dirty="0"/>
                  <a:t>2</a:t>
                </a:r>
                <a:r>
                  <a:rPr lang="en-US" sz="3200" b="1" i="1" dirty="0"/>
                  <a:t>,…,</a:t>
                </a:r>
                <a:r>
                  <a:rPr lang="en-US" sz="3200" b="1" i="1" dirty="0" err="1"/>
                  <a:t>x</a:t>
                </a:r>
                <a:r>
                  <a:rPr lang="en-US" sz="3200" b="1" i="1" baseline="-25000" dirty="0" err="1"/>
                  <a:t>m</a:t>
                </a:r>
                <a:r>
                  <a:rPr lang="en-US" sz="3200" b="1" i="1" baseline="-25000" dirty="0"/>
                  <a:t> </a:t>
                </a:r>
                <a:r>
                  <a:rPr lang="en-US" sz="3200" b="1" i="1" dirty="0"/>
                  <a:t>)</a:t>
                </a:r>
                <a:r>
                  <a:rPr lang="en-US" sz="3200" b="1" dirty="0"/>
                  <a:t> </a:t>
                </a:r>
                <a:r>
                  <a:rPr lang="en-US" sz="3200" dirty="0"/>
                  <a:t>where </a:t>
                </a:r>
                <a:r>
                  <a:rPr lang="en-US" sz="3200" b="1" dirty="0"/>
                  <a:t> </a:t>
                </a:r>
                <a:r>
                  <a:rPr lang="en-US" sz="3200" b="1" i="1" dirty="0" err="1"/>
                  <a:t>x</a:t>
                </a:r>
                <a:r>
                  <a:rPr lang="en-US" sz="3200" b="1" i="1" baseline="-25000" dirty="0" err="1"/>
                  <a:t>t</a:t>
                </a:r>
                <a:r>
                  <a:rPr lang="en-US" sz="3200" b="1" dirty="0"/>
                  <a:t> </a:t>
                </a:r>
                <a:r>
                  <a:rPr lang="en-US" sz="3200" dirty="0"/>
                  <a:t>is the number of occurrences of</a:t>
                </a:r>
                <a:r>
                  <a:rPr lang="en-US" sz="3200" b="1" dirty="0"/>
                  <a:t> </a:t>
                </a:r>
                <a:r>
                  <a:rPr lang="en-US" sz="3200" b="1" i="1" dirty="0"/>
                  <a:t>t</a:t>
                </a:r>
                <a:r>
                  <a:rPr lang="en-US" sz="3200" dirty="0"/>
                  <a:t>-</a:t>
                </a:r>
                <a:r>
                  <a:rPr lang="en-US" sz="3200" dirty="0" err="1"/>
                  <a:t>th</a:t>
                </a:r>
                <a:r>
                  <a:rPr lang="en-US" sz="3200" dirty="0"/>
                  <a:t> keyword,</a:t>
                </a:r>
                <a:r>
                  <a:rPr lang="en-US" sz="3200" b="1" dirty="0"/>
                  <a:t> </a:t>
                </a:r>
              </a:p>
              <a:p>
                <a:pPr marL="0" lvl="1" indent="0">
                  <a:spcBef>
                    <a:spcPts val="0"/>
                  </a:spcBef>
                  <a:buNone/>
                </a:pPr>
                <a:r>
                  <a:rPr lang="en-US" sz="3200" dirty="0"/>
                  <a:t>                   Probability</a:t>
                </a:r>
                <a:r>
                  <a:rPr lang="en-US" sz="3200" b="1" i="1" dirty="0"/>
                  <a:t> P(</a:t>
                </a:r>
                <a:r>
                  <a:rPr lang="en-US" sz="3200" b="1" i="1" dirty="0" err="1"/>
                  <a:t>x|k</a:t>
                </a:r>
                <a:r>
                  <a:rPr lang="en-US" sz="3200" b="1" i="1" dirty="0"/>
                  <a:t>)</a:t>
                </a:r>
                <a:r>
                  <a:rPr lang="en-US" sz="3200" b="1" dirty="0"/>
                  <a:t> </a:t>
                </a:r>
                <a:r>
                  <a:rPr lang="en-US" sz="3200" dirty="0"/>
                  <a:t>of</a:t>
                </a:r>
                <a:r>
                  <a:rPr lang="en-US" sz="3200" b="1" dirty="0"/>
                  <a:t> </a:t>
                </a:r>
                <a:r>
                  <a:rPr lang="en-US" sz="3200" b="1" i="1" dirty="0"/>
                  <a:t>x</a:t>
                </a:r>
                <a:r>
                  <a:rPr lang="en-US" sz="3200" b="1" dirty="0"/>
                  <a:t> </a:t>
                </a:r>
                <a:r>
                  <a:rPr lang="en-US" sz="3200" dirty="0"/>
                  <a:t>at</a:t>
                </a:r>
                <a:r>
                  <a:rPr lang="en-US" sz="3200" b="1" dirty="0"/>
                  <a:t> k</a:t>
                </a:r>
                <a:r>
                  <a:rPr lang="en-US" sz="3200" dirty="0"/>
                  <a:t>-</a:t>
                </a:r>
                <a:r>
                  <a:rPr lang="en-US" sz="3200" dirty="0" err="1"/>
                  <a:t>th</a:t>
                </a:r>
                <a:r>
                  <a:rPr lang="en-US" sz="3200" dirty="0"/>
                  <a:t> class is</a:t>
                </a:r>
                <a:r>
                  <a:rPr lang="en-US" sz="3200" b="1" dirty="0"/>
                  <a:t>  </a:t>
                </a:r>
              </a:p>
              <a:p>
                <a:pPr marL="0" indent="0">
                  <a:buNone/>
                </a:pPr>
                <a:r>
                  <a:rPr lang="ru-RU" sz="3200" dirty="0"/>
                  <a:t>                        </a:t>
                </a:r>
                <a14:m>
                  <m:oMath xmlns:m="http://schemas.openxmlformats.org/officeDocument/2006/math">
                    <m:r>
                      <a:rPr lang="ru-RU" sz="3200" b="1" i="1">
                        <a:latin typeface="Cambria Math"/>
                      </a:rPr>
                      <m:t> </m:t>
                    </m:r>
                    <m:r>
                      <a:rPr lang="en-US" sz="3200" b="1" i="1" smtClean="0">
                        <a:latin typeface="Cambria Math"/>
                      </a:rPr>
                      <m:t>𝑷</m:t>
                    </m:r>
                    <m:d>
                      <m:dPr>
                        <m:ctrlPr>
                          <a:rPr lang="ru-RU" sz="3200" b="1" i="1">
                            <a:latin typeface="Cambria Math" panose="02040503050406030204" pitchFamily="18" charset="0"/>
                          </a:rPr>
                        </m:ctrlPr>
                      </m:dPr>
                      <m:e>
                        <m:r>
                          <a:rPr lang="en-US" sz="3200" b="1" i="1">
                            <a:latin typeface="Cambria Math"/>
                          </a:rPr>
                          <m:t>𝒙</m:t>
                        </m:r>
                        <m:r>
                          <a:rPr lang="en-US" sz="3200" b="1" i="1" smtClean="0">
                            <a:latin typeface="Cambria Math"/>
                          </a:rPr>
                          <m:t>|</m:t>
                        </m:r>
                        <m:r>
                          <a:rPr lang="en-US" sz="3200" b="1" i="1" smtClean="0">
                            <a:latin typeface="Cambria Math"/>
                          </a:rPr>
                          <m:t>𝒌</m:t>
                        </m:r>
                      </m:e>
                    </m:d>
                    <m:r>
                      <a:rPr lang="ru-RU" sz="3200" b="1" i="1">
                        <a:latin typeface="Cambria Math"/>
                      </a:rPr>
                      <m:t>=</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𝟏</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𝟏</m:t>
                            </m:r>
                          </m:sub>
                        </m:sSub>
                      </m:sup>
                    </m:sSubSup>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𝟐</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𝟐</m:t>
                            </m:r>
                          </m:sub>
                        </m:sSub>
                      </m:sup>
                    </m:sSubSup>
                    <m:r>
                      <a:rPr lang="ru-RU" sz="3200" b="1" i="1">
                        <a:latin typeface="Cambria Math"/>
                      </a:rPr>
                      <m:t>… </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en-US" sz="3200" b="1" i="1" smtClean="0">
                            <a:latin typeface="Cambria Math"/>
                          </a:rPr>
                          <m:t>𝒎</m:t>
                        </m:r>
                      </m:sub>
                      <m:sup>
                        <m:sSub>
                          <m:sSubPr>
                            <m:ctrlPr>
                              <a:rPr lang="ru-RU" sz="3200" b="1" i="1">
                                <a:latin typeface="Cambria Math" panose="02040503050406030204" pitchFamily="18" charset="0"/>
                              </a:rPr>
                            </m:ctrlPr>
                          </m:sSubPr>
                          <m:e>
                            <m:r>
                              <a:rPr lang="en-US" sz="3200" b="1" i="1">
                                <a:latin typeface="Cambria Math"/>
                              </a:rPr>
                              <m:t>𝒙</m:t>
                            </m:r>
                          </m:e>
                          <m:sub>
                            <m:r>
                              <a:rPr lang="en-US" sz="3200" b="1" i="1" smtClean="0">
                                <a:latin typeface="Cambria Math"/>
                              </a:rPr>
                              <m:t>𝒎</m:t>
                            </m:r>
                          </m:sub>
                        </m:sSub>
                      </m:sup>
                    </m:sSubSup>
                  </m:oMath>
                </a14:m>
                <a:r>
                  <a:rPr lang="ru-RU" sz="3200" i="1" dirty="0"/>
                  <a:t>       </a:t>
                </a:r>
                <a:r>
                  <a:rPr lang="ru-RU" sz="3200" dirty="0"/>
                  <a:t>                    </a:t>
                </a:r>
                <a:r>
                  <a:rPr lang="en-US" sz="2000" dirty="0"/>
                  <a:t>because of the independence assumption</a:t>
                </a:r>
                <a:r>
                  <a:rPr lang="ru-RU" sz="3200" dirty="0"/>
                  <a:t>	        </a:t>
                </a:r>
              </a:p>
              <a:p>
                <a:pPr marL="0" indent="0">
                  <a:buNone/>
                </a:pPr>
                <a:r>
                  <a:rPr lang="ru-RU" sz="3200" dirty="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07504" y="548680"/>
                <a:ext cx="8928992" cy="6309320"/>
              </a:xfrm>
              <a:blipFill rotWithShape="1">
                <a:blip r:embed="rId3"/>
                <a:stretch>
                  <a:fillRect l="-1776" t="-1256" r="-342"/>
                </a:stretch>
              </a:blipFill>
            </p:spPr>
            <p:txBody>
              <a:bodyPr/>
              <a:lstStyle/>
              <a:p>
                <a:r>
                  <a:rPr lang="ru-RU">
                    <a:noFill/>
                  </a:rPr>
                  <a:t> </a:t>
                </a:r>
              </a:p>
            </p:txBody>
          </p:sp>
        </mc:Fallback>
      </mc:AlternateContent>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23</a:t>
            </a:fld>
            <a:endParaRPr lang="ru-RU"/>
          </a:p>
        </p:txBody>
      </p:sp>
    </p:spTree>
    <p:extLst>
      <p:ext uri="{BB962C8B-B14F-4D97-AF65-F5344CB8AC3E}">
        <p14:creationId xmlns:p14="http://schemas.microsoft.com/office/powerpoint/2010/main" val="3645460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III: Naïve Bayes classifier rule, 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692696"/>
            <a:ext cx="8928992" cy="1296144"/>
          </a:xfrm>
        </p:spPr>
        <p:txBody>
          <a:bodyPr>
            <a:noAutofit/>
          </a:bodyPr>
          <a:lstStyle/>
          <a:p>
            <a:pPr marL="0" lvl="1" indent="0">
              <a:spcBef>
                <a:spcPts val="0"/>
              </a:spcBef>
              <a:buNone/>
            </a:pPr>
            <a:r>
              <a:rPr lang="en-US" sz="3200" b="1" dirty="0"/>
              <a:t>Naïve Bayes algorithm.</a:t>
            </a:r>
          </a:p>
          <a:p>
            <a:pPr marL="0" lvl="1" indent="0">
              <a:spcBef>
                <a:spcPts val="0"/>
              </a:spcBef>
              <a:buNone/>
            </a:pPr>
            <a:r>
              <a:rPr lang="en-US" dirty="0"/>
              <a:t>Given a database of classified articles with </a:t>
            </a:r>
            <a:r>
              <a:rPr lang="en-US" b="1" i="1" dirty="0"/>
              <a:t>m</a:t>
            </a:r>
            <a:r>
              <a:rPr lang="en-US" dirty="0"/>
              <a:t> keywords and q</a:t>
            </a:r>
            <a:r>
              <a:rPr lang="en-US" dirty="0">
                <a:effectLst/>
              </a:rPr>
              <a:t>uery </a:t>
            </a:r>
            <a:r>
              <a:rPr lang="en-US" b="1" i="1" dirty="0">
                <a:effectLst/>
              </a:rPr>
              <a:t>x=(</a:t>
            </a:r>
            <a:r>
              <a:rPr lang="en-US" b="1" i="1" dirty="0"/>
              <a:t>x</a:t>
            </a:r>
            <a:r>
              <a:rPr lang="en-US" b="1" i="1" baseline="-25000" dirty="0"/>
              <a:t>1</a:t>
            </a:r>
            <a:r>
              <a:rPr lang="en-US" b="1" i="1" dirty="0"/>
              <a:t>, x</a:t>
            </a:r>
            <a:r>
              <a:rPr lang="en-US" b="1" i="1" baseline="-25000" dirty="0"/>
              <a:t>2</a:t>
            </a:r>
            <a:r>
              <a:rPr lang="en-US" b="1" i="1" dirty="0"/>
              <a:t>,…,</a:t>
            </a:r>
            <a:r>
              <a:rPr lang="en-US" b="1" i="1" dirty="0" err="1"/>
              <a:t>x</a:t>
            </a:r>
            <a:r>
              <a:rPr lang="en-US" b="1" i="1" baseline="-25000" dirty="0" err="1"/>
              <a:t>m</a:t>
            </a:r>
            <a:r>
              <a:rPr lang="en-US" b="1" i="1" baseline="-25000" dirty="0"/>
              <a:t> </a:t>
            </a:r>
            <a:r>
              <a:rPr lang="en-US" b="1" i="1" dirty="0"/>
              <a:t>)</a:t>
            </a:r>
            <a:r>
              <a:rPr lang="en-US" dirty="0"/>
              <a:t> where  </a:t>
            </a:r>
            <a:r>
              <a:rPr lang="en-US" b="1" i="1" dirty="0" err="1"/>
              <a:t>x</a:t>
            </a:r>
            <a:r>
              <a:rPr lang="en-US" b="1" i="1" baseline="-25000" dirty="0" err="1"/>
              <a:t>t</a:t>
            </a:r>
            <a:r>
              <a:rPr lang="en-US" dirty="0"/>
              <a:t> is the number of occurrences of </a:t>
            </a:r>
            <a:r>
              <a:rPr lang="en-US" b="1" i="1" dirty="0"/>
              <a:t>t</a:t>
            </a:r>
            <a:r>
              <a:rPr lang="en-US" dirty="0"/>
              <a:t>-</a:t>
            </a:r>
            <a:r>
              <a:rPr lang="en-US" dirty="0" err="1"/>
              <a:t>th</a:t>
            </a:r>
            <a:r>
              <a:rPr lang="en-US" dirty="0"/>
              <a:t> keyword</a:t>
            </a:r>
          </a:p>
          <a:p>
            <a:pPr marL="0" lvl="1" indent="0">
              <a:spcBef>
                <a:spcPts val="0"/>
              </a:spcBef>
              <a:buNone/>
            </a:pPr>
            <a:r>
              <a:rPr lang="en-US" sz="3200" b="1" dirty="0"/>
              <a:t> </a:t>
            </a:r>
          </a:p>
          <a:p>
            <a:pPr marL="0" indent="0">
              <a:buNone/>
            </a:pPr>
            <a:r>
              <a:rPr lang="ru-RU" sz="3200" dirty="0"/>
              <a:t> </a:t>
            </a: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24</a:t>
            </a:fld>
            <a:endParaRPr lang="ru-RU"/>
          </a:p>
        </p:txBody>
      </p:sp>
      <mc:AlternateContent xmlns:mc="http://schemas.openxmlformats.org/markup-compatibility/2006" xmlns:a14="http://schemas.microsoft.com/office/drawing/2010/main">
        <mc:Choice Requires="a14">
          <p:sp>
            <p:nvSpPr>
              <p:cNvPr id="6" name="TextBox 5"/>
              <p:cNvSpPr txBox="1"/>
              <p:nvPr/>
            </p:nvSpPr>
            <p:spPr>
              <a:xfrm>
                <a:off x="370021" y="2060848"/>
                <a:ext cx="8773979" cy="4591193"/>
              </a:xfrm>
              <a:prstGeom prst="rect">
                <a:avLst/>
              </a:prstGeom>
              <a:noFill/>
              <a:ln w="25400">
                <a:solidFill>
                  <a:schemeClr val="accent1"/>
                </a:solidFill>
              </a:ln>
            </p:spPr>
            <p:txBody>
              <a:bodyPr wrap="square" rtlCol="0">
                <a:spAutoFit/>
              </a:bodyPr>
              <a:lstStyle/>
              <a:p>
                <a:pPr marL="0" lvl="1" indent="0">
                  <a:spcBef>
                    <a:spcPts val="0"/>
                  </a:spcBef>
                  <a:buNone/>
                </a:pPr>
                <a:r>
                  <a:rPr lang="en-US" sz="3200" dirty="0"/>
                  <a:t>1. Compute prior class probabilities </a:t>
                </a:r>
                <a:r>
                  <a:rPr lang="en-US" sz="3200" b="1" i="1" dirty="0"/>
                  <a:t>P(k)</a:t>
                </a:r>
                <a:r>
                  <a:rPr lang="en-US" sz="3200" dirty="0"/>
                  <a:t>, </a:t>
                </a:r>
                <a:r>
                  <a:rPr lang="en-US" sz="3200" b="1" i="1" dirty="0"/>
                  <a:t>k=1,2,…,K</a:t>
                </a:r>
                <a:r>
                  <a:rPr lang="en-US" sz="3200" dirty="0"/>
                  <a:t>.</a:t>
                </a:r>
              </a:p>
              <a:p>
                <a:pPr marL="0" lvl="1" indent="0">
                  <a:spcBef>
                    <a:spcPts val="0"/>
                  </a:spcBef>
                  <a:buNone/>
                </a:pPr>
                <a:r>
                  <a:rPr lang="en-US" sz="3200" dirty="0"/>
                  <a:t>2. Compute probabilities of </a:t>
                </a:r>
                <a:r>
                  <a:rPr lang="en-US" sz="3200" b="1" i="1" dirty="0"/>
                  <a:t>1</a:t>
                </a:r>
                <a:r>
                  <a:rPr lang="en-US" sz="3200" dirty="0"/>
                  <a:t>-st</a:t>
                </a:r>
                <a:r>
                  <a:rPr lang="en-US" sz="3200" b="1" dirty="0"/>
                  <a:t>, </a:t>
                </a:r>
                <a:r>
                  <a:rPr lang="en-US" sz="3200" b="1" i="1" dirty="0"/>
                  <a:t>2</a:t>
                </a:r>
                <a:r>
                  <a:rPr lang="en-US" sz="3200" dirty="0"/>
                  <a:t>-nd</a:t>
                </a:r>
                <a:r>
                  <a:rPr lang="en-US" sz="3200" b="1" dirty="0"/>
                  <a:t> ,…, </a:t>
                </a:r>
                <a:r>
                  <a:rPr lang="en-US" sz="3200" b="1" i="1" dirty="0"/>
                  <a:t>m</a:t>
                </a:r>
                <a:r>
                  <a:rPr lang="en-US" sz="3200" dirty="0"/>
                  <a:t>-</a:t>
                </a:r>
                <a:r>
                  <a:rPr lang="en-US" sz="3200" dirty="0" err="1"/>
                  <a:t>th</a:t>
                </a:r>
                <a:r>
                  <a:rPr lang="en-US" sz="3200" b="1" dirty="0"/>
                  <a:t> </a:t>
                </a:r>
                <a:r>
                  <a:rPr lang="ru-RU" sz="3200" dirty="0"/>
                  <a:t> </a:t>
                </a:r>
                <a:r>
                  <a:rPr lang="en-US" sz="3200" dirty="0"/>
                  <a:t> keywords </a:t>
                </a:r>
                <a:r>
                  <a:rPr lang="en-US" sz="3200" b="1" i="1" dirty="0" err="1"/>
                  <a:t>f</a:t>
                </a:r>
                <a:r>
                  <a:rPr lang="en-US" sz="3200" b="1" i="1" baseline="-25000" dirty="0" err="1"/>
                  <a:t>k</a:t>
                </a:r>
                <a:r>
                  <a:rPr lang="ru-RU" sz="3200" b="1" i="1" baseline="-25000" dirty="0"/>
                  <a:t>1</a:t>
                </a:r>
                <a:r>
                  <a:rPr lang="ru-RU" sz="3200" b="1" i="1" dirty="0"/>
                  <a:t>, </a:t>
                </a:r>
                <a:r>
                  <a:rPr lang="en-US" sz="3200" b="1" i="1" dirty="0" err="1"/>
                  <a:t>f</a:t>
                </a:r>
                <a:r>
                  <a:rPr lang="en-US" sz="3200" b="1" i="1" baseline="-25000" dirty="0" err="1"/>
                  <a:t>k</a:t>
                </a:r>
                <a:r>
                  <a:rPr lang="ru-RU" sz="3200" b="1" i="1" baseline="-25000" dirty="0"/>
                  <a:t>2</a:t>
                </a:r>
                <a:r>
                  <a:rPr lang="ru-RU" sz="3200" b="1" i="1" dirty="0"/>
                  <a:t>,…, </a:t>
                </a:r>
                <a:r>
                  <a:rPr lang="en-US" sz="3200" b="1" i="1" dirty="0" err="1"/>
                  <a:t>f</a:t>
                </a:r>
                <a:r>
                  <a:rPr lang="en-US" sz="3200" b="1" i="1" baseline="-25000" dirty="0" err="1"/>
                  <a:t>km</a:t>
                </a:r>
                <a:r>
                  <a:rPr lang="en-US" sz="3200" dirty="0"/>
                  <a:t> </a:t>
                </a:r>
                <a:r>
                  <a:rPr lang="en-US" sz="3200" dirty="0">
                    <a:effectLst/>
                  </a:rPr>
                  <a:t>at each  </a:t>
                </a:r>
                <a:r>
                  <a:rPr lang="en-US" sz="3200" b="1" i="1" dirty="0"/>
                  <a:t>k</a:t>
                </a:r>
                <a:r>
                  <a:rPr lang="en-US" sz="3200" dirty="0"/>
                  <a:t>-</a:t>
                </a:r>
                <a:r>
                  <a:rPr lang="en-US" sz="3200" dirty="0" err="1"/>
                  <a:t>th</a:t>
                </a:r>
                <a:r>
                  <a:rPr lang="en-US" sz="3200" dirty="0"/>
                  <a:t> class (</a:t>
                </a:r>
                <a:r>
                  <a:rPr lang="en-US" sz="3200" b="1" i="1" dirty="0"/>
                  <a:t>k=1,.., K</a:t>
                </a:r>
                <a:r>
                  <a:rPr lang="en-US" sz="3200" dirty="0"/>
                  <a:t>).</a:t>
                </a:r>
                <a:r>
                  <a:rPr lang="en-US" sz="3200" b="1" dirty="0"/>
                  <a:t> </a:t>
                </a:r>
              </a:p>
              <a:p>
                <a:pPr marL="0" lvl="1" indent="0">
                  <a:spcBef>
                    <a:spcPts val="0"/>
                  </a:spcBef>
                  <a:buNone/>
                </a:pPr>
                <a:r>
                  <a:rPr lang="en-US" sz="3200" dirty="0"/>
                  <a:t>3. Compute probability</a:t>
                </a:r>
                <a:r>
                  <a:rPr lang="en-US" sz="3200" b="1" i="1" dirty="0"/>
                  <a:t> P(</a:t>
                </a:r>
                <a:r>
                  <a:rPr lang="en-US" sz="3200" b="1" i="1" dirty="0" err="1"/>
                  <a:t>x|k</a:t>
                </a:r>
                <a:r>
                  <a:rPr lang="en-US" sz="3200" b="1" i="1" dirty="0"/>
                  <a:t>)</a:t>
                </a:r>
                <a:r>
                  <a:rPr lang="en-US" sz="3200" b="1" dirty="0"/>
                  <a:t> </a:t>
                </a:r>
                <a:r>
                  <a:rPr lang="en-US" sz="3200" dirty="0"/>
                  <a:t>of</a:t>
                </a:r>
                <a:r>
                  <a:rPr lang="en-US" sz="3200" b="1" dirty="0"/>
                  <a:t> </a:t>
                </a:r>
                <a:r>
                  <a:rPr lang="en-US" sz="3200" b="1" i="1" dirty="0"/>
                  <a:t>x</a:t>
                </a:r>
                <a:r>
                  <a:rPr lang="en-US" sz="3200" b="1" dirty="0"/>
                  <a:t> </a:t>
                </a:r>
                <a:r>
                  <a:rPr lang="en-US" sz="3200" dirty="0"/>
                  <a:t>at</a:t>
                </a:r>
                <a:r>
                  <a:rPr lang="en-US" sz="3200" b="1" dirty="0"/>
                  <a:t> </a:t>
                </a:r>
                <a:r>
                  <a:rPr lang="en-US" sz="3200" dirty="0"/>
                  <a:t>class </a:t>
                </a:r>
                <a:r>
                  <a:rPr lang="en-US" sz="3200" b="1" i="1" dirty="0"/>
                  <a:t>k</a:t>
                </a:r>
              </a:p>
              <a:p>
                <a:pPr marL="0" lvl="1" indent="0">
                  <a:spcBef>
                    <a:spcPts val="0"/>
                  </a:spcBef>
                  <a:buNone/>
                </a:pPr>
                <a:endParaRPr lang="en-US" sz="3200" b="1" i="1" dirty="0"/>
              </a:p>
              <a:p>
                <a:r>
                  <a:rPr lang="ru-RU" sz="3200" dirty="0"/>
                  <a:t>      </a:t>
                </a:r>
                <a14:m>
                  <m:oMath xmlns:m="http://schemas.openxmlformats.org/officeDocument/2006/math">
                    <m:r>
                      <a:rPr lang="ru-RU" sz="3200" b="1" i="1">
                        <a:latin typeface="Cambria Math"/>
                      </a:rPr>
                      <m:t> </m:t>
                    </m:r>
                    <m:r>
                      <a:rPr lang="en-US" sz="3200" b="1" i="1" smtClean="0">
                        <a:latin typeface="Cambria Math"/>
                      </a:rPr>
                      <m:t>𝑷</m:t>
                    </m:r>
                    <m:d>
                      <m:dPr>
                        <m:ctrlPr>
                          <a:rPr lang="ru-RU" sz="3200" b="1" i="1">
                            <a:latin typeface="Cambria Math" panose="02040503050406030204" pitchFamily="18" charset="0"/>
                          </a:rPr>
                        </m:ctrlPr>
                      </m:dPr>
                      <m:e>
                        <m:r>
                          <a:rPr lang="en-US" sz="3200" b="1" i="1">
                            <a:latin typeface="Cambria Math"/>
                          </a:rPr>
                          <m:t>𝒙</m:t>
                        </m:r>
                        <m:r>
                          <a:rPr lang="en-US" sz="3200" b="1" i="1" smtClean="0">
                            <a:latin typeface="Cambria Math"/>
                          </a:rPr>
                          <m:t>|</m:t>
                        </m:r>
                        <m:r>
                          <a:rPr lang="en-US" sz="3200" b="1" i="1" smtClean="0">
                            <a:latin typeface="Cambria Math"/>
                          </a:rPr>
                          <m:t>𝒌</m:t>
                        </m:r>
                      </m:e>
                    </m:d>
                    <m:r>
                      <a:rPr lang="ru-RU" sz="3200" b="1" i="1">
                        <a:latin typeface="Cambria Math"/>
                      </a:rPr>
                      <m:t>=</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𝟏</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𝟏</m:t>
                            </m:r>
                          </m:sub>
                        </m:sSub>
                      </m:sup>
                    </m:sSubSup>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𝟐</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𝟐</m:t>
                            </m:r>
                          </m:sub>
                        </m:sSub>
                      </m:sup>
                    </m:sSubSup>
                    <m:r>
                      <a:rPr lang="ru-RU" sz="3200" b="1" i="1">
                        <a:latin typeface="Cambria Math"/>
                      </a:rPr>
                      <m:t>… </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en-US" sz="3200" b="1" i="1" smtClean="0">
                            <a:latin typeface="Cambria Math"/>
                          </a:rPr>
                          <m:t>𝒎</m:t>
                        </m:r>
                      </m:sub>
                      <m:sup>
                        <m:sSub>
                          <m:sSubPr>
                            <m:ctrlPr>
                              <a:rPr lang="ru-RU" sz="3200" b="1" i="1">
                                <a:latin typeface="Cambria Math" panose="02040503050406030204" pitchFamily="18" charset="0"/>
                              </a:rPr>
                            </m:ctrlPr>
                          </m:sSubPr>
                          <m:e>
                            <m:r>
                              <a:rPr lang="en-US" sz="3200" b="1" i="1">
                                <a:latin typeface="Cambria Math"/>
                              </a:rPr>
                              <m:t>𝒙</m:t>
                            </m:r>
                          </m:e>
                          <m:sub>
                            <m:r>
                              <a:rPr lang="en-US" sz="3200" b="1" i="1" smtClean="0">
                                <a:latin typeface="Cambria Math"/>
                              </a:rPr>
                              <m:t>𝒎</m:t>
                            </m:r>
                          </m:sub>
                        </m:sSub>
                      </m:sup>
                    </m:sSubSup>
                  </m:oMath>
                </a14:m>
                <a:r>
                  <a:rPr lang="ru-RU" sz="3200" i="1" dirty="0"/>
                  <a:t> </a:t>
                </a:r>
                <a:r>
                  <a:rPr lang="en-US" sz="3200" dirty="0"/>
                  <a:t>                    (*)</a:t>
                </a:r>
                <a:r>
                  <a:rPr lang="ru-RU" sz="3200" dirty="0"/>
                  <a:t>  </a:t>
                </a:r>
                <a:endParaRPr lang="en-US" sz="3200" dirty="0"/>
              </a:p>
              <a:p>
                <a:r>
                  <a:rPr lang="ru-RU" sz="3200" dirty="0"/>
                  <a:t>                 </a:t>
                </a:r>
                <a:endParaRPr lang="en-US" sz="3200" dirty="0"/>
              </a:p>
              <a:p>
                <a:r>
                  <a:rPr lang="en-US" sz="3200" dirty="0"/>
                  <a:t>4. Compute products  </a:t>
                </a:r>
                <a:r>
                  <a:rPr lang="en-US" sz="3200" b="1" i="1" dirty="0"/>
                  <a:t>P(k, x)=P(k)P(</a:t>
                </a:r>
                <a:r>
                  <a:rPr lang="en-US" sz="3200" b="1" i="1" dirty="0" err="1"/>
                  <a:t>x|k</a:t>
                </a:r>
                <a:r>
                  <a:rPr lang="en-US" sz="3200" b="1" i="1" dirty="0"/>
                  <a:t>)</a:t>
                </a:r>
                <a:r>
                  <a:rPr lang="en-US" sz="3200" dirty="0"/>
                  <a:t> and assign </a:t>
                </a:r>
                <a:r>
                  <a:rPr lang="en-US" sz="3200" b="1" i="1" dirty="0"/>
                  <a:t>x</a:t>
                </a:r>
                <a:r>
                  <a:rPr lang="en-US" sz="3200" dirty="0"/>
                  <a:t> to that class </a:t>
                </a:r>
                <a:r>
                  <a:rPr lang="en-US" sz="3200" b="1" dirty="0"/>
                  <a:t>k</a:t>
                </a:r>
                <a:r>
                  <a:rPr lang="en-US" sz="3200" dirty="0"/>
                  <a:t> for which </a:t>
                </a:r>
                <a:r>
                  <a:rPr lang="en-US" sz="3200" b="1" i="1" dirty="0"/>
                  <a:t>P(k, x)</a:t>
                </a:r>
                <a:r>
                  <a:rPr lang="en-US" sz="3200" dirty="0"/>
                  <a:t> is maximum.</a:t>
                </a:r>
                <a:endParaRPr lang="ru-RU"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370021" y="2060848"/>
                <a:ext cx="8773979" cy="4591193"/>
              </a:xfrm>
              <a:prstGeom prst="rect">
                <a:avLst/>
              </a:prstGeom>
              <a:blipFill rotWithShape="1">
                <a:blip r:embed="rId3"/>
                <a:stretch>
                  <a:fillRect l="-1663" t="-1453" r="-970" b="-3170"/>
                </a:stretch>
              </a:blipFill>
              <a:ln w="25400">
                <a:solidFill>
                  <a:schemeClr val="accent1"/>
                </a:solidFill>
              </a:ln>
            </p:spPr>
            <p:txBody>
              <a:bodyPr/>
              <a:lstStyle/>
              <a:p>
                <a:r>
                  <a:rPr lang="ru-RU">
                    <a:noFill/>
                  </a:rPr>
                  <a:t> </a:t>
                </a:r>
              </a:p>
            </p:txBody>
          </p:sp>
        </mc:Fallback>
      </mc:AlternateContent>
    </p:spTree>
    <p:extLst>
      <p:ext uri="{BB962C8B-B14F-4D97-AF65-F5344CB8AC3E}">
        <p14:creationId xmlns:p14="http://schemas.microsoft.com/office/powerpoint/2010/main" val="328262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III: Naïve Bayes classifier rule, 3</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692696"/>
            <a:ext cx="8928992" cy="1296144"/>
          </a:xfrm>
        </p:spPr>
        <p:txBody>
          <a:bodyPr>
            <a:noAutofit/>
          </a:bodyPr>
          <a:lstStyle/>
          <a:p>
            <a:pPr marL="0" lvl="1" indent="0">
              <a:spcBef>
                <a:spcPts val="0"/>
              </a:spcBef>
              <a:buNone/>
            </a:pPr>
            <a:r>
              <a:rPr lang="en-US" sz="3200" b="1" dirty="0"/>
              <a:t>Naïve Bayes algorithm: </a:t>
            </a:r>
            <a:r>
              <a:rPr lang="en-US" sz="3200" b="1" dirty="0">
                <a:solidFill>
                  <a:srgbClr val="C00000"/>
                </a:solidFill>
              </a:rPr>
              <a:t>a PITFALL</a:t>
            </a:r>
          </a:p>
          <a:p>
            <a:pPr marL="0" lvl="1" indent="0">
              <a:spcBef>
                <a:spcPts val="0"/>
              </a:spcBef>
              <a:buNone/>
            </a:pPr>
            <a:r>
              <a:rPr lang="en-US" dirty="0"/>
              <a:t>Given a database of classified articles with </a:t>
            </a:r>
            <a:r>
              <a:rPr lang="en-US" b="1" i="1" dirty="0"/>
              <a:t>m</a:t>
            </a:r>
            <a:r>
              <a:rPr lang="en-US" dirty="0"/>
              <a:t> keywords and q</a:t>
            </a:r>
            <a:r>
              <a:rPr lang="en-US" dirty="0">
                <a:effectLst/>
              </a:rPr>
              <a:t>uery </a:t>
            </a:r>
            <a:r>
              <a:rPr lang="en-US" b="1" i="1" dirty="0">
                <a:effectLst/>
              </a:rPr>
              <a:t>x=(</a:t>
            </a:r>
            <a:r>
              <a:rPr lang="en-US" b="1" i="1" dirty="0"/>
              <a:t>x</a:t>
            </a:r>
            <a:r>
              <a:rPr lang="en-US" b="1" i="1" baseline="-25000" dirty="0"/>
              <a:t>1</a:t>
            </a:r>
            <a:r>
              <a:rPr lang="en-US" b="1" i="1" dirty="0"/>
              <a:t>, x</a:t>
            </a:r>
            <a:r>
              <a:rPr lang="en-US" b="1" i="1" baseline="-25000" dirty="0"/>
              <a:t>2</a:t>
            </a:r>
            <a:r>
              <a:rPr lang="en-US" b="1" i="1" dirty="0"/>
              <a:t>,…,</a:t>
            </a:r>
            <a:r>
              <a:rPr lang="en-US" b="1" i="1" dirty="0" err="1"/>
              <a:t>x</a:t>
            </a:r>
            <a:r>
              <a:rPr lang="en-US" b="1" i="1" baseline="-25000" dirty="0" err="1"/>
              <a:t>m</a:t>
            </a:r>
            <a:r>
              <a:rPr lang="en-US" b="1" i="1" baseline="-25000" dirty="0"/>
              <a:t> </a:t>
            </a:r>
            <a:r>
              <a:rPr lang="en-US" b="1" i="1" dirty="0"/>
              <a:t>)</a:t>
            </a:r>
            <a:r>
              <a:rPr lang="en-US" dirty="0"/>
              <a:t> where  </a:t>
            </a:r>
            <a:r>
              <a:rPr lang="en-US" b="1" i="1" dirty="0" err="1"/>
              <a:t>x</a:t>
            </a:r>
            <a:r>
              <a:rPr lang="en-US" b="1" i="1" baseline="-25000" dirty="0" err="1"/>
              <a:t>t</a:t>
            </a:r>
            <a:r>
              <a:rPr lang="en-US" dirty="0"/>
              <a:t> is the number of occurrences of </a:t>
            </a:r>
            <a:r>
              <a:rPr lang="en-US" b="1" i="1" dirty="0"/>
              <a:t>t</a:t>
            </a:r>
            <a:r>
              <a:rPr lang="en-US" dirty="0"/>
              <a:t>-</a:t>
            </a:r>
            <a:r>
              <a:rPr lang="en-US" dirty="0" err="1"/>
              <a:t>th</a:t>
            </a:r>
            <a:r>
              <a:rPr lang="en-US" dirty="0"/>
              <a:t> keyword</a:t>
            </a:r>
          </a:p>
          <a:p>
            <a:pPr marL="0" lvl="1" indent="0">
              <a:spcBef>
                <a:spcPts val="0"/>
              </a:spcBef>
              <a:buNone/>
            </a:pPr>
            <a:r>
              <a:rPr lang="en-US" sz="3200" b="1" dirty="0"/>
              <a:t> </a:t>
            </a:r>
          </a:p>
          <a:p>
            <a:pPr marL="0" indent="0">
              <a:buNone/>
            </a:pPr>
            <a:r>
              <a:rPr lang="ru-RU" sz="3200" dirty="0"/>
              <a:t> </a:t>
            </a: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25</a:t>
            </a:fld>
            <a:endParaRPr lang="ru-RU"/>
          </a:p>
        </p:txBody>
      </p:sp>
      <mc:AlternateContent xmlns:mc="http://schemas.openxmlformats.org/markup-compatibility/2006" xmlns:a14="http://schemas.microsoft.com/office/drawing/2010/main">
        <mc:Choice Requires="a14">
          <p:sp>
            <p:nvSpPr>
              <p:cNvPr id="6" name="TextBox 5"/>
              <p:cNvSpPr txBox="1"/>
              <p:nvPr/>
            </p:nvSpPr>
            <p:spPr>
              <a:xfrm>
                <a:off x="118501" y="1988840"/>
                <a:ext cx="8845987" cy="1144096"/>
              </a:xfrm>
              <a:prstGeom prst="rect">
                <a:avLst/>
              </a:prstGeom>
              <a:noFill/>
              <a:ln w="25400">
                <a:solidFill>
                  <a:schemeClr val="accent1"/>
                </a:solidFill>
              </a:ln>
            </p:spPr>
            <p:txBody>
              <a:bodyPr wrap="square" rtlCol="0">
                <a:spAutoFit/>
              </a:bodyPr>
              <a:lstStyle/>
              <a:p>
                <a:pPr marL="0" lvl="1" indent="0">
                  <a:spcBef>
                    <a:spcPts val="0"/>
                  </a:spcBef>
                  <a:buNone/>
                </a:pPr>
                <a:r>
                  <a:rPr lang="en-US" sz="3200" dirty="0"/>
                  <a:t>3. Compute probability</a:t>
                </a:r>
                <a:r>
                  <a:rPr lang="en-US" sz="3200" b="1" i="1" dirty="0"/>
                  <a:t> P(</a:t>
                </a:r>
                <a:r>
                  <a:rPr lang="en-US" sz="3200" b="1" i="1" dirty="0" err="1"/>
                  <a:t>x|k</a:t>
                </a:r>
                <a:r>
                  <a:rPr lang="en-US" sz="3200" b="1" i="1" dirty="0"/>
                  <a:t>)</a:t>
                </a:r>
                <a:r>
                  <a:rPr lang="en-US" sz="3200" b="1" dirty="0"/>
                  <a:t> </a:t>
                </a:r>
                <a:r>
                  <a:rPr lang="en-US" sz="3200" dirty="0"/>
                  <a:t>of</a:t>
                </a:r>
                <a:r>
                  <a:rPr lang="en-US" sz="3200" b="1" dirty="0"/>
                  <a:t> </a:t>
                </a:r>
                <a:r>
                  <a:rPr lang="en-US" sz="3200" b="1" i="1" dirty="0"/>
                  <a:t>x</a:t>
                </a:r>
                <a:r>
                  <a:rPr lang="en-US" sz="3200" b="1" dirty="0"/>
                  <a:t> </a:t>
                </a:r>
                <a:r>
                  <a:rPr lang="en-US" sz="3200" dirty="0"/>
                  <a:t>at</a:t>
                </a:r>
                <a:r>
                  <a:rPr lang="en-US" sz="3200" b="1" dirty="0"/>
                  <a:t> </a:t>
                </a:r>
                <a:r>
                  <a:rPr lang="en-US" sz="3200" dirty="0"/>
                  <a:t>class </a:t>
                </a:r>
                <a:r>
                  <a:rPr lang="en-US" sz="3200" b="1" i="1" dirty="0"/>
                  <a:t>k</a:t>
                </a:r>
              </a:p>
              <a:p>
                <a:r>
                  <a:rPr lang="ru-RU" sz="3200" dirty="0"/>
                  <a:t>     </a:t>
                </a:r>
                <a:r>
                  <a:rPr lang="en-US" sz="3200" dirty="0"/>
                  <a:t>                   </a:t>
                </a:r>
                <a:r>
                  <a:rPr lang="ru-RU" sz="3200" dirty="0"/>
                  <a:t> </a:t>
                </a:r>
                <a14:m>
                  <m:oMath xmlns:m="http://schemas.openxmlformats.org/officeDocument/2006/math">
                    <m:r>
                      <a:rPr lang="ru-RU" sz="3200" b="1" i="1">
                        <a:latin typeface="Cambria Math"/>
                      </a:rPr>
                      <m:t> </m:t>
                    </m:r>
                    <m:r>
                      <a:rPr lang="en-US" sz="3200" b="1" i="1" smtClean="0">
                        <a:latin typeface="Cambria Math"/>
                      </a:rPr>
                      <m:t>𝑷</m:t>
                    </m:r>
                    <m:d>
                      <m:dPr>
                        <m:ctrlPr>
                          <a:rPr lang="ru-RU" sz="3200" b="1" i="1">
                            <a:latin typeface="Cambria Math" panose="02040503050406030204" pitchFamily="18" charset="0"/>
                          </a:rPr>
                        </m:ctrlPr>
                      </m:dPr>
                      <m:e>
                        <m:r>
                          <a:rPr lang="en-US" sz="3200" b="1" i="1">
                            <a:latin typeface="Cambria Math"/>
                          </a:rPr>
                          <m:t>𝒙</m:t>
                        </m:r>
                        <m:r>
                          <a:rPr lang="en-US" sz="3200" b="1" i="1" smtClean="0">
                            <a:latin typeface="Cambria Math"/>
                          </a:rPr>
                          <m:t>|</m:t>
                        </m:r>
                        <m:r>
                          <a:rPr lang="en-US" sz="3200" b="1" i="1" smtClean="0">
                            <a:latin typeface="Cambria Math"/>
                          </a:rPr>
                          <m:t>𝒌</m:t>
                        </m:r>
                      </m:e>
                    </m:d>
                    <m:r>
                      <a:rPr lang="ru-RU" sz="3200" b="1" i="1">
                        <a:latin typeface="Cambria Math"/>
                      </a:rPr>
                      <m:t>=</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𝟏</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𝟏</m:t>
                            </m:r>
                          </m:sub>
                        </m:sSub>
                      </m:sup>
                    </m:sSubSup>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𝟐</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𝟐</m:t>
                            </m:r>
                          </m:sub>
                        </m:sSub>
                      </m:sup>
                    </m:sSubSup>
                    <m:r>
                      <a:rPr lang="ru-RU" sz="3200" b="1" i="1">
                        <a:latin typeface="Cambria Math"/>
                      </a:rPr>
                      <m:t>… </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en-US" sz="3200" b="1" i="1" smtClean="0">
                            <a:latin typeface="Cambria Math"/>
                          </a:rPr>
                          <m:t>𝒎</m:t>
                        </m:r>
                      </m:sub>
                      <m:sup>
                        <m:sSub>
                          <m:sSubPr>
                            <m:ctrlPr>
                              <a:rPr lang="ru-RU" sz="3200" b="1" i="1">
                                <a:latin typeface="Cambria Math" panose="02040503050406030204" pitchFamily="18" charset="0"/>
                              </a:rPr>
                            </m:ctrlPr>
                          </m:sSubPr>
                          <m:e>
                            <m:r>
                              <a:rPr lang="en-US" sz="3200" b="1" i="1">
                                <a:latin typeface="Cambria Math"/>
                              </a:rPr>
                              <m:t>𝒙</m:t>
                            </m:r>
                          </m:e>
                          <m:sub>
                            <m:r>
                              <a:rPr lang="en-US" sz="3200" b="1" i="1" smtClean="0">
                                <a:latin typeface="Cambria Math"/>
                              </a:rPr>
                              <m:t>𝒎</m:t>
                            </m:r>
                          </m:sub>
                        </m:sSub>
                      </m:sup>
                    </m:sSubSup>
                  </m:oMath>
                </a14:m>
                <a:r>
                  <a:rPr lang="ru-RU" sz="3200" i="1" dirty="0"/>
                  <a:t> </a:t>
                </a:r>
                <a:r>
                  <a:rPr lang="en-US" sz="3200" dirty="0"/>
                  <a:t>    (*)</a:t>
                </a:r>
                <a:r>
                  <a:rPr lang="ru-RU" sz="3200" dirty="0"/>
                  <a:t>                   </a:t>
                </a:r>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18501" y="1988840"/>
                <a:ext cx="8845987" cy="1144096"/>
              </a:xfrm>
              <a:prstGeom prst="rect">
                <a:avLst/>
              </a:prstGeom>
              <a:blipFill rotWithShape="1">
                <a:blip r:embed="rId3"/>
                <a:stretch>
                  <a:fillRect l="-1580" t="-5729" b="-13021"/>
                </a:stretch>
              </a:blipFill>
              <a:ln w="25400">
                <a:solidFill>
                  <a:schemeClr val="accent1"/>
                </a:solidFill>
              </a:ln>
            </p:spPr>
            <p:txBody>
              <a:bodyPr/>
              <a:lstStyle/>
              <a:p>
                <a:r>
                  <a:rPr lang="ru-RU">
                    <a:noFill/>
                  </a:rPr>
                  <a:t> </a:t>
                </a:r>
              </a:p>
            </p:txBody>
          </p:sp>
        </mc:Fallback>
      </mc:AlternateContent>
      <p:sp>
        <p:nvSpPr>
          <p:cNvPr id="7" name="TextBox 6"/>
          <p:cNvSpPr txBox="1"/>
          <p:nvPr/>
        </p:nvSpPr>
        <p:spPr>
          <a:xfrm>
            <a:off x="98503" y="3284984"/>
            <a:ext cx="9025499" cy="3785652"/>
          </a:xfrm>
          <a:prstGeom prst="rect">
            <a:avLst/>
          </a:prstGeom>
          <a:noFill/>
        </p:spPr>
        <p:txBody>
          <a:bodyPr wrap="square" rtlCol="0">
            <a:spAutoFit/>
          </a:bodyPr>
          <a:lstStyle/>
          <a:p>
            <a:r>
              <a:rPr lang="en-US" sz="3600" b="1" dirty="0">
                <a:solidFill>
                  <a:srgbClr val="C00000"/>
                </a:solidFill>
              </a:rPr>
              <a:t>Pitfall: </a:t>
            </a:r>
            <a:r>
              <a:rPr lang="en-US" sz="2800" dirty="0"/>
              <a:t>The probabilities </a:t>
            </a:r>
            <a:r>
              <a:rPr lang="en-US" sz="2800" b="1" i="1" dirty="0" err="1"/>
              <a:t>f</a:t>
            </a:r>
            <a:r>
              <a:rPr lang="en-US" sz="2800" b="1" i="1" baseline="-25000" dirty="0" err="1"/>
              <a:t>kt</a:t>
            </a:r>
            <a:r>
              <a:rPr lang="en-US" sz="2800" b="1" i="1" baseline="-25000" dirty="0"/>
              <a:t>  </a:t>
            </a:r>
            <a:r>
              <a:rPr lang="en-US" sz="2800" dirty="0"/>
              <a:t>are small in applications, of the order of a thousandth or millionth.</a:t>
            </a:r>
          </a:p>
          <a:p>
            <a:r>
              <a:rPr lang="en-US" sz="2800" dirty="0"/>
              <a:t>The product (*) is </a:t>
            </a:r>
            <a:r>
              <a:rPr lang="en-US" sz="2800" b="1" dirty="0"/>
              <a:t>very </a:t>
            </a:r>
            <a:r>
              <a:rPr lang="en-US" sz="2800" dirty="0"/>
              <a:t>small then. Say, a product of a dozen of reals of the order of 0.001 each, will come out as a real of the order of unity divided by </a:t>
            </a:r>
            <a:r>
              <a:rPr lang="en-US" sz="2800" b="1" dirty="0"/>
              <a:t>10</a:t>
            </a:r>
            <a:r>
              <a:rPr lang="en-US" sz="2800" b="1" baseline="30000" dirty="0"/>
              <a:t>36</a:t>
            </a:r>
            <a:r>
              <a:rPr lang="en-US" sz="2800" dirty="0"/>
              <a:t>. This is a digital </a:t>
            </a:r>
            <a:r>
              <a:rPr lang="en-US" sz="2800" b="1" dirty="0"/>
              <a:t>zero </a:t>
            </a:r>
            <a:r>
              <a:rPr lang="en-US" sz="2800" dirty="0"/>
              <a:t>for all practical purposes.</a:t>
            </a:r>
          </a:p>
          <a:p>
            <a:r>
              <a:rPr lang="en-US" sz="3600" b="1" dirty="0">
                <a:solidFill>
                  <a:srgbClr val="C00000"/>
                </a:solidFill>
              </a:rPr>
              <a:t>Way out:</a:t>
            </a:r>
            <a:r>
              <a:rPr lang="en-US" sz="3600" dirty="0"/>
              <a:t> </a:t>
            </a:r>
            <a:r>
              <a:rPr lang="en-US" sz="2800" dirty="0"/>
              <a:t>Use logarithms instead.</a:t>
            </a:r>
          </a:p>
          <a:p>
            <a:r>
              <a:rPr lang="en-US" sz="2800" dirty="0"/>
              <a:t> </a:t>
            </a:r>
            <a:endParaRPr lang="ru-RU" sz="2800" dirty="0"/>
          </a:p>
        </p:txBody>
      </p:sp>
    </p:spTree>
    <p:extLst>
      <p:ext uri="{BB962C8B-B14F-4D97-AF65-F5344CB8AC3E}">
        <p14:creationId xmlns:p14="http://schemas.microsoft.com/office/powerpoint/2010/main" val="1483454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III: Naïve </a:t>
            </a:r>
            <a:r>
              <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Bayes classifier rule, 4</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0" y="548680"/>
                <a:ext cx="9144000" cy="6309320"/>
              </a:xfrm>
            </p:spPr>
            <p:txBody>
              <a:bodyPr>
                <a:noAutofit/>
              </a:bodyPr>
              <a:lstStyle/>
              <a:p>
                <a:pPr marL="0" lvl="1" indent="0">
                  <a:spcBef>
                    <a:spcPts val="0"/>
                  </a:spcBef>
                  <a:buNone/>
                </a:pPr>
                <a:r>
                  <a:rPr lang="en-US" sz="3200" b="1" dirty="0"/>
                  <a:t>Computationally sound version of Naïve Bayes algorithm.</a:t>
                </a:r>
              </a:p>
              <a:p>
                <a:pPr marL="0" lvl="1" indent="0">
                  <a:spcBef>
                    <a:spcPts val="0"/>
                  </a:spcBef>
                  <a:buNone/>
                </a:pPr>
                <a:r>
                  <a:rPr lang="en-US" sz="3200" b="1" dirty="0"/>
                  <a:t> </a:t>
                </a:r>
              </a:p>
              <a:p>
                <a:pPr marL="0" lvl="1" indent="0">
                  <a:spcBef>
                    <a:spcPts val="0"/>
                  </a:spcBef>
                  <a:buNone/>
                </a:pPr>
                <a:r>
                  <a:rPr lang="en-US" sz="2800" dirty="0"/>
                  <a:t>1. Compute prior class probabilities </a:t>
                </a:r>
                <a:r>
                  <a:rPr lang="en-US" sz="2800" b="1" i="1" dirty="0"/>
                  <a:t>P(k)</a:t>
                </a:r>
                <a:r>
                  <a:rPr lang="en-US" sz="2800" dirty="0"/>
                  <a:t>, </a:t>
                </a:r>
                <a:r>
                  <a:rPr lang="en-US" sz="2800" b="1" i="1" dirty="0"/>
                  <a:t>k=1,2,…,K</a:t>
                </a:r>
                <a:r>
                  <a:rPr lang="en-US" sz="2800" dirty="0"/>
                  <a:t>.</a:t>
                </a:r>
              </a:p>
              <a:p>
                <a:pPr marL="0" lvl="1" indent="0">
                  <a:spcBef>
                    <a:spcPts val="0"/>
                  </a:spcBef>
                  <a:buNone/>
                </a:pPr>
                <a:r>
                  <a:rPr lang="en-US" sz="2800" dirty="0"/>
                  <a:t>2. Compute probabilities of </a:t>
                </a:r>
                <a:r>
                  <a:rPr lang="en-US" sz="2800" b="1" i="1" dirty="0"/>
                  <a:t>1</a:t>
                </a:r>
                <a:r>
                  <a:rPr lang="en-US" sz="2800" dirty="0"/>
                  <a:t>-st</a:t>
                </a:r>
                <a:r>
                  <a:rPr lang="en-US" sz="2800" b="1" dirty="0"/>
                  <a:t>, </a:t>
                </a:r>
                <a:r>
                  <a:rPr lang="en-US" sz="2800" b="1" i="1" dirty="0"/>
                  <a:t>2</a:t>
                </a:r>
                <a:r>
                  <a:rPr lang="en-US" sz="2800" dirty="0"/>
                  <a:t>-nd</a:t>
                </a:r>
                <a:r>
                  <a:rPr lang="en-US" sz="2800" b="1" dirty="0"/>
                  <a:t> ,…, </a:t>
                </a:r>
                <a:r>
                  <a:rPr lang="en-US" sz="2800" b="1" i="1" dirty="0"/>
                  <a:t>m</a:t>
                </a:r>
                <a:r>
                  <a:rPr lang="en-US" sz="2800" dirty="0"/>
                  <a:t>-</a:t>
                </a:r>
                <a:r>
                  <a:rPr lang="en-US" sz="2800" dirty="0" err="1"/>
                  <a:t>th</a:t>
                </a:r>
                <a:r>
                  <a:rPr lang="en-US" sz="2800" b="1" dirty="0"/>
                  <a:t> </a:t>
                </a:r>
                <a:r>
                  <a:rPr lang="en-US" sz="2800" dirty="0"/>
                  <a:t>keywords </a:t>
                </a:r>
                <a:r>
                  <a:rPr lang="en-US" sz="2800" b="1" i="1" dirty="0" err="1"/>
                  <a:t>f</a:t>
                </a:r>
                <a:r>
                  <a:rPr lang="en-US" sz="2800" b="1" i="1" baseline="-25000" dirty="0" err="1"/>
                  <a:t>k</a:t>
                </a:r>
                <a:r>
                  <a:rPr lang="ru-RU" sz="2800" b="1" i="1" baseline="-25000" dirty="0"/>
                  <a:t>1</a:t>
                </a:r>
                <a:r>
                  <a:rPr lang="ru-RU" sz="2800" b="1" i="1" dirty="0"/>
                  <a:t>, </a:t>
                </a:r>
                <a:r>
                  <a:rPr lang="en-US" sz="2800" b="1" i="1" dirty="0" err="1"/>
                  <a:t>f</a:t>
                </a:r>
                <a:r>
                  <a:rPr lang="en-US" sz="2800" b="1" i="1" baseline="-25000" dirty="0" err="1"/>
                  <a:t>k</a:t>
                </a:r>
                <a:r>
                  <a:rPr lang="ru-RU" sz="2800" b="1" i="1" baseline="-25000" dirty="0"/>
                  <a:t>2</a:t>
                </a:r>
                <a:r>
                  <a:rPr lang="ru-RU" sz="2800" b="1" i="1" dirty="0"/>
                  <a:t>,…, </a:t>
                </a:r>
                <a:r>
                  <a:rPr lang="en-US" sz="2800" b="1" i="1" dirty="0" err="1"/>
                  <a:t>f</a:t>
                </a:r>
                <a:r>
                  <a:rPr lang="en-US" sz="2800" b="1" i="1" baseline="-25000" dirty="0" err="1"/>
                  <a:t>km</a:t>
                </a:r>
                <a:r>
                  <a:rPr lang="en-US" sz="2800" dirty="0"/>
                  <a:t> </a:t>
                </a:r>
                <a:r>
                  <a:rPr lang="en-US" sz="2800" dirty="0">
                    <a:effectLst/>
                  </a:rPr>
                  <a:t>at each  </a:t>
                </a:r>
                <a:r>
                  <a:rPr lang="en-US" sz="2800" b="1" i="1" dirty="0"/>
                  <a:t>k</a:t>
                </a:r>
                <a:r>
                  <a:rPr lang="en-US" sz="2800" dirty="0"/>
                  <a:t>-</a:t>
                </a:r>
                <a:r>
                  <a:rPr lang="en-US" sz="2800" dirty="0" err="1"/>
                  <a:t>th</a:t>
                </a:r>
                <a:r>
                  <a:rPr lang="en-US" sz="2800" dirty="0"/>
                  <a:t> class (</a:t>
                </a:r>
                <a:r>
                  <a:rPr lang="en-US" sz="2800" b="1" i="1" dirty="0"/>
                  <a:t>k=1,.., K</a:t>
                </a:r>
                <a:r>
                  <a:rPr lang="en-US" sz="2800" dirty="0"/>
                  <a:t>).</a:t>
                </a:r>
                <a:r>
                  <a:rPr lang="en-US" sz="2800" b="1" dirty="0"/>
                  <a:t> </a:t>
                </a:r>
              </a:p>
              <a:p>
                <a:pPr marL="0" lvl="1" indent="0">
                  <a:spcBef>
                    <a:spcPts val="0"/>
                  </a:spcBef>
                  <a:buNone/>
                </a:pPr>
                <a:r>
                  <a:rPr lang="en-US" sz="2800" dirty="0"/>
                  <a:t>3. Compute logarithm </a:t>
                </a:r>
                <a:r>
                  <a:rPr lang="en-US" sz="2800" i="1" dirty="0"/>
                  <a:t>of </a:t>
                </a:r>
                <a:r>
                  <a:rPr lang="en-US" sz="2800" dirty="0"/>
                  <a:t>probability </a:t>
                </a:r>
                <a:r>
                  <a:rPr lang="en-US" sz="2800" b="1" i="1" dirty="0"/>
                  <a:t>P(</a:t>
                </a:r>
                <a:r>
                  <a:rPr lang="en-US" sz="2800" b="1" i="1" dirty="0" err="1"/>
                  <a:t>x|k</a:t>
                </a:r>
                <a:r>
                  <a:rPr lang="en-US" sz="2800" b="1" i="1" dirty="0"/>
                  <a:t>)</a:t>
                </a:r>
                <a:r>
                  <a:rPr lang="en-US" sz="2800" b="1" dirty="0"/>
                  <a:t> </a:t>
                </a:r>
                <a:r>
                  <a:rPr lang="en-US" sz="2800" dirty="0"/>
                  <a:t>of</a:t>
                </a:r>
                <a:r>
                  <a:rPr lang="en-US" sz="2800" b="1" dirty="0"/>
                  <a:t> </a:t>
                </a:r>
                <a:r>
                  <a:rPr lang="en-US" sz="2800" b="1" i="1" dirty="0"/>
                  <a:t>x</a:t>
                </a:r>
                <a:r>
                  <a:rPr lang="en-US" sz="2800" b="1" dirty="0"/>
                  <a:t> </a:t>
                </a:r>
                <a:r>
                  <a:rPr lang="en-US" sz="2800" dirty="0"/>
                  <a:t>at</a:t>
                </a:r>
                <a:r>
                  <a:rPr lang="en-US" sz="2800" b="1" dirty="0"/>
                  <a:t> k</a:t>
                </a:r>
                <a:r>
                  <a:rPr lang="en-US" sz="2800" dirty="0"/>
                  <a:t>-</a:t>
                </a:r>
                <a:r>
                  <a:rPr lang="en-US" sz="2800" dirty="0" err="1"/>
                  <a:t>th</a:t>
                </a:r>
                <a:r>
                  <a:rPr lang="en-US" sz="2800" dirty="0"/>
                  <a:t> class</a:t>
                </a:r>
                <a:r>
                  <a:rPr lang="en-US" sz="2800" b="1" dirty="0"/>
                  <a:t>  </a:t>
                </a:r>
              </a:p>
              <a:p>
                <a:pPr marL="0" indent="0">
                  <a:buNone/>
                </a:pPr>
                <a14:m>
                  <m:oMath xmlns:m="http://schemas.openxmlformats.org/officeDocument/2006/math">
                    <m:r>
                      <a:rPr lang="ru-RU" b="1" i="1">
                        <a:latin typeface="Cambria Math"/>
                      </a:rPr>
                      <m:t> </m:t>
                    </m:r>
                    <m:r>
                      <a:rPr lang="en-US" b="1" i="1" smtClean="0">
                        <a:latin typeface="Cambria Math"/>
                      </a:rPr>
                      <m:t>𝑳𝑷</m:t>
                    </m:r>
                    <m:d>
                      <m:dPr>
                        <m:ctrlPr>
                          <a:rPr lang="ru-RU" b="1" i="1">
                            <a:latin typeface="Cambria Math" panose="02040503050406030204" pitchFamily="18" charset="0"/>
                          </a:rPr>
                        </m:ctrlPr>
                      </m:dPr>
                      <m:e>
                        <m:r>
                          <a:rPr lang="en-US" b="1" i="1">
                            <a:latin typeface="Cambria Math"/>
                          </a:rPr>
                          <m:t>𝒙</m:t>
                        </m:r>
                        <m:r>
                          <a:rPr lang="en-US" b="1" i="1" smtClean="0">
                            <a:latin typeface="Cambria Math"/>
                          </a:rPr>
                          <m:t>|</m:t>
                        </m:r>
                        <m:r>
                          <a:rPr lang="en-US" b="1" i="1" smtClean="0">
                            <a:latin typeface="Cambria Math"/>
                          </a:rPr>
                          <m:t>𝒌</m:t>
                        </m:r>
                      </m:e>
                    </m:d>
                    <m:r>
                      <a:rPr lang="ru-RU" b="1" i="1">
                        <a:latin typeface="Cambria Math"/>
                      </a:rPr>
                      <m:t>=</m:t>
                    </m:r>
                    <m:sSubSup>
                      <m:sSubSupPr>
                        <m:ctrlPr>
                          <a:rPr lang="ru-RU" b="1" i="1">
                            <a:latin typeface="Cambria Math" panose="02040503050406030204" pitchFamily="18" charset="0"/>
                          </a:rPr>
                        </m:ctrlPr>
                      </m:sSubSupPr>
                      <m:e>
                        <m:sSub>
                          <m:sSubPr>
                            <m:ctrlPr>
                              <a:rPr lang="ru-RU" b="1" i="1" smtClean="0">
                                <a:latin typeface="Cambria Math" panose="02040503050406030204" pitchFamily="18" charset="0"/>
                              </a:rPr>
                            </m:ctrlPr>
                          </m:sSubPr>
                          <m:e>
                            <m:r>
                              <a:rPr lang="en-US" b="1" i="1">
                                <a:latin typeface="Cambria Math"/>
                              </a:rPr>
                              <m:t>𝒙</m:t>
                            </m:r>
                          </m:e>
                          <m:sub>
                            <m:r>
                              <a:rPr lang="ru-RU" b="1" i="1">
                                <a:latin typeface="Cambria Math"/>
                              </a:rPr>
                              <m:t>𝟏</m:t>
                            </m:r>
                          </m:sub>
                        </m:sSub>
                        <m:r>
                          <a:rPr lang="en-US" b="1" i="1" smtClean="0">
                            <a:latin typeface="Cambria Math"/>
                          </a:rPr>
                          <m:t>𝒍𝒐𝒈</m:t>
                        </m:r>
                        <m:r>
                          <a:rPr lang="en-US" b="1" i="1" smtClean="0">
                            <a:latin typeface="Cambria Math"/>
                          </a:rPr>
                          <m:t>(</m:t>
                        </m:r>
                        <m:r>
                          <a:rPr lang="en-US" b="1" i="1">
                            <a:latin typeface="Cambria Math"/>
                          </a:rPr>
                          <m:t>𝒇</m:t>
                        </m:r>
                      </m:e>
                      <m:sub>
                        <m:r>
                          <a:rPr lang="en-US" b="1" i="1">
                            <a:latin typeface="Cambria Math"/>
                          </a:rPr>
                          <m:t>𝒌</m:t>
                        </m:r>
                        <m:r>
                          <a:rPr lang="ru-RU" b="1" i="1">
                            <a:latin typeface="Cambria Math"/>
                          </a:rPr>
                          <m:t>𝟏</m:t>
                        </m:r>
                      </m:sub>
                      <m:sup/>
                    </m:sSubSup>
                    <m:r>
                      <a:rPr lang="en-US" b="1" i="1" smtClean="0">
                        <a:latin typeface="Cambria Math"/>
                      </a:rPr>
                      <m:t>)+</m:t>
                    </m:r>
                    <m:sSubSup>
                      <m:sSubSupPr>
                        <m:ctrlPr>
                          <a:rPr lang="ru-RU" b="1" i="1" smtClean="0">
                            <a:latin typeface="Cambria Math" panose="02040503050406030204" pitchFamily="18" charset="0"/>
                          </a:rPr>
                        </m:ctrlPr>
                      </m:sSubSupPr>
                      <m:e>
                        <m:sSub>
                          <m:sSubPr>
                            <m:ctrlPr>
                              <a:rPr lang="ru-RU" b="1" i="1" smtClean="0">
                                <a:latin typeface="Cambria Math" panose="02040503050406030204" pitchFamily="18" charset="0"/>
                              </a:rPr>
                            </m:ctrlPr>
                          </m:sSubPr>
                          <m:e>
                            <m:r>
                              <a:rPr lang="en-US" b="1" i="1">
                                <a:latin typeface="Cambria Math"/>
                              </a:rPr>
                              <m:t>𝒙</m:t>
                            </m:r>
                          </m:e>
                          <m:sub>
                            <m:r>
                              <a:rPr lang="en-US" b="1" i="1" smtClean="0">
                                <a:latin typeface="Cambria Math"/>
                              </a:rPr>
                              <m:t>𝟐</m:t>
                            </m:r>
                          </m:sub>
                        </m:sSub>
                        <m:r>
                          <a:rPr lang="en-US" b="1" i="1" smtClean="0">
                            <a:latin typeface="Cambria Math"/>
                          </a:rPr>
                          <m:t>𝒍𝒐𝒈</m:t>
                        </m:r>
                        <m:r>
                          <a:rPr lang="en-US" b="1" i="1" smtClean="0">
                            <a:latin typeface="Cambria Math"/>
                          </a:rPr>
                          <m:t>(</m:t>
                        </m:r>
                        <m:r>
                          <a:rPr lang="en-US" b="1" i="1">
                            <a:latin typeface="Cambria Math"/>
                          </a:rPr>
                          <m:t>𝒇</m:t>
                        </m:r>
                      </m:e>
                      <m:sub>
                        <m:r>
                          <a:rPr lang="en-US" b="1" i="1">
                            <a:latin typeface="Cambria Math"/>
                          </a:rPr>
                          <m:t>𝒌</m:t>
                        </m:r>
                        <m:r>
                          <a:rPr lang="en-US" b="1" i="1" smtClean="0">
                            <a:latin typeface="Cambria Math"/>
                          </a:rPr>
                          <m:t>𝟐</m:t>
                        </m:r>
                      </m:sub>
                      <m:sup/>
                    </m:sSubSup>
                    <m:r>
                      <a:rPr lang="en-US" b="1" i="1" smtClean="0">
                        <a:latin typeface="Cambria Math"/>
                      </a:rPr>
                      <m:t>)+</m:t>
                    </m:r>
                    <m:r>
                      <a:rPr lang="ru-RU" b="1" i="1">
                        <a:latin typeface="Cambria Math"/>
                      </a:rPr>
                      <m:t>…</m:t>
                    </m:r>
                    <m:sSubSup>
                      <m:sSubSupPr>
                        <m:ctrlPr>
                          <a:rPr lang="ru-RU" b="1" i="1" smtClean="0">
                            <a:latin typeface="Cambria Math" panose="02040503050406030204" pitchFamily="18" charset="0"/>
                          </a:rPr>
                        </m:ctrlPr>
                      </m:sSubSupPr>
                      <m:e>
                        <m:r>
                          <a:rPr lang="en-US" b="1" i="1" smtClean="0">
                            <a:latin typeface="Cambria Math"/>
                          </a:rPr>
                          <m:t>+</m:t>
                        </m:r>
                        <m:sSub>
                          <m:sSubPr>
                            <m:ctrlPr>
                              <a:rPr lang="ru-RU" b="1" i="1" smtClean="0">
                                <a:latin typeface="Cambria Math" panose="02040503050406030204" pitchFamily="18" charset="0"/>
                              </a:rPr>
                            </m:ctrlPr>
                          </m:sSubPr>
                          <m:e>
                            <m:r>
                              <a:rPr lang="en-US" b="1" i="1">
                                <a:latin typeface="Cambria Math"/>
                              </a:rPr>
                              <m:t>𝒙</m:t>
                            </m:r>
                          </m:e>
                          <m:sub>
                            <m:r>
                              <a:rPr lang="en-US" b="1" i="1" smtClean="0">
                                <a:latin typeface="Cambria Math"/>
                              </a:rPr>
                              <m:t>𝒎</m:t>
                            </m:r>
                          </m:sub>
                        </m:sSub>
                        <m:r>
                          <a:rPr lang="en-US" b="1" i="1" smtClean="0">
                            <a:latin typeface="Cambria Math"/>
                          </a:rPr>
                          <m:t>𝒍𝒐𝒈</m:t>
                        </m:r>
                        <m:r>
                          <a:rPr lang="en-US" b="1" i="1" smtClean="0">
                            <a:latin typeface="Cambria Math"/>
                          </a:rPr>
                          <m:t>(</m:t>
                        </m:r>
                        <m:r>
                          <a:rPr lang="en-US" b="1" i="1">
                            <a:latin typeface="Cambria Math"/>
                          </a:rPr>
                          <m:t>𝒇</m:t>
                        </m:r>
                      </m:e>
                      <m:sub>
                        <m:r>
                          <a:rPr lang="en-US" b="1" i="1">
                            <a:latin typeface="Cambria Math"/>
                          </a:rPr>
                          <m:t>𝒌</m:t>
                        </m:r>
                        <m:r>
                          <a:rPr lang="en-US" b="1" i="1" smtClean="0">
                            <a:latin typeface="Cambria Math"/>
                          </a:rPr>
                          <m:t>𝒎</m:t>
                        </m:r>
                      </m:sub>
                      <m:sup/>
                    </m:sSubSup>
                    <m:r>
                      <a:rPr lang="en-US" b="1" i="1" smtClean="0">
                        <a:latin typeface="Cambria Math"/>
                      </a:rPr>
                      <m:t>)</m:t>
                    </m:r>
                  </m:oMath>
                </a14:m>
                <a:r>
                  <a:rPr lang="ru-RU" dirty="0"/>
                  <a:t> </a:t>
                </a:r>
                <a:endParaRPr lang="en-US" dirty="0"/>
              </a:p>
              <a:p>
                <a:pPr marL="0" indent="0">
                  <a:buNone/>
                </a:pPr>
                <a:r>
                  <a:rPr lang="en-US" dirty="0"/>
                  <a:t>4. Compute sums </a:t>
                </a:r>
              </a:p>
              <a:p>
                <a:pPr marL="0" indent="0">
                  <a:buNone/>
                </a:pPr>
                <a:r>
                  <a:rPr lang="en-US" b="1" i="1" dirty="0"/>
                  <a:t>                           LP(</a:t>
                </a:r>
                <a:r>
                  <a:rPr lang="en-US" b="1" i="1" dirty="0" err="1"/>
                  <a:t>k|x</a:t>
                </a:r>
                <a:r>
                  <a:rPr lang="en-US" b="1" i="1" dirty="0"/>
                  <a:t>)=log(P(k))+LP(</a:t>
                </a:r>
                <a:r>
                  <a:rPr lang="en-US" b="1" i="1" dirty="0" err="1"/>
                  <a:t>x|k</a:t>
                </a:r>
                <a:r>
                  <a:rPr lang="en-US" b="1" i="1" dirty="0"/>
                  <a:t>)</a:t>
                </a:r>
                <a:r>
                  <a:rPr lang="en-US" dirty="0"/>
                  <a:t> </a:t>
                </a:r>
              </a:p>
              <a:p>
                <a:pPr marL="0" indent="0">
                  <a:buNone/>
                </a:pPr>
                <a:r>
                  <a:rPr lang="en-US" dirty="0"/>
                  <a:t>and assign </a:t>
                </a:r>
                <a:r>
                  <a:rPr lang="en-US" b="1" i="1" dirty="0"/>
                  <a:t>x</a:t>
                </a:r>
                <a:r>
                  <a:rPr lang="en-US" dirty="0"/>
                  <a:t> to that class </a:t>
                </a:r>
                <a:r>
                  <a:rPr lang="en-US" b="1" dirty="0"/>
                  <a:t>k</a:t>
                </a:r>
                <a:r>
                  <a:rPr lang="en-US" dirty="0"/>
                  <a:t> for which </a:t>
                </a:r>
                <a:r>
                  <a:rPr lang="en-US" b="1" i="1" dirty="0"/>
                  <a:t>LP(</a:t>
                </a:r>
                <a:r>
                  <a:rPr lang="en-US" b="1" i="1" dirty="0" err="1"/>
                  <a:t>k|x</a:t>
                </a:r>
                <a:r>
                  <a:rPr lang="en-US" b="1" i="1" dirty="0"/>
                  <a:t>)</a:t>
                </a:r>
                <a:r>
                  <a:rPr lang="en-US" dirty="0"/>
                  <a:t> is maximum.</a:t>
                </a:r>
                <a:endParaRPr lang="ru-RU" dirty="0"/>
              </a:p>
              <a:p>
                <a:pPr marL="0" indent="0">
                  <a:buNone/>
                </a:pPr>
                <a:endParaRPr lang="ru-RU" sz="32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0" y="548680"/>
                <a:ext cx="9144000" cy="6309320"/>
              </a:xfrm>
              <a:blipFill rotWithShape="1">
                <a:blip r:embed="rId3"/>
                <a:stretch>
                  <a:fillRect l="-1667" t="-1256"/>
                </a:stretch>
              </a:blipFill>
            </p:spPr>
            <p:txBody>
              <a:bodyPr/>
              <a:lstStyle/>
              <a:p>
                <a:r>
                  <a:rPr lang="ru-RU">
                    <a:noFill/>
                  </a:rPr>
                  <a:t> </a:t>
                </a:r>
              </a:p>
            </p:txBody>
          </p:sp>
        </mc:Fallback>
      </mc:AlternateContent>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26</a:t>
            </a:fld>
            <a:endParaRPr lang="ru-RU"/>
          </a:p>
        </p:txBody>
      </p:sp>
    </p:spTree>
    <p:extLst>
      <p:ext uri="{BB962C8B-B14F-4D97-AF65-F5344CB8AC3E}">
        <p14:creationId xmlns:p14="http://schemas.microsoft.com/office/powerpoint/2010/main" val="2075996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IV: Probabilities of keywords,1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crucial part of Naïve Bayes algorithm: </a:t>
            </a: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b="1" dirty="0">
                <a:solidFill>
                  <a:srgbClr val="C00000"/>
                </a:solidFill>
                <a:cs typeface="Times New Roman" panose="02020603050405020304" pitchFamily="18" charset="0"/>
              </a:rPr>
              <a:t>2. Computing probabilities of keywords within classes.</a:t>
            </a:r>
            <a:endParaRPr lang="ru-RU" b="1" dirty="0">
              <a:solidFill>
                <a:srgbClr val="C00000"/>
              </a:solidFill>
            </a:endParaRPr>
          </a:p>
          <a:p>
            <a:pPr marL="0" lvl="1" indent="0">
              <a:spcBef>
                <a:spcPts val="0"/>
              </a:spcBef>
              <a:buNone/>
            </a:pP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27</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512572425"/>
              </p:ext>
            </p:extLst>
          </p:nvPr>
        </p:nvGraphicFramePr>
        <p:xfrm>
          <a:off x="323528" y="1772817"/>
          <a:ext cx="7776864" cy="4648709"/>
        </p:xfrm>
        <a:graphic>
          <a:graphicData uri="http://schemas.openxmlformats.org/drawingml/2006/table">
            <a:tbl>
              <a:tblPr firstRow="1" firstCol="1" lastRow="1" lastCol="1" bandRow="1" bandCol="1">
                <a:tableStyleId>{5C22544A-7EE6-4342-B048-85BDC9FD1C3A}</a:tableStyleId>
              </a:tblPr>
              <a:tblGrid>
                <a:gridCol w="93610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432734">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Article</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Keyword</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37560">
                <a:tc vMerge="1">
                  <a:txBody>
                    <a:bodyPr/>
                    <a:lstStyle/>
                    <a:p>
                      <a:endParaRPr lang="ru-RU"/>
                    </a:p>
                  </a:txBody>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3666209">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H4</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1        2       0       1       2         0        0        0        0       2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0        0       0       1       0         1        0        2        0       2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0        2       0       0       0         0        0        1        0       2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2        1       0       0       0         2        0        2        0       1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2        0       1       2       2         0        0        1        0       0</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0        1       0       3       2         1        2        0        0       0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1        0       2       0       1         1        0        3        1       1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0        1       0       1       1         0        1        1        0       0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0        0       2       0       1         2        0        0        2       0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1        0       2       2       0         2        2        0        0       0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0        0       1       1       2         1        1        0        2       0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0        0       1       0       0         2        2        0        2       0</a:t>
                      </a:r>
                      <a:endParaRPr lang="en-US" sz="2400" dirty="0">
                        <a:effectLst/>
                        <a:latin typeface="Times"/>
                        <a:ea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93862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IV: Probabilities of keywords, 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crucial part of Naïve Bayes algorithm: </a:t>
            </a:r>
          </a:p>
          <a:p>
            <a:pPr marL="0" lvl="1" indent="0">
              <a:spcBef>
                <a:spcPts val="0"/>
              </a:spcBef>
              <a:buNone/>
            </a:pPr>
            <a:r>
              <a:rPr lang="en-US" b="1" dirty="0">
                <a:solidFill>
                  <a:srgbClr val="C00000"/>
                </a:solidFill>
                <a:cs typeface="Times New Roman" panose="02020603050405020304" pitchFamily="18" charset="0"/>
              </a:rPr>
              <a:t>2. Computing probabilities of keywords within classes.</a:t>
            </a:r>
          </a:p>
          <a:p>
            <a:pPr marL="0" lvl="1" indent="0">
              <a:spcBef>
                <a:spcPts val="0"/>
              </a:spcBef>
              <a:buNone/>
            </a:pPr>
            <a:endParaRPr lang="ru-RU" b="1" dirty="0">
              <a:solidFill>
                <a:srgbClr val="C00000"/>
              </a:solidFill>
            </a:endParaRPr>
          </a:p>
          <a:p>
            <a:pPr marL="0" lvl="1" indent="0">
              <a:spcBef>
                <a:spcPts val="0"/>
              </a:spcBef>
              <a:buNone/>
            </a:pPr>
            <a:r>
              <a:rPr lang="en-US" dirty="0">
                <a:solidFill>
                  <a:schemeClr val="tx2"/>
                </a:solidFill>
              </a:rPr>
              <a:t>Take a look, say, at class F and see what is going on.</a:t>
            </a: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r>
              <a:rPr lang="en-US" b="1" dirty="0"/>
              <a:t>First issue: </a:t>
            </a:r>
            <a:r>
              <a:rPr lang="en-US" dirty="0"/>
              <a:t>Zero probability for keywords “fuel”, “relief”, and “tax” because of no occurrences. Not good because it would never assign an article x from the class to it if the article contains any of these keywords.</a:t>
            </a: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28</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1761614059"/>
              </p:ext>
            </p:extLst>
          </p:nvPr>
        </p:nvGraphicFramePr>
        <p:xfrm>
          <a:off x="251520" y="2348880"/>
          <a:ext cx="7776864" cy="2406268"/>
        </p:xfrm>
        <a:graphic>
          <a:graphicData uri="http://schemas.openxmlformats.org/drawingml/2006/table">
            <a:tbl>
              <a:tblPr firstRow="1" firstCol="1" lastRow="1" lastCol="1" bandRow="1" bandCol="1">
                <a:tableStyleId>{5C22544A-7EE6-4342-B048-85BDC9FD1C3A}</a:tableStyleId>
              </a:tblPr>
              <a:tblGrid>
                <a:gridCol w="93610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457774">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Article</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Keyword</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62879">
                <a:tc vMerge="1">
                  <a:txBody>
                    <a:bodyPr/>
                    <a:lstStyle/>
                    <a:p>
                      <a:endParaRPr lang="ru-RU"/>
                    </a:p>
                  </a:txBody>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455609">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1        2       0       1       2         0        0        0        0       2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0        0       0       1       0         1        0        2        0       2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0        2       0       0       0         0        0        1        0       2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2        1       0       0       0         2        0        2        0       1</a:t>
                      </a:r>
                      <a:endParaRPr lang="ru-RU" sz="2400" dirty="0">
                        <a:effectLst/>
                      </a:endParaRPr>
                    </a:p>
                    <a:p>
                      <a:pPr indent="151130" algn="just" hangingPunct="0">
                        <a:lnSpc>
                          <a:spcPts val="1200"/>
                        </a:lnSpc>
                        <a:spcAft>
                          <a:spcPts val="0"/>
                        </a:spcAft>
                      </a:pPr>
                      <a:endParaRPr lang="en-US" sz="2400" dirty="0">
                        <a:effectLst/>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785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IV: Probabilities of keywords, 3</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crucial part of Naïve Bayes algorithm: </a:t>
            </a:r>
          </a:p>
          <a:p>
            <a:pPr marL="0" lvl="1" indent="0">
              <a:spcBef>
                <a:spcPts val="0"/>
              </a:spcBef>
              <a:buNone/>
            </a:pPr>
            <a:r>
              <a:rPr lang="en-US" b="1" dirty="0">
                <a:solidFill>
                  <a:srgbClr val="C00000"/>
                </a:solidFill>
                <a:cs typeface="Times New Roman" panose="02020603050405020304" pitchFamily="18" charset="0"/>
              </a:rPr>
              <a:t>2. Computing probabilities of keywords within classes.</a:t>
            </a:r>
          </a:p>
          <a:p>
            <a:pPr marL="0" lvl="1" indent="0">
              <a:spcBef>
                <a:spcPts val="0"/>
              </a:spcBef>
              <a:buNone/>
            </a:pPr>
            <a:endParaRPr lang="ru-RU" b="1" dirty="0">
              <a:solidFill>
                <a:srgbClr val="C00000"/>
              </a:solidFill>
            </a:endParaRPr>
          </a:p>
          <a:p>
            <a:pPr marL="0" lvl="1" indent="0">
              <a:spcBef>
                <a:spcPts val="0"/>
              </a:spcBef>
              <a:buNone/>
            </a:pPr>
            <a:r>
              <a:rPr lang="en-US" dirty="0">
                <a:solidFill>
                  <a:schemeClr val="tx2"/>
                </a:solidFill>
              </a:rPr>
              <a:t>Take a look, say, at class F and see what is going on.</a:t>
            </a: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r>
              <a:rPr lang="en-US" b="1" dirty="0"/>
              <a:t>Second issue: </a:t>
            </a:r>
            <a:r>
              <a:rPr lang="en-US" dirty="0"/>
              <a:t>What probability should one assign to “woman”? A unity? And what is about “popular” or “equal”? How one should take into account the multiple occurrences?</a:t>
            </a: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29</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892203147"/>
              </p:ext>
            </p:extLst>
          </p:nvPr>
        </p:nvGraphicFramePr>
        <p:xfrm>
          <a:off x="251520" y="2348880"/>
          <a:ext cx="7776864" cy="2406268"/>
        </p:xfrm>
        <a:graphic>
          <a:graphicData uri="http://schemas.openxmlformats.org/drawingml/2006/table">
            <a:tbl>
              <a:tblPr firstRow="1" firstCol="1" lastRow="1" lastCol="1" bandRow="1" bandCol="1">
                <a:tableStyleId>{5C22544A-7EE6-4342-B048-85BDC9FD1C3A}</a:tableStyleId>
              </a:tblPr>
              <a:tblGrid>
                <a:gridCol w="93610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457774">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Article</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Keyword</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62879">
                <a:tc vMerge="1">
                  <a:txBody>
                    <a:bodyPr/>
                    <a:lstStyle/>
                    <a:p>
                      <a:endParaRPr lang="ru-RU"/>
                    </a:p>
                  </a:txBody>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455609">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1        2       0       1       2         0        0        0        0       2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0        0       0       1       0         1        0        2        0       2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0        2       0       0       0         0        0        1        0       2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2        1       0       0       0         2        0        2        0       1</a:t>
                      </a:r>
                      <a:endParaRPr lang="ru-RU" sz="2400" dirty="0">
                        <a:effectLst/>
                      </a:endParaRPr>
                    </a:p>
                    <a:p>
                      <a:pPr indent="151130" algn="just" hangingPunct="0">
                        <a:lnSpc>
                          <a:spcPts val="1200"/>
                        </a:lnSpc>
                        <a:spcAft>
                          <a:spcPts val="0"/>
                        </a:spcAft>
                      </a:pPr>
                      <a:endParaRPr lang="en-US" sz="2400" dirty="0">
                        <a:effectLst/>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9027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320"/>
            <a:ext cx="8754176" cy="70640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 Correlation structures, 1 </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323528" y="1052736"/>
            <a:ext cx="8712968" cy="5688632"/>
          </a:xfrm>
        </p:spPr>
        <p:txBody>
          <a:bodyPr>
            <a:normAutofit/>
          </a:bodyPr>
          <a:lstStyle/>
          <a:p>
            <a:pPr marL="457200" lvl="1" indent="0">
              <a:spcAft>
                <a:spcPts val="600"/>
              </a:spcAft>
              <a:buNone/>
            </a:pPr>
            <a:r>
              <a:rPr lang="en-US" sz="3600" dirty="0"/>
              <a:t>Typically, to analyze relations between different aspects</a:t>
            </a:r>
            <a:r>
              <a:rPr lang="en-US" sz="3600" b="1" dirty="0"/>
              <a:t>, all the features are divided in two parts: </a:t>
            </a:r>
          </a:p>
          <a:p>
            <a:pPr marL="457200" lvl="1" indent="0">
              <a:spcAft>
                <a:spcPts val="600"/>
              </a:spcAft>
              <a:buNone/>
            </a:pPr>
            <a:r>
              <a:rPr lang="en-US" sz="3600" b="1" dirty="0">
                <a:solidFill>
                  <a:schemeClr val="tx2"/>
                </a:solidFill>
              </a:rPr>
              <a:t>input features X  (one aspect) </a:t>
            </a:r>
            <a:r>
              <a:rPr lang="en-US" sz="3600" b="1" dirty="0"/>
              <a:t>and </a:t>
            </a:r>
          </a:p>
          <a:p>
            <a:pPr marL="457200" lvl="1" indent="0">
              <a:spcAft>
                <a:spcPts val="600"/>
              </a:spcAft>
              <a:buNone/>
            </a:pPr>
            <a:r>
              <a:rPr lang="en-US" sz="3600" b="1" dirty="0">
                <a:solidFill>
                  <a:schemeClr val="tx2"/>
                </a:solidFill>
              </a:rPr>
              <a:t>target features U (another aspect). </a:t>
            </a:r>
          </a:p>
          <a:p>
            <a:pPr marL="457200" lvl="1" indent="0">
              <a:spcAft>
                <a:spcPts val="600"/>
              </a:spcAft>
              <a:buNone/>
            </a:pPr>
            <a:r>
              <a:rPr lang="en-US" sz="3600" b="1" dirty="0"/>
              <a:t>Then a </a:t>
            </a:r>
            <a:r>
              <a:rPr lang="en-US" sz="3600" b="1" dirty="0">
                <a:solidFill>
                  <a:schemeClr val="tx2"/>
                </a:solidFill>
              </a:rPr>
              <a:t>rule F</a:t>
            </a:r>
            <a:r>
              <a:rPr lang="en-US" sz="3600" b="1" dirty="0"/>
              <a:t> is sought to establish a relation between the input and target features, most usefully like </a:t>
            </a:r>
            <a:r>
              <a:rPr lang="en-US" sz="3600" b="1" dirty="0">
                <a:solidFill>
                  <a:schemeClr val="tx2"/>
                </a:solidFill>
              </a:rPr>
              <a:t>U=F(X)</a:t>
            </a:r>
            <a:r>
              <a:rPr lang="en-US" sz="3600" b="1" dirty="0"/>
              <a:t>. </a:t>
            </a:r>
            <a:r>
              <a:rPr lang="en-US" sz="3600" dirty="0"/>
              <a:t>This would allow for</a:t>
            </a:r>
            <a:r>
              <a:rPr lang="en-US" sz="3600" b="1" dirty="0"/>
              <a:t> </a:t>
            </a:r>
            <a:r>
              <a:rPr lang="en-US" sz="3600" b="1" dirty="0">
                <a:solidFill>
                  <a:srgbClr val="C00000"/>
                </a:solidFill>
              </a:rPr>
              <a:t>predicting</a:t>
            </a:r>
            <a:r>
              <a:rPr lang="en-US" sz="3600" b="1" dirty="0"/>
              <a:t> </a:t>
            </a:r>
            <a:r>
              <a:rPr lang="en-US" sz="3600" b="1" dirty="0">
                <a:solidFill>
                  <a:schemeClr val="tx2"/>
                </a:solidFill>
              </a:rPr>
              <a:t>U</a:t>
            </a:r>
            <a:r>
              <a:rPr lang="en-US" sz="3600" b="1" dirty="0"/>
              <a:t> from </a:t>
            </a:r>
            <a:r>
              <a:rPr lang="en-US" sz="3600" b="1" dirty="0">
                <a:solidFill>
                  <a:schemeClr val="tx2"/>
                </a:solidFill>
              </a:rPr>
              <a:t>X</a:t>
            </a:r>
            <a:r>
              <a:rPr lang="en-US" sz="3600" b="1" dirty="0"/>
              <a:t>.</a:t>
            </a: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a:t>
            </a:fld>
            <a:endParaRPr lang="ru-RU" dirty="0"/>
          </a:p>
        </p:txBody>
      </p:sp>
    </p:spTree>
    <p:extLst>
      <p:ext uri="{BB962C8B-B14F-4D97-AF65-F5344CB8AC3E}">
        <p14:creationId xmlns:p14="http://schemas.microsoft.com/office/powerpoint/2010/main" val="737205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IV: Probabilities of keywords, 4</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9036496" cy="6309320"/>
          </a:xfrm>
        </p:spPr>
        <p:txBody>
          <a:bodyPr>
            <a:normAutofit lnSpcReduction="10000"/>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crucial part of Naïve Bayes algorithm: </a:t>
            </a:r>
          </a:p>
          <a:p>
            <a:pPr marL="0" lvl="1" indent="0">
              <a:spcBef>
                <a:spcPts val="0"/>
              </a:spcBef>
              <a:buNone/>
            </a:pPr>
            <a:r>
              <a:rPr lang="en-US" b="1" dirty="0">
                <a:solidFill>
                  <a:srgbClr val="C00000"/>
                </a:solidFill>
                <a:cs typeface="Times New Roman" panose="02020603050405020304" pitchFamily="18" charset="0"/>
              </a:rPr>
              <a:t>2. Computing probabilities of keywords within classes.</a:t>
            </a: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r>
              <a:rPr lang="en-US" sz="3200" b="1" dirty="0">
                <a:solidFill>
                  <a:schemeClr val="tx2"/>
                </a:solidFill>
              </a:rPr>
              <a:t>“Bag of words” model solves all!</a:t>
            </a:r>
          </a:p>
          <a:p>
            <a:pPr marL="0" lvl="1" indent="0">
              <a:spcBef>
                <a:spcPts val="0"/>
              </a:spcBef>
              <a:buNone/>
            </a:pPr>
            <a:endParaRPr lang="en-US" sz="2800" dirty="0">
              <a:latin typeface="Times New Roman" panose="02020603050405020304" pitchFamily="18" charset="0"/>
              <a:cs typeface="Times New Roman" panose="02020603050405020304" pitchFamily="18" charset="0"/>
            </a:endParaRPr>
          </a:p>
          <a:p>
            <a:pPr marL="0" lvl="1" indent="0">
              <a:spcBef>
                <a:spcPts val="0"/>
              </a:spcBef>
              <a:buNone/>
            </a:pPr>
            <a:r>
              <a:rPr lang="en-US" sz="2800" dirty="0">
                <a:latin typeface="Times New Roman" panose="02020603050405020304" pitchFamily="18" charset="0"/>
                <a:cs typeface="Times New Roman" panose="02020603050405020304" pitchFamily="18" charset="0"/>
              </a:rPr>
              <a:t>Put in a “bag” all the keywords from the upper line of the table (the 10 of them). Add all the occurrences of all keywords in the category (3+5+0+2+2+3+0+5+ 0+7=27), 37 altogether.  The probability of a keyword, say, “equal” </a:t>
            </a:r>
            <a:r>
              <a:rPr lang="en-US" sz="2800" b="1" dirty="0">
                <a:latin typeface="Times New Roman" panose="02020603050405020304" pitchFamily="18" charset="0"/>
                <a:cs typeface="Times New Roman" panose="02020603050405020304" pitchFamily="18" charset="0"/>
              </a:rPr>
              <a:t>is its total occurrence number</a:t>
            </a:r>
            <a:r>
              <a:rPr lang="en-US" sz="2800" dirty="0">
                <a:latin typeface="Times New Roman" panose="02020603050405020304" pitchFamily="18" charset="0"/>
                <a:cs typeface="Times New Roman" panose="02020603050405020304" pitchFamily="18" charset="0"/>
              </a:rPr>
              <a:t>, 5, </a:t>
            </a:r>
            <a:r>
              <a:rPr lang="en-US" sz="2800" b="1" dirty="0">
                <a:latin typeface="Times New Roman" panose="02020603050405020304" pitchFamily="18" charset="0"/>
                <a:cs typeface="Times New Roman" panose="02020603050405020304" pitchFamily="18" charset="0"/>
              </a:rPr>
              <a:t>plus 1</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related to the bag size</a:t>
            </a:r>
            <a:r>
              <a:rPr lang="en-US" sz="2800" dirty="0">
                <a:latin typeface="Times New Roman" panose="02020603050405020304" pitchFamily="18" charset="0"/>
                <a:cs typeface="Times New Roman" panose="02020603050405020304" pitchFamily="18" charset="0"/>
              </a:rPr>
              <a:t>, 37: 6/37=0.1622. </a:t>
            </a: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30</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392362865"/>
              </p:ext>
            </p:extLst>
          </p:nvPr>
        </p:nvGraphicFramePr>
        <p:xfrm>
          <a:off x="251520" y="1382424"/>
          <a:ext cx="7776864" cy="1761085"/>
        </p:xfrm>
        <a:graphic>
          <a:graphicData uri="http://schemas.openxmlformats.org/drawingml/2006/table">
            <a:tbl>
              <a:tblPr firstRow="1" firstCol="1" lastRow="1" lastCol="1" bandRow="1" bandCol="1">
                <a:tableStyleId>{5C22544A-7EE6-4342-B048-85BDC9FD1C3A}</a:tableStyleId>
              </a:tblPr>
              <a:tblGrid>
                <a:gridCol w="93610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420048">
                <a:tc>
                  <a:txBody>
                    <a:bodyPr/>
                    <a:lstStyle/>
                    <a:p>
                      <a:pPr indent="151130" algn="just" hangingPunct="0">
                        <a:lnSpc>
                          <a:spcPts val="1200"/>
                        </a:lnSpc>
                        <a:spcAft>
                          <a:spcPts val="0"/>
                        </a:spcAft>
                      </a:pPr>
                      <a:endParaRPr lang="en-US" sz="1800" dirty="0">
                        <a:effectLst/>
                        <a:latin typeface="Times"/>
                        <a:ea typeface="Times New Roman"/>
                        <a:cs typeface="Times New Roman"/>
                      </a:endParaRPr>
                    </a:p>
                    <a:p>
                      <a:pPr indent="151130" algn="just" hangingPunct="0">
                        <a:lnSpc>
                          <a:spcPts val="1200"/>
                        </a:lnSpc>
                        <a:spcAft>
                          <a:spcPts val="0"/>
                        </a:spcAft>
                      </a:pPr>
                      <a:r>
                        <a:rPr lang="en-US" sz="1800" dirty="0">
                          <a:effectLst/>
                          <a:latin typeface="Times"/>
                          <a:ea typeface="Times New Roman"/>
                          <a:cs typeface="Times New Roman"/>
                        </a:rPr>
                        <a:t>Article</a:t>
                      </a:r>
                      <a:endParaRPr lang="ru-RU" sz="18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283120">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1        2       0       1       2         0        0        0        0       2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0        0       0       1       0         1        0        2        0       2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0        2       0       0       0         0        0        1        0       2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2        1       0       0       0         2        0        2        0       1</a:t>
                      </a: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1277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IV: Probabilities of keywords, 5</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9036496"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crucial part of Naïve Bayes algorithm: </a:t>
            </a:r>
          </a:p>
          <a:p>
            <a:pPr marL="0" lvl="1" indent="0">
              <a:spcBef>
                <a:spcPts val="0"/>
              </a:spcBef>
              <a:buNone/>
            </a:pPr>
            <a:endParaRPr lang="en-US" sz="2800" b="1" dirty="0">
              <a:solidFill>
                <a:schemeClr val="tx2"/>
              </a:solidFill>
              <a:cs typeface="Times New Roman" panose="02020603050405020304" pitchFamily="18" charset="0"/>
            </a:endParaRPr>
          </a:p>
          <a:p>
            <a:pPr marL="0" lvl="1" indent="0">
              <a:spcBef>
                <a:spcPts val="0"/>
              </a:spcBef>
              <a:buNone/>
            </a:pPr>
            <a:r>
              <a:rPr lang="en-US" sz="2800" b="1" dirty="0">
                <a:solidFill>
                  <a:schemeClr val="tx2"/>
                </a:solidFill>
                <a:cs typeface="Times New Roman" panose="02020603050405020304" pitchFamily="18" charset="0"/>
              </a:rPr>
              <a:t>2. Computing probabilities of keywords within classes with Bag of Words model.</a:t>
            </a:r>
          </a:p>
          <a:p>
            <a:pPr marL="0" lvl="1" indent="0">
              <a:spcBef>
                <a:spcPts val="0"/>
              </a:spcBef>
              <a:buNone/>
            </a:pPr>
            <a:endParaRPr lang="en-US" b="1" dirty="0">
              <a:solidFill>
                <a:srgbClr val="C00000"/>
              </a:solidFill>
              <a:cs typeface="Times New Roman" panose="02020603050405020304" pitchFamily="18" charset="0"/>
            </a:endParaRP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r>
              <a:rPr lang="en-US" dirty="0"/>
              <a:t>For example, compute</a:t>
            </a:r>
            <a:r>
              <a:rPr lang="en-US" dirty="0">
                <a:solidFill>
                  <a:schemeClr val="tx2"/>
                </a:solidFill>
              </a:rPr>
              <a:t> f</a:t>
            </a:r>
            <a:r>
              <a:rPr lang="en-US" baseline="-25000" dirty="0">
                <a:solidFill>
                  <a:schemeClr val="tx2"/>
                </a:solidFill>
              </a:rPr>
              <a:t>drink,E</a:t>
            </a:r>
            <a:r>
              <a:rPr lang="en-US" dirty="0">
                <a:solidFill>
                  <a:schemeClr val="tx2"/>
                </a:solidFill>
              </a:rPr>
              <a:t>=(3+1)/(32+10)=4/42=</a:t>
            </a:r>
            <a:r>
              <a:rPr lang="en-US" dirty="0">
                <a:solidFill>
                  <a:srgbClr val="C00000"/>
                </a:solidFill>
              </a:rPr>
              <a:t>0.0952.</a:t>
            </a:r>
          </a:p>
          <a:p>
            <a:pPr marL="0" lvl="1" indent="0">
              <a:spcBef>
                <a:spcPts val="0"/>
              </a:spcBef>
              <a:buNone/>
            </a:pPr>
            <a:r>
              <a:rPr lang="en-US" dirty="0"/>
              <a:t>Here 3 is the total number of occurrences of keyword “drink” in class E, and 32, the total number of occurrences of all the ten keywords in E, so that 42 is the size of bag of words for class E.</a:t>
            </a: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31</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517061698"/>
              </p:ext>
            </p:extLst>
          </p:nvPr>
        </p:nvGraphicFramePr>
        <p:xfrm>
          <a:off x="179512" y="2492896"/>
          <a:ext cx="8352928" cy="208587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04499">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Probabilities of keywords within classes</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04499">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13521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0.108   0.162    0.027    0.081    0.081    0.108    0.027    0.162    0.027    0.216</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a:t>
                      </a:r>
                      <a:r>
                        <a:rPr lang="en-US" sz="1800" dirty="0">
                          <a:solidFill>
                            <a:srgbClr val="C00000"/>
                          </a:solidFill>
                          <a:effectLst/>
                        </a:rPr>
                        <a:t>0.095  </a:t>
                      </a:r>
                      <a:r>
                        <a:rPr lang="en-US" sz="1800" dirty="0">
                          <a:effectLst/>
                        </a:rPr>
                        <a:t> 0.071    0.095    0.167    0.167    0.071    0.095    0.143    0.048    0.048</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0.049   0.024    0.171    0.098    0.098    0.195    0.146    0.024    0.171    0.024</a:t>
                      </a: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570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IV: Probabilities of keywords, 6</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9036496"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crucial part of Naïve Bayes algorithm:</a:t>
            </a: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r>
              <a:rPr lang="en-US" b="1" dirty="0">
                <a:cs typeface="Times New Roman" panose="02020603050405020304" pitchFamily="18" charset="0"/>
              </a:rPr>
              <a:t>Take logarithms (natural here) of the probabilities above expressed in hundredth (to make all the logarithms positive):</a:t>
            </a:r>
          </a:p>
          <a:p>
            <a:pPr marL="0" lvl="1" indent="0">
              <a:spcBef>
                <a:spcPts val="0"/>
              </a:spcBef>
              <a:buNone/>
            </a:pPr>
            <a:endParaRPr lang="en-US" sz="3200" b="1"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dirty="0">
                <a:latin typeface="Times New Roman" panose="02020603050405020304" pitchFamily="18" charset="0"/>
                <a:cs typeface="Times New Roman" panose="02020603050405020304" pitchFamily="18" charset="0"/>
              </a:rPr>
              <a:t> </a:t>
            </a:r>
          </a:p>
          <a:p>
            <a:pPr marL="0" lvl="1" indent="0">
              <a:spcBef>
                <a:spcPts val="0"/>
              </a:spcBef>
              <a:buNone/>
            </a:pPr>
            <a:endParaRPr lang="en-US" sz="2800" b="1" dirty="0">
              <a:solidFill>
                <a:schemeClr val="tx2"/>
              </a:solidFill>
              <a:cs typeface="Times New Roman" panose="02020603050405020304" pitchFamily="18" charset="0"/>
            </a:endParaRPr>
          </a:p>
          <a:p>
            <a:pPr marL="0" lvl="1" indent="0">
              <a:spcBef>
                <a:spcPts val="0"/>
              </a:spcBef>
              <a:buNone/>
            </a:pPr>
            <a:endParaRPr lang="en-US" b="1" dirty="0">
              <a:solidFill>
                <a:srgbClr val="C00000"/>
              </a:solidFill>
              <a:cs typeface="Times New Roman" panose="02020603050405020304" pitchFamily="18" charset="0"/>
            </a:endParaRP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32</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666461056"/>
              </p:ext>
            </p:extLst>
          </p:nvPr>
        </p:nvGraphicFramePr>
        <p:xfrm>
          <a:off x="323528" y="4365104"/>
          <a:ext cx="8352928" cy="208587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04499">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Logarithms of  within class probabilities of keywords </a:t>
                      </a:r>
                      <a:r>
                        <a:rPr lang="en-US" sz="1800" baseline="0" dirty="0">
                          <a:effectLst/>
                        </a:rPr>
                        <a:t> multiplied </a:t>
                      </a:r>
                      <a:r>
                        <a:rPr lang="en-US" sz="1800" dirty="0">
                          <a:effectLst/>
                        </a:rPr>
                        <a:t> by 100</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04499">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13521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2.380    2.786    0.994    2.093    2.093    2.380    0.994    2.786    0.994    3.074</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2.254    1.966    2.254    2.813    2.813    1.966    2.254    2.659    1.561    1.561</a:t>
                      </a: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 1.585    0.892    2.838    2.278    2.278    2.971    2.683    0.892    2.838    0.892</a:t>
                      </a:r>
                    </a:p>
                  </a:txBody>
                  <a:tcPr marL="0" marR="0" marT="0" marB="0"/>
                </a:tc>
                <a:extLst>
                  <a:ext uri="{0D108BD9-81ED-4DB2-BD59-A6C34878D82A}">
                    <a16:rowId xmlns:a16="http://schemas.microsoft.com/office/drawing/2014/main" val="10002"/>
                  </a:ext>
                </a:extLst>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506656520"/>
              </p:ext>
            </p:extLst>
          </p:nvPr>
        </p:nvGraphicFramePr>
        <p:xfrm>
          <a:off x="251520" y="1052736"/>
          <a:ext cx="8352928" cy="208587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04499">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Within class probabilities of keywords</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04499">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13521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0.108   0.162    0.027    0.081    0.081    0.108    0.027    0.162    0.027    0.216</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0.095   0.071    0.095    0.167    0.167    0.071    0.095    0.143    0.048    0.048</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0.049   0.024    0.171    0.098    0.098    0.195    0.146    0.024    0.171    0.024</a:t>
                      </a: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31367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964488"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IV: Naïve Bayes - Final decision,1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9036496" cy="6309320"/>
          </a:xfrm>
        </p:spPr>
        <p:txBody>
          <a:bodyPr>
            <a:normAutofit fontScale="25000" lnSpcReduction="20000"/>
          </a:bodyPr>
          <a:lstStyle/>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r>
              <a:rPr lang="en-US" sz="11200" dirty="0">
                <a:cs typeface="Times New Roman" panose="02020603050405020304" pitchFamily="18" charset="0"/>
              </a:rPr>
              <a:t>Take logarithms of 100/3 (class probabilities being equal here):  </a:t>
            </a:r>
            <a:r>
              <a:rPr lang="en-US" sz="11200" dirty="0">
                <a:solidFill>
                  <a:schemeClr val="tx2"/>
                </a:solidFill>
                <a:cs typeface="Times New Roman" panose="02020603050405020304" pitchFamily="18" charset="0"/>
              </a:rPr>
              <a:t>C=log(100/3)=3.5066</a:t>
            </a:r>
            <a:r>
              <a:rPr lang="en-US" sz="11200" dirty="0">
                <a:cs typeface="Times New Roman" panose="02020603050405020304" pitchFamily="18" charset="0"/>
              </a:rPr>
              <a:t>.</a:t>
            </a:r>
          </a:p>
          <a:p>
            <a:pPr marL="457200" lvl="1" indent="-457200">
              <a:spcBef>
                <a:spcPts val="0"/>
              </a:spcBef>
              <a:buAutoNum type="arabicPeriod"/>
            </a:pPr>
            <a:endParaRPr lang="en-US" sz="11200" dirty="0">
              <a:cs typeface="Times New Roman" panose="02020603050405020304" pitchFamily="18" charset="0"/>
            </a:endParaRPr>
          </a:p>
          <a:p>
            <a:pPr marL="457200" lvl="1" indent="-457200">
              <a:spcBef>
                <a:spcPts val="0"/>
              </a:spcBef>
              <a:buAutoNum type="arabicPeriod" startAt="2"/>
            </a:pPr>
            <a:r>
              <a:rPr lang="en-US" sz="11200" dirty="0">
                <a:cs typeface="Times New Roman" panose="02020603050405020304" pitchFamily="18" charset="0"/>
              </a:rPr>
              <a:t>Take vector of query </a:t>
            </a:r>
            <a:r>
              <a:rPr lang="en-US" sz="11200" i="1" dirty="0">
                <a:cs typeface="Times New Roman" panose="02020603050405020304" pitchFamily="18" charset="0"/>
              </a:rPr>
              <a:t>x </a:t>
            </a:r>
            <a:r>
              <a:rPr lang="en-US" sz="11200" dirty="0">
                <a:cs typeface="Times New Roman" panose="02020603050405020304" pitchFamily="18" charset="0"/>
              </a:rPr>
              <a:t>(bottom line in Table above) and compute inner product of it and each of the lines in Table:</a:t>
            </a:r>
            <a:endParaRPr lang="en-US" sz="11200" dirty="0">
              <a:effectLst/>
            </a:endParaRPr>
          </a:p>
          <a:p>
            <a:pPr indent="0" algn="just" hangingPunct="0">
              <a:lnSpc>
                <a:spcPts val="1200"/>
              </a:lnSpc>
              <a:spcAft>
                <a:spcPts val="0"/>
              </a:spcAft>
              <a:buNone/>
            </a:pPr>
            <a:endParaRPr lang="en-US" sz="11200" dirty="0"/>
          </a:p>
          <a:p>
            <a:pPr algn="just" hangingPunct="0">
              <a:lnSpc>
                <a:spcPts val="1200"/>
              </a:lnSpc>
              <a:spcAft>
                <a:spcPts val="0"/>
              </a:spcAft>
              <a:buNone/>
            </a:pPr>
            <a:r>
              <a:rPr lang="en-US" sz="11200" dirty="0">
                <a:effectLst/>
              </a:rPr>
              <a:t>3.   Add respective results of 1 and 2.</a:t>
            </a:r>
          </a:p>
          <a:p>
            <a:pPr indent="0" algn="just" hangingPunct="0">
              <a:lnSpc>
                <a:spcPts val="1200"/>
              </a:lnSpc>
              <a:spcAft>
                <a:spcPts val="0"/>
              </a:spcAft>
              <a:buNone/>
            </a:pPr>
            <a:endParaRPr lang="en-US" sz="11200" dirty="0"/>
          </a:p>
          <a:p>
            <a:pPr algn="just" hangingPunct="0">
              <a:lnSpc>
                <a:spcPts val="1200"/>
              </a:lnSpc>
              <a:spcAft>
                <a:spcPts val="0"/>
              </a:spcAft>
              <a:buNone/>
            </a:pPr>
            <a:r>
              <a:rPr lang="en-US" sz="11200" dirty="0">
                <a:effectLst/>
              </a:rPr>
              <a:t>4.   Assign  x to class of maximum of the found values.</a:t>
            </a:r>
          </a:p>
          <a:p>
            <a:pPr indent="0" algn="just" hangingPunct="0">
              <a:lnSpc>
                <a:spcPts val="1200"/>
              </a:lnSpc>
              <a:spcAft>
                <a:spcPts val="0"/>
              </a:spcAft>
              <a:buNone/>
            </a:pPr>
            <a:r>
              <a:rPr lang="en-US" sz="11200" dirty="0">
                <a:effectLst/>
              </a:rPr>
              <a:t>  </a:t>
            </a:r>
            <a:r>
              <a:rPr lang="en-US" sz="6400" dirty="0">
                <a:effectLst/>
              </a:rPr>
              <a:t> </a:t>
            </a:r>
          </a:p>
          <a:p>
            <a:pPr indent="0" algn="just" hangingPunct="0">
              <a:lnSpc>
                <a:spcPts val="1200"/>
              </a:lnSpc>
              <a:spcAft>
                <a:spcPts val="0"/>
              </a:spcAft>
              <a:buNone/>
            </a:pPr>
            <a:endParaRPr lang="en-US" sz="3800" dirty="0">
              <a:effectLst/>
            </a:endParaRPr>
          </a:p>
          <a:p>
            <a:pPr indent="151130" algn="just" hangingPunct="0">
              <a:lnSpc>
                <a:spcPts val="1200"/>
              </a:lnSpc>
              <a:spcAft>
                <a:spcPts val="0"/>
              </a:spcAft>
            </a:pPr>
            <a:endParaRPr lang="en-US" sz="3800" dirty="0">
              <a:effectLst/>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dirty="0">
                <a:latin typeface="Times New Roman" panose="02020603050405020304" pitchFamily="18" charset="0"/>
                <a:cs typeface="Times New Roman" panose="02020603050405020304" pitchFamily="18" charset="0"/>
              </a:rPr>
              <a:t> </a:t>
            </a:r>
          </a:p>
          <a:p>
            <a:pPr marL="0" lvl="1" indent="0">
              <a:spcBef>
                <a:spcPts val="0"/>
              </a:spcBef>
              <a:buNone/>
            </a:pPr>
            <a:endParaRPr lang="en-US" sz="2800" b="1" dirty="0">
              <a:solidFill>
                <a:schemeClr val="tx2"/>
              </a:solidFill>
              <a:cs typeface="Times New Roman" panose="02020603050405020304" pitchFamily="18" charset="0"/>
            </a:endParaRPr>
          </a:p>
          <a:p>
            <a:pPr marL="0" lvl="1" indent="0">
              <a:spcBef>
                <a:spcPts val="0"/>
              </a:spcBef>
              <a:buNone/>
            </a:pPr>
            <a:endParaRPr lang="en-US" b="1" dirty="0">
              <a:solidFill>
                <a:srgbClr val="C00000"/>
              </a:solidFill>
              <a:cs typeface="Times New Roman" panose="02020603050405020304" pitchFamily="18" charset="0"/>
            </a:endParaRP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33</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3230311290"/>
              </p:ext>
            </p:extLst>
          </p:nvPr>
        </p:nvGraphicFramePr>
        <p:xfrm>
          <a:off x="467544" y="620688"/>
          <a:ext cx="8352928" cy="230425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18866">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Logarithms of  within class probabilities of keywords </a:t>
                      </a:r>
                      <a:r>
                        <a:rPr lang="en-US" sz="1800" baseline="0" dirty="0">
                          <a:effectLst/>
                        </a:rPr>
                        <a:t> multiplied </a:t>
                      </a:r>
                      <a:r>
                        <a:rPr lang="en-US" sz="1800" dirty="0">
                          <a:effectLst/>
                        </a:rPr>
                        <a:t> by 100</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23537">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82996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lnB w="12700" cap="flat" cmpd="sng" algn="ctr">
                      <a:solidFill>
                        <a:schemeClr val="tx1"/>
                      </a:solidFill>
                      <a:prstDash val="solid"/>
                      <a:round/>
                      <a:headEnd type="none" w="med" len="med"/>
                      <a:tailEnd type="none" w="med" len="med"/>
                    </a:lnB>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2.380    2.786    0.994    2.093    2.093    2.380    0.994    2.786    0.994    3.074</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2.254    1.966    2.254    2.813    2.813    1.966    2.254    2.659    1.561    1.561</a:t>
                      </a: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 1.585    0.892    2.838    2.278    2.278    2.971    2.683    0.892    2.838    0.892</a:t>
                      </a:r>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6972">
                <a:tc>
                  <a:txBody>
                    <a:bodyPr/>
                    <a:lstStyle/>
                    <a:p>
                      <a:pPr indent="151130" algn="just" hangingPunct="0">
                        <a:lnSpc>
                          <a:spcPts val="1200"/>
                        </a:lnSpc>
                        <a:spcAft>
                          <a:spcPts val="0"/>
                        </a:spcAft>
                      </a:pPr>
                      <a:endParaRPr lang="en-US" sz="2400" dirty="0">
                        <a:effectLst/>
                        <a:latin typeface="+mn-lt"/>
                        <a:ea typeface="Times New Roman"/>
                        <a:cs typeface="Times New Roman"/>
                      </a:endParaRPr>
                    </a:p>
                    <a:p>
                      <a:pPr indent="151130" algn="just" hangingPunct="0">
                        <a:lnSpc>
                          <a:spcPts val="1200"/>
                        </a:lnSpc>
                        <a:spcAft>
                          <a:spcPts val="0"/>
                        </a:spcAft>
                      </a:pPr>
                      <a:r>
                        <a:rPr lang="en-US" sz="2400" dirty="0">
                          <a:effectLst/>
                          <a:latin typeface="+mn-lt"/>
                          <a:ea typeface="Times New Roman"/>
                          <a:cs typeface="Times New Roman"/>
                        </a:rPr>
                        <a:t>x</a:t>
                      </a:r>
                      <a:endParaRPr lang="ru-RU" sz="2400" dirty="0">
                        <a:effectLst/>
                        <a:latin typeface="+mn-lt"/>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151130" algn="just" defTabSz="914400" rtl="0" eaLnBrk="1" fontAlgn="auto" latinLnBrk="0" hangingPunct="0">
                        <a:lnSpc>
                          <a:spcPts val="1200"/>
                        </a:lnSpc>
                        <a:spcBef>
                          <a:spcPts val="0"/>
                        </a:spcBef>
                        <a:spcAft>
                          <a:spcPts val="0"/>
                        </a:spcAft>
                        <a:buClrTx/>
                        <a:buSzTx/>
                        <a:buFontTx/>
                        <a:buNone/>
                        <a:tabLst/>
                        <a:defRPr/>
                      </a:pPr>
                      <a:endParaRPr lang="en-US" sz="1800" dirty="0">
                        <a:effectLst/>
                      </a:endParaRPr>
                    </a:p>
                    <a:p>
                      <a:pPr marL="0" marR="0" indent="151130" algn="just" defTabSz="914400" rtl="0" eaLnBrk="1" fontAlgn="auto" latinLnBrk="0" hangingPunct="0">
                        <a:lnSpc>
                          <a:spcPts val="1200"/>
                        </a:lnSpc>
                        <a:spcBef>
                          <a:spcPts val="0"/>
                        </a:spcBef>
                        <a:spcAft>
                          <a:spcPts val="0"/>
                        </a:spcAft>
                        <a:buClrTx/>
                        <a:buSzTx/>
                        <a:buFontTx/>
                        <a:buNone/>
                        <a:tabLst/>
                        <a:defRPr/>
                      </a:pPr>
                      <a:r>
                        <a:rPr lang="en-US" sz="1800" dirty="0">
                          <a:effectLst/>
                          <a:latin typeface="Times"/>
                          <a:ea typeface="Times New Roman"/>
                          <a:cs typeface="Times New Roman"/>
                        </a:rPr>
                        <a:t>    1           1           2           1           1           0           0          1</a:t>
                      </a:r>
                      <a:r>
                        <a:rPr lang="en-US" sz="1800" baseline="0" dirty="0">
                          <a:effectLst/>
                          <a:latin typeface="Times"/>
                          <a:ea typeface="Times New Roman"/>
                          <a:cs typeface="Times New Roman"/>
                        </a:rPr>
                        <a:t>           0           0</a:t>
                      </a:r>
                      <a:endParaRPr lang="en-US" sz="1800" dirty="0">
                        <a:effectLst/>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65234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964488"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IV: Naïve Bayes - Final decision,2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9036496" cy="6309320"/>
          </a:xfrm>
        </p:spPr>
        <p:txBody>
          <a:bodyPr>
            <a:normAutofit fontScale="25000" lnSpcReduction="20000"/>
          </a:bodyPr>
          <a:lstStyle/>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8000" dirty="0">
              <a:latin typeface="Times New Roman" panose="02020603050405020304" pitchFamily="18" charset="0"/>
              <a:cs typeface="Times New Roman" panose="02020603050405020304" pitchFamily="18" charset="0"/>
            </a:endParaRPr>
          </a:p>
          <a:p>
            <a:pPr marL="457200" lvl="1" indent="-457200">
              <a:spcBef>
                <a:spcPts val="0"/>
              </a:spcBef>
              <a:buAutoNum type="arabicPeriod" startAt="2"/>
            </a:pPr>
            <a:r>
              <a:rPr lang="en-US" sz="11200" b="1" dirty="0">
                <a:cs typeface="Times New Roman" panose="02020603050405020304" pitchFamily="18" charset="0"/>
              </a:rPr>
              <a:t>Take vector of query </a:t>
            </a:r>
            <a:r>
              <a:rPr lang="en-US" sz="11200" b="1" i="1" dirty="0">
                <a:cs typeface="Times New Roman" panose="02020603050405020304" pitchFamily="18" charset="0"/>
              </a:rPr>
              <a:t>x</a:t>
            </a:r>
            <a:r>
              <a:rPr lang="en-US" sz="11200" b="1" dirty="0">
                <a:cs typeface="Times New Roman" panose="02020603050405020304" pitchFamily="18" charset="0"/>
              </a:rPr>
              <a:t> (bottom line in Table above) and compute inner product of it and each of the lines in Table:</a:t>
            </a:r>
            <a:endParaRPr lang="en-US" sz="11200" b="1" dirty="0">
              <a:effectLst/>
            </a:endParaRPr>
          </a:p>
          <a:p>
            <a:pPr indent="0" algn="just" hangingPunct="0">
              <a:lnSpc>
                <a:spcPts val="1200"/>
              </a:lnSpc>
              <a:spcAft>
                <a:spcPts val="0"/>
              </a:spcAft>
              <a:buNone/>
            </a:pPr>
            <a:endParaRPr lang="en-US" sz="11200" b="1" dirty="0"/>
          </a:p>
          <a:p>
            <a:pPr indent="0" algn="just" hangingPunct="0">
              <a:lnSpc>
                <a:spcPts val="1200"/>
              </a:lnSpc>
              <a:spcAft>
                <a:spcPts val="0"/>
              </a:spcAft>
              <a:buNone/>
            </a:pPr>
            <a:r>
              <a:rPr lang="en-US" sz="8000" b="1" dirty="0"/>
              <a:t>AF=1*</a:t>
            </a:r>
            <a:r>
              <a:rPr lang="en-US" sz="8000" b="1" dirty="0">
                <a:effectLst/>
              </a:rPr>
              <a:t>2.380+1*2.786+2*0.994+1*2.093+1*2.093+0*2.380+0*0.994+1*2.786+</a:t>
            </a:r>
          </a:p>
          <a:p>
            <a:pPr indent="0" algn="just" hangingPunct="0">
              <a:lnSpc>
                <a:spcPts val="1200"/>
              </a:lnSpc>
              <a:spcAft>
                <a:spcPts val="0"/>
              </a:spcAft>
              <a:buNone/>
            </a:pPr>
            <a:r>
              <a:rPr lang="en-US" sz="8000" b="1" dirty="0">
                <a:effectLst/>
              </a:rPr>
              <a:t>0*0.994+0*3.074=14.127</a:t>
            </a:r>
          </a:p>
          <a:p>
            <a:pPr indent="0" algn="just" hangingPunct="0">
              <a:lnSpc>
                <a:spcPts val="1200"/>
              </a:lnSpc>
              <a:spcAft>
                <a:spcPts val="0"/>
              </a:spcAft>
              <a:buNone/>
            </a:pPr>
            <a:endParaRPr lang="en-US" sz="8000" b="1" dirty="0">
              <a:effectLst/>
            </a:endParaRPr>
          </a:p>
          <a:p>
            <a:pPr indent="0" algn="just" hangingPunct="0">
              <a:lnSpc>
                <a:spcPts val="1200"/>
              </a:lnSpc>
              <a:spcAft>
                <a:spcPts val="0"/>
              </a:spcAft>
              <a:buNone/>
            </a:pPr>
            <a:r>
              <a:rPr lang="en-US" sz="8000" b="1" dirty="0">
                <a:effectLst/>
              </a:rPr>
              <a:t>AE=1*2.254+1*1.966+2*2.254+1*2.813+1*2.813+0*1.966+0*2.254+1*2.659+</a:t>
            </a:r>
          </a:p>
          <a:p>
            <a:pPr indent="0" algn="just" hangingPunct="0">
              <a:lnSpc>
                <a:spcPts val="1200"/>
              </a:lnSpc>
              <a:spcAft>
                <a:spcPts val="0"/>
              </a:spcAft>
              <a:buNone/>
            </a:pPr>
            <a:r>
              <a:rPr lang="en-US" sz="8000" b="1" dirty="0">
                <a:effectLst/>
              </a:rPr>
              <a:t>0*1.561+ 0*1.561 = </a:t>
            </a:r>
            <a:r>
              <a:rPr lang="en-US" sz="9600" b="1" dirty="0">
                <a:effectLst/>
              </a:rPr>
              <a:t>17.014</a:t>
            </a:r>
          </a:p>
          <a:p>
            <a:pPr indent="0" algn="just" hangingPunct="0">
              <a:lnSpc>
                <a:spcPts val="1200"/>
              </a:lnSpc>
              <a:spcAft>
                <a:spcPts val="0"/>
              </a:spcAft>
              <a:buNone/>
            </a:pPr>
            <a:endParaRPr lang="en-US" sz="8000" b="1" dirty="0">
              <a:effectLst/>
            </a:endParaRPr>
          </a:p>
          <a:p>
            <a:pPr indent="0" algn="just" hangingPunct="0">
              <a:lnSpc>
                <a:spcPts val="1200"/>
              </a:lnSpc>
              <a:spcAft>
                <a:spcPts val="0"/>
              </a:spcAft>
              <a:buNone/>
            </a:pPr>
            <a:r>
              <a:rPr lang="en-US" sz="8000" b="1" dirty="0">
                <a:effectLst/>
              </a:rPr>
              <a:t>AH=1*1.585+1*0.892+2*2.838+1*2.278+1*2.278+0*2.971+0*2.683+1*0.892+</a:t>
            </a:r>
          </a:p>
          <a:p>
            <a:pPr indent="0" algn="just" hangingPunct="0">
              <a:lnSpc>
                <a:spcPts val="1200"/>
              </a:lnSpc>
              <a:spcAft>
                <a:spcPts val="0"/>
              </a:spcAft>
              <a:buNone/>
            </a:pPr>
            <a:r>
              <a:rPr lang="en-US" sz="8000" b="1" dirty="0">
                <a:effectLst/>
              </a:rPr>
              <a:t>0*2.838+0*0.892 = 13.600</a:t>
            </a:r>
          </a:p>
          <a:p>
            <a:pPr indent="0" algn="just" hangingPunct="0">
              <a:lnSpc>
                <a:spcPts val="1200"/>
              </a:lnSpc>
              <a:spcAft>
                <a:spcPts val="0"/>
              </a:spcAft>
              <a:buNone/>
            </a:pPr>
            <a:endParaRPr lang="en-US" sz="8000" dirty="0"/>
          </a:p>
          <a:p>
            <a:pPr algn="just" hangingPunct="0">
              <a:lnSpc>
                <a:spcPts val="1200"/>
              </a:lnSpc>
              <a:spcAft>
                <a:spcPts val="0"/>
              </a:spcAft>
              <a:buNone/>
            </a:pPr>
            <a:endParaRPr lang="en-US" sz="6400" dirty="0">
              <a:effectLst/>
            </a:endParaRPr>
          </a:p>
          <a:p>
            <a:pPr indent="0" algn="just" hangingPunct="0">
              <a:lnSpc>
                <a:spcPts val="1200"/>
              </a:lnSpc>
              <a:spcAft>
                <a:spcPts val="0"/>
              </a:spcAft>
              <a:buNone/>
            </a:pPr>
            <a:endParaRPr lang="en-US" sz="3800" dirty="0">
              <a:effectLst/>
            </a:endParaRPr>
          </a:p>
          <a:p>
            <a:pPr indent="151130" algn="just" hangingPunct="0">
              <a:lnSpc>
                <a:spcPts val="1200"/>
              </a:lnSpc>
              <a:spcAft>
                <a:spcPts val="0"/>
              </a:spcAft>
            </a:pPr>
            <a:endParaRPr lang="en-US" sz="3800" dirty="0">
              <a:effectLst/>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dirty="0">
                <a:latin typeface="Times New Roman" panose="02020603050405020304" pitchFamily="18" charset="0"/>
                <a:cs typeface="Times New Roman" panose="02020603050405020304" pitchFamily="18" charset="0"/>
              </a:rPr>
              <a:t> </a:t>
            </a:r>
          </a:p>
          <a:p>
            <a:pPr marL="0" lvl="1" indent="0">
              <a:spcBef>
                <a:spcPts val="0"/>
              </a:spcBef>
              <a:buNone/>
            </a:pPr>
            <a:endParaRPr lang="en-US" sz="2800" b="1" dirty="0">
              <a:solidFill>
                <a:schemeClr val="tx2"/>
              </a:solidFill>
              <a:cs typeface="Times New Roman" panose="02020603050405020304" pitchFamily="18" charset="0"/>
            </a:endParaRPr>
          </a:p>
          <a:p>
            <a:pPr marL="0" lvl="1" indent="0">
              <a:spcBef>
                <a:spcPts val="0"/>
              </a:spcBef>
              <a:buNone/>
            </a:pPr>
            <a:endParaRPr lang="en-US" b="1" dirty="0">
              <a:solidFill>
                <a:srgbClr val="C00000"/>
              </a:solidFill>
              <a:cs typeface="Times New Roman" panose="02020603050405020304" pitchFamily="18" charset="0"/>
            </a:endParaRP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34</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3480670207"/>
              </p:ext>
            </p:extLst>
          </p:nvPr>
        </p:nvGraphicFramePr>
        <p:xfrm>
          <a:off x="467544" y="620688"/>
          <a:ext cx="8352928" cy="230425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18866">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Logarithms of  within class probabilities of keywords </a:t>
                      </a:r>
                      <a:r>
                        <a:rPr lang="en-US" sz="1800" baseline="0" dirty="0">
                          <a:effectLst/>
                        </a:rPr>
                        <a:t> multiplied </a:t>
                      </a:r>
                      <a:r>
                        <a:rPr lang="en-US" sz="1800" dirty="0">
                          <a:effectLst/>
                        </a:rPr>
                        <a:t> by 100</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23537">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82996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lnB w="12700" cap="flat" cmpd="sng" algn="ctr">
                      <a:solidFill>
                        <a:schemeClr val="tx1"/>
                      </a:solidFill>
                      <a:prstDash val="solid"/>
                      <a:round/>
                      <a:headEnd type="none" w="med" len="med"/>
                      <a:tailEnd type="none" w="med" len="med"/>
                    </a:lnB>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2.380    2.786    0.994    2.093    2.093    2.380    0.994    2.786    0.994    3.074</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2.254    1.966    2.254    2.813    2.813    1.966    2.254    2.659    1.561    1.561</a:t>
                      </a: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 1.585    0.892    2.838    2.278    2.278    2.971    2.683    0.892    2.838    0.892</a:t>
                      </a:r>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6972">
                <a:tc>
                  <a:txBody>
                    <a:bodyPr/>
                    <a:lstStyle/>
                    <a:p>
                      <a:pPr indent="151130" algn="just" hangingPunct="0">
                        <a:lnSpc>
                          <a:spcPts val="1200"/>
                        </a:lnSpc>
                        <a:spcAft>
                          <a:spcPts val="0"/>
                        </a:spcAft>
                      </a:pPr>
                      <a:endParaRPr lang="en-US" sz="2400" dirty="0">
                        <a:effectLst/>
                        <a:latin typeface="+mn-lt"/>
                        <a:ea typeface="Times New Roman"/>
                        <a:cs typeface="Times New Roman"/>
                      </a:endParaRPr>
                    </a:p>
                    <a:p>
                      <a:pPr indent="151130" algn="just" hangingPunct="0">
                        <a:lnSpc>
                          <a:spcPts val="1200"/>
                        </a:lnSpc>
                        <a:spcAft>
                          <a:spcPts val="0"/>
                        </a:spcAft>
                      </a:pPr>
                      <a:r>
                        <a:rPr lang="en-US" sz="2400" dirty="0">
                          <a:effectLst/>
                          <a:latin typeface="+mn-lt"/>
                          <a:ea typeface="Times New Roman"/>
                          <a:cs typeface="Times New Roman"/>
                        </a:rPr>
                        <a:t>x</a:t>
                      </a:r>
                      <a:endParaRPr lang="ru-RU" sz="2400" dirty="0">
                        <a:effectLst/>
                        <a:latin typeface="+mn-lt"/>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151130" algn="just" defTabSz="914400" rtl="0" eaLnBrk="1" fontAlgn="auto" latinLnBrk="0" hangingPunct="0">
                        <a:lnSpc>
                          <a:spcPts val="1200"/>
                        </a:lnSpc>
                        <a:spcBef>
                          <a:spcPts val="0"/>
                        </a:spcBef>
                        <a:spcAft>
                          <a:spcPts val="0"/>
                        </a:spcAft>
                        <a:buClrTx/>
                        <a:buSzTx/>
                        <a:buFontTx/>
                        <a:buNone/>
                        <a:tabLst/>
                        <a:defRPr/>
                      </a:pPr>
                      <a:endParaRPr lang="en-US" sz="1800" dirty="0">
                        <a:effectLst/>
                      </a:endParaRPr>
                    </a:p>
                    <a:p>
                      <a:pPr marL="0" marR="0" indent="151130" algn="just" defTabSz="914400" rtl="0" eaLnBrk="1" fontAlgn="auto" latinLnBrk="0" hangingPunct="0">
                        <a:lnSpc>
                          <a:spcPts val="1200"/>
                        </a:lnSpc>
                        <a:spcBef>
                          <a:spcPts val="0"/>
                        </a:spcBef>
                        <a:spcAft>
                          <a:spcPts val="0"/>
                        </a:spcAft>
                        <a:buClrTx/>
                        <a:buSzTx/>
                        <a:buFontTx/>
                        <a:buNone/>
                        <a:tabLst/>
                        <a:defRPr/>
                      </a:pPr>
                      <a:r>
                        <a:rPr lang="en-US" sz="1800" dirty="0">
                          <a:effectLst/>
                          <a:latin typeface="Times"/>
                          <a:ea typeface="Times New Roman"/>
                          <a:cs typeface="Times New Roman"/>
                        </a:rPr>
                        <a:t>    1           1           2           1           1           0           0          1</a:t>
                      </a:r>
                      <a:r>
                        <a:rPr lang="en-US" sz="1800" baseline="0" dirty="0">
                          <a:effectLst/>
                          <a:latin typeface="Times"/>
                          <a:ea typeface="Times New Roman"/>
                          <a:cs typeface="Times New Roman"/>
                        </a:rPr>
                        <a:t>           0           0</a:t>
                      </a:r>
                      <a:endParaRPr lang="en-US" sz="1800" dirty="0">
                        <a:effectLst/>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33961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964488"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IV: Naïve Bayes - Final decision,3</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9036496" cy="6309320"/>
          </a:xfrm>
        </p:spPr>
        <p:txBody>
          <a:bodyPr>
            <a:normAutofit fontScale="40000" lnSpcReduction="20000"/>
          </a:bodyPr>
          <a:lstStyle/>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algn="just" hangingPunct="0">
              <a:lnSpc>
                <a:spcPts val="1200"/>
              </a:lnSpc>
              <a:spcAft>
                <a:spcPts val="0"/>
              </a:spcAft>
              <a:buNone/>
            </a:pPr>
            <a:r>
              <a:rPr lang="en-US" sz="8000" dirty="0">
                <a:effectLst/>
              </a:rPr>
              <a:t>    3. Add respective results of 1 and 2:</a:t>
            </a:r>
          </a:p>
          <a:p>
            <a:pPr indent="0" algn="just" hangingPunct="0">
              <a:lnSpc>
                <a:spcPts val="1200"/>
              </a:lnSpc>
              <a:spcAft>
                <a:spcPts val="0"/>
              </a:spcAft>
              <a:buNone/>
            </a:pPr>
            <a:endParaRPr lang="en-US" sz="8000" dirty="0"/>
          </a:p>
          <a:p>
            <a:pPr indent="0" algn="just" hangingPunct="0">
              <a:lnSpc>
                <a:spcPts val="1200"/>
              </a:lnSpc>
              <a:spcAft>
                <a:spcPts val="0"/>
              </a:spcAft>
              <a:buNone/>
            </a:pPr>
            <a:r>
              <a:rPr lang="en-US" sz="8000" dirty="0"/>
              <a:t>AF+C=17.633; </a:t>
            </a:r>
            <a:r>
              <a:rPr lang="en-US" sz="8000" b="1" dirty="0">
                <a:effectLst/>
              </a:rPr>
              <a:t>AE+C=20.520</a:t>
            </a:r>
            <a:r>
              <a:rPr lang="en-US" sz="8000" dirty="0">
                <a:effectLst/>
              </a:rPr>
              <a:t>; </a:t>
            </a:r>
            <a:r>
              <a:rPr lang="en-US" sz="8000" dirty="0"/>
              <a:t>AH+C=17.105</a:t>
            </a:r>
          </a:p>
          <a:p>
            <a:pPr indent="0" algn="just" hangingPunct="0">
              <a:lnSpc>
                <a:spcPts val="1200"/>
              </a:lnSpc>
              <a:spcAft>
                <a:spcPts val="0"/>
              </a:spcAft>
              <a:buNone/>
            </a:pPr>
            <a:r>
              <a:rPr lang="en-US" sz="8000" dirty="0"/>
              <a:t> </a:t>
            </a:r>
          </a:p>
          <a:p>
            <a:pPr indent="0" algn="just" hangingPunct="0">
              <a:lnSpc>
                <a:spcPts val="1200"/>
              </a:lnSpc>
              <a:spcAft>
                <a:spcPts val="0"/>
              </a:spcAft>
              <a:buNone/>
            </a:pPr>
            <a:endParaRPr lang="en-US" sz="8000" dirty="0">
              <a:effectLst/>
            </a:endParaRPr>
          </a:p>
          <a:p>
            <a:pPr indent="0" algn="just" hangingPunct="0">
              <a:lnSpc>
                <a:spcPts val="1200"/>
              </a:lnSpc>
              <a:spcAft>
                <a:spcPts val="0"/>
              </a:spcAft>
              <a:buNone/>
            </a:pPr>
            <a:r>
              <a:rPr lang="en-US" sz="8000" dirty="0">
                <a:effectLst/>
              </a:rPr>
              <a:t>4. Assign  </a:t>
            </a:r>
            <a:r>
              <a:rPr lang="en-US" sz="8000" b="1" dirty="0">
                <a:effectLst/>
              </a:rPr>
              <a:t>x</a:t>
            </a:r>
            <a:r>
              <a:rPr lang="en-US" sz="8000" dirty="0">
                <a:effectLst/>
              </a:rPr>
              <a:t> to class of maximum value, </a:t>
            </a:r>
            <a:r>
              <a:rPr lang="en-US" sz="8000" b="1" dirty="0">
                <a:effectLst/>
              </a:rPr>
              <a:t>E</a:t>
            </a:r>
            <a:r>
              <a:rPr lang="en-US" sz="8000" dirty="0">
                <a:effectLst/>
              </a:rPr>
              <a:t>, </a:t>
            </a:r>
          </a:p>
          <a:p>
            <a:pPr marL="0" indent="0" algn="just" hangingPunct="0">
              <a:lnSpc>
                <a:spcPts val="1200"/>
              </a:lnSpc>
              <a:spcAft>
                <a:spcPts val="0"/>
              </a:spcAft>
              <a:buNone/>
            </a:pPr>
            <a:endParaRPr lang="en-US" sz="8000" dirty="0">
              <a:effectLst/>
            </a:endParaRPr>
          </a:p>
          <a:p>
            <a:pPr marL="0" indent="0" algn="just" hangingPunct="0">
              <a:lnSpc>
                <a:spcPts val="1200"/>
              </a:lnSpc>
              <a:spcAft>
                <a:spcPts val="0"/>
              </a:spcAft>
              <a:buNone/>
            </a:pPr>
            <a:r>
              <a:rPr lang="en-US" sz="8000" dirty="0">
                <a:effectLst/>
              </a:rPr>
              <a:t>in this case. (Indeed, </a:t>
            </a:r>
            <a:r>
              <a:rPr lang="en-US" sz="8000" b="1" dirty="0">
                <a:effectLst/>
              </a:rPr>
              <a:t>x</a:t>
            </a:r>
            <a:r>
              <a:rPr lang="en-US" sz="8000" dirty="0">
                <a:effectLst/>
              </a:rPr>
              <a:t> is for an article from </a:t>
            </a:r>
            <a:r>
              <a:rPr lang="en-US" sz="8000" b="1" dirty="0">
                <a:effectLst/>
              </a:rPr>
              <a:t>E</a:t>
            </a:r>
            <a:r>
              <a:rPr lang="en-US" sz="8000" dirty="0">
                <a:effectLst/>
              </a:rPr>
              <a:t>)</a:t>
            </a:r>
          </a:p>
          <a:p>
            <a:pPr indent="0" algn="just" hangingPunct="0">
              <a:lnSpc>
                <a:spcPts val="1200"/>
              </a:lnSpc>
              <a:spcAft>
                <a:spcPts val="0"/>
              </a:spcAft>
              <a:buNone/>
            </a:pPr>
            <a:r>
              <a:rPr lang="en-US" sz="6400" dirty="0">
                <a:effectLst/>
              </a:rPr>
              <a:t>   </a:t>
            </a:r>
          </a:p>
          <a:p>
            <a:pPr indent="0" algn="just" hangingPunct="0">
              <a:lnSpc>
                <a:spcPts val="1200"/>
              </a:lnSpc>
              <a:spcAft>
                <a:spcPts val="0"/>
              </a:spcAft>
              <a:buNone/>
            </a:pPr>
            <a:endParaRPr lang="en-US" sz="3800" dirty="0">
              <a:effectLst/>
            </a:endParaRPr>
          </a:p>
          <a:p>
            <a:pPr indent="151130" algn="just" hangingPunct="0">
              <a:lnSpc>
                <a:spcPts val="1200"/>
              </a:lnSpc>
              <a:spcAft>
                <a:spcPts val="0"/>
              </a:spcAft>
            </a:pPr>
            <a:endParaRPr lang="en-US" sz="3800" dirty="0">
              <a:effectLst/>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dirty="0">
                <a:latin typeface="Times New Roman" panose="02020603050405020304" pitchFamily="18" charset="0"/>
                <a:cs typeface="Times New Roman" panose="02020603050405020304" pitchFamily="18" charset="0"/>
              </a:rPr>
              <a:t> </a:t>
            </a:r>
          </a:p>
          <a:p>
            <a:pPr marL="0" lvl="1" indent="0">
              <a:spcBef>
                <a:spcPts val="0"/>
              </a:spcBef>
              <a:buNone/>
            </a:pPr>
            <a:endParaRPr lang="en-US" sz="2800" b="1" dirty="0">
              <a:solidFill>
                <a:schemeClr val="tx2"/>
              </a:solidFill>
              <a:cs typeface="Times New Roman" panose="02020603050405020304" pitchFamily="18" charset="0"/>
            </a:endParaRPr>
          </a:p>
          <a:p>
            <a:pPr marL="0" lvl="1" indent="0">
              <a:spcBef>
                <a:spcPts val="0"/>
              </a:spcBef>
              <a:buNone/>
            </a:pPr>
            <a:endParaRPr lang="en-US" b="1" dirty="0">
              <a:solidFill>
                <a:srgbClr val="C00000"/>
              </a:solidFill>
              <a:cs typeface="Times New Roman" panose="02020603050405020304" pitchFamily="18" charset="0"/>
            </a:endParaRP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35</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724867778"/>
              </p:ext>
            </p:extLst>
          </p:nvPr>
        </p:nvGraphicFramePr>
        <p:xfrm>
          <a:off x="467544" y="620688"/>
          <a:ext cx="8352928" cy="230425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18866">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Logarithms of  within class probabilities of keywords </a:t>
                      </a:r>
                      <a:r>
                        <a:rPr lang="en-US" sz="1800" baseline="0" dirty="0">
                          <a:effectLst/>
                        </a:rPr>
                        <a:t> multiplied </a:t>
                      </a:r>
                      <a:r>
                        <a:rPr lang="en-US" sz="1800" dirty="0">
                          <a:effectLst/>
                        </a:rPr>
                        <a:t> by 100</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23537">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82996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lnB w="12700" cap="flat" cmpd="sng" algn="ctr">
                      <a:solidFill>
                        <a:schemeClr val="tx1"/>
                      </a:solidFill>
                      <a:prstDash val="solid"/>
                      <a:round/>
                      <a:headEnd type="none" w="med" len="med"/>
                      <a:tailEnd type="none" w="med" len="med"/>
                    </a:lnB>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2.380    2.786    0.994    2.093    2.093    2.380    0.994    2.786    0.994    3.074</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2.254    1.966    2.254    2.813    2.813    1.966    2.254    2.659    1.561    1.561</a:t>
                      </a: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 1.585    0.892    2.838    2.278    2.278    2.971    2.683    0.892    2.838    0.892</a:t>
                      </a:r>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6972">
                <a:tc>
                  <a:txBody>
                    <a:bodyPr/>
                    <a:lstStyle/>
                    <a:p>
                      <a:pPr indent="151130" algn="just" hangingPunct="0">
                        <a:lnSpc>
                          <a:spcPts val="1200"/>
                        </a:lnSpc>
                        <a:spcAft>
                          <a:spcPts val="0"/>
                        </a:spcAft>
                      </a:pPr>
                      <a:endParaRPr lang="en-US" sz="2400" dirty="0">
                        <a:effectLst/>
                        <a:latin typeface="+mn-lt"/>
                        <a:ea typeface="Times New Roman"/>
                        <a:cs typeface="Times New Roman"/>
                      </a:endParaRPr>
                    </a:p>
                    <a:p>
                      <a:pPr indent="151130" algn="just" hangingPunct="0">
                        <a:lnSpc>
                          <a:spcPts val="1200"/>
                        </a:lnSpc>
                        <a:spcAft>
                          <a:spcPts val="0"/>
                        </a:spcAft>
                      </a:pPr>
                      <a:r>
                        <a:rPr lang="en-US" sz="2400" dirty="0">
                          <a:effectLst/>
                          <a:latin typeface="+mn-lt"/>
                          <a:ea typeface="Times New Roman"/>
                          <a:cs typeface="Times New Roman"/>
                        </a:rPr>
                        <a:t>x</a:t>
                      </a:r>
                      <a:endParaRPr lang="ru-RU" sz="2400" dirty="0">
                        <a:effectLst/>
                        <a:latin typeface="+mn-lt"/>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151130" algn="just" defTabSz="914400" rtl="0" eaLnBrk="1" fontAlgn="auto" latinLnBrk="0" hangingPunct="0">
                        <a:lnSpc>
                          <a:spcPts val="1200"/>
                        </a:lnSpc>
                        <a:spcBef>
                          <a:spcPts val="0"/>
                        </a:spcBef>
                        <a:spcAft>
                          <a:spcPts val="0"/>
                        </a:spcAft>
                        <a:buClrTx/>
                        <a:buSzTx/>
                        <a:buFontTx/>
                        <a:buNone/>
                        <a:tabLst/>
                        <a:defRPr/>
                      </a:pPr>
                      <a:endParaRPr lang="en-US" sz="1800" dirty="0">
                        <a:effectLst/>
                      </a:endParaRPr>
                    </a:p>
                    <a:p>
                      <a:pPr marL="0" marR="0" indent="151130" algn="just" defTabSz="914400" rtl="0" eaLnBrk="1" fontAlgn="auto" latinLnBrk="0" hangingPunct="0">
                        <a:lnSpc>
                          <a:spcPts val="1200"/>
                        </a:lnSpc>
                        <a:spcBef>
                          <a:spcPts val="0"/>
                        </a:spcBef>
                        <a:spcAft>
                          <a:spcPts val="0"/>
                        </a:spcAft>
                        <a:buClrTx/>
                        <a:buSzTx/>
                        <a:buFontTx/>
                        <a:buNone/>
                        <a:tabLst/>
                        <a:defRPr/>
                      </a:pPr>
                      <a:r>
                        <a:rPr lang="en-US" sz="1800" dirty="0">
                          <a:effectLst/>
                          <a:latin typeface="Times"/>
                          <a:ea typeface="Times New Roman"/>
                          <a:cs typeface="Times New Roman"/>
                        </a:rPr>
                        <a:t>    1           1           2           1           1           0           0          1</a:t>
                      </a:r>
                      <a:r>
                        <a:rPr lang="en-US" sz="1800" baseline="0" dirty="0">
                          <a:effectLst/>
                          <a:latin typeface="Times"/>
                          <a:ea typeface="Times New Roman"/>
                          <a:cs typeface="Times New Roman"/>
                        </a:rPr>
                        <a:t>           0           0</a:t>
                      </a:r>
                      <a:endParaRPr lang="en-US" sz="1800" dirty="0">
                        <a:effectLst/>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6949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Correlation rules Part 5 Classification trees over Iris  </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79512" y="980728"/>
            <a:ext cx="8964488" cy="5760640"/>
          </a:xfrm>
        </p:spPr>
        <p:txBody>
          <a:bodyPr>
            <a:normAutofit/>
          </a:bodyPr>
          <a:lstStyle/>
          <a:p>
            <a:pPr marL="457200" lvl="1" indent="0">
              <a:spcAft>
                <a:spcPts val="600"/>
              </a:spcAft>
              <a:buNone/>
            </a:pPr>
            <a:r>
              <a:rPr lang="en-US" sz="2800" b="1" dirty="0">
                <a:solidFill>
                  <a:srgbClr val="002060"/>
                </a:solidFill>
              </a:rPr>
              <a:t>     Petal width                                                   Petal length                                    </a:t>
            </a:r>
          </a:p>
          <a:p>
            <a:pPr marL="457200" lvl="1" indent="0">
              <a:spcAft>
                <a:spcPts val="600"/>
              </a:spcAft>
              <a:buNone/>
            </a:pPr>
            <a:r>
              <a:rPr lang="en-US" sz="2800" b="1" dirty="0">
                <a:solidFill>
                  <a:srgbClr val="C00000"/>
                </a:solidFill>
                <a:sym typeface="Symbol"/>
              </a:rPr>
              <a:t></a:t>
            </a:r>
            <a:r>
              <a:rPr lang="en-US" sz="2800" b="1" dirty="0">
                <a:solidFill>
                  <a:srgbClr val="C00000"/>
                </a:solidFill>
              </a:rPr>
              <a:t>0.6           &gt;0.6                               </a:t>
            </a:r>
            <a:r>
              <a:rPr lang="en-US" sz="2800" b="1" dirty="0">
                <a:solidFill>
                  <a:srgbClr val="C00000"/>
                </a:solidFill>
                <a:sym typeface="Symbol"/>
              </a:rPr>
              <a:t></a:t>
            </a:r>
            <a:r>
              <a:rPr lang="en-US" sz="2800" b="1" dirty="0">
                <a:solidFill>
                  <a:srgbClr val="C00000"/>
                </a:solidFill>
              </a:rPr>
              <a:t>2.6                  &gt;2.6            </a:t>
            </a:r>
          </a:p>
          <a:p>
            <a:pPr marL="457200" lvl="1" indent="0">
              <a:spcAft>
                <a:spcPts val="600"/>
              </a:spcAft>
              <a:buNone/>
            </a:pPr>
            <a:r>
              <a:rPr lang="en-US" sz="3200" b="1" dirty="0">
                <a:solidFill>
                  <a:srgbClr val="002060"/>
                </a:solidFill>
              </a:rPr>
              <a:t>          </a:t>
            </a:r>
            <a:r>
              <a:rPr lang="en-US" sz="2800" b="1" dirty="0">
                <a:solidFill>
                  <a:srgbClr val="002060"/>
                </a:solidFill>
              </a:rPr>
              <a:t>      Petal width                                         Petal length                                 </a:t>
            </a:r>
          </a:p>
          <a:p>
            <a:pPr marL="457200" lvl="1" indent="-280988">
              <a:spcAft>
                <a:spcPts val="600"/>
              </a:spcAft>
              <a:buNone/>
            </a:pPr>
            <a:r>
              <a:rPr lang="en-US" sz="2000" b="1" dirty="0" err="1">
                <a:sym typeface="Symbol"/>
              </a:rPr>
              <a:t>Setosa</a:t>
            </a:r>
            <a:r>
              <a:rPr lang="en-US" sz="2000" b="1" dirty="0">
                <a:sym typeface="Symbol"/>
              </a:rPr>
              <a:t> </a:t>
            </a:r>
            <a:r>
              <a:rPr lang="en-US" sz="2800" b="1" dirty="0">
                <a:solidFill>
                  <a:srgbClr val="002060"/>
                </a:solidFill>
                <a:sym typeface="Symbol"/>
              </a:rPr>
              <a:t>      </a:t>
            </a:r>
            <a:r>
              <a:rPr lang="en-US" sz="2800" b="1" dirty="0">
                <a:solidFill>
                  <a:srgbClr val="C00000"/>
                </a:solidFill>
                <a:sym typeface="Symbol"/>
              </a:rPr>
              <a:t> </a:t>
            </a:r>
            <a:r>
              <a:rPr lang="en-US" sz="2800" b="1" dirty="0">
                <a:solidFill>
                  <a:srgbClr val="C00000"/>
                </a:solidFill>
              </a:rPr>
              <a:t>1.7        &gt;1.7                  </a:t>
            </a:r>
            <a:r>
              <a:rPr lang="en-US" sz="2000" b="1" dirty="0" err="1"/>
              <a:t>Setosa</a:t>
            </a:r>
            <a:r>
              <a:rPr lang="en-US" sz="2800" b="1" dirty="0">
                <a:solidFill>
                  <a:srgbClr val="C00000"/>
                </a:solidFill>
              </a:rPr>
              <a:t>      </a:t>
            </a:r>
            <a:r>
              <a:rPr lang="en-US" sz="2800" b="1" dirty="0">
                <a:solidFill>
                  <a:srgbClr val="C00000"/>
                </a:solidFill>
                <a:sym typeface="Symbol"/>
              </a:rPr>
              <a:t></a:t>
            </a:r>
            <a:r>
              <a:rPr lang="en-US" sz="2800" b="1" dirty="0">
                <a:solidFill>
                  <a:srgbClr val="C00000"/>
                </a:solidFill>
              </a:rPr>
              <a:t>4.85      &gt;4.85</a:t>
            </a:r>
          </a:p>
          <a:p>
            <a:pPr marL="457200" lvl="1" indent="-280988">
              <a:spcAft>
                <a:spcPts val="600"/>
              </a:spcAft>
              <a:buNone/>
            </a:pPr>
            <a:r>
              <a:rPr lang="en-US" b="1" dirty="0"/>
              <a:t>50/50                                                           50/50</a:t>
            </a:r>
          </a:p>
          <a:p>
            <a:pPr marL="457200" lvl="1" indent="-280988">
              <a:spcAft>
                <a:spcPts val="600"/>
              </a:spcAft>
              <a:buNone/>
            </a:pPr>
            <a:r>
              <a:rPr lang="en-US" sz="3200" b="1" dirty="0"/>
              <a:t>      </a:t>
            </a:r>
            <a:r>
              <a:rPr lang="en-US" sz="2000" b="1" dirty="0" err="1"/>
              <a:t>Versicolor</a:t>
            </a:r>
            <a:r>
              <a:rPr lang="en-US" sz="2000" b="1" dirty="0"/>
              <a:t>                </a:t>
            </a:r>
            <a:r>
              <a:rPr lang="en-US" sz="2000" b="1" dirty="0" err="1"/>
              <a:t>Virginica</a:t>
            </a:r>
            <a:r>
              <a:rPr lang="en-US" sz="2000" b="1" dirty="0"/>
              <a:t>                                  </a:t>
            </a:r>
            <a:r>
              <a:rPr lang="en-US" sz="2000" b="1" dirty="0" err="1"/>
              <a:t>Versicolor</a:t>
            </a:r>
            <a:r>
              <a:rPr lang="en-US" sz="2000" b="1" dirty="0"/>
              <a:t>              </a:t>
            </a:r>
            <a:r>
              <a:rPr lang="en-US" sz="2000" b="1" dirty="0" err="1"/>
              <a:t>Virginica</a:t>
            </a:r>
            <a:endParaRPr lang="en-US" sz="2000" b="1" dirty="0"/>
          </a:p>
          <a:p>
            <a:pPr marL="457200" lvl="1" indent="-280988">
              <a:spcAft>
                <a:spcPts val="600"/>
              </a:spcAft>
              <a:buNone/>
            </a:pPr>
            <a:r>
              <a:rPr lang="en-US" b="1" dirty="0"/>
              <a:t>             49/54              45/46                                 46/49               47/51</a:t>
            </a:r>
          </a:p>
          <a:p>
            <a:pPr marL="457200" lvl="1" indent="-280988">
              <a:spcAft>
                <a:spcPts val="600"/>
              </a:spcAft>
              <a:buNone/>
            </a:pPr>
            <a:r>
              <a:rPr lang="en-US" b="1" dirty="0"/>
              <a:t>                     6 errors                                                              7 errors</a:t>
            </a:r>
          </a:p>
          <a:p>
            <a:pPr marL="457200" lvl="1" indent="-280988">
              <a:spcBef>
                <a:spcPts val="0"/>
              </a:spcBef>
              <a:buNone/>
            </a:pPr>
            <a:r>
              <a:rPr lang="en-US" b="1" dirty="0"/>
              <a:t>From </a:t>
            </a:r>
            <a:r>
              <a:rPr lang="en-US" b="1" dirty="0" err="1"/>
              <a:t>Mirkin</a:t>
            </a:r>
            <a:r>
              <a:rPr lang="en-US" b="1" dirty="0"/>
              <a:t> (2011)                                        From </a:t>
            </a:r>
            <a:r>
              <a:rPr lang="en-US" sz="1800" dirty="0"/>
              <a:t>http://www.ibm.com/deve </a:t>
            </a:r>
          </a:p>
          <a:p>
            <a:pPr marL="457200" lvl="1" indent="-280988">
              <a:spcBef>
                <a:spcPts val="0"/>
              </a:spcBef>
              <a:buNone/>
            </a:pPr>
            <a:r>
              <a:rPr lang="en-US" sz="1800" dirty="0"/>
              <a:t>                                                                                       loperworks/library/ba-predictive-analytics2</a:t>
            </a:r>
            <a:endParaRPr lang="ru-RU" sz="1800" dirty="0"/>
          </a:p>
          <a:p>
            <a:pPr marL="457200" lvl="1" indent="-280988">
              <a:spcAft>
                <a:spcPts val="600"/>
              </a:spcAft>
              <a:buNone/>
            </a:pPr>
            <a:endParaRPr lang="en-US" b="1"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36</a:t>
            </a:fld>
            <a:endParaRPr lang="ru-RU" dirty="0"/>
          </a:p>
        </p:txBody>
      </p:sp>
      <p:sp>
        <p:nvSpPr>
          <p:cNvPr id="7" name="Прямоугольник 6"/>
          <p:cNvSpPr/>
          <p:nvPr/>
        </p:nvSpPr>
        <p:spPr>
          <a:xfrm>
            <a:off x="5621923" y="3768589"/>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7" name="Группа 26"/>
          <p:cNvGrpSpPr/>
          <p:nvPr/>
        </p:nvGrpSpPr>
        <p:grpSpPr>
          <a:xfrm>
            <a:off x="4932040" y="1302315"/>
            <a:ext cx="3888432" cy="3186354"/>
            <a:chOff x="179512" y="1394774"/>
            <a:chExt cx="4464496" cy="3186354"/>
          </a:xfrm>
        </p:grpSpPr>
        <p:sp>
          <p:nvSpPr>
            <p:cNvPr id="9" name="Прямоугольник 8"/>
            <p:cNvSpPr/>
            <p:nvPr/>
          </p:nvSpPr>
          <p:spPr>
            <a:xfrm>
              <a:off x="3059832" y="3861048"/>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179512" y="2780928"/>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 name="Прямая соединительная линия 11"/>
            <p:cNvCxnSpPr>
              <a:stCxn id="10" idx="0"/>
            </p:cNvCxnSpPr>
            <p:nvPr/>
          </p:nvCxnSpPr>
          <p:spPr>
            <a:xfrm flipV="1">
              <a:off x="971600" y="1556792"/>
              <a:ext cx="1368152" cy="12241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2339752" y="1556792"/>
              <a:ext cx="648072" cy="12241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a:stCxn id="7" idx="0"/>
              <a:endCxn id="26" idx="3"/>
            </p:cNvCxnSpPr>
            <p:nvPr/>
          </p:nvCxnSpPr>
          <p:spPr>
            <a:xfrm flipV="1">
              <a:off x="1881034" y="2895492"/>
              <a:ext cx="1027712" cy="9655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9" idx="0"/>
            </p:cNvCxnSpPr>
            <p:nvPr/>
          </p:nvCxnSpPr>
          <p:spPr>
            <a:xfrm flipH="1" flipV="1">
              <a:off x="2987824" y="2780928"/>
              <a:ext cx="864096" cy="1080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Овал 24"/>
            <p:cNvSpPr/>
            <p:nvPr/>
          </p:nvSpPr>
          <p:spPr>
            <a:xfrm>
              <a:off x="2204265" y="1394774"/>
              <a:ext cx="288032" cy="32403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Овал 25"/>
            <p:cNvSpPr/>
            <p:nvPr/>
          </p:nvSpPr>
          <p:spPr>
            <a:xfrm>
              <a:off x="2866565" y="2618910"/>
              <a:ext cx="288032" cy="32403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0" name="Группа 29"/>
          <p:cNvGrpSpPr/>
          <p:nvPr/>
        </p:nvGrpSpPr>
        <p:grpSpPr>
          <a:xfrm>
            <a:off x="179512" y="1394774"/>
            <a:ext cx="3888432" cy="3186354"/>
            <a:chOff x="179512" y="1394774"/>
            <a:chExt cx="4464496" cy="3186354"/>
          </a:xfrm>
        </p:grpSpPr>
        <p:sp>
          <p:nvSpPr>
            <p:cNvPr id="31" name="Прямоугольник 30"/>
            <p:cNvSpPr/>
            <p:nvPr/>
          </p:nvSpPr>
          <p:spPr>
            <a:xfrm>
              <a:off x="3059832" y="3861048"/>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рямоугольник 31"/>
            <p:cNvSpPr/>
            <p:nvPr/>
          </p:nvSpPr>
          <p:spPr>
            <a:xfrm>
              <a:off x="179512" y="2780928"/>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Прямая соединительная линия 32"/>
            <p:cNvCxnSpPr>
              <a:stCxn id="32" idx="0"/>
            </p:cNvCxnSpPr>
            <p:nvPr/>
          </p:nvCxnSpPr>
          <p:spPr>
            <a:xfrm flipV="1">
              <a:off x="971600" y="1556792"/>
              <a:ext cx="1368152" cy="12241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2339752" y="1556792"/>
              <a:ext cx="648072" cy="12241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endCxn id="38" idx="3"/>
            </p:cNvCxnSpPr>
            <p:nvPr/>
          </p:nvCxnSpPr>
          <p:spPr>
            <a:xfrm flipV="1">
              <a:off x="1881034" y="2895492"/>
              <a:ext cx="1027712" cy="9655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a:stCxn id="31" idx="0"/>
            </p:cNvCxnSpPr>
            <p:nvPr/>
          </p:nvCxnSpPr>
          <p:spPr>
            <a:xfrm flipH="1" flipV="1">
              <a:off x="2987824" y="2780928"/>
              <a:ext cx="864096" cy="1080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Овал 36"/>
            <p:cNvSpPr/>
            <p:nvPr/>
          </p:nvSpPr>
          <p:spPr>
            <a:xfrm>
              <a:off x="2204265" y="1394774"/>
              <a:ext cx="288032" cy="32403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2866565" y="2618910"/>
              <a:ext cx="288032" cy="32403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9" name="Прямоугольник 38"/>
          <p:cNvSpPr/>
          <p:nvPr/>
        </p:nvSpPr>
        <p:spPr>
          <a:xfrm>
            <a:off x="796661" y="3861048"/>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08371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5. Classification tree,1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79512" y="980728"/>
            <a:ext cx="4176464" cy="5760640"/>
          </a:xfrm>
        </p:spPr>
        <p:txBody>
          <a:bodyPr>
            <a:normAutofit/>
          </a:bodyPr>
          <a:lstStyle/>
          <a:p>
            <a:pPr marL="457200" lvl="1" indent="0">
              <a:spcAft>
                <a:spcPts val="600"/>
              </a:spcAft>
              <a:buNone/>
            </a:pPr>
            <a:r>
              <a:rPr lang="en-US" sz="2800" b="1" dirty="0">
                <a:solidFill>
                  <a:srgbClr val="002060"/>
                </a:solidFill>
              </a:rPr>
              <a:t>     Petal width</a:t>
            </a:r>
          </a:p>
          <a:p>
            <a:pPr marL="457200" lvl="1" indent="0">
              <a:spcAft>
                <a:spcPts val="600"/>
              </a:spcAft>
              <a:buNone/>
            </a:pPr>
            <a:r>
              <a:rPr lang="en-US" sz="2800" b="1" dirty="0">
                <a:solidFill>
                  <a:srgbClr val="C00000"/>
                </a:solidFill>
                <a:sym typeface="Symbol"/>
              </a:rPr>
              <a:t></a:t>
            </a:r>
            <a:r>
              <a:rPr lang="en-US" sz="2800" b="1" dirty="0">
                <a:solidFill>
                  <a:srgbClr val="C00000"/>
                </a:solidFill>
              </a:rPr>
              <a:t>0.6           &gt;0.6</a:t>
            </a:r>
          </a:p>
          <a:p>
            <a:pPr marL="457200" lvl="1" indent="0">
              <a:spcAft>
                <a:spcPts val="600"/>
              </a:spcAft>
              <a:buNone/>
            </a:pPr>
            <a:r>
              <a:rPr lang="en-US" sz="3200" b="1" dirty="0">
                <a:solidFill>
                  <a:srgbClr val="002060"/>
                </a:solidFill>
              </a:rPr>
              <a:t>          </a:t>
            </a:r>
            <a:r>
              <a:rPr lang="en-US" sz="2800" b="1" dirty="0">
                <a:solidFill>
                  <a:srgbClr val="002060"/>
                </a:solidFill>
              </a:rPr>
              <a:t>      Petal width</a:t>
            </a:r>
          </a:p>
          <a:p>
            <a:pPr marL="457200" lvl="1" indent="-280988">
              <a:spcAft>
                <a:spcPts val="600"/>
              </a:spcAft>
              <a:buNone/>
            </a:pPr>
            <a:r>
              <a:rPr lang="en-US" sz="2000" b="1" dirty="0" err="1">
                <a:sym typeface="Symbol"/>
              </a:rPr>
              <a:t>Setosa</a:t>
            </a:r>
            <a:r>
              <a:rPr lang="en-US" sz="2000" b="1" dirty="0">
                <a:sym typeface="Symbol"/>
              </a:rPr>
              <a:t> </a:t>
            </a:r>
            <a:r>
              <a:rPr lang="en-US" sz="2800" b="1" dirty="0">
                <a:solidFill>
                  <a:srgbClr val="002060"/>
                </a:solidFill>
                <a:sym typeface="Symbol"/>
              </a:rPr>
              <a:t>      </a:t>
            </a:r>
            <a:r>
              <a:rPr lang="en-US" sz="2800" b="1" dirty="0">
                <a:solidFill>
                  <a:srgbClr val="C00000"/>
                </a:solidFill>
                <a:sym typeface="Symbol"/>
              </a:rPr>
              <a:t> </a:t>
            </a:r>
            <a:r>
              <a:rPr lang="en-US" sz="2800" b="1" dirty="0">
                <a:solidFill>
                  <a:srgbClr val="C00000"/>
                </a:solidFill>
              </a:rPr>
              <a:t>1.7        &gt;1.7 </a:t>
            </a:r>
          </a:p>
          <a:p>
            <a:pPr marL="457200" lvl="1" indent="-280988">
              <a:spcAft>
                <a:spcPts val="600"/>
              </a:spcAft>
              <a:buNone/>
            </a:pPr>
            <a:r>
              <a:rPr lang="en-US" b="1" dirty="0"/>
              <a:t>50/50</a:t>
            </a:r>
          </a:p>
          <a:p>
            <a:pPr marL="457200" lvl="1" indent="-280988">
              <a:spcAft>
                <a:spcPts val="600"/>
              </a:spcAft>
              <a:buNone/>
            </a:pPr>
            <a:r>
              <a:rPr lang="en-US" sz="3200" b="1" dirty="0"/>
              <a:t>      </a:t>
            </a:r>
            <a:r>
              <a:rPr lang="en-US" sz="2000" b="1" dirty="0" err="1"/>
              <a:t>Versicolor</a:t>
            </a:r>
            <a:r>
              <a:rPr lang="en-US" sz="2000" b="1" dirty="0"/>
              <a:t>                </a:t>
            </a:r>
            <a:r>
              <a:rPr lang="en-US" sz="2000" b="1" dirty="0" err="1"/>
              <a:t>Virginica</a:t>
            </a:r>
            <a:endParaRPr lang="en-US" sz="2000" b="1" dirty="0"/>
          </a:p>
          <a:p>
            <a:pPr marL="457200" lvl="1" indent="-280988">
              <a:spcAft>
                <a:spcPts val="600"/>
              </a:spcAft>
              <a:buNone/>
            </a:pPr>
            <a:r>
              <a:rPr lang="en-US" b="1" dirty="0"/>
              <a:t>           49/54              45/46</a:t>
            </a:r>
          </a:p>
          <a:p>
            <a:pPr marL="457200" lvl="1" indent="-280988">
              <a:spcAft>
                <a:spcPts val="600"/>
              </a:spcAft>
              <a:buNone/>
            </a:pPr>
            <a:r>
              <a:rPr lang="en-US" b="1" dirty="0"/>
              <a:t>                    6 errors                                                              </a:t>
            </a:r>
          </a:p>
          <a:p>
            <a:pPr marL="457200" lvl="1" indent="-280988">
              <a:spcAft>
                <a:spcPts val="600"/>
              </a:spcAft>
              <a:buNone/>
            </a:pPr>
            <a:r>
              <a:rPr lang="en-US" b="1" dirty="0"/>
              <a:t>From </a:t>
            </a:r>
            <a:r>
              <a:rPr lang="en-US" b="1" dirty="0" err="1"/>
              <a:t>Mirkin</a:t>
            </a:r>
            <a:r>
              <a:rPr lang="en-US" b="1" dirty="0"/>
              <a:t> (2011)</a:t>
            </a:r>
            <a:endParaRPr lang="en-US" sz="1800" dirty="0"/>
          </a:p>
          <a:p>
            <a:pPr marL="457200" lvl="1" indent="-280988">
              <a:spcAft>
                <a:spcPts val="600"/>
              </a:spcAft>
              <a:buNone/>
            </a:pPr>
            <a:endParaRPr lang="en-US" b="1"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37</a:t>
            </a:fld>
            <a:endParaRPr lang="ru-RU" dirty="0"/>
          </a:p>
        </p:txBody>
      </p:sp>
      <p:grpSp>
        <p:nvGrpSpPr>
          <p:cNvPr id="30" name="Группа 29"/>
          <p:cNvGrpSpPr/>
          <p:nvPr/>
        </p:nvGrpSpPr>
        <p:grpSpPr>
          <a:xfrm>
            <a:off x="179512" y="1394774"/>
            <a:ext cx="3888432" cy="3186354"/>
            <a:chOff x="179512" y="1394774"/>
            <a:chExt cx="4464496" cy="3186354"/>
          </a:xfrm>
        </p:grpSpPr>
        <p:sp>
          <p:nvSpPr>
            <p:cNvPr id="31" name="Прямоугольник 30"/>
            <p:cNvSpPr/>
            <p:nvPr/>
          </p:nvSpPr>
          <p:spPr>
            <a:xfrm>
              <a:off x="3059832" y="3861048"/>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рямоугольник 31"/>
            <p:cNvSpPr/>
            <p:nvPr/>
          </p:nvSpPr>
          <p:spPr>
            <a:xfrm>
              <a:off x="179512" y="2780928"/>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Прямая соединительная линия 32"/>
            <p:cNvCxnSpPr>
              <a:stCxn id="32" idx="0"/>
            </p:cNvCxnSpPr>
            <p:nvPr/>
          </p:nvCxnSpPr>
          <p:spPr>
            <a:xfrm flipV="1">
              <a:off x="971600" y="1556792"/>
              <a:ext cx="1368152" cy="12241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2339752" y="1556792"/>
              <a:ext cx="648072" cy="12241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endCxn id="38" idx="3"/>
            </p:cNvCxnSpPr>
            <p:nvPr/>
          </p:nvCxnSpPr>
          <p:spPr>
            <a:xfrm flipV="1">
              <a:off x="1881034" y="2895492"/>
              <a:ext cx="1027712" cy="9655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a:stCxn id="31" idx="0"/>
            </p:cNvCxnSpPr>
            <p:nvPr/>
          </p:nvCxnSpPr>
          <p:spPr>
            <a:xfrm flipH="1" flipV="1">
              <a:off x="2987824" y="2780928"/>
              <a:ext cx="864096" cy="1080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Овал 36"/>
            <p:cNvSpPr/>
            <p:nvPr/>
          </p:nvSpPr>
          <p:spPr>
            <a:xfrm>
              <a:off x="2204265" y="1394774"/>
              <a:ext cx="288032" cy="32403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2866565" y="2618910"/>
              <a:ext cx="288032" cy="32403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9" name="Прямоугольник 38"/>
          <p:cNvSpPr/>
          <p:nvPr/>
        </p:nvSpPr>
        <p:spPr>
          <a:xfrm>
            <a:off x="796661" y="3861048"/>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4499992" y="1556792"/>
            <a:ext cx="4392488" cy="5262979"/>
          </a:xfrm>
          <a:prstGeom prst="rect">
            <a:avLst/>
          </a:prstGeom>
          <a:noFill/>
        </p:spPr>
        <p:txBody>
          <a:bodyPr wrap="square" rtlCol="0">
            <a:spAutoFit/>
          </a:bodyPr>
          <a:lstStyle/>
          <a:p>
            <a:r>
              <a:rPr lang="en-US" sz="2800" b="1" dirty="0"/>
              <a:t>Classification tree building  over </a:t>
            </a:r>
            <a:r>
              <a:rPr lang="en-US" sz="2800" b="1" dirty="0">
                <a:solidFill>
                  <a:schemeClr val="tx2"/>
                </a:solidFill>
              </a:rPr>
              <a:t>a training set</a:t>
            </a:r>
            <a:r>
              <a:rPr lang="en-US" sz="2800" b="1" dirty="0"/>
              <a:t>, given a target partition </a:t>
            </a:r>
            <a:r>
              <a:rPr lang="en-US" sz="2800" b="1" i="1" dirty="0"/>
              <a:t>H</a:t>
            </a:r>
            <a:r>
              <a:rPr lang="en-US" sz="2800" b="1" dirty="0"/>
              <a:t>.</a:t>
            </a:r>
          </a:p>
          <a:p>
            <a:endParaRPr lang="en-US" sz="2800" b="1" dirty="0"/>
          </a:p>
          <a:p>
            <a:r>
              <a:rPr lang="en-US" sz="2800" b="1" dirty="0"/>
              <a:t>Goal: to build a partition </a:t>
            </a:r>
            <a:r>
              <a:rPr lang="en-US" sz="2800" b="1" i="1" dirty="0"/>
              <a:t>G</a:t>
            </a:r>
            <a:r>
              <a:rPr lang="en-US" sz="2800" b="1" dirty="0"/>
              <a:t> maximally similar to </a:t>
            </a:r>
            <a:r>
              <a:rPr lang="en-US" sz="2800" b="1" i="1" dirty="0"/>
              <a:t>H</a:t>
            </a:r>
            <a:r>
              <a:rPr lang="en-US" sz="2800" b="1" dirty="0"/>
              <a:t> by sequentially splitting a cluster over a feature.</a:t>
            </a:r>
          </a:p>
          <a:p>
            <a:endParaRPr lang="en-US" sz="2800" b="1" dirty="0"/>
          </a:p>
          <a:p>
            <a:r>
              <a:rPr lang="en-US" sz="2800" b="1" dirty="0"/>
              <a:t>Start: </a:t>
            </a:r>
            <a:r>
              <a:rPr lang="en-US" sz="2800" b="1" i="1" dirty="0"/>
              <a:t>G</a:t>
            </a:r>
            <a:r>
              <a:rPr lang="en-US" sz="2800" b="1" dirty="0"/>
              <a:t> consisting of one cluster, the dataset.</a:t>
            </a:r>
          </a:p>
          <a:p>
            <a:endParaRPr lang="ru-RU" sz="2800" dirty="0"/>
          </a:p>
        </p:txBody>
      </p:sp>
    </p:spTree>
    <p:extLst>
      <p:ext uri="{BB962C8B-B14F-4D97-AF65-F5344CB8AC3E}">
        <p14:creationId xmlns:p14="http://schemas.microsoft.com/office/powerpoint/2010/main" val="3996526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5. Classification tree,2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79512" y="980728"/>
            <a:ext cx="4176464" cy="5760640"/>
          </a:xfrm>
        </p:spPr>
        <p:txBody>
          <a:bodyPr>
            <a:normAutofit/>
          </a:bodyPr>
          <a:lstStyle/>
          <a:p>
            <a:pPr marL="457200" lvl="1" indent="0">
              <a:spcAft>
                <a:spcPts val="600"/>
              </a:spcAft>
              <a:buNone/>
            </a:pPr>
            <a:r>
              <a:rPr lang="en-US" sz="2800" b="1" dirty="0">
                <a:solidFill>
                  <a:srgbClr val="002060"/>
                </a:solidFill>
              </a:rPr>
              <a:t>     Petal width</a:t>
            </a:r>
          </a:p>
          <a:p>
            <a:pPr marL="457200" lvl="1" indent="0">
              <a:spcAft>
                <a:spcPts val="600"/>
              </a:spcAft>
              <a:buNone/>
            </a:pPr>
            <a:r>
              <a:rPr lang="en-US" sz="2800" b="1" dirty="0">
                <a:solidFill>
                  <a:srgbClr val="C00000"/>
                </a:solidFill>
                <a:sym typeface="Symbol"/>
              </a:rPr>
              <a:t></a:t>
            </a:r>
            <a:r>
              <a:rPr lang="en-US" sz="2800" b="1" dirty="0">
                <a:solidFill>
                  <a:srgbClr val="C00000"/>
                </a:solidFill>
              </a:rPr>
              <a:t>0.6           &gt;0.6</a:t>
            </a:r>
          </a:p>
          <a:p>
            <a:pPr marL="457200" lvl="1" indent="0">
              <a:spcAft>
                <a:spcPts val="600"/>
              </a:spcAft>
              <a:buNone/>
            </a:pPr>
            <a:r>
              <a:rPr lang="en-US" sz="3200" b="1" dirty="0">
                <a:solidFill>
                  <a:srgbClr val="002060"/>
                </a:solidFill>
              </a:rPr>
              <a:t>          </a:t>
            </a:r>
            <a:r>
              <a:rPr lang="en-US" sz="2800" b="1" dirty="0">
                <a:solidFill>
                  <a:srgbClr val="002060"/>
                </a:solidFill>
              </a:rPr>
              <a:t>      Petal width</a:t>
            </a:r>
          </a:p>
          <a:p>
            <a:pPr marL="457200" lvl="1" indent="-280988">
              <a:spcAft>
                <a:spcPts val="600"/>
              </a:spcAft>
              <a:buNone/>
            </a:pPr>
            <a:r>
              <a:rPr lang="en-US" sz="2000" b="1" dirty="0" err="1">
                <a:sym typeface="Symbol"/>
              </a:rPr>
              <a:t>Setosa</a:t>
            </a:r>
            <a:r>
              <a:rPr lang="en-US" sz="2000" b="1" dirty="0">
                <a:sym typeface="Symbol"/>
              </a:rPr>
              <a:t> </a:t>
            </a:r>
            <a:r>
              <a:rPr lang="en-US" sz="2800" b="1" dirty="0">
                <a:solidFill>
                  <a:srgbClr val="002060"/>
                </a:solidFill>
                <a:sym typeface="Symbol"/>
              </a:rPr>
              <a:t>      </a:t>
            </a:r>
            <a:r>
              <a:rPr lang="en-US" sz="2800" b="1" dirty="0">
                <a:solidFill>
                  <a:srgbClr val="C00000"/>
                </a:solidFill>
                <a:sym typeface="Symbol"/>
              </a:rPr>
              <a:t> </a:t>
            </a:r>
            <a:r>
              <a:rPr lang="en-US" sz="2800" b="1" dirty="0">
                <a:solidFill>
                  <a:srgbClr val="C00000"/>
                </a:solidFill>
              </a:rPr>
              <a:t>1.7        &gt;1.7 </a:t>
            </a:r>
          </a:p>
          <a:p>
            <a:pPr marL="457200" lvl="1" indent="-280988">
              <a:spcAft>
                <a:spcPts val="600"/>
              </a:spcAft>
              <a:buNone/>
            </a:pPr>
            <a:r>
              <a:rPr lang="en-US" b="1" dirty="0"/>
              <a:t>50/50</a:t>
            </a:r>
          </a:p>
          <a:p>
            <a:pPr marL="457200" lvl="1" indent="-280988">
              <a:spcAft>
                <a:spcPts val="600"/>
              </a:spcAft>
              <a:buNone/>
            </a:pPr>
            <a:r>
              <a:rPr lang="en-US" sz="3200" b="1" dirty="0"/>
              <a:t>      </a:t>
            </a:r>
            <a:r>
              <a:rPr lang="en-US" sz="2000" b="1" dirty="0" err="1"/>
              <a:t>Versicolor</a:t>
            </a:r>
            <a:r>
              <a:rPr lang="en-US" sz="2000" b="1" dirty="0"/>
              <a:t>                </a:t>
            </a:r>
            <a:r>
              <a:rPr lang="en-US" sz="2000" b="1" dirty="0" err="1"/>
              <a:t>Virginica</a:t>
            </a:r>
            <a:endParaRPr lang="en-US" sz="2000" b="1" dirty="0"/>
          </a:p>
          <a:p>
            <a:pPr marL="457200" lvl="1" indent="-280988">
              <a:spcAft>
                <a:spcPts val="600"/>
              </a:spcAft>
              <a:buNone/>
            </a:pPr>
            <a:r>
              <a:rPr lang="en-US" b="1" dirty="0"/>
              <a:t>           49/54              45/46</a:t>
            </a:r>
          </a:p>
          <a:p>
            <a:pPr marL="457200" lvl="1" indent="-280988">
              <a:spcAft>
                <a:spcPts val="600"/>
              </a:spcAft>
              <a:buNone/>
            </a:pPr>
            <a:r>
              <a:rPr lang="en-US" b="1" dirty="0"/>
              <a:t>              6 errors                                                              </a:t>
            </a:r>
          </a:p>
          <a:p>
            <a:pPr marL="457200" lvl="1" indent="-280988">
              <a:spcAft>
                <a:spcPts val="600"/>
              </a:spcAft>
              <a:buNone/>
            </a:pPr>
            <a:r>
              <a:rPr lang="en-US" b="1" dirty="0"/>
              <a:t>From </a:t>
            </a:r>
            <a:r>
              <a:rPr lang="en-US" b="1" dirty="0" err="1"/>
              <a:t>Mirkin</a:t>
            </a:r>
            <a:r>
              <a:rPr lang="en-US" b="1" dirty="0"/>
              <a:t> (2011)</a:t>
            </a:r>
            <a:endParaRPr lang="en-US" sz="1800" dirty="0"/>
          </a:p>
          <a:p>
            <a:pPr marL="457200" lvl="1" indent="-280988">
              <a:spcAft>
                <a:spcPts val="600"/>
              </a:spcAft>
              <a:buNone/>
            </a:pPr>
            <a:endParaRPr lang="en-US" b="1"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38</a:t>
            </a:fld>
            <a:endParaRPr lang="ru-RU" dirty="0"/>
          </a:p>
        </p:txBody>
      </p:sp>
      <p:grpSp>
        <p:nvGrpSpPr>
          <p:cNvPr id="30" name="Группа 29"/>
          <p:cNvGrpSpPr/>
          <p:nvPr/>
        </p:nvGrpSpPr>
        <p:grpSpPr>
          <a:xfrm>
            <a:off x="179512" y="1394774"/>
            <a:ext cx="3888432" cy="3186354"/>
            <a:chOff x="179512" y="1394774"/>
            <a:chExt cx="4464496" cy="3186354"/>
          </a:xfrm>
        </p:grpSpPr>
        <p:sp>
          <p:nvSpPr>
            <p:cNvPr id="31" name="Прямоугольник 30"/>
            <p:cNvSpPr/>
            <p:nvPr/>
          </p:nvSpPr>
          <p:spPr>
            <a:xfrm>
              <a:off x="3059832" y="3861048"/>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рямоугольник 31"/>
            <p:cNvSpPr/>
            <p:nvPr/>
          </p:nvSpPr>
          <p:spPr>
            <a:xfrm>
              <a:off x="179512" y="2780928"/>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Прямая соединительная линия 32"/>
            <p:cNvCxnSpPr>
              <a:stCxn id="32" idx="0"/>
            </p:cNvCxnSpPr>
            <p:nvPr/>
          </p:nvCxnSpPr>
          <p:spPr>
            <a:xfrm flipV="1">
              <a:off x="971600" y="1556792"/>
              <a:ext cx="1368152" cy="12241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2339752" y="1556792"/>
              <a:ext cx="648072" cy="12241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endCxn id="38" idx="3"/>
            </p:cNvCxnSpPr>
            <p:nvPr/>
          </p:nvCxnSpPr>
          <p:spPr>
            <a:xfrm flipV="1">
              <a:off x="1881034" y="2895492"/>
              <a:ext cx="1027712" cy="9655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a:stCxn id="31" idx="0"/>
            </p:cNvCxnSpPr>
            <p:nvPr/>
          </p:nvCxnSpPr>
          <p:spPr>
            <a:xfrm flipH="1" flipV="1">
              <a:off x="2987824" y="2780928"/>
              <a:ext cx="864096" cy="1080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Овал 36"/>
            <p:cNvSpPr/>
            <p:nvPr/>
          </p:nvSpPr>
          <p:spPr>
            <a:xfrm>
              <a:off x="2204265" y="1394774"/>
              <a:ext cx="288032" cy="32403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2866565" y="2618910"/>
              <a:ext cx="288032" cy="32403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9" name="Прямоугольник 38"/>
          <p:cNvSpPr/>
          <p:nvPr/>
        </p:nvSpPr>
        <p:spPr>
          <a:xfrm>
            <a:off x="796661" y="3861048"/>
            <a:ext cx="1584176"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4283968" y="1556792"/>
            <a:ext cx="4608512" cy="3785652"/>
          </a:xfrm>
          <a:prstGeom prst="rect">
            <a:avLst/>
          </a:prstGeom>
          <a:noFill/>
        </p:spPr>
        <p:txBody>
          <a:bodyPr wrap="square" rtlCol="0">
            <a:spAutoFit/>
          </a:bodyPr>
          <a:lstStyle/>
          <a:p>
            <a:r>
              <a:rPr lang="en-US" sz="2800" b="1" dirty="0"/>
              <a:t>Classification tree building  over </a:t>
            </a:r>
            <a:r>
              <a:rPr lang="en-US" sz="2800" b="1" dirty="0">
                <a:solidFill>
                  <a:schemeClr val="tx2"/>
                </a:solidFill>
              </a:rPr>
              <a:t>a training set</a:t>
            </a:r>
            <a:r>
              <a:rPr lang="en-US" sz="2800" b="1" dirty="0"/>
              <a:t>, given a target partition </a:t>
            </a:r>
            <a:r>
              <a:rPr lang="en-US" sz="2800" b="1" i="1" dirty="0"/>
              <a:t>H</a:t>
            </a:r>
            <a:r>
              <a:rPr lang="en-US" sz="2800" b="1" dirty="0"/>
              <a:t>.</a:t>
            </a:r>
          </a:p>
          <a:p>
            <a:endParaRPr lang="en-US" sz="2800" b="1" dirty="0"/>
          </a:p>
          <a:p>
            <a:r>
              <a:rPr lang="en-US" sz="3200" b="1" dirty="0"/>
              <a:t>A split is chosen as the best of the splits of all clusters available over all feature values available.  </a:t>
            </a:r>
            <a:endParaRPr lang="ru-RU" sz="3200" b="1" dirty="0"/>
          </a:p>
        </p:txBody>
      </p:sp>
    </p:spTree>
    <p:extLst>
      <p:ext uri="{BB962C8B-B14F-4D97-AF65-F5344CB8AC3E}">
        <p14:creationId xmlns:p14="http://schemas.microsoft.com/office/powerpoint/2010/main" val="2868168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5. Classification tree,3</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39</a:t>
            </a:fld>
            <a:endParaRPr lang="ru-RU" dirty="0"/>
          </a:p>
        </p:txBody>
      </p:sp>
      <p:sp>
        <p:nvSpPr>
          <p:cNvPr id="6" name="TextBox 5"/>
          <p:cNvSpPr txBox="1"/>
          <p:nvPr/>
        </p:nvSpPr>
        <p:spPr>
          <a:xfrm>
            <a:off x="683568" y="1124744"/>
            <a:ext cx="8208912" cy="5016758"/>
          </a:xfrm>
          <a:prstGeom prst="rect">
            <a:avLst/>
          </a:prstGeom>
          <a:noFill/>
        </p:spPr>
        <p:txBody>
          <a:bodyPr wrap="square" rtlCol="0">
            <a:spAutoFit/>
          </a:bodyPr>
          <a:lstStyle/>
          <a:p>
            <a:r>
              <a:rPr lang="en-US" sz="3200" b="1" dirty="0"/>
              <a:t>A split is chosen as the best of the splits of all clusters available over all feature values available.  </a:t>
            </a:r>
          </a:p>
          <a:p>
            <a:endParaRPr lang="en-US" sz="3200" b="1" dirty="0"/>
          </a:p>
          <a:p>
            <a:r>
              <a:rPr lang="en-US" sz="3200" b="1" dirty="0"/>
              <a:t>Split scoring function evaluates the similarity between the target partition </a:t>
            </a:r>
            <a:r>
              <a:rPr lang="en-US" sz="3200" b="1" i="1" dirty="0"/>
              <a:t>H</a:t>
            </a:r>
            <a:r>
              <a:rPr lang="en-US" sz="3200" b="1" dirty="0"/>
              <a:t> and partition </a:t>
            </a:r>
            <a:r>
              <a:rPr lang="en-US" sz="3200" b="1" i="1" dirty="0"/>
              <a:t>G</a:t>
            </a:r>
            <a:r>
              <a:rPr lang="en-US" sz="3200" b="1" dirty="0"/>
              <a:t> being built. Among most popular scoring functions are </a:t>
            </a:r>
            <a:r>
              <a:rPr lang="en-US" sz="3200" b="1" dirty="0">
                <a:solidFill>
                  <a:schemeClr val="tx2"/>
                </a:solidFill>
              </a:rPr>
              <a:t>Pearson chi-squared </a:t>
            </a:r>
            <a:r>
              <a:rPr lang="en-US" sz="2400" b="1" dirty="0"/>
              <a:t>(this is used in popular statistics SPSS package, for example)</a:t>
            </a:r>
            <a:r>
              <a:rPr lang="en-US" sz="3200" b="1" dirty="0">
                <a:solidFill>
                  <a:schemeClr val="tx2"/>
                </a:solidFill>
              </a:rPr>
              <a:t> , Information gain, Category utility function</a:t>
            </a:r>
            <a:r>
              <a:rPr lang="en-US" sz="3200" b="1" dirty="0"/>
              <a:t>.</a:t>
            </a:r>
            <a:endParaRPr lang="ru-RU" sz="3200" b="1" dirty="0"/>
          </a:p>
        </p:txBody>
      </p:sp>
    </p:spTree>
    <p:extLst>
      <p:ext uri="{BB962C8B-B14F-4D97-AF65-F5344CB8AC3E}">
        <p14:creationId xmlns:p14="http://schemas.microsoft.com/office/powerpoint/2010/main" val="429111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320"/>
            <a:ext cx="8754176" cy="70640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 Correlation structures, 2 </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323528" y="1052736"/>
            <a:ext cx="8712968" cy="5688632"/>
          </a:xfrm>
        </p:spPr>
        <p:txBody>
          <a:bodyPr>
            <a:normAutofit/>
          </a:bodyPr>
          <a:lstStyle/>
          <a:p>
            <a:pPr marL="457200" lvl="1" indent="0">
              <a:spcAft>
                <a:spcPts val="600"/>
              </a:spcAft>
              <a:buNone/>
            </a:pPr>
            <a:r>
              <a:rPr lang="en-US" sz="3600" b="1" dirty="0"/>
              <a:t>Rule </a:t>
            </a:r>
            <a:r>
              <a:rPr lang="en-US" sz="3600" b="1" dirty="0">
                <a:solidFill>
                  <a:schemeClr val="tx2"/>
                </a:solidFill>
              </a:rPr>
              <a:t>U=F(X) </a:t>
            </a:r>
            <a:r>
              <a:rPr lang="en-US" sz="3600" b="1" dirty="0"/>
              <a:t>can be used  for prediction of </a:t>
            </a:r>
            <a:r>
              <a:rPr lang="en-US" sz="3600" b="1" dirty="0">
                <a:solidFill>
                  <a:schemeClr val="tx2"/>
                </a:solidFill>
              </a:rPr>
              <a:t>U</a:t>
            </a:r>
            <a:r>
              <a:rPr lang="en-US" sz="3600" b="1" dirty="0"/>
              <a:t> from </a:t>
            </a:r>
            <a:r>
              <a:rPr lang="en-US" sz="3600" b="1" dirty="0">
                <a:solidFill>
                  <a:schemeClr val="tx2"/>
                </a:solidFill>
              </a:rPr>
              <a:t>X</a:t>
            </a:r>
            <a:r>
              <a:rPr lang="en-US" sz="3600" b="1" dirty="0"/>
              <a:t>.</a:t>
            </a:r>
            <a:r>
              <a:rPr lang="en-US" sz="3600" b="1" dirty="0">
                <a:solidFill>
                  <a:srgbClr val="C00000"/>
                </a:solidFill>
              </a:rPr>
              <a:t> Because of its practical importance, the problem has received </a:t>
            </a:r>
            <a:r>
              <a:rPr lang="en-US" sz="5400" b="1" dirty="0">
                <a:solidFill>
                  <a:srgbClr val="C00000"/>
                </a:solidFill>
              </a:rPr>
              <a:t>huge</a:t>
            </a:r>
            <a:r>
              <a:rPr lang="en-US" sz="3600" b="1" dirty="0">
                <a:solidFill>
                  <a:srgbClr val="C00000"/>
                </a:solidFill>
              </a:rPr>
              <a:t> attention by researchers.</a:t>
            </a:r>
            <a:r>
              <a:rPr lang="en-US" sz="3600" b="1" dirty="0"/>
              <a:t> </a:t>
            </a:r>
          </a:p>
          <a:p>
            <a:pPr marL="457200" lvl="1" indent="0">
              <a:spcAft>
                <a:spcPts val="600"/>
              </a:spcAft>
              <a:buNone/>
            </a:pPr>
            <a:r>
              <a:rPr lang="en-US" sz="3600" b="1" dirty="0"/>
              <a:t>Several interesting forms of rules have been explored. Among them:</a:t>
            </a: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a:t>
            </a:fld>
            <a:endParaRPr lang="ru-RU" dirty="0"/>
          </a:p>
        </p:txBody>
      </p:sp>
    </p:spTree>
    <p:extLst>
      <p:ext uri="{BB962C8B-B14F-4D97-AF65-F5344CB8AC3E}">
        <p14:creationId xmlns:p14="http://schemas.microsoft.com/office/powerpoint/2010/main" val="1055570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5. Split scoring, 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40</a:t>
            </a:fld>
            <a:endParaRPr lang="ru-RU" dirty="0"/>
          </a:p>
        </p:txBody>
      </p:sp>
      <p:sp>
        <p:nvSpPr>
          <p:cNvPr id="6" name="TextBox 5"/>
          <p:cNvSpPr txBox="1"/>
          <p:nvPr/>
        </p:nvSpPr>
        <p:spPr>
          <a:xfrm>
            <a:off x="0" y="980728"/>
            <a:ext cx="9144000" cy="6001643"/>
          </a:xfrm>
          <a:prstGeom prst="rect">
            <a:avLst/>
          </a:prstGeom>
          <a:noFill/>
        </p:spPr>
        <p:txBody>
          <a:bodyPr wrap="square" rtlCol="0">
            <a:spAutoFit/>
          </a:bodyPr>
          <a:lstStyle/>
          <a:p>
            <a:r>
              <a:rPr lang="en-US" sz="3200" b="1" dirty="0"/>
              <a:t>A </a:t>
            </a:r>
            <a:r>
              <a:rPr lang="en-US" sz="3200" b="1" dirty="0">
                <a:solidFill>
                  <a:schemeClr val="tx2"/>
                </a:solidFill>
              </a:rPr>
              <a:t>unifying framework </a:t>
            </a:r>
            <a:r>
              <a:rPr lang="en-US" sz="3200" b="1" dirty="0"/>
              <a:t>for split scoring functions:</a:t>
            </a:r>
          </a:p>
          <a:p>
            <a:endParaRPr lang="en-US" sz="3200" b="1" dirty="0"/>
          </a:p>
          <a:p>
            <a:pPr marL="514350" indent="-514350">
              <a:buAutoNum type="arabicPeriod"/>
            </a:pPr>
            <a:r>
              <a:rPr lang="en-US" sz="2800" b="1" dirty="0"/>
              <a:t>Take contingency table between target </a:t>
            </a:r>
            <a:r>
              <a:rPr lang="en-US" sz="2800" b="1" i="1" dirty="0"/>
              <a:t>H </a:t>
            </a:r>
            <a:r>
              <a:rPr lang="en-US" sz="2800" b="1" dirty="0"/>
              <a:t>and </a:t>
            </a:r>
            <a:r>
              <a:rPr lang="en-US" sz="2800" b="1" i="1" dirty="0"/>
              <a:t>G</a:t>
            </a:r>
            <a:r>
              <a:rPr lang="en-US" sz="2800" b="1" dirty="0"/>
              <a:t> being built  </a:t>
            </a:r>
            <a:r>
              <a:rPr lang="en-US" sz="2800" b="1" i="1" dirty="0"/>
              <a:t>p(</a:t>
            </a:r>
            <a:r>
              <a:rPr lang="en-US" sz="2800" b="1" i="1" dirty="0" err="1"/>
              <a:t>Hk</a:t>
            </a:r>
            <a:r>
              <a:rPr lang="en-US" sz="2800" b="1" i="1" dirty="0" err="1">
                <a:sym typeface="Symbol"/>
              </a:rPr>
              <a:t></a:t>
            </a:r>
            <a:r>
              <a:rPr lang="en-US" sz="2800" b="1" i="1" dirty="0" err="1"/>
              <a:t>Gl</a:t>
            </a:r>
            <a:r>
              <a:rPr lang="en-US" sz="2800" b="1" i="1" dirty="0"/>
              <a:t>)</a:t>
            </a:r>
            <a:r>
              <a:rPr lang="en-US" sz="2800" b="1" dirty="0"/>
              <a:t> (co-occurrence frequency).</a:t>
            </a:r>
          </a:p>
          <a:p>
            <a:endParaRPr lang="en-US" sz="2800" b="1" dirty="0"/>
          </a:p>
          <a:p>
            <a:r>
              <a:rPr lang="en-US" sz="2800" b="1" dirty="0"/>
              <a:t>2. Define a reasonable function </a:t>
            </a:r>
            <a:r>
              <a:rPr lang="en-US" sz="2800" b="1" i="1" dirty="0"/>
              <a:t>f(p(</a:t>
            </a:r>
            <a:r>
              <a:rPr lang="en-US" sz="2800" b="1" i="1" dirty="0" err="1"/>
              <a:t>Hk</a:t>
            </a:r>
            <a:r>
              <a:rPr lang="en-US" sz="2800" b="1" i="1" dirty="0" err="1">
                <a:sym typeface="Symbol"/>
              </a:rPr>
              <a:t></a:t>
            </a:r>
            <a:r>
              <a:rPr lang="en-US" sz="2800" b="1" i="1" dirty="0" err="1"/>
              <a:t>Gl</a:t>
            </a:r>
            <a:r>
              <a:rPr lang="en-US" sz="2800" b="1" i="1" dirty="0"/>
              <a:t>)) </a:t>
            </a:r>
            <a:r>
              <a:rPr lang="en-US" sz="2800" b="1" dirty="0"/>
              <a:t>evaluating the extent of correlation between clusters </a:t>
            </a:r>
            <a:r>
              <a:rPr lang="en-US" sz="2800" b="1" i="1" dirty="0" err="1"/>
              <a:t>Hk</a:t>
            </a:r>
            <a:r>
              <a:rPr lang="en-US" sz="2800" b="1" dirty="0"/>
              <a:t> and </a:t>
            </a:r>
            <a:r>
              <a:rPr lang="en-US" sz="2800" b="1" i="1" dirty="0"/>
              <a:t>Gl</a:t>
            </a:r>
            <a:r>
              <a:rPr lang="en-US" sz="2800" b="1" dirty="0"/>
              <a:t>.</a:t>
            </a:r>
          </a:p>
          <a:p>
            <a:endParaRPr lang="en-US" sz="2800" b="1" dirty="0"/>
          </a:p>
          <a:p>
            <a:r>
              <a:rPr lang="en-US" sz="2800" b="1" dirty="0"/>
              <a:t>3. Score the similarity between G and H as the sum of all </a:t>
            </a:r>
            <a:r>
              <a:rPr lang="en-US" sz="2800" b="1" i="1" dirty="0"/>
              <a:t>f(p(</a:t>
            </a:r>
            <a:r>
              <a:rPr lang="en-US" sz="2800" b="1" i="1" dirty="0" err="1"/>
              <a:t>Hk</a:t>
            </a:r>
            <a:r>
              <a:rPr lang="en-US" sz="2800" b="1" i="1" dirty="0" err="1">
                <a:sym typeface="Symbol"/>
              </a:rPr>
              <a:t></a:t>
            </a:r>
            <a:r>
              <a:rPr lang="en-US" sz="2800" b="1" i="1" dirty="0" err="1"/>
              <a:t>Gl</a:t>
            </a:r>
            <a:r>
              <a:rPr lang="en-US" sz="2800" b="1" i="1" dirty="0"/>
              <a:t>)) </a:t>
            </a:r>
            <a:r>
              <a:rPr lang="en-US" sz="2800" b="1" dirty="0"/>
              <a:t>weighted by their frequencies </a:t>
            </a:r>
            <a:r>
              <a:rPr lang="en-US" sz="2800" b="1" i="1" dirty="0"/>
              <a:t>p(</a:t>
            </a:r>
            <a:r>
              <a:rPr lang="en-US" sz="2800" b="1" i="1" dirty="0" err="1"/>
              <a:t>Hk</a:t>
            </a:r>
            <a:r>
              <a:rPr lang="en-US" sz="2800" b="1" i="1" dirty="0" err="1">
                <a:sym typeface="Symbol"/>
              </a:rPr>
              <a:t></a:t>
            </a:r>
            <a:r>
              <a:rPr lang="en-US" sz="2800" b="1" i="1" dirty="0" err="1"/>
              <a:t>Gl</a:t>
            </a:r>
            <a:r>
              <a:rPr lang="en-US" sz="2800" b="1" i="1" dirty="0"/>
              <a:t>).</a:t>
            </a:r>
            <a:endParaRPr lang="en-US" sz="2800" b="1" dirty="0"/>
          </a:p>
          <a:p>
            <a:endParaRPr lang="en-US" sz="3200" b="1" dirty="0"/>
          </a:p>
          <a:p>
            <a:r>
              <a:rPr lang="en-US" sz="3200" b="1" dirty="0"/>
              <a:t>The mentioned </a:t>
            </a:r>
            <a:r>
              <a:rPr lang="en-US" sz="3200" b="1" dirty="0">
                <a:solidFill>
                  <a:schemeClr val="tx2"/>
                </a:solidFill>
              </a:rPr>
              <a:t>Pearson chi-squared, Information gain, Category utility function </a:t>
            </a:r>
            <a:r>
              <a:rPr lang="en-US" sz="3200" b="1" dirty="0"/>
              <a:t>are of this type.</a:t>
            </a:r>
            <a:endParaRPr lang="ru-RU" sz="3200" b="1" dirty="0"/>
          </a:p>
        </p:txBody>
      </p:sp>
    </p:spTree>
    <p:extLst>
      <p:ext uri="{BB962C8B-B14F-4D97-AF65-F5344CB8AC3E}">
        <p14:creationId xmlns:p14="http://schemas.microsoft.com/office/powerpoint/2010/main" val="1575619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5. Split scoring, 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41</a:t>
            </a:fld>
            <a:endParaRPr lang="ru-RU" dirty="0"/>
          </a:p>
        </p:txBody>
      </p:sp>
      <mc:AlternateContent xmlns:mc="http://schemas.openxmlformats.org/markup-compatibility/2006" xmlns:a14="http://schemas.microsoft.com/office/drawing/2010/main">
        <mc:Choice Requires="a14">
          <p:sp>
            <p:nvSpPr>
              <p:cNvPr id="6" name="TextBox 5"/>
              <p:cNvSpPr txBox="1"/>
              <p:nvPr/>
            </p:nvSpPr>
            <p:spPr>
              <a:xfrm>
                <a:off x="0" y="980728"/>
                <a:ext cx="9144000" cy="5491888"/>
              </a:xfrm>
              <a:prstGeom prst="rect">
                <a:avLst/>
              </a:prstGeom>
              <a:noFill/>
            </p:spPr>
            <p:txBody>
              <a:bodyPr wrap="square" rtlCol="0">
                <a:spAutoFit/>
              </a:bodyPr>
              <a:lstStyle/>
              <a:p>
                <a:r>
                  <a:rPr lang="en-US" sz="3200" b="1" dirty="0"/>
                  <a:t>A unifying framework for split scoring functions:</a:t>
                </a:r>
              </a:p>
              <a:p>
                <a:endParaRPr lang="en-US" sz="3200" b="1" dirty="0"/>
              </a:p>
              <a:p>
                <a:r>
                  <a:rPr lang="en-US" sz="2800" b="1" dirty="0"/>
                  <a:t>Take the </a:t>
                </a:r>
                <a:r>
                  <a:rPr lang="en-US" sz="2800" b="1" dirty="0">
                    <a:solidFill>
                      <a:schemeClr val="tx2"/>
                    </a:solidFill>
                  </a:rPr>
                  <a:t>co-occurrence frequencies</a:t>
                </a:r>
                <a:r>
                  <a:rPr lang="en-US" sz="2800" b="1" i="1" dirty="0">
                    <a:solidFill>
                      <a:schemeClr val="tx2"/>
                    </a:solidFill>
                  </a:rPr>
                  <a:t> p(</a:t>
                </a:r>
                <a:r>
                  <a:rPr lang="en-US" sz="2800" b="1" i="1" dirty="0" err="1">
                    <a:solidFill>
                      <a:schemeClr val="tx2"/>
                    </a:solidFill>
                  </a:rPr>
                  <a:t>Hk</a:t>
                </a:r>
                <a:r>
                  <a:rPr lang="en-US" sz="2800" b="1" i="1" dirty="0" err="1">
                    <a:solidFill>
                      <a:schemeClr val="tx2"/>
                    </a:solidFill>
                    <a:sym typeface="Symbol"/>
                  </a:rPr>
                  <a:t></a:t>
                </a:r>
                <a:r>
                  <a:rPr lang="en-US" sz="2800" b="1" i="1" dirty="0" err="1">
                    <a:solidFill>
                      <a:schemeClr val="tx2"/>
                    </a:solidFill>
                  </a:rPr>
                  <a:t>Gl</a:t>
                </a:r>
                <a:r>
                  <a:rPr lang="en-US" sz="2800" b="1" i="1" dirty="0">
                    <a:solidFill>
                      <a:schemeClr val="tx2"/>
                    </a:solidFill>
                  </a:rPr>
                  <a:t>)</a:t>
                </a:r>
                <a:r>
                  <a:rPr lang="en-US" sz="2800" b="1" dirty="0">
                    <a:solidFill>
                      <a:schemeClr val="tx2"/>
                    </a:solidFill>
                  </a:rPr>
                  <a:t> </a:t>
                </a:r>
                <a:r>
                  <a:rPr lang="en-US" sz="2800" b="1" dirty="0"/>
                  <a:t>between target </a:t>
                </a:r>
                <a:r>
                  <a:rPr lang="en-US" sz="2800" b="1" i="1" dirty="0"/>
                  <a:t>H </a:t>
                </a:r>
                <a:r>
                  <a:rPr lang="en-US" sz="2800" b="1" dirty="0"/>
                  <a:t>partition</a:t>
                </a:r>
                <a:r>
                  <a:rPr lang="en-US" sz="2800" b="1" i="1" dirty="0"/>
                  <a:t> </a:t>
                </a:r>
                <a:r>
                  <a:rPr lang="en-US" sz="2800" b="1" dirty="0"/>
                  <a:t>and </a:t>
                </a:r>
                <a:r>
                  <a:rPr lang="en-US" sz="2800" b="1" i="1" dirty="0"/>
                  <a:t>G</a:t>
                </a:r>
                <a:r>
                  <a:rPr lang="en-US" sz="2800" b="1" dirty="0"/>
                  <a:t> partition being built and define:</a:t>
                </a:r>
              </a:p>
              <a:p>
                <a:r>
                  <a:rPr lang="en-US" sz="3200" b="1" i="1" dirty="0">
                    <a:latin typeface="Times New Roman" panose="02020603050405020304" pitchFamily="18" charset="0"/>
                    <a:cs typeface="Times New Roman" panose="02020603050405020304" pitchFamily="18" charset="0"/>
                  </a:rPr>
                  <a:t> </a:t>
                </a:r>
                <a14:m>
                  <m:oMath xmlns:m="http://schemas.openxmlformats.org/officeDocument/2006/math">
                    <m:r>
                      <a:rPr lang="en-US" sz="2800" b="1" i="1" smtClean="0">
                        <a:latin typeface="Cambria Math"/>
                        <a:cs typeface="Times New Roman" panose="02020603050405020304" pitchFamily="18" charset="0"/>
                      </a:rPr>
                      <m:t>𝒒</m:t>
                    </m:r>
                    <m:d>
                      <m:dPr>
                        <m:ctrlPr>
                          <a:rPr lang="en-US" sz="2800" b="1" i="1" smtClean="0">
                            <a:latin typeface="Cambria Math" panose="02040503050406030204" pitchFamily="18" charset="0"/>
                            <a:cs typeface="Times New Roman" panose="02020603050405020304" pitchFamily="18" charset="0"/>
                          </a:rPr>
                        </m:ctrlPr>
                      </m:dPr>
                      <m:e>
                        <m:r>
                          <a:rPr lang="en-US" sz="2800" b="1" i="1" smtClean="0">
                            <a:latin typeface="Cambria Math"/>
                            <a:cs typeface="Times New Roman" panose="02020603050405020304" pitchFamily="18" charset="0"/>
                          </a:rPr>
                          <m:t>𝑯𝒌</m:t>
                        </m:r>
                      </m:e>
                      <m:e>
                        <m:r>
                          <a:rPr lang="en-US" sz="2800" b="1" i="1" smtClean="0">
                            <a:latin typeface="Cambria Math"/>
                            <a:cs typeface="Times New Roman" panose="02020603050405020304" pitchFamily="18" charset="0"/>
                          </a:rPr>
                          <m:t>𝑮𝒍</m:t>
                        </m:r>
                      </m:e>
                    </m:d>
                    <m:r>
                      <a:rPr lang="en-US" sz="2800" b="1" i="1">
                        <a:latin typeface="Cambria Math"/>
                        <a:cs typeface="Times New Roman" panose="02020603050405020304" pitchFamily="18" charset="0"/>
                      </a:rPr>
                      <m:t>=</m:t>
                    </m:r>
                    <m:f>
                      <m:fPr>
                        <m:ctrlPr>
                          <a:rPr lang="en-US" sz="2800" b="1" i="1">
                            <a:latin typeface="Cambria Math" panose="02040503050406030204" pitchFamily="18" charset="0"/>
                            <a:cs typeface="Times New Roman" panose="02020603050405020304" pitchFamily="18" charset="0"/>
                          </a:rPr>
                        </m:ctrlPr>
                      </m:fPr>
                      <m:num>
                        <m:r>
                          <a:rPr lang="en-US" sz="2800" b="1" i="1">
                            <a:latin typeface="Cambria Math"/>
                            <a:cs typeface="Times New Roman" panose="02020603050405020304" pitchFamily="18" charset="0"/>
                          </a:rPr>
                          <m:t>𝒑</m:t>
                        </m:r>
                        <m:d>
                          <m:dPr>
                            <m:ctrlPr>
                              <a:rPr lang="en-US" sz="2800" b="1" i="1">
                                <a:latin typeface="Cambria Math" panose="02040503050406030204" pitchFamily="18" charset="0"/>
                                <a:cs typeface="Times New Roman" panose="02020603050405020304" pitchFamily="18" charset="0"/>
                              </a:rPr>
                            </m:ctrlPr>
                          </m:dPr>
                          <m:e>
                            <m:r>
                              <a:rPr lang="en-US" sz="2800" b="1" i="1">
                                <a:latin typeface="Cambria Math"/>
                                <a:cs typeface="Times New Roman" panose="02020603050405020304" pitchFamily="18" charset="0"/>
                              </a:rPr>
                              <m:t>𝑯𝒌</m:t>
                            </m:r>
                            <m:r>
                              <a:rPr lang="en-US" sz="2800" b="1" i="1">
                                <a:latin typeface="Cambria Math"/>
                                <a:ea typeface="Cambria Math"/>
                                <a:cs typeface="Times New Roman" panose="02020603050405020304" pitchFamily="18" charset="0"/>
                              </a:rPr>
                              <m:t>∩</m:t>
                            </m:r>
                            <m:r>
                              <a:rPr lang="en-US" sz="2800" b="1" i="1">
                                <a:latin typeface="Cambria Math"/>
                                <a:cs typeface="Times New Roman" panose="02020603050405020304" pitchFamily="18" charset="0"/>
                              </a:rPr>
                              <m:t>𝑮𝒍</m:t>
                            </m:r>
                          </m:e>
                        </m:d>
                      </m:num>
                      <m:den>
                        <m:r>
                          <a:rPr lang="en-US" sz="2800" b="1" i="1">
                            <a:latin typeface="Cambria Math"/>
                            <a:cs typeface="Times New Roman" panose="02020603050405020304" pitchFamily="18" charset="0"/>
                          </a:rPr>
                          <m:t>𝒑</m:t>
                        </m:r>
                        <m:d>
                          <m:dPr>
                            <m:ctrlPr>
                              <a:rPr lang="en-US" sz="2800" b="1" i="1">
                                <a:latin typeface="Cambria Math" panose="02040503050406030204" pitchFamily="18" charset="0"/>
                                <a:cs typeface="Times New Roman" panose="02020603050405020304" pitchFamily="18" charset="0"/>
                              </a:rPr>
                            </m:ctrlPr>
                          </m:dPr>
                          <m:e>
                            <m:r>
                              <a:rPr lang="en-US" sz="2800" b="1" i="1">
                                <a:latin typeface="Cambria Math"/>
                                <a:cs typeface="Times New Roman" panose="02020603050405020304" pitchFamily="18" charset="0"/>
                              </a:rPr>
                              <m:t>𝑯𝒌</m:t>
                            </m:r>
                          </m:e>
                        </m:d>
                        <m:r>
                          <a:rPr lang="en-US" sz="2800" b="1" i="1">
                            <a:latin typeface="Cambria Math"/>
                            <a:cs typeface="Times New Roman" panose="02020603050405020304" pitchFamily="18" charset="0"/>
                          </a:rPr>
                          <m:t>𝒑</m:t>
                        </m:r>
                        <m:d>
                          <m:dPr>
                            <m:ctrlPr>
                              <a:rPr lang="en-US" sz="2800" b="1" i="1">
                                <a:latin typeface="Cambria Math" panose="02040503050406030204" pitchFamily="18" charset="0"/>
                                <a:cs typeface="Times New Roman" panose="02020603050405020304" pitchFamily="18" charset="0"/>
                              </a:rPr>
                            </m:ctrlPr>
                          </m:dPr>
                          <m:e>
                            <m:r>
                              <a:rPr lang="en-US" sz="2800" b="1" i="1">
                                <a:latin typeface="Cambria Math"/>
                                <a:cs typeface="Times New Roman" panose="02020603050405020304" pitchFamily="18" charset="0"/>
                              </a:rPr>
                              <m:t>𝑮𝒍</m:t>
                            </m:r>
                          </m:e>
                        </m:d>
                      </m:den>
                    </m:f>
                    <m:r>
                      <a:rPr lang="en-US" sz="2800" b="1" i="1">
                        <a:latin typeface="Cambria Math"/>
                        <a:cs typeface="Times New Roman" panose="02020603050405020304" pitchFamily="18" charset="0"/>
                      </a:rPr>
                      <m:t>−</m:t>
                    </m:r>
                    <m:r>
                      <a:rPr lang="en-US" sz="2800" b="1" i="1">
                        <a:latin typeface="Cambria Math"/>
                        <a:cs typeface="Times New Roman" panose="02020603050405020304" pitchFamily="18" charset="0"/>
                      </a:rPr>
                      <m:t>𝟏</m:t>
                    </m:r>
                  </m:oMath>
                </a14:m>
                <a:r>
                  <a:rPr lang="en-US" sz="2800" b="1" dirty="0"/>
                  <a:t>          Quetelet  index          </a:t>
                </a:r>
                <a:r>
                  <a:rPr lang="en-US" sz="2800" b="1" dirty="0">
                    <a:solidFill>
                      <a:schemeClr val="accent2"/>
                    </a:solidFill>
                  </a:rPr>
                  <a:t>(</a:t>
                </a:r>
                <a:r>
                  <a:rPr lang="en-US" sz="2800" b="1" dirty="0" err="1">
                    <a:solidFill>
                      <a:schemeClr val="accent2"/>
                    </a:solidFill>
                  </a:rPr>
                  <a:t>i</a:t>
                </a:r>
                <a:r>
                  <a:rPr lang="en-US" sz="2800" b="1" dirty="0">
                    <a:solidFill>
                      <a:schemeClr val="accent2"/>
                    </a:solidFill>
                  </a:rPr>
                  <a:t>)</a:t>
                </a:r>
              </a:p>
              <a:p>
                <a:r>
                  <a:rPr lang="en-US" sz="2800" b="1" i="1" dirty="0">
                    <a:latin typeface="Times New Roman" panose="02020603050405020304" pitchFamily="18" charset="0"/>
                    <a:cs typeface="Times New Roman" panose="02020603050405020304" pitchFamily="18" charset="0"/>
                  </a:rPr>
                  <a:t> </a:t>
                </a:r>
                <a14:m>
                  <m:oMath xmlns:m="http://schemas.openxmlformats.org/officeDocument/2006/math">
                    <m:r>
                      <a:rPr lang="en-US" sz="2800" b="1" i="1" smtClean="0">
                        <a:latin typeface="Cambria Math"/>
                        <a:cs typeface="Times New Roman" panose="02020603050405020304" pitchFamily="18" charset="0"/>
                      </a:rPr>
                      <m:t>𝒊𝒈</m:t>
                    </m:r>
                    <m:d>
                      <m:dPr>
                        <m:ctrlPr>
                          <a:rPr lang="en-US" sz="2800" b="1" i="1" smtClean="0">
                            <a:latin typeface="Cambria Math" panose="02040503050406030204" pitchFamily="18" charset="0"/>
                            <a:cs typeface="Times New Roman" panose="02020603050405020304" pitchFamily="18" charset="0"/>
                          </a:rPr>
                        </m:ctrlPr>
                      </m:dPr>
                      <m:e>
                        <m:r>
                          <a:rPr lang="en-US" sz="2800" b="1" i="1" smtClean="0">
                            <a:latin typeface="Cambria Math"/>
                            <a:cs typeface="Times New Roman" panose="02020603050405020304" pitchFamily="18" charset="0"/>
                          </a:rPr>
                          <m:t>𝑯𝒌</m:t>
                        </m:r>
                        <m:r>
                          <a:rPr lang="en-US" sz="2800" b="1" i="1" smtClean="0">
                            <a:latin typeface="Cambria Math"/>
                            <a:cs typeface="Times New Roman" panose="02020603050405020304" pitchFamily="18" charset="0"/>
                          </a:rPr>
                          <m:t>,</m:t>
                        </m:r>
                        <m:r>
                          <a:rPr lang="en-US" sz="2800" b="1" i="1" smtClean="0">
                            <a:latin typeface="Cambria Math"/>
                            <a:cs typeface="Times New Roman" panose="02020603050405020304" pitchFamily="18" charset="0"/>
                          </a:rPr>
                          <m:t>𝑮𝒍</m:t>
                        </m:r>
                      </m:e>
                    </m:d>
                    <m:r>
                      <a:rPr lang="en-US" sz="2800" b="1" i="1">
                        <a:latin typeface="Cambria Math"/>
                        <a:cs typeface="Times New Roman" panose="02020603050405020304" pitchFamily="18" charset="0"/>
                      </a:rPr>
                      <m:t>=</m:t>
                    </m:r>
                    <m:r>
                      <a:rPr lang="en-US" sz="2800" b="1" i="1" smtClean="0">
                        <a:latin typeface="Cambria Math"/>
                        <a:cs typeface="Times New Roman" panose="02020603050405020304" pitchFamily="18" charset="0"/>
                      </a:rPr>
                      <m:t>−</m:t>
                    </m:r>
                    <m:r>
                      <a:rPr lang="en-US" sz="2800" b="1" i="1" smtClean="0">
                        <a:latin typeface="Cambria Math"/>
                        <a:cs typeface="Times New Roman" panose="02020603050405020304" pitchFamily="18" charset="0"/>
                      </a:rPr>
                      <m:t>𝒍𝒐𝒈</m:t>
                    </m:r>
                    <m:r>
                      <a:rPr lang="en-US" sz="2800" b="1" i="1" smtClean="0">
                        <a:latin typeface="Cambria Math"/>
                        <a:cs typeface="Times New Roman" panose="02020603050405020304" pitchFamily="18" charset="0"/>
                      </a:rPr>
                      <m:t>(</m:t>
                    </m:r>
                    <m:f>
                      <m:fPr>
                        <m:ctrlPr>
                          <a:rPr lang="en-US" sz="2800" b="1" i="1">
                            <a:latin typeface="Cambria Math" panose="02040503050406030204" pitchFamily="18" charset="0"/>
                            <a:cs typeface="Times New Roman" panose="02020603050405020304" pitchFamily="18" charset="0"/>
                          </a:rPr>
                        </m:ctrlPr>
                      </m:fPr>
                      <m:num>
                        <m:r>
                          <a:rPr lang="en-US" sz="2800" b="1" i="1">
                            <a:latin typeface="Cambria Math"/>
                            <a:cs typeface="Times New Roman" panose="02020603050405020304" pitchFamily="18" charset="0"/>
                          </a:rPr>
                          <m:t>𝒑</m:t>
                        </m:r>
                        <m:d>
                          <m:dPr>
                            <m:ctrlPr>
                              <a:rPr lang="en-US" sz="2800" b="1" i="1">
                                <a:latin typeface="Cambria Math" panose="02040503050406030204" pitchFamily="18" charset="0"/>
                                <a:cs typeface="Times New Roman" panose="02020603050405020304" pitchFamily="18" charset="0"/>
                              </a:rPr>
                            </m:ctrlPr>
                          </m:dPr>
                          <m:e>
                            <m:r>
                              <a:rPr lang="en-US" sz="2800" b="1" i="1">
                                <a:latin typeface="Cambria Math"/>
                                <a:cs typeface="Times New Roman" panose="02020603050405020304" pitchFamily="18" charset="0"/>
                              </a:rPr>
                              <m:t>𝑯𝒌</m:t>
                            </m:r>
                            <m:r>
                              <a:rPr lang="en-US" sz="2800" b="1" i="1">
                                <a:latin typeface="Cambria Math"/>
                                <a:ea typeface="Cambria Math"/>
                                <a:cs typeface="Times New Roman" panose="02020603050405020304" pitchFamily="18" charset="0"/>
                              </a:rPr>
                              <m:t>∩</m:t>
                            </m:r>
                            <m:r>
                              <a:rPr lang="en-US" sz="2800" b="1" i="1">
                                <a:latin typeface="Cambria Math"/>
                                <a:cs typeface="Times New Roman" panose="02020603050405020304" pitchFamily="18" charset="0"/>
                              </a:rPr>
                              <m:t>𝑮𝒍</m:t>
                            </m:r>
                          </m:e>
                        </m:d>
                      </m:num>
                      <m:den>
                        <m:r>
                          <a:rPr lang="en-US" sz="2800" b="1" i="1">
                            <a:latin typeface="Cambria Math"/>
                            <a:cs typeface="Times New Roman" panose="02020603050405020304" pitchFamily="18" charset="0"/>
                          </a:rPr>
                          <m:t>𝒑</m:t>
                        </m:r>
                        <m:d>
                          <m:dPr>
                            <m:ctrlPr>
                              <a:rPr lang="en-US" sz="2800" b="1" i="1">
                                <a:latin typeface="Cambria Math" panose="02040503050406030204" pitchFamily="18" charset="0"/>
                                <a:cs typeface="Times New Roman" panose="02020603050405020304" pitchFamily="18" charset="0"/>
                              </a:rPr>
                            </m:ctrlPr>
                          </m:dPr>
                          <m:e>
                            <m:r>
                              <a:rPr lang="en-US" sz="2800" b="1" i="1">
                                <a:latin typeface="Cambria Math"/>
                                <a:cs typeface="Times New Roman" panose="02020603050405020304" pitchFamily="18" charset="0"/>
                              </a:rPr>
                              <m:t>𝑯𝒌</m:t>
                            </m:r>
                          </m:e>
                        </m:d>
                        <m:r>
                          <a:rPr lang="en-US" sz="2800" b="1" i="1">
                            <a:latin typeface="Cambria Math"/>
                            <a:cs typeface="Times New Roman" panose="02020603050405020304" pitchFamily="18" charset="0"/>
                          </a:rPr>
                          <m:t>𝒑</m:t>
                        </m:r>
                        <m:d>
                          <m:dPr>
                            <m:ctrlPr>
                              <a:rPr lang="en-US" sz="2800" b="1" i="1">
                                <a:latin typeface="Cambria Math" panose="02040503050406030204" pitchFamily="18" charset="0"/>
                                <a:cs typeface="Times New Roman" panose="02020603050405020304" pitchFamily="18" charset="0"/>
                              </a:rPr>
                            </m:ctrlPr>
                          </m:dPr>
                          <m:e>
                            <m:r>
                              <a:rPr lang="en-US" sz="2800" b="1" i="1">
                                <a:latin typeface="Cambria Math"/>
                                <a:cs typeface="Times New Roman" panose="02020603050405020304" pitchFamily="18" charset="0"/>
                              </a:rPr>
                              <m:t>𝑮𝒍</m:t>
                            </m:r>
                          </m:e>
                        </m:d>
                      </m:den>
                    </m:f>
                    <m:r>
                      <a:rPr lang="en-US" sz="2800" b="1" i="1" smtClean="0">
                        <a:latin typeface="Cambria Math"/>
                        <a:cs typeface="Times New Roman" panose="02020603050405020304" pitchFamily="18" charset="0"/>
                      </a:rPr>
                      <m:t>)</m:t>
                    </m:r>
                  </m:oMath>
                </a14:m>
                <a:r>
                  <a:rPr lang="en-US" sz="2800" b="1" dirty="0"/>
                  <a:t>  Mutual entropy         </a:t>
                </a:r>
                <a:r>
                  <a:rPr lang="en-US" sz="2800" b="1" dirty="0">
                    <a:solidFill>
                      <a:schemeClr val="accent2"/>
                    </a:solidFill>
                  </a:rPr>
                  <a:t>(ii)</a:t>
                </a:r>
              </a:p>
              <a:p>
                <a14:m>
                  <m:oMath xmlns:m="http://schemas.openxmlformats.org/officeDocument/2006/math">
                    <m:r>
                      <a:rPr lang="en-US" sz="2800" b="1" i="1" smtClean="0">
                        <a:latin typeface="Cambria Math"/>
                        <a:cs typeface="Times New Roman" panose="02020603050405020304" pitchFamily="18" charset="0"/>
                      </a:rPr>
                      <m:t>𝒂</m:t>
                    </m:r>
                    <m:d>
                      <m:dPr>
                        <m:ctrlPr>
                          <a:rPr lang="en-US" sz="2800" b="1" i="1" smtClean="0">
                            <a:latin typeface="Cambria Math" panose="02040503050406030204" pitchFamily="18" charset="0"/>
                            <a:cs typeface="Times New Roman" panose="02020603050405020304" pitchFamily="18" charset="0"/>
                          </a:rPr>
                        </m:ctrlPr>
                      </m:dPr>
                      <m:e>
                        <m:r>
                          <a:rPr lang="en-US" sz="2800" b="1" i="1" smtClean="0">
                            <a:latin typeface="Cambria Math"/>
                            <a:cs typeface="Times New Roman" panose="02020603050405020304" pitchFamily="18" charset="0"/>
                          </a:rPr>
                          <m:t>𝑯𝒌</m:t>
                        </m:r>
                      </m:e>
                      <m:e>
                        <m:r>
                          <a:rPr lang="en-US" sz="2800" b="1" i="1" smtClean="0">
                            <a:latin typeface="Cambria Math"/>
                            <a:cs typeface="Times New Roman" panose="02020603050405020304" pitchFamily="18" charset="0"/>
                          </a:rPr>
                          <m:t>𝑮𝒍</m:t>
                        </m:r>
                      </m:e>
                    </m:d>
                    <m:r>
                      <a:rPr lang="en-US" sz="2800" b="1" i="1" smtClean="0">
                        <a:latin typeface="Cambria Math"/>
                        <a:cs typeface="Times New Roman" panose="02020603050405020304" pitchFamily="18" charset="0"/>
                      </a:rPr>
                      <m:t>=</m:t>
                    </m:r>
                    <m:f>
                      <m:fPr>
                        <m:ctrlPr>
                          <a:rPr lang="en-US" sz="2800" b="1" i="1">
                            <a:latin typeface="Cambria Math" panose="02040503050406030204" pitchFamily="18" charset="0"/>
                            <a:cs typeface="Times New Roman" panose="02020603050405020304" pitchFamily="18" charset="0"/>
                          </a:rPr>
                        </m:ctrlPr>
                      </m:fPr>
                      <m:num>
                        <m:r>
                          <a:rPr lang="en-US" sz="2800" b="1" i="1">
                            <a:latin typeface="Cambria Math"/>
                            <a:cs typeface="Times New Roman" panose="02020603050405020304" pitchFamily="18" charset="0"/>
                          </a:rPr>
                          <m:t>𝒑</m:t>
                        </m:r>
                        <m:r>
                          <a:rPr lang="en-US" sz="2800" b="1" i="1">
                            <a:latin typeface="Cambria Math"/>
                            <a:cs typeface="Times New Roman" panose="02020603050405020304" pitchFamily="18" charset="0"/>
                          </a:rPr>
                          <m:t>(</m:t>
                        </m:r>
                        <m:r>
                          <a:rPr lang="en-US" sz="2800" b="1" i="1">
                            <a:latin typeface="Cambria Math"/>
                            <a:cs typeface="Times New Roman" panose="02020603050405020304" pitchFamily="18" charset="0"/>
                          </a:rPr>
                          <m:t>𝑯𝒌</m:t>
                        </m:r>
                        <m:r>
                          <a:rPr lang="en-US" sz="2800" b="1" i="1">
                            <a:latin typeface="Cambria Math"/>
                            <a:ea typeface="Cambria Math"/>
                            <a:cs typeface="Times New Roman" panose="02020603050405020304" pitchFamily="18" charset="0"/>
                          </a:rPr>
                          <m:t>∩</m:t>
                        </m:r>
                        <m:r>
                          <a:rPr lang="en-US" sz="2800" b="1" i="1">
                            <a:latin typeface="Cambria Math"/>
                            <a:cs typeface="Times New Roman" panose="02020603050405020304" pitchFamily="18" charset="0"/>
                          </a:rPr>
                          <m:t>𝑮𝒍</m:t>
                        </m:r>
                        <m:r>
                          <a:rPr lang="en-US" sz="2800" b="1" i="1">
                            <a:latin typeface="Cambria Math"/>
                            <a:cs typeface="Times New Roman" panose="02020603050405020304" pitchFamily="18" charset="0"/>
                          </a:rPr>
                          <m:t>)</m:t>
                        </m:r>
                      </m:num>
                      <m:den>
                        <m:r>
                          <a:rPr lang="en-US" sz="2800" b="1" i="1">
                            <a:latin typeface="Cambria Math"/>
                            <a:cs typeface="Times New Roman" panose="02020603050405020304" pitchFamily="18" charset="0"/>
                          </a:rPr>
                          <m:t>𝒑</m:t>
                        </m:r>
                        <m:r>
                          <a:rPr lang="en-US" sz="2800" b="1" i="1">
                            <a:latin typeface="Cambria Math"/>
                            <a:cs typeface="Times New Roman" panose="02020603050405020304" pitchFamily="18" charset="0"/>
                          </a:rPr>
                          <m:t>(</m:t>
                        </m:r>
                        <m:r>
                          <a:rPr lang="en-US" sz="2800" b="1" i="1">
                            <a:latin typeface="Cambria Math"/>
                            <a:cs typeface="Times New Roman" panose="02020603050405020304" pitchFamily="18" charset="0"/>
                          </a:rPr>
                          <m:t>𝑮𝒍</m:t>
                        </m:r>
                        <m:r>
                          <a:rPr lang="en-US" sz="2800" b="1" i="1">
                            <a:latin typeface="Cambria Math"/>
                            <a:cs typeface="Times New Roman" panose="02020603050405020304" pitchFamily="18" charset="0"/>
                          </a:rPr>
                          <m:t>)</m:t>
                        </m:r>
                      </m:den>
                    </m:f>
                    <m:r>
                      <a:rPr lang="en-US" sz="2800" b="1" i="1">
                        <a:latin typeface="Cambria Math"/>
                        <a:cs typeface="Times New Roman" panose="02020603050405020304" pitchFamily="18" charset="0"/>
                      </a:rPr>
                      <m:t>−</m:t>
                    </m:r>
                    <m:r>
                      <a:rPr lang="en-US" sz="2800" b="1" i="1">
                        <a:latin typeface="Cambria Math"/>
                        <a:cs typeface="Times New Roman" panose="02020603050405020304" pitchFamily="18" charset="0"/>
                      </a:rPr>
                      <m:t>𝒑</m:t>
                    </m:r>
                    <m:r>
                      <a:rPr lang="en-US" sz="2800" b="1" i="1">
                        <a:latin typeface="Cambria Math"/>
                        <a:cs typeface="Times New Roman" panose="02020603050405020304" pitchFamily="18" charset="0"/>
                      </a:rPr>
                      <m:t>(</m:t>
                    </m:r>
                    <m:r>
                      <a:rPr lang="en-US" sz="2800" b="1" i="1">
                        <a:latin typeface="Cambria Math"/>
                        <a:cs typeface="Times New Roman" panose="02020603050405020304" pitchFamily="18" charset="0"/>
                      </a:rPr>
                      <m:t>𝑯𝒌</m:t>
                    </m:r>
                    <m:r>
                      <a:rPr lang="en-US" sz="2800" b="1" i="1">
                        <a:latin typeface="Cambria Math"/>
                        <a:cs typeface="Times New Roman" panose="02020603050405020304" pitchFamily="18" charset="0"/>
                      </a:rPr>
                      <m:t>)</m:t>
                    </m:r>
                  </m:oMath>
                </a14:m>
                <a:r>
                  <a:rPr lang="en-US" sz="2800" b="1" dirty="0"/>
                  <a:t>    Quetelet difference  </a:t>
                </a:r>
                <a:r>
                  <a:rPr lang="en-US" sz="2800" b="1" dirty="0">
                    <a:solidFill>
                      <a:schemeClr val="accent2"/>
                    </a:solidFill>
                  </a:rPr>
                  <a:t>(iii)</a:t>
                </a:r>
              </a:p>
              <a:p>
                <a:r>
                  <a:rPr lang="en-US" sz="3200" b="1" dirty="0"/>
                  <a:t>Mathematical facts:</a:t>
                </a:r>
                <a:r>
                  <a:rPr lang="en-US" sz="3200" b="1" dirty="0">
                    <a:solidFill>
                      <a:schemeClr val="tx2"/>
                    </a:solidFill>
                  </a:rPr>
                  <a:t> Pearson chi-squared is the averaged </a:t>
                </a:r>
                <a:r>
                  <a:rPr lang="en-US" sz="3200" b="1" i="1" dirty="0">
                    <a:solidFill>
                      <a:schemeClr val="tx2"/>
                    </a:solidFill>
                  </a:rPr>
                  <a:t>q</a:t>
                </a:r>
                <a:r>
                  <a:rPr lang="en-US" sz="3200" b="1" dirty="0">
                    <a:solidFill>
                      <a:schemeClr val="tx2"/>
                    </a:solidFill>
                  </a:rPr>
                  <a:t> </a:t>
                </a:r>
                <a:r>
                  <a:rPr lang="en-US" sz="3200" b="1" dirty="0">
                    <a:solidFill>
                      <a:schemeClr val="accent2"/>
                    </a:solidFill>
                  </a:rPr>
                  <a:t>(</a:t>
                </a:r>
                <a:r>
                  <a:rPr lang="en-US" sz="3200" b="1" dirty="0" err="1">
                    <a:solidFill>
                      <a:schemeClr val="accent2"/>
                    </a:solidFill>
                  </a:rPr>
                  <a:t>i</a:t>
                </a:r>
                <a:r>
                  <a:rPr lang="en-US" sz="3200" b="1" dirty="0">
                    <a:solidFill>
                      <a:schemeClr val="accent2"/>
                    </a:solidFill>
                  </a:rPr>
                  <a:t>)</a:t>
                </a:r>
                <a:r>
                  <a:rPr lang="en-US" sz="3200" b="1" dirty="0">
                    <a:solidFill>
                      <a:schemeClr val="tx2"/>
                    </a:solidFill>
                  </a:rPr>
                  <a:t>, Information gain is the averaged </a:t>
                </a:r>
                <a:r>
                  <a:rPr lang="en-US" sz="3200" b="1" i="1" dirty="0" err="1">
                    <a:solidFill>
                      <a:schemeClr val="tx2"/>
                    </a:solidFill>
                  </a:rPr>
                  <a:t>ig</a:t>
                </a:r>
                <a:r>
                  <a:rPr lang="en-US" sz="3200" b="1" dirty="0">
                    <a:solidFill>
                      <a:schemeClr val="tx2"/>
                    </a:solidFill>
                  </a:rPr>
                  <a:t> </a:t>
                </a:r>
                <a:r>
                  <a:rPr lang="en-US" sz="3200" b="1" dirty="0">
                    <a:solidFill>
                      <a:schemeClr val="accent2"/>
                    </a:solidFill>
                  </a:rPr>
                  <a:t>(ii), </a:t>
                </a:r>
                <a:r>
                  <a:rPr lang="en-US" sz="3200" b="1" dirty="0">
                    <a:solidFill>
                      <a:schemeClr val="tx2"/>
                    </a:solidFill>
                  </a:rPr>
                  <a:t>Category utility function is the averaged </a:t>
                </a:r>
                <a:r>
                  <a:rPr lang="en-US" sz="3200" b="1" i="1" dirty="0">
                    <a:solidFill>
                      <a:schemeClr val="tx2"/>
                    </a:solidFill>
                  </a:rPr>
                  <a:t>a</a:t>
                </a:r>
                <a:r>
                  <a:rPr lang="en-US" sz="3200" b="1" dirty="0">
                    <a:solidFill>
                      <a:schemeClr val="tx2"/>
                    </a:solidFill>
                  </a:rPr>
                  <a:t> </a:t>
                </a:r>
                <a:r>
                  <a:rPr lang="en-US" sz="3200" b="1" dirty="0">
                    <a:solidFill>
                      <a:schemeClr val="accent2"/>
                    </a:solidFill>
                  </a:rPr>
                  <a:t>(iii)</a:t>
                </a:r>
                <a:r>
                  <a:rPr lang="en-US" sz="3200" b="1" dirty="0">
                    <a:solidFill>
                      <a:schemeClr val="tx2"/>
                    </a:solidFill>
                  </a:rPr>
                  <a:t>.</a:t>
                </a:r>
                <a:endParaRPr lang="ru-RU" sz="32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0" y="980728"/>
                <a:ext cx="9144000" cy="5491888"/>
              </a:xfrm>
              <a:prstGeom prst="rect">
                <a:avLst/>
              </a:prstGeom>
              <a:blipFill rotWithShape="1">
                <a:blip r:embed="rId3"/>
                <a:stretch>
                  <a:fillRect l="-1667" t="-1443" b="-2775"/>
                </a:stretch>
              </a:blipFill>
            </p:spPr>
            <p:txBody>
              <a:bodyPr/>
              <a:lstStyle/>
              <a:p>
                <a:r>
                  <a:rPr lang="ru-RU">
                    <a:noFill/>
                  </a:rPr>
                  <a:t> </a:t>
                </a:r>
              </a:p>
            </p:txBody>
          </p:sp>
        </mc:Fallback>
      </mc:AlternateContent>
    </p:spTree>
    <p:extLst>
      <p:ext uri="{BB962C8B-B14F-4D97-AF65-F5344CB8AC3E}">
        <p14:creationId xmlns:p14="http://schemas.microsoft.com/office/powerpoint/2010/main" val="394271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5. Split scoring, 3</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42</a:t>
            </a:fld>
            <a:endParaRPr lang="ru-RU" dirty="0"/>
          </a:p>
        </p:txBody>
      </p:sp>
      <mc:AlternateContent xmlns:mc="http://schemas.openxmlformats.org/markup-compatibility/2006" xmlns:a14="http://schemas.microsoft.com/office/drawing/2010/main">
        <mc:Choice Requires="a14">
          <p:sp>
            <p:nvSpPr>
              <p:cNvPr id="6" name="TextBox 5"/>
              <p:cNvSpPr txBox="1"/>
              <p:nvPr/>
            </p:nvSpPr>
            <p:spPr>
              <a:xfrm>
                <a:off x="0" y="980728"/>
                <a:ext cx="9144000" cy="5669501"/>
              </a:xfrm>
              <a:prstGeom prst="rect">
                <a:avLst/>
              </a:prstGeom>
              <a:noFill/>
            </p:spPr>
            <p:txBody>
              <a:bodyPr wrap="square" rtlCol="0">
                <a:spAutoFit/>
              </a:bodyPr>
              <a:lstStyle/>
              <a:p>
                <a:r>
                  <a:rPr lang="en-US" sz="3200" b="1" dirty="0"/>
                  <a:t>Another unifying theme for split scoring functions:</a:t>
                </a:r>
              </a:p>
              <a:p>
                <a14:m>
                  <m:oMath xmlns:m="http://schemas.openxmlformats.org/officeDocument/2006/math">
                    <m:r>
                      <a:rPr lang="en-US" sz="2800" b="1" i="1" smtClean="0">
                        <a:latin typeface="Cambria Math"/>
                        <a:cs typeface="Times New Roman" panose="02020603050405020304" pitchFamily="18" charset="0"/>
                      </a:rPr>
                      <m:t>𝒒</m:t>
                    </m:r>
                    <m:d>
                      <m:dPr>
                        <m:ctrlPr>
                          <a:rPr lang="en-US" sz="2800" b="1" i="1" smtClean="0">
                            <a:latin typeface="Cambria Math" panose="02040503050406030204" pitchFamily="18" charset="0"/>
                            <a:cs typeface="Times New Roman" panose="02020603050405020304" pitchFamily="18" charset="0"/>
                          </a:rPr>
                        </m:ctrlPr>
                      </m:dPr>
                      <m:e>
                        <m:r>
                          <a:rPr lang="en-US" sz="2800" b="1" i="1" smtClean="0">
                            <a:latin typeface="Cambria Math"/>
                            <a:cs typeface="Times New Roman" panose="02020603050405020304" pitchFamily="18" charset="0"/>
                          </a:rPr>
                          <m:t>𝑯𝒌</m:t>
                        </m:r>
                      </m:e>
                      <m:e>
                        <m:r>
                          <a:rPr lang="en-US" sz="2800" b="1" i="1" smtClean="0">
                            <a:latin typeface="Cambria Math"/>
                            <a:cs typeface="Times New Roman" panose="02020603050405020304" pitchFamily="18" charset="0"/>
                          </a:rPr>
                          <m:t>𝑮𝒍</m:t>
                        </m:r>
                      </m:e>
                    </m:d>
                    <m:r>
                      <a:rPr lang="en-US" sz="2800" b="1" i="1">
                        <a:latin typeface="Cambria Math"/>
                        <a:cs typeface="Times New Roman" panose="02020603050405020304" pitchFamily="18" charset="0"/>
                      </a:rPr>
                      <m:t>=</m:t>
                    </m:r>
                    <m:f>
                      <m:fPr>
                        <m:ctrlPr>
                          <a:rPr lang="en-US" sz="2800" b="1" i="1">
                            <a:latin typeface="Cambria Math" panose="02040503050406030204" pitchFamily="18" charset="0"/>
                            <a:cs typeface="Times New Roman" panose="02020603050405020304" pitchFamily="18" charset="0"/>
                          </a:rPr>
                        </m:ctrlPr>
                      </m:fPr>
                      <m:num>
                        <m:r>
                          <a:rPr lang="en-US" sz="2800" b="1" i="1">
                            <a:latin typeface="Cambria Math"/>
                            <a:cs typeface="Times New Roman" panose="02020603050405020304" pitchFamily="18" charset="0"/>
                          </a:rPr>
                          <m:t>𝒑</m:t>
                        </m:r>
                        <m:d>
                          <m:dPr>
                            <m:ctrlPr>
                              <a:rPr lang="en-US" sz="2800" b="1" i="1">
                                <a:latin typeface="Cambria Math" panose="02040503050406030204" pitchFamily="18" charset="0"/>
                                <a:cs typeface="Times New Roman" panose="02020603050405020304" pitchFamily="18" charset="0"/>
                              </a:rPr>
                            </m:ctrlPr>
                          </m:dPr>
                          <m:e>
                            <m:r>
                              <a:rPr lang="en-US" sz="2800" b="1" i="1">
                                <a:latin typeface="Cambria Math"/>
                                <a:cs typeface="Times New Roman" panose="02020603050405020304" pitchFamily="18" charset="0"/>
                              </a:rPr>
                              <m:t>𝑯𝒌</m:t>
                            </m:r>
                            <m:r>
                              <a:rPr lang="en-US" sz="2800" b="1" i="1">
                                <a:latin typeface="Cambria Math"/>
                                <a:ea typeface="Cambria Math"/>
                                <a:cs typeface="Times New Roman" panose="02020603050405020304" pitchFamily="18" charset="0"/>
                              </a:rPr>
                              <m:t>∩</m:t>
                            </m:r>
                            <m:r>
                              <a:rPr lang="en-US" sz="2800" b="1" i="1">
                                <a:latin typeface="Cambria Math"/>
                                <a:cs typeface="Times New Roman" panose="02020603050405020304" pitchFamily="18" charset="0"/>
                              </a:rPr>
                              <m:t>𝑮𝒍</m:t>
                            </m:r>
                          </m:e>
                        </m:d>
                      </m:num>
                      <m:den>
                        <m:r>
                          <a:rPr lang="en-US" sz="2800" b="1" i="1">
                            <a:latin typeface="Cambria Math"/>
                            <a:cs typeface="Times New Roman" panose="02020603050405020304" pitchFamily="18" charset="0"/>
                          </a:rPr>
                          <m:t>𝒑</m:t>
                        </m:r>
                        <m:d>
                          <m:dPr>
                            <m:ctrlPr>
                              <a:rPr lang="en-US" sz="2800" b="1" i="1">
                                <a:latin typeface="Cambria Math" panose="02040503050406030204" pitchFamily="18" charset="0"/>
                                <a:cs typeface="Times New Roman" panose="02020603050405020304" pitchFamily="18" charset="0"/>
                              </a:rPr>
                            </m:ctrlPr>
                          </m:dPr>
                          <m:e>
                            <m:r>
                              <a:rPr lang="en-US" sz="2800" b="1" i="1">
                                <a:latin typeface="Cambria Math"/>
                                <a:cs typeface="Times New Roman" panose="02020603050405020304" pitchFamily="18" charset="0"/>
                              </a:rPr>
                              <m:t>𝑯𝒌</m:t>
                            </m:r>
                          </m:e>
                        </m:d>
                        <m:r>
                          <a:rPr lang="en-US" sz="2800" b="1" i="1">
                            <a:latin typeface="Cambria Math"/>
                            <a:cs typeface="Times New Roman" panose="02020603050405020304" pitchFamily="18" charset="0"/>
                          </a:rPr>
                          <m:t>𝒑</m:t>
                        </m:r>
                        <m:d>
                          <m:dPr>
                            <m:ctrlPr>
                              <a:rPr lang="en-US" sz="2800" b="1" i="1">
                                <a:latin typeface="Cambria Math" panose="02040503050406030204" pitchFamily="18" charset="0"/>
                                <a:cs typeface="Times New Roman" panose="02020603050405020304" pitchFamily="18" charset="0"/>
                              </a:rPr>
                            </m:ctrlPr>
                          </m:dPr>
                          <m:e>
                            <m:r>
                              <a:rPr lang="en-US" sz="2800" b="1" i="1">
                                <a:latin typeface="Cambria Math"/>
                                <a:cs typeface="Times New Roman" panose="02020603050405020304" pitchFamily="18" charset="0"/>
                              </a:rPr>
                              <m:t>𝑮𝒍</m:t>
                            </m:r>
                          </m:e>
                        </m:d>
                      </m:den>
                    </m:f>
                    <m:r>
                      <a:rPr lang="en-US" sz="2800" b="1" i="1">
                        <a:latin typeface="Cambria Math"/>
                        <a:cs typeface="Times New Roman" panose="02020603050405020304" pitchFamily="18" charset="0"/>
                      </a:rPr>
                      <m:t>−</m:t>
                    </m:r>
                    <m:r>
                      <a:rPr lang="en-US" sz="2800" b="1" i="1">
                        <a:latin typeface="Cambria Math"/>
                        <a:cs typeface="Times New Roman" panose="02020603050405020304" pitchFamily="18" charset="0"/>
                      </a:rPr>
                      <m:t>𝟏</m:t>
                    </m:r>
                  </m:oMath>
                </a14:m>
                <a:r>
                  <a:rPr lang="en-US" sz="2800" b="1" dirty="0"/>
                  <a:t>             Quetelet index              </a:t>
                </a:r>
                <a:r>
                  <a:rPr lang="en-US" sz="2800" b="1" dirty="0">
                    <a:solidFill>
                      <a:schemeClr val="accent2"/>
                    </a:solidFill>
                  </a:rPr>
                  <a:t>(</a:t>
                </a:r>
                <a:r>
                  <a:rPr lang="en-US" sz="2800" b="1" dirty="0" err="1">
                    <a:solidFill>
                      <a:schemeClr val="accent2"/>
                    </a:solidFill>
                  </a:rPr>
                  <a:t>i</a:t>
                </a:r>
                <a:r>
                  <a:rPr lang="en-US" sz="2800" b="1" dirty="0">
                    <a:solidFill>
                      <a:schemeClr val="accent2"/>
                    </a:solidFill>
                  </a:rPr>
                  <a:t>)</a:t>
                </a:r>
              </a:p>
              <a:p>
                <a14:m>
                  <m:oMath xmlns:m="http://schemas.openxmlformats.org/officeDocument/2006/math">
                    <m:r>
                      <a:rPr lang="en-US" sz="2800" b="1" i="1" smtClean="0">
                        <a:latin typeface="Cambria Math"/>
                        <a:cs typeface="Times New Roman" panose="02020603050405020304" pitchFamily="18" charset="0"/>
                      </a:rPr>
                      <m:t>𝒂</m:t>
                    </m:r>
                    <m:d>
                      <m:dPr>
                        <m:ctrlPr>
                          <a:rPr lang="en-US" sz="2800" b="1" i="1" smtClean="0">
                            <a:latin typeface="Cambria Math" panose="02040503050406030204" pitchFamily="18" charset="0"/>
                            <a:cs typeface="Times New Roman" panose="02020603050405020304" pitchFamily="18" charset="0"/>
                          </a:rPr>
                        </m:ctrlPr>
                      </m:dPr>
                      <m:e>
                        <m:r>
                          <a:rPr lang="en-US" sz="2800" b="1" i="1" smtClean="0">
                            <a:latin typeface="Cambria Math"/>
                            <a:cs typeface="Times New Roman" panose="02020603050405020304" pitchFamily="18" charset="0"/>
                          </a:rPr>
                          <m:t>𝑯𝒌</m:t>
                        </m:r>
                      </m:e>
                      <m:e>
                        <m:r>
                          <a:rPr lang="en-US" sz="2800" b="1" i="1" smtClean="0">
                            <a:latin typeface="Cambria Math"/>
                            <a:cs typeface="Times New Roman" panose="02020603050405020304" pitchFamily="18" charset="0"/>
                          </a:rPr>
                          <m:t>𝑮𝒍</m:t>
                        </m:r>
                      </m:e>
                    </m:d>
                    <m:r>
                      <a:rPr lang="en-US" sz="2800" b="1" i="1" smtClean="0">
                        <a:latin typeface="Cambria Math"/>
                        <a:cs typeface="Times New Roman" panose="02020603050405020304" pitchFamily="18" charset="0"/>
                      </a:rPr>
                      <m:t>=</m:t>
                    </m:r>
                    <m:f>
                      <m:fPr>
                        <m:ctrlPr>
                          <a:rPr lang="en-US" sz="2800" b="1" i="1">
                            <a:latin typeface="Cambria Math" panose="02040503050406030204" pitchFamily="18" charset="0"/>
                            <a:cs typeface="Times New Roman" panose="02020603050405020304" pitchFamily="18" charset="0"/>
                          </a:rPr>
                        </m:ctrlPr>
                      </m:fPr>
                      <m:num>
                        <m:r>
                          <a:rPr lang="en-US" sz="2800" b="1" i="1">
                            <a:latin typeface="Cambria Math"/>
                            <a:cs typeface="Times New Roman" panose="02020603050405020304" pitchFamily="18" charset="0"/>
                          </a:rPr>
                          <m:t>𝒑</m:t>
                        </m:r>
                        <m:r>
                          <a:rPr lang="en-US" sz="2800" b="1" i="1">
                            <a:latin typeface="Cambria Math"/>
                            <a:cs typeface="Times New Roman" panose="02020603050405020304" pitchFamily="18" charset="0"/>
                          </a:rPr>
                          <m:t>(</m:t>
                        </m:r>
                        <m:r>
                          <a:rPr lang="en-US" sz="2800" b="1" i="1">
                            <a:latin typeface="Cambria Math"/>
                            <a:cs typeface="Times New Roman" panose="02020603050405020304" pitchFamily="18" charset="0"/>
                          </a:rPr>
                          <m:t>𝑯𝒌</m:t>
                        </m:r>
                        <m:r>
                          <a:rPr lang="en-US" sz="2800" b="1" i="1">
                            <a:latin typeface="Cambria Math"/>
                            <a:ea typeface="Cambria Math"/>
                            <a:cs typeface="Times New Roman" panose="02020603050405020304" pitchFamily="18" charset="0"/>
                          </a:rPr>
                          <m:t>∩</m:t>
                        </m:r>
                        <m:r>
                          <a:rPr lang="en-US" sz="2800" b="1" i="1">
                            <a:latin typeface="Cambria Math"/>
                            <a:cs typeface="Times New Roman" panose="02020603050405020304" pitchFamily="18" charset="0"/>
                          </a:rPr>
                          <m:t>𝑮𝒍</m:t>
                        </m:r>
                        <m:r>
                          <a:rPr lang="en-US" sz="2800" b="1" i="1">
                            <a:latin typeface="Cambria Math"/>
                            <a:cs typeface="Times New Roman" panose="02020603050405020304" pitchFamily="18" charset="0"/>
                          </a:rPr>
                          <m:t>)</m:t>
                        </m:r>
                      </m:num>
                      <m:den>
                        <m:r>
                          <a:rPr lang="en-US" sz="2800" b="1" i="1">
                            <a:latin typeface="Cambria Math"/>
                            <a:cs typeface="Times New Roman" panose="02020603050405020304" pitchFamily="18" charset="0"/>
                          </a:rPr>
                          <m:t>𝒑</m:t>
                        </m:r>
                        <m:r>
                          <a:rPr lang="en-US" sz="2800" b="1" i="1">
                            <a:latin typeface="Cambria Math"/>
                            <a:cs typeface="Times New Roman" panose="02020603050405020304" pitchFamily="18" charset="0"/>
                          </a:rPr>
                          <m:t>(</m:t>
                        </m:r>
                        <m:r>
                          <a:rPr lang="en-US" sz="2800" b="1" i="1">
                            <a:latin typeface="Cambria Math"/>
                            <a:cs typeface="Times New Roman" panose="02020603050405020304" pitchFamily="18" charset="0"/>
                          </a:rPr>
                          <m:t>𝑮𝒍</m:t>
                        </m:r>
                        <m:r>
                          <a:rPr lang="en-US" sz="2800" b="1" i="1">
                            <a:latin typeface="Cambria Math"/>
                            <a:cs typeface="Times New Roman" panose="02020603050405020304" pitchFamily="18" charset="0"/>
                          </a:rPr>
                          <m:t>)</m:t>
                        </m:r>
                      </m:den>
                    </m:f>
                    <m:r>
                      <a:rPr lang="en-US" sz="2800" b="1" i="1">
                        <a:latin typeface="Cambria Math"/>
                        <a:cs typeface="Times New Roman" panose="02020603050405020304" pitchFamily="18" charset="0"/>
                      </a:rPr>
                      <m:t>−</m:t>
                    </m:r>
                    <m:r>
                      <a:rPr lang="en-US" sz="2800" b="1" i="1">
                        <a:latin typeface="Cambria Math"/>
                        <a:cs typeface="Times New Roman" panose="02020603050405020304" pitchFamily="18" charset="0"/>
                      </a:rPr>
                      <m:t>𝒑</m:t>
                    </m:r>
                    <m:r>
                      <a:rPr lang="en-US" sz="2800" b="1" i="1">
                        <a:latin typeface="Cambria Math"/>
                        <a:cs typeface="Times New Roman" panose="02020603050405020304" pitchFamily="18" charset="0"/>
                      </a:rPr>
                      <m:t>(</m:t>
                    </m:r>
                    <m:r>
                      <a:rPr lang="en-US" sz="2800" b="1" i="1">
                        <a:latin typeface="Cambria Math"/>
                        <a:cs typeface="Times New Roman" panose="02020603050405020304" pitchFamily="18" charset="0"/>
                      </a:rPr>
                      <m:t>𝑯𝒌</m:t>
                    </m:r>
                    <m:r>
                      <a:rPr lang="en-US" sz="2800" b="1" i="1">
                        <a:latin typeface="Cambria Math"/>
                        <a:cs typeface="Times New Roman" panose="02020603050405020304" pitchFamily="18" charset="0"/>
                      </a:rPr>
                      <m:t>)</m:t>
                    </m:r>
                  </m:oMath>
                </a14:m>
                <a:r>
                  <a:rPr lang="en-US" sz="2800" b="1" dirty="0"/>
                  <a:t>      Quetelet difference    </a:t>
                </a:r>
                <a:r>
                  <a:rPr lang="en-US" sz="2800" b="1" dirty="0">
                    <a:solidFill>
                      <a:schemeClr val="accent2"/>
                    </a:solidFill>
                  </a:rPr>
                  <a:t>(iii)</a:t>
                </a:r>
              </a:p>
              <a:p>
                <a:r>
                  <a:rPr lang="en-US" sz="2400" dirty="0"/>
                  <a:t>Both Pearson chi-squared, the averaged</a:t>
                </a:r>
                <a:r>
                  <a:rPr lang="en-US" sz="2400" dirty="0">
                    <a:solidFill>
                      <a:schemeClr val="tx2"/>
                    </a:solidFill>
                  </a:rPr>
                  <a:t> </a:t>
                </a:r>
                <a:r>
                  <a:rPr lang="en-US" sz="2400" i="1" dirty="0">
                    <a:solidFill>
                      <a:schemeClr val="tx2"/>
                    </a:solidFill>
                  </a:rPr>
                  <a:t>q</a:t>
                </a:r>
                <a:r>
                  <a:rPr lang="en-US" sz="2400" dirty="0">
                    <a:solidFill>
                      <a:schemeClr val="tx2"/>
                    </a:solidFill>
                  </a:rPr>
                  <a:t> </a:t>
                </a:r>
                <a:r>
                  <a:rPr lang="en-US" sz="2400" dirty="0">
                    <a:solidFill>
                      <a:schemeClr val="accent2"/>
                    </a:solidFill>
                  </a:rPr>
                  <a:t>(</a:t>
                </a:r>
                <a:r>
                  <a:rPr lang="en-US" sz="2400" dirty="0" err="1">
                    <a:solidFill>
                      <a:schemeClr val="accent2"/>
                    </a:solidFill>
                  </a:rPr>
                  <a:t>i</a:t>
                </a:r>
                <a:r>
                  <a:rPr lang="en-US" sz="2400" dirty="0">
                    <a:solidFill>
                      <a:schemeClr val="accent2"/>
                    </a:solidFill>
                  </a:rPr>
                  <a:t>)</a:t>
                </a:r>
                <a:r>
                  <a:rPr lang="en-US" sz="2400" dirty="0">
                    <a:solidFill>
                      <a:schemeClr val="tx2"/>
                    </a:solidFill>
                  </a:rPr>
                  <a:t>, </a:t>
                </a:r>
                <a:r>
                  <a:rPr lang="en-US" sz="2400" dirty="0"/>
                  <a:t>and Category utility function, the averaged</a:t>
                </a:r>
                <a:r>
                  <a:rPr lang="en-US" sz="2400" dirty="0">
                    <a:solidFill>
                      <a:schemeClr val="tx2"/>
                    </a:solidFill>
                  </a:rPr>
                  <a:t> </a:t>
                </a:r>
                <a:r>
                  <a:rPr lang="en-US" sz="2400" i="1" dirty="0">
                    <a:solidFill>
                      <a:schemeClr val="tx2"/>
                    </a:solidFill>
                  </a:rPr>
                  <a:t>a</a:t>
                </a:r>
                <a:r>
                  <a:rPr lang="en-US" sz="2400" dirty="0">
                    <a:solidFill>
                      <a:schemeClr val="tx2"/>
                    </a:solidFill>
                  </a:rPr>
                  <a:t> </a:t>
                </a:r>
                <a:r>
                  <a:rPr lang="en-US" sz="2400" dirty="0">
                    <a:solidFill>
                      <a:schemeClr val="accent2"/>
                    </a:solidFill>
                  </a:rPr>
                  <a:t>(iii), </a:t>
                </a:r>
                <a:r>
                  <a:rPr lang="en-US" sz="2400" dirty="0"/>
                  <a:t>are the contributions of partitions</a:t>
                </a:r>
                <a:r>
                  <a:rPr lang="en-US" sz="2400" dirty="0">
                    <a:solidFill>
                      <a:schemeClr val="tx2"/>
                    </a:solidFill>
                  </a:rPr>
                  <a:t> </a:t>
                </a:r>
                <a:r>
                  <a:rPr lang="en-US" sz="2400" i="1" dirty="0">
                    <a:solidFill>
                      <a:schemeClr val="tx2"/>
                    </a:solidFill>
                  </a:rPr>
                  <a:t>H</a:t>
                </a:r>
                <a:r>
                  <a:rPr lang="en-US" sz="2400" dirty="0">
                    <a:solidFill>
                      <a:schemeClr val="tx2"/>
                    </a:solidFill>
                  </a:rPr>
                  <a:t> </a:t>
                </a:r>
                <a:r>
                  <a:rPr lang="en-US" sz="2400" dirty="0"/>
                  <a:t>and </a:t>
                </a:r>
                <a:r>
                  <a:rPr lang="en-US" sz="2400" i="1" dirty="0">
                    <a:solidFill>
                      <a:schemeClr val="tx2"/>
                    </a:solidFill>
                  </a:rPr>
                  <a:t>G</a:t>
                </a:r>
                <a:r>
                  <a:rPr lang="en-US" sz="2400" dirty="0">
                    <a:solidFill>
                      <a:schemeClr val="tx2"/>
                    </a:solidFill>
                  </a:rPr>
                  <a:t> </a:t>
                </a:r>
                <a:r>
                  <a:rPr lang="en-US" sz="2400" dirty="0"/>
                  <a:t>to data scatter.</a:t>
                </a:r>
                <a:r>
                  <a:rPr lang="en-US" sz="2400" dirty="0">
                    <a:solidFill>
                      <a:schemeClr val="tx2"/>
                    </a:solidFill>
                  </a:rPr>
                  <a:t> </a:t>
                </a:r>
                <a:r>
                  <a:rPr lang="en-US" sz="2400" dirty="0"/>
                  <a:t>The former, for the case when corresponding dummy features are normalized by </a:t>
                </a:r>
                <a14:m>
                  <m:oMath xmlns:m="http://schemas.openxmlformats.org/officeDocument/2006/math">
                    <m:rad>
                      <m:radPr>
                        <m:degHide m:val="on"/>
                        <m:ctrlPr>
                          <a:rPr lang="en-US" sz="2400" i="1" smtClean="0">
                            <a:solidFill>
                              <a:schemeClr val="tx2"/>
                            </a:solidFill>
                            <a:latin typeface="Cambria Math" panose="02040503050406030204" pitchFamily="18" charset="0"/>
                          </a:rPr>
                        </m:ctrlPr>
                      </m:radPr>
                      <m:deg/>
                      <m:e>
                        <m:r>
                          <a:rPr lang="en-US" sz="2400" b="0" i="1" smtClean="0">
                            <a:solidFill>
                              <a:schemeClr val="tx2"/>
                            </a:solidFill>
                            <a:latin typeface="Cambria Math"/>
                          </a:rPr>
                          <m:t>𝑝</m:t>
                        </m:r>
                        <m:r>
                          <a:rPr lang="en-US" sz="2400" b="0" i="1" baseline="-25000" smtClean="0">
                            <a:solidFill>
                              <a:schemeClr val="tx2"/>
                            </a:solidFill>
                            <a:latin typeface="Cambria Math"/>
                          </a:rPr>
                          <m:t>𝑘</m:t>
                        </m:r>
                      </m:e>
                    </m:rad>
                  </m:oMath>
                </a14:m>
                <a:r>
                  <a:rPr lang="en-US" sz="2400" dirty="0"/>
                  <a:t> where </a:t>
                </a:r>
                <a14:m>
                  <m:oMath xmlns:m="http://schemas.openxmlformats.org/officeDocument/2006/math">
                    <m:r>
                      <a:rPr lang="en-US" sz="2400" b="0" i="1">
                        <a:solidFill>
                          <a:schemeClr val="tx2"/>
                        </a:solidFill>
                        <a:latin typeface="Cambria Math"/>
                      </a:rPr>
                      <m:t>𝑝</m:t>
                    </m:r>
                    <m:r>
                      <a:rPr lang="en-US" sz="2400" b="0" i="1" baseline="-25000">
                        <a:solidFill>
                          <a:schemeClr val="tx2"/>
                        </a:solidFill>
                        <a:latin typeface="Cambria Math"/>
                      </a:rPr>
                      <m:t>𝑘</m:t>
                    </m:r>
                  </m:oMath>
                </a14:m>
                <a:r>
                  <a:rPr lang="en-US" sz="2400" dirty="0"/>
                  <a:t> is the relative frequency of the target </a:t>
                </a:r>
                <a:r>
                  <a:rPr lang="en-US" sz="2400" i="1" dirty="0" err="1"/>
                  <a:t>Hk</a:t>
                </a:r>
                <a:r>
                  <a:rPr lang="en-US" sz="2400" i="1" dirty="0"/>
                  <a:t> </a:t>
                </a:r>
                <a:r>
                  <a:rPr lang="en-US" sz="2400" dirty="0"/>
                  <a:t>category; the latter, not normalized.</a:t>
                </a:r>
              </a:p>
              <a:p>
                <a:endParaRPr lang="en-US" sz="2400" dirty="0"/>
              </a:p>
              <a:p>
                <a:r>
                  <a:rPr lang="en-US" sz="2400" dirty="0"/>
                  <a:t>This makes it </a:t>
                </a:r>
                <a:r>
                  <a:rPr lang="en-US" sz="2400" b="1" dirty="0">
                    <a:solidFill>
                      <a:srgbClr val="002060"/>
                    </a:solidFill>
                  </a:rPr>
                  <a:t>reasonable to apply Pearson chi-squared to the cases at which the more frequent categories</a:t>
                </a:r>
                <a:r>
                  <a:rPr lang="en-US" sz="2400" dirty="0"/>
                  <a:t> are expected to be less important, whereas the </a:t>
                </a:r>
                <a:r>
                  <a:rPr lang="en-US" sz="2400" b="1" dirty="0"/>
                  <a:t>Category utility function </a:t>
                </a:r>
                <a:r>
                  <a:rPr lang="en-US" sz="2400" dirty="0"/>
                  <a:t>applies when the </a:t>
                </a:r>
                <a:r>
                  <a:rPr lang="en-US" sz="2400" b="1" dirty="0">
                    <a:solidFill>
                      <a:srgbClr val="002060"/>
                    </a:solidFill>
                  </a:rPr>
                  <a:t>importance of categories has nothing to do with their frequency,</a:t>
                </a:r>
                <a:endParaRPr lang="ru-RU" sz="2400" b="1" dirty="0">
                  <a:solidFill>
                    <a:srgbClr val="00206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0" y="980728"/>
                <a:ext cx="9144000" cy="5669501"/>
              </a:xfrm>
              <a:prstGeom prst="rect">
                <a:avLst/>
              </a:prstGeom>
              <a:blipFill rotWithShape="1">
                <a:blip r:embed="rId3"/>
                <a:stretch>
                  <a:fillRect l="-1667" t="-1398" r="-1467" b="-1505"/>
                </a:stretch>
              </a:blipFill>
            </p:spPr>
            <p:txBody>
              <a:bodyPr/>
              <a:lstStyle/>
              <a:p>
                <a:r>
                  <a:rPr lang="ru-RU">
                    <a:noFill/>
                  </a:rPr>
                  <a:t> </a:t>
                </a:r>
              </a:p>
            </p:txBody>
          </p:sp>
        </mc:Fallback>
      </mc:AlternateContent>
    </p:spTree>
    <p:extLst>
      <p:ext uri="{BB962C8B-B14F-4D97-AF65-F5344CB8AC3E}">
        <p14:creationId xmlns:p14="http://schemas.microsoft.com/office/powerpoint/2010/main" val="4103470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5. An application: lift chart</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43</a:t>
            </a:fld>
            <a:endParaRPr lang="ru-RU" dirty="0"/>
          </a:p>
        </p:txBody>
      </p:sp>
      <p:sp>
        <p:nvSpPr>
          <p:cNvPr id="6" name="TextBox 5"/>
          <p:cNvSpPr txBox="1"/>
          <p:nvPr/>
        </p:nvSpPr>
        <p:spPr>
          <a:xfrm>
            <a:off x="0" y="980728"/>
            <a:ext cx="9144000" cy="7663636"/>
          </a:xfrm>
          <a:prstGeom prst="rect">
            <a:avLst/>
          </a:prstGeom>
          <a:noFill/>
        </p:spPr>
        <p:txBody>
          <a:bodyPr wrap="square" rtlCol="0">
            <a:spAutoFit/>
          </a:bodyPr>
          <a:lstStyle/>
          <a:p>
            <a:r>
              <a:rPr lang="en-US" sz="3200" b="1" dirty="0"/>
              <a:t>In marketing research: lift is the relative response rate of a segment of population to an advert.</a:t>
            </a:r>
          </a:p>
          <a:p>
            <a:endParaRPr lang="en-US" sz="3200" b="1" dirty="0"/>
          </a:p>
          <a:p>
            <a:endParaRPr lang="en-US" sz="3200" b="1" dirty="0"/>
          </a:p>
          <a:p>
            <a:endParaRPr lang="en-US" sz="3200" b="1" dirty="0"/>
          </a:p>
          <a:p>
            <a:r>
              <a:rPr lang="en-US" sz="2800" dirty="0"/>
              <a:t>Consider a sample divided in  four clusters with response rates as in Table.</a:t>
            </a:r>
          </a:p>
          <a:p>
            <a:r>
              <a:rPr lang="en-US" sz="3200" b="1" dirty="0">
                <a:solidFill>
                  <a:schemeClr val="tx2"/>
                </a:solidFill>
              </a:rPr>
              <a:t>Baseline response rate is the mean:</a:t>
            </a:r>
          </a:p>
          <a:p>
            <a:r>
              <a:rPr lang="en-US" sz="3200" b="1" dirty="0">
                <a:solidFill>
                  <a:schemeClr val="tx2"/>
                </a:solidFill>
              </a:rPr>
              <a:t>0.1*30+0.4*10+0.25*4+0.25*0=8%</a:t>
            </a:r>
          </a:p>
          <a:p>
            <a:r>
              <a:rPr lang="en-US" sz="2800" b="1" dirty="0"/>
              <a:t>The lift of the first cluster is then 30/8=3.75, and that of the first two clusters is 14/8=1.75 because the response rate in their union is 14%.</a:t>
            </a:r>
          </a:p>
          <a:p>
            <a:endParaRPr lang="en-US" sz="3200" b="1" dirty="0"/>
          </a:p>
          <a:p>
            <a:endParaRPr lang="en-US" sz="3200" b="1" dirty="0"/>
          </a:p>
          <a:p>
            <a:endParaRPr lang="en-US" sz="3200" b="1" dirty="0"/>
          </a:p>
          <a:p>
            <a:endParaRPr lang="en-US" sz="3200" b="1" dirty="0"/>
          </a:p>
        </p:txBody>
      </p:sp>
      <p:graphicFrame>
        <p:nvGraphicFramePr>
          <p:cNvPr id="3" name="Таблица 2"/>
          <p:cNvGraphicFramePr>
            <a:graphicFrameLocks noGrp="1"/>
          </p:cNvGraphicFramePr>
          <p:nvPr>
            <p:extLst>
              <p:ext uri="{D42A27DB-BD31-4B8C-83A1-F6EECF244321}">
                <p14:modId xmlns:p14="http://schemas.microsoft.com/office/powerpoint/2010/main" val="3643497476"/>
              </p:ext>
            </p:extLst>
          </p:nvPr>
        </p:nvGraphicFramePr>
        <p:xfrm>
          <a:off x="1547664" y="2132856"/>
          <a:ext cx="6048672" cy="1300100"/>
        </p:xfrm>
        <a:graphic>
          <a:graphicData uri="http://schemas.openxmlformats.org/drawingml/2006/table">
            <a:tbl>
              <a:tblPr firstRow="1" firstCol="1" lastRow="1" lastCol="1" bandRow="1" bandCol="1">
                <a:tableStyleId>{5C22544A-7EE6-4342-B048-85BDC9FD1C3A}</a:tableStyleId>
              </a:tblPr>
              <a:tblGrid>
                <a:gridCol w="2002178">
                  <a:extLst>
                    <a:ext uri="{9D8B030D-6E8A-4147-A177-3AD203B41FA5}">
                      <a16:colId xmlns:a16="http://schemas.microsoft.com/office/drawing/2014/main" val="20000"/>
                    </a:ext>
                  </a:extLst>
                </a:gridCol>
                <a:gridCol w="4046494">
                  <a:extLst>
                    <a:ext uri="{9D8B030D-6E8A-4147-A177-3AD203B41FA5}">
                      <a16:colId xmlns:a16="http://schemas.microsoft.com/office/drawing/2014/main" val="20001"/>
                    </a:ext>
                  </a:extLst>
                </a:gridCol>
              </a:tblGrid>
              <a:tr h="578041">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Cluster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share,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10         40             25             25</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640754">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Response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rate, %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30         10               4              0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34930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6. Metrics of Accuracy, 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44</a:t>
            </a:fld>
            <a:endParaRPr lang="ru-RU" dirty="0"/>
          </a:p>
        </p:txBody>
      </p:sp>
      <p:sp>
        <p:nvSpPr>
          <p:cNvPr id="6" name="TextBox 5"/>
          <p:cNvSpPr txBox="1"/>
          <p:nvPr/>
        </p:nvSpPr>
        <p:spPr>
          <a:xfrm>
            <a:off x="0" y="980728"/>
            <a:ext cx="9144000" cy="5509200"/>
          </a:xfrm>
          <a:prstGeom prst="rect">
            <a:avLst/>
          </a:prstGeom>
          <a:noFill/>
        </p:spPr>
        <p:txBody>
          <a:bodyPr wrap="square" rtlCol="0">
            <a:spAutoFit/>
          </a:bodyPr>
          <a:lstStyle/>
          <a:p>
            <a:r>
              <a:rPr lang="en-US" sz="3200" b="1" dirty="0"/>
              <a:t>Consider a classifier like that presented in Table, a lung screening device  to diagnose lung cancer.</a:t>
            </a:r>
          </a:p>
          <a:p>
            <a:endParaRPr lang="en-US" sz="3200" b="1" dirty="0"/>
          </a:p>
          <a:p>
            <a:endParaRPr lang="en-US" sz="3200" b="1" dirty="0"/>
          </a:p>
          <a:p>
            <a:endParaRPr lang="en-US" sz="3200" b="1" dirty="0"/>
          </a:p>
          <a:p>
            <a:endParaRPr lang="en-US" sz="3200" b="1" dirty="0"/>
          </a:p>
          <a:p>
            <a:endParaRPr lang="en-US" sz="3200" b="1" dirty="0"/>
          </a:p>
          <a:p>
            <a:endParaRPr lang="en-US" sz="3200" b="1" dirty="0"/>
          </a:p>
          <a:p>
            <a:r>
              <a:rPr lang="en-US" sz="3200" b="1" dirty="0"/>
              <a:t>There are 1+7=8 errors out of 200. Therefore, the </a:t>
            </a:r>
            <a:r>
              <a:rPr lang="en-US" sz="3200" b="1" i="1" dirty="0"/>
              <a:t>accuracy</a:t>
            </a:r>
            <a:r>
              <a:rPr lang="en-US" sz="3200" b="1" dirty="0"/>
              <a:t> is 192/200=96%, and </a:t>
            </a:r>
            <a:r>
              <a:rPr lang="en-US" sz="3200" b="1" i="1" dirty="0"/>
              <a:t>error</a:t>
            </a:r>
            <a:r>
              <a:rPr lang="en-US" sz="3200" b="1" dirty="0"/>
              <a:t> is 4%. </a:t>
            </a:r>
            <a:r>
              <a:rPr lang="en-US" sz="3200" b="1" dirty="0">
                <a:solidFill>
                  <a:srgbClr val="C00000"/>
                </a:solidFill>
              </a:rPr>
              <a:t>These  are too general and can be misleading sometimes.</a:t>
            </a:r>
          </a:p>
        </p:txBody>
      </p:sp>
      <p:graphicFrame>
        <p:nvGraphicFramePr>
          <p:cNvPr id="7" name="Таблица 6"/>
          <p:cNvGraphicFramePr>
            <a:graphicFrameLocks noGrp="1"/>
          </p:cNvGraphicFramePr>
          <p:nvPr>
            <p:extLst>
              <p:ext uri="{D42A27DB-BD31-4B8C-83A1-F6EECF244321}">
                <p14:modId xmlns:p14="http://schemas.microsoft.com/office/powerpoint/2010/main" val="284903023"/>
              </p:ext>
            </p:extLst>
          </p:nvPr>
        </p:nvGraphicFramePr>
        <p:xfrm>
          <a:off x="755576" y="2060848"/>
          <a:ext cx="6192689" cy="2524336"/>
        </p:xfrm>
        <a:graphic>
          <a:graphicData uri="http://schemas.openxmlformats.org/drawingml/2006/table">
            <a:tbl>
              <a:tblPr firstRow="1" firstCol="1" lastRow="1" lastCol="1" bandRow="1" bandCol="1">
                <a:tableStyleId>{5C22544A-7EE6-4342-B048-85BDC9FD1C3A}</a:tableStyleId>
              </a:tblPr>
              <a:tblGrid>
                <a:gridCol w="1535952">
                  <a:extLst>
                    <a:ext uri="{9D8B030D-6E8A-4147-A177-3AD203B41FA5}">
                      <a16:colId xmlns:a16="http://schemas.microsoft.com/office/drawing/2014/main" val="20000"/>
                    </a:ext>
                  </a:extLst>
                </a:gridCol>
                <a:gridCol w="768305">
                  <a:extLst>
                    <a:ext uri="{9D8B030D-6E8A-4147-A177-3AD203B41FA5}">
                      <a16:colId xmlns:a16="http://schemas.microsoft.com/office/drawing/2014/main" val="20001"/>
                    </a:ext>
                  </a:extLst>
                </a:gridCol>
                <a:gridCol w="2549350">
                  <a:extLst>
                    <a:ext uri="{9D8B030D-6E8A-4147-A177-3AD203B41FA5}">
                      <a16:colId xmlns:a16="http://schemas.microsoft.com/office/drawing/2014/main" val="20002"/>
                    </a:ext>
                  </a:extLst>
                </a:gridCol>
                <a:gridCol w="1339082">
                  <a:extLst>
                    <a:ext uri="{9D8B030D-6E8A-4147-A177-3AD203B41FA5}">
                      <a16:colId xmlns:a16="http://schemas.microsoft.com/office/drawing/2014/main" val="20003"/>
                    </a:ext>
                  </a:extLst>
                </a:gridCol>
              </a:tblGrid>
              <a:tr h="574186">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09319">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45859">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94                   7</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101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99</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546158">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1                  98</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491752">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95               105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67690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6. Metrics of Accuracy, 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45</a:t>
            </a:fld>
            <a:endParaRPr lang="ru-RU" dirty="0"/>
          </a:p>
        </p:txBody>
      </p:sp>
      <p:sp>
        <p:nvSpPr>
          <p:cNvPr id="6" name="TextBox 5"/>
          <p:cNvSpPr txBox="1"/>
          <p:nvPr/>
        </p:nvSpPr>
        <p:spPr>
          <a:xfrm>
            <a:off x="0" y="980728"/>
            <a:ext cx="9144000" cy="5509200"/>
          </a:xfrm>
          <a:prstGeom prst="rect">
            <a:avLst/>
          </a:prstGeom>
          <a:noFill/>
        </p:spPr>
        <p:txBody>
          <a:bodyPr wrap="square" rtlCol="0">
            <a:spAutoFit/>
          </a:bodyPr>
          <a:lstStyle/>
          <a:p>
            <a:r>
              <a:rPr lang="en-US" sz="3200" b="1" dirty="0"/>
              <a:t>Lung screening device errors  and accuracy.</a:t>
            </a:r>
          </a:p>
          <a:p>
            <a:endParaRPr lang="en-US" sz="3200" b="1" dirty="0"/>
          </a:p>
          <a:p>
            <a:endParaRPr lang="en-US" sz="3200" b="1" dirty="0"/>
          </a:p>
          <a:p>
            <a:endParaRPr lang="en-US" sz="3200" b="1" dirty="0"/>
          </a:p>
          <a:p>
            <a:endParaRPr lang="en-US" sz="3200" b="1" dirty="0"/>
          </a:p>
          <a:p>
            <a:endParaRPr lang="en-US" sz="3200" b="1" dirty="0"/>
          </a:p>
          <a:p>
            <a:endParaRPr lang="en-US" sz="3200" b="1" dirty="0"/>
          </a:p>
          <a:p>
            <a:r>
              <a:rPr lang="en-US" sz="3200" b="1" dirty="0"/>
              <a:t>1) There are two kinds of error: </a:t>
            </a:r>
            <a:r>
              <a:rPr lang="en-US" sz="3200" b="1" dirty="0">
                <a:solidFill>
                  <a:srgbClr val="C00000"/>
                </a:solidFill>
              </a:rPr>
              <a:t>7 False Positives and 1 False Negative, which may be of different cost</a:t>
            </a:r>
            <a:r>
              <a:rPr lang="en-US" sz="3200" b="1" dirty="0"/>
              <a:t>. A FP will be identified in additional tests, whereas a FN may cause trouble because of a late diagnosis.</a:t>
            </a:r>
          </a:p>
        </p:txBody>
      </p:sp>
      <p:graphicFrame>
        <p:nvGraphicFramePr>
          <p:cNvPr id="7" name="Таблица 6"/>
          <p:cNvGraphicFramePr>
            <a:graphicFrameLocks noGrp="1"/>
          </p:cNvGraphicFramePr>
          <p:nvPr>
            <p:extLst>
              <p:ext uri="{D42A27DB-BD31-4B8C-83A1-F6EECF244321}">
                <p14:modId xmlns:p14="http://schemas.microsoft.com/office/powerpoint/2010/main" val="2626264707"/>
              </p:ext>
            </p:extLst>
          </p:nvPr>
        </p:nvGraphicFramePr>
        <p:xfrm>
          <a:off x="2411760" y="1556792"/>
          <a:ext cx="6192689" cy="2490988"/>
        </p:xfrm>
        <a:graphic>
          <a:graphicData uri="http://schemas.openxmlformats.org/drawingml/2006/table">
            <a:tbl>
              <a:tblPr firstRow="1" firstCol="1" lastRow="1" lastCol="1" bandRow="1" bandCol="1">
                <a:tableStyleId>{5C22544A-7EE6-4342-B048-85BDC9FD1C3A}</a:tableStyleId>
              </a:tblPr>
              <a:tblGrid>
                <a:gridCol w="1535952">
                  <a:extLst>
                    <a:ext uri="{9D8B030D-6E8A-4147-A177-3AD203B41FA5}">
                      <a16:colId xmlns:a16="http://schemas.microsoft.com/office/drawing/2014/main" val="20000"/>
                    </a:ext>
                  </a:extLst>
                </a:gridCol>
                <a:gridCol w="768305">
                  <a:extLst>
                    <a:ext uri="{9D8B030D-6E8A-4147-A177-3AD203B41FA5}">
                      <a16:colId xmlns:a16="http://schemas.microsoft.com/office/drawing/2014/main" val="20001"/>
                    </a:ext>
                  </a:extLst>
                </a:gridCol>
                <a:gridCol w="2549350">
                  <a:extLst>
                    <a:ext uri="{9D8B030D-6E8A-4147-A177-3AD203B41FA5}">
                      <a16:colId xmlns:a16="http://schemas.microsoft.com/office/drawing/2014/main" val="20002"/>
                    </a:ext>
                  </a:extLst>
                </a:gridCol>
                <a:gridCol w="1339082">
                  <a:extLst>
                    <a:ext uri="{9D8B030D-6E8A-4147-A177-3AD203B41FA5}">
                      <a16:colId xmlns:a16="http://schemas.microsoft.com/office/drawing/2014/main" val="20003"/>
                    </a:ext>
                  </a:extLst>
                </a:gridCol>
              </a:tblGrid>
              <a:tr h="325641">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51065">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47430">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94                   </a:t>
                      </a:r>
                      <a:r>
                        <a:rPr lang="en-US" sz="2400" dirty="0">
                          <a:solidFill>
                            <a:srgbClr val="C00000"/>
                          </a:solidFill>
                          <a:effectLst/>
                        </a:rPr>
                        <a:t>7</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101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99</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53836">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  1                  </a:t>
                      </a:r>
                      <a:r>
                        <a:rPr lang="en-US" sz="2400" dirty="0">
                          <a:effectLst/>
                        </a:rPr>
                        <a:t>98</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535023">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95               105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5975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6. Metrics of Accuracy, 3</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46</a:t>
            </a:fld>
            <a:endParaRPr lang="ru-RU" dirty="0"/>
          </a:p>
        </p:txBody>
      </p:sp>
      <p:sp>
        <p:nvSpPr>
          <p:cNvPr id="6" name="TextBox 5"/>
          <p:cNvSpPr txBox="1"/>
          <p:nvPr/>
        </p:nvSpPr>
        <p:spPr>
          <a:xfrm>
            <a:off x="0" y="980728"/>
            <a:ext cx="9144000" cy="5016758"/>
          </a:xfrm>
          <a:prstGeom prst="rect">
            <a:avLst/>
          </a:prstGeom>
          <a:noFill/>
        </p:spPr>
        <p:txBody>
          <a:bodyPr wrap="square" rtlCol="0">
            <a:spAutoFit/>
          </a:bodyPr>
          <a:lstStyle/>
          <a:p>
            <a:r>
              <a:rPr lang="en-US" sz="3200" b="1" dirty="0"/>
              <a:t>Lung screening device errors  and accuracy.</a:t>
            </a:r>
          </a:p>
          <a:p>
            <a:endParaRPr lang="en-US" sz="3200" b="1" dirty="0"/>
          </a:p>
          <a:p>
            <a:endParaRPr lang="en-US" sz="3200" b="1" dirty="0"/>
          </a:p>
          <a:p>
            <a:endParaRPr lang="en-US" sz="3200" b="1" dirty="0"/>
          </a:p>
          <a:p>
            <a:endParaRPr lang="en-US" sz="3200" b="1" dirty="0"/>
          </a:p>
          <a:p>
            <a:endParaRPr lang="en-US" sz="3200" b="1" dirty="0"/>
          </a:p>
          <a:p>
            <a:endParaRPr lang="en-US" sz="3200" b="1" dirty="0"/>
          </a:p>
          <a:p>
            <a:r>
              <a:rPr lang="en-US" sz="3200" b="1" dirty="0"/>
              <a:t>2) There can be difference in correctly identified cases, True Positives and True Negatives, when a less balanced sample is screened.</a:t>
            </a:r>
          </a:p>
        </p:txBody>
      </p:sp>
      <p:graphicFrame>
        <p:nvGraphicFramePr>
          <p:cNvPr id="7" name="Таблица 6"/>
          <p:cNvGraphicFramePr>
            <a:graphicFrameLocks noGrp="1"/>
          </p:cNvGraphicFramePr>
          <p:nvPr>
            <p:extLst>
              <p:ext uri="{D42A27DB-BD31-4B8C-83A1-F6EECF244321}">
                <p14:modId xmlns:p14="http://schemas.microsoft.com/office/powerpoint/2010/main" val="183945788"/>
              </p:ext>
            </p:extLst>
          </p:nvPr>
        </p:nvGraphicFramePr>
        <p:xfrm>
          <a:off x="2411760" y="1556792"/>
          <a:ext cx="6192689" cy="2490988"/>
        </p:xfrm>
        <a:graphic>
          <a:graphicData uri="http://schemas.openxmlformats.org/drawingml/2006/table">
            <a:tbl>
              <a:tblPr firstRow="1" firstCol="1" lastRow="1" lastCol="1" bandRow="1" bandCol="1">
                <a:tableStyleId>{5C22544A-7EE6-4342-B048-85BDC9FD1C3A}</a:tableStyleId>
              </a:tblPr>
              <a:tblGrid>
                <a:gridCol w="1535952">
                  <a:extLst>
                    <a:ext uri="{9D8B030D-6E8A-4147-A177-3AD203B41FA5}">
                      <a16:colId xmlns:a16="http://schemas.microsoft.com/office/drawing/2014/main" val="20000"/>
                    </a:ext>
                  </a:extLst>
                </a:gridCol>
                <a:gridCol w="768305">
                  <a:extLst>
                    <a:ext uri="{9D8B030D-6E8A-4147-A177-3AD203B41FA5}">
                      <a16:colId xmlns:a16="http://schemas.microsoft.com/office/drawing/2014/main" val="20001"/>
                    </a:ext>
                  </a:extLst>
                </a:gridCol>
                <a:gridCol w="2549350">
                  <a:extLst>
                    <a:ext uri="{9D8B030D-6E8A-4147-A177-3AD203B41FA5}">
                      <a16:colId xmlns:a16="http://schemas.microsoft.com/office/drawing/2014/main" val="20002"/>
                    </a:ext>
                  </a:extLst>
                </a:gridCol>
                <a:gridCol w="1339082">
                  <a:extLst>
                    <a:ext uri="{9D8B030D-6E8A-4147-A177-3AD203B41FA5}">
                      <a16:colId xmlns:a16="http://schemas.microsoft.com/office/drawing/2014/main" val="20003"/>
                    </a:ext>
                  </a:extLst>
                </a:gridCol>
              </a:tblGrid>
              <a:tr h="325641">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51065">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47430">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94                   </a:t>
                      </a:r>
                      <a:r>
                        <a:rPr lang="en-US" sz="2400" dirty="0">
                          <a:solidFill>
                            <a:srgbClr val="C00000"/>
                          </a:solidFill>
                          <a:effectLst/>
                        </a:rPr>
                        <a:t>7</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101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99</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53836">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  1                  </a:t>
                      </a:r>
                      <a:r>
                        <a:rPr lang="en-US" sz="2400" dirty="0">
                          <a:effectLst/>
                        </a:rPr>
                        <a:t>98</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535023">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95               105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28447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6. Metrics of Accuracy, 4</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47</a:t>
            </a:fld>
            <a:endParaRPr lang="ru-RU" dirty="0"/>
          </a:p>
        </p:txBody>
      </p:sp>
      <p:sp>
        <p:nvSpPr>
          <p:cNvPr id="6" name="TextBox 5"/>
          <p:cNvSpPr txBox="1"/>
          <p:nvPr/>
        </p:nvSpPr>
        <p:spPr>
          <a:xfrm>
            <a:off x="0" y="980728"/>
            <a:ext cx="9144000" cy="5509200"/>
          </a:xfrm>
          <a:prstGeom prst="rect">
            <a:avLst/>
          </a:prstGeom>
          <a:noFill/>
        </p:spPr>
        <p:txBody>
          <a:bodyPr wrap="square" rtlCol="0">
            <a:spAutoFit/>
          </a:bodyPr>
          <a:lstStyle/>
          <a:p>
            <a:r>
              <a:rPr lang="en-US" sz="3200" b="1" dirty="0"/>
              <a:t>Lung screening device errors  and accuracy at a crowd at large.</a:t>
            </a:r>
          </a:p>
          <a:p>
            <a:endParaRPr lang="en-US" sz="3200" b="1" dirty="0"/>
          </a:p>
          <a:p>
            <a:endParaRPr lang="en-US" sz="3200" b="1" dirty="0"/>
          </a:p>
          <a:p>
            <a:endParaRPr lang="en-US" sz="3200" b="1" dirty="0"/>
          </a:p>
          <a:p>
            <a:endParaRPr lang="en-US" sz="3200" b="1" dirty="0"/>
          </a:p>
          <a:p>
            <a:r>
              <a:rPr lang="en-US" sz="3200" b="1" dirty="0"/>
              <a:t>2) There can be difference in correctly identified cases, True Positives and True Negatives, because of an imbalanced sample. The </a:t>
            </a:r>
            <a:r>
              <a:rPr lang="en-US" sz="3200" b="1" i="1" dirty="0"/>
              <a:t>accuracy</a:t>
            </a:r>
            <a:r>
              <a:rPr lang="en-US" sz="3200" b="1" dirty="0"/>
              <a:t> here is high, 197/200=98.5%. </a:t>
            </a:r>
            <a:r>
              <a:rPr lang="en-US" sz="3200" b="1" dirty="0">
                <a:solidFill>
                  <a:srgbClr val="C00000"/>
                </a:solidFill>
              </a:rPr>
              <a:t>But </a:t>
            </a:r>
            <a:r>
              <a:rPr lang="en-US" sz="3200" b="1" dirty="0">
                <a:solidFill>
                  <a:schemeClr val="tx2"/>
                </a:solidFill>
              </a:rPr>
              <a:t>1/3</a:t>
            </a:r>
            <a:r>
              <a:rPr lang="en-US" sz="3200" b="1" dirty="0">
                <a:solidFill>
                  <a:srgbClr val="C00000"/>
                </a:solidFill>
              </a:rPr>
              <a:t> of cancer sufferers is misdiagnosed, and </a:t>
            </a:r>
            <a:r>
              <a:rPr lang="en-US" sz="3200" b="1" dirty="0">
                <a:solidFill>
                  <a:schemeClr val="tx2"/>
                </a:solidFill>
              </a:rPr>
              <a:t>½</a:t>
            </a:r>
            <a:r>
              <a:rPr lang="en-US" sz="3200" b="1" dirty="0">
                <a:solidFill>
                  <a:srgbClr val="C00000"/>
                </a:solidFill>
              </a:rPr>
              <a:t> of “Yes” diagnoses are wrong.</a:t>
            </a:r>
          </a:p>
        </p:txBody>
      </p:sp>
      <p:graphicFrame>
        <p:nvGraphicFramePr>
          <p:cNvPr id="7" name="Таблица 6"/>
          <p:cNvGraphicFramePr>
            <a:graphicFrameLocks noGrp="1"/>
          </p:cNvGraphicFramePr>
          <p:nvPr>
            <p:extLst>
              <p:ext uri="{D42A27DB-BD31-4B8C-83A1-F6EECF244321}">
                <p14:modId xmlns:p14="http://schemas.microsoft.com/office/powerpoint/2010/main" val="1595484703"/>
              </p:ext>
            </p:extLst>
          </p:nvPr>
        </p:nvGraphicFramePr>
        <p:xfrm>
          <a:off x="3425172" y="1700808"/>
          <a:ext cx="5688631" cy="2339094"/>
        </p:xfrm>
        <a:graphic>
          <a:graphicData uri="http://schemas.openxmlformats.org/drawingml/2006/table">
            <a:tbl>
              <a:tblPr firstRow="1" firstCol="1" lastRow="1" lastCol="1" bandRow="1" bandCol="1">
                <a:tableStyleId>{5C22544A-7EE6-4342-B048-85BDC9FD1C3A}</a:tableStyleId>
              </a:tblPr>
              <a:tblGrid>
                <a:gridCol w="1498027">
                  <a:extLst>
                    <a:ext uri="{9D8B030D-6E8A-4147-A177-3AD203B41FA5}">
                      <a16:colId xmlns:a16="http://schemas.microsoft.com/office/drawing/2014/main" val="20000"/>
                    </a:ext>
                  </a:extLst>
                </a:gridCol>
                <a:gridCol w="749334">
                  <a:extLst>
                    <a:ext uri="{9D8B030D-6E8A-4147-A177-3AD203B41FA5}">
                      <a16:colId xmlns:a16="http://schemas.microsoft.com/office/drawing/2014/main" val="20001"/>
                    </a:ext>
                  </a:extLst>
                </a:gridCol>
                <a:gridCol w="2486403">
                  <a:extLst>
                    <a:ext uri="{9D8B030D-6E8A-4147-A177-3AD203B41FA5}">
                      <a16:colId xmlns:a16="http://schemas.microsoft.com/office/drawing/2014/main" val="20002"/>
                    </a:ext>
                  </a:extLst>
                </a:gridCol>
                <a:gridCol w="954867">
                  <a:extLst>
                    <a:ext uri="{9D8B030D-6E8A-4147-A177-3AD203B41FA5}">
                      <a16:colId xmlns:a16="http://schemas.microsoft.com/office/drawing/2014/main" val="20003"/>
                    </a:ext>
                  </a:extLst>
                </a:gridCol>
              </a:tblGrid>
              <a:tr h="344236">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28671">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28036">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2                   </a:t>
                      </a:r>
                      <a:r>
                        <a:rPr lang="en-US" sz="2400" dirty="0">
                          <a:solidFill>
                            <a:srgbClr val="C00000"/>
                          </a:solidFill>
                          <a:effectLst/>
                        </a:rPr>
                        <a:t>2</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4</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196</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28036">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 1                </a:t>
                      </a:r>
                      <a:r>
                        <a:rPr lang="en-US" sz="2400" dirty="0">
                          <a:effectLst/>
                        </a:rPr>
                        <a:t>195</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500894">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3                 197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623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08720"/>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6. Metrics of Accuracy, 5</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48</a:t>
            </a:fld>
            <a:endParaRPr lang="ru-RU" dirty="0"/>
          </a:p>
        </p:txBody>
      </p:sp>
      <mc:AlternateContent xmlns:mc="http://schemas.openxmlformats.org/markup-compatibility/2006" xmlns:a14="http://schemas.microsoft.com/office/drawing/2010/main">
        <mc:Choice Requires="a14">
          <p:sp>
            <p:nvSpPr>
              <p:cNvPr id="6" name="TextBox 5"/>
              <p:cNvSpPr txBox="1"/>
              <p:nvPr/>
            </p:nvSpPr>
            <p:spPr>
              <a:xfrm>
                <a:off x="0" y="836712"/>
                <a:ext cx="9144000" cy="5897384"/>
              </a:xfrm>
              <a:prstGeom prst="rect">
                <a:avLst/>
              </a:prstGeom>
              <a:noFill/>
            </p:spPr>
            <p:txBody>
              <a:bodyPr wrap="square" rtlCol="0">
                <a:spAutoFit/>
              </a:bodyPr>
              <a:lstStyle/>
              <a:p>
                <a:r>
                  <a:rPr lang="en-US" sz="3200" b="1" dirty="0"/>
                  <a:t>Classifier errors  and accuracy in general.</a:t>
                </a:r>
              </a:p>
              <a:p>
                <a:endParaRPr lang="en-US" sz="3200" b="1" dirty="0"/>
              </a:p>
              <a:p>
                <a:endParaRPr lang="en-US" sz="3200" b="1" dirty="0"/>
              </a:p>
              <a:p>
                <a:endParaRPr lang="en-US" sz="3200" b="1" dirty="0"/>
              </a:p>
              <a:p>
                <a:endParaRPr lang="en-US" sz="3200" b="1" dirty="0"/>
              </a:p>
              <a:p>
                <a:endParaRPr lang="en-US" sz="3200" b="1" dirty="0"/>
              </a:p>
              <a:p>
                <a:pPr>
                  <a:spcAft>
                    <a:spcPts val="600"/>
                  </a:spcAft>
                </a:pPr>
                <a:r>
                  <a:rPr lang="en-US" sz="3200" b="1" dirty="0">
                    <a:solidFill>
                      <a:srgbClr val="C00000"/>
                    </a:solidFill>
                  </a:rPr>
                  <a:t>                                 Accuracy:   </a:t>
                </a:r>
                <a14:m>
                  <m:oMath xmlns:m="http://schemas.openxmlformats.org/officeDocument/2006/math">
                    <m:f>
                      <m:fPr>
                        <m:ctrlPr>
                          <a:rPr lang="en-US" sz="3200" b="1" i="1" smtClean="0">
                            <a:solidFill>
                              <a:srgbClr val="C00000"/>
                            </a:solidFill>
                            <a:latin typeface="Cambria Math" panose="02040503050406030204" pitchFamily="18" charset="0"/>
                          </a:rPr>
                        </m:ctrlPr>
                      </m:fPr>
                      <m:num>
                        <m:r>
                          <a:rPr lang="en-US" sz="3200" b="1" i="1" smtClean="0">
                            <a:solidFill>
                              <a:srgbClr val="C00000"/>
                            </a:solidFill>
                            <a:latin typeface="Cambria Math"/>
                          </a:rPr>
                          <m:t>𝑻𝑷</m:t>
                        </m:r>
                        <m:r>
                          <a:rPr lang="en-US" sz="3200" b="1" i="1" smtClean="0">
                            <a:solidFill>
                              <a:srgbClr val="C00000"/>
                            </a:solidFill>
                            <a:latin typeface="Cambria Math"/>
                          </a:rPr>
                          <m:t>+</m:t>
                        </m:r>
                        <m:r>
                          <a:rPr lang="en-US" sz="3200" b="1" i="1" smtClean="0">
                            <a:solidFill>
                              <a:srgbClr val="C00000"/>
                            </a:solidFill>
                            <a:latin typeface="Cambria Math"/>
                          </a:rPr>
                          <m:t>𝑻𝑵</m:t>
                        </m:r>
                      </m:num>
                      <m:den>
                        <m:r>
                          <a:rPr lang="en-US" sz="3200" b="1" i="1" smtClean="0">
                            <a:solidFill>
                              <a:srgbClr val="C00000"/>
                            </a:solidFill>
                            <a:latin typeface="Cambria Math"/>
                          </a:rPr>
                          <m:t>𝑨𝒍𝒍</m:t>
                        </m:r>
                      </m:den>
                    </m:f>
                  </m:oMath>
                </a14:m>
                <a:endParaRPr lang="en-US" sz="3200" b="1" dirty="0">
                  <a:solidFill>
                    <a:srgbClr val="C00000"/>
                  </a:solidFill>
                </a:endParaRPr>
              </a:p>
              <a:p>
                <a:pPr>
                  <a:spcAft>
                    <a:spcPts val="600"/>
                  </a:spcAft>
                </a:pPr>
                <a:r>
                  <a:rPr lang="en-US" sz="3200" b="1" dirty="0"/>
                  <a:t>        Precision:   </a:t>
                </a:r>
                <a14:m>
                  <m:oMath xmlns:m="http://schemas.openxmlformats.org/officeDocument/2006/math">
                    <m:f>
                      <m:fPr>
                        <m:ctrlPr>
                          <a:rPr lang="en-US" sz="3200" b="1" i="1">
                            <a:latin typeface="Cambria Math" panose="02040503050406030204" pitchFamily="18" charset="0"/>
                          </a:rPr>
                        </m:ctrlPr>
                      </m:fPr>
                      <m:num>
                        <m:r>
                          <a:rPr lang="en-US" sz="3200" b="1" i="1">
                            <a:latin typeface="Cambria Math"/>
                          </a:rPr>
                          <m:t>𝑻𝑷</m:t>
                        </m:r>
                      </m:num>
                      <m:den>
                        <m:r>
                          <a:rPr lang="en-US" sz="3200" b="1" i="1" smtClean="0">
                            <a:latin typeface="Cambria Math"/>
                          </a:rPr>
                          <m:t>𝑻𝑷</m:t>
                        </m:r>
                        <m:r>
                          <a:rPr lang="en-US" sz="3200" b="1" i="1" smtClean="0">
                            <a:latin typeface="Cambria Math"/>
                          </a:rPr>
                          <m:t>+</m:t>
                        </m:r>
                        <m:r>
                          <a:rPr lang="en-US" sz="3200" b="1" i="1" smtClean="0">
                            <a:latin typeface="Cambria Math"/>
                          </a:rPr>
                          <m:t>𝑭𝑷</m:t>
                        </m:r>
                      </m:den>
                    </m:f>
                  </m:oMath>
                </a14:m>
                <a:r>
                  <a:rPr lang="en-US" sz="3200" b="1" dirty="0"/>
                  <a:t>    (out of the classifier)</a:t>
                </a:r>
              </a:p>
              <a:p>
                <a:pPr>
                  <a:spcAft>
                    <a:spcPts val="600"/>
                  </a:spcAft>
                </a:pPr>
                <a:r>
                  <a:rPr lang="en-US" sz="3200" b="1" dirty="0"/>
                  <a:t>        </a:t>
                </a:r>
                <a:r>
                  <a:rPr lang="en-US" sz="3200" b="1" dirty="0">
                    <a:solidFill>
                      <a:schemeClr val="tx2"/>
                    </a:solidFill>
                  </a:rPr>
                  <a:t>Recall:         </a:t>
                </a:r>
                <a14:m>
                  <m:oMath xmlns:m="http://schemas.openxmlformats.org/officeDocument/2006/math">
                    <m:f>
                      <m:fPr>
                        <m:ctrlPr>
                          <a:rPr lang="en-US" sz="3200" b="1" i="1">
                            <a:solidFill>
                              <a:schemeClr val="tx2"/>
                            </a:solidFill>
                            <a:latin typeface="Cambria Math" panose="02040503050406030204" pitchFamily="18" charset="0"/>
                          </a:rPr>
                        </m:ctrlPr>
                      </m:fPr>
                      <m:num>
                        <m:r>
                          <a:rPr lang="en-US" sz="3200" b="1" i="1">
                            <a:solidFill>
                              <a:schemeClr val="tx2"/>
                            </a:solidFill>
                            <a:latin typeface="Cambria Math"/>
                          </a:rPr>
                          <m:t>𝑻𝑷</m:t>
                        </m:r>
                      </m:num>
                      <m:den>
                        <m:r>
                          <a:rPr lang="en-US" sz="3200" b="1" i="1" smtClean="0">
                            <a:solidFill>
                              <a:schemeClr val="tx2"/>
                            </a:solidFill>
                            <a:latin typeface="Cambria Math"/>
                          </a:rPr>
                          <m:t>𝑻𝑷</m:t>
                        </m:r>
                        <m:r>
                          <a:rPr lang="en-US" sz="3200" b="1" i="1" smtClean="0">
                            <a:solidFill>
                              <a:schemeClr val="tx2"/>
                            </a:solidFill>
                            <a:latin typeface="Cambria Math"/>
                          </a:rPr>
                          <m:t>+</m:t>
                        </m:r>
                        <m:r>
                          <a:rPr lang="en-US" sz="3200" b="1" i="1" smtClean="0">
                            <a:solidFill>
                              <a:schemeClr val="tx2"/>
                            </a:solidFill>
                            <a:latin typeface="Cambria Math"/>
                          </a:rPr>
                          <m:t>𝑭𝑵</m:t>
                        </m:r>
                      </m:den>
                    </m:f>
                  </m:oMath>
                </a14:m>
                <a:r>
                  <a:rPr lang="en-US" sz="3200" b="1" dirty="0">
                    <a:solidFill>
                      <a:schemeClr val="tx2"/>
                    </a:solidFill>
                  </a:rPr>
                  <a:t>    (out of the classified)</a:t>
                </a:r>
              </a:p>
              <a:p>
                <a:endParaRPr lang="en-US" sz="32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0" y="836712"/>
                <a:ext cx="9144000" cy="5897384"/>
              </a:xfrm>
              <a:prstGeom prst="rect">
                <a:avLst/>
              </a:prstGeom>
              <a:blipFill rotWithShape="1">
                <a:blip r:embed="rId3"/>
                <a:stretch>
                  <a:fillRect l="-1667" t="-1343"/>
                </a:stretch>
              </a:blipFill>
            </p:spPr>
            <p:txBody>
              <a:bodyPr/>
              <a:lstStyle/>
              <a:p>
                <a:r>
                  <a:rPr lang="ru-RU">
                    <a:noFill/>
                  </a:rPr>
                  <a:t> </a:t>
                </a:r>
              </a:p>
            </p:txBody>
          </p:sp>
        </mc:Fallback>
      </mc:AlternateContent>
      <p:graphicFrame>
        <p:nvGraphicFramePr>
          <p:cNvPr id="7" name="Таблица 6"/>
          <p:cNvGraphicFramePr>
            <a:graphicFrameLocks noGrp="1"/>
          </p:cNvGraphicFramePr>
          <p:nvPr>
            <p:extLst>
              <p:ext uri="{D42A27DB-BD31-4B8C-83A1-F6EECF244321}">
                <p14:modId xmlns:p14="http://schemas.microsoft.com/office/powerpoint/2010/main" val="448934007"/>
              </p:ext>
            </p:extLst>
          </p:nvPr>
        </p:nvGraphicFramePr>
        <p:xfrm>
          <a:off x="755576" y="1340768"/>
          <a:ext cx="6912769" cy="2339094"/>
        </p:xfrm>
        <a:graphic>
          <a:graphicData uri="http://schemas.openxmlformats.org/drawingml/2006/table">
            <a:tbl>
              <a:tblPr firstRow="1" firstCol="1" lastRow="1" lastCol="1" bandRow="1" bandCol="1">
                <a:tableStyleId>{5C22544A-7EE6-4342-B048-85BDC9FD1C3A}</a:tableStyleId>
              </a:tblPr>
              <a:tblGrid>
                <a:gridCol w="1512169">
                  <a:extLst>
                    <a:ext uri="{9D8B030D-6E8A-4147-A177-3AD203B41FA5}">
                      <a16:colId xmlns:a16="http://schemas.microsoft.com/office/drawing/2014/main" val="20000"/>
                    </a:ext>
                  </a:extLst>
                </a:gridCol>
                <a:gridCol w="918695">
                  <a:extLst>
                    <a:ext uri="{9D8B030D-6E8A-4147-A177-3AD203B41FA5}">
                      <a16:colId xmlns:a16="http://schemas.microsoft.com/office/drawing/2014/main" val="20001"/>
                    </a:ext>
                  </a:extLst>
                </a:gridCol>
                <a:gridCol w="2658757">
                  <a:extLst>
                    <a:ext uri="{9D8B030D-6E8A-4147-A177-3AD203B41FA5}">
                      <a16:colId xmlns:a16="http://schemas.microsoft.com/office/drawing/2014/main" val="20002"/>
                    </a:ext>
                  </a:extLst>
                </a:gridCol>
                <a:gridCol w="1823148">
                  <a:extLst>
                    <a:ext uri="{9D8B030D-6E8A-4147-A177-3AD203B41FA5}">
                      <a16:colId xmlns:a16="http://schemas.microsoft.com/office/drawing/2014/main" val="20003"/>
                    </a:ext>
                  </a:extLst>
                </a:gridCol>
              </a:tblGrid>
              <a:tr h="344236">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28671">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28036">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TP                </a:t>
                      </a:r>
                      <a:r>
                        <a:rPr lang="en-US" sz="2400" dirty="0">
                          <a:solidFill>
                            <a:srgbClr val="C00000"/>
                          </a:solidFill>
                          <a:effectLst/>
                        </a:rPr>
                        <a:t>FP</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TP+FP</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FP+TN</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28036">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FN                </a:t>
                      </a:r>
                      <a:r>
                        <a:rPr lang="en-US" sz="2400" dirty="0">
                          <a:effectLst/>
                        </a:rPr>
                        <a:t>TN</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500894">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TP+FN      FN+TN</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All  </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0308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6. Metrics of Accuracy, 6</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49</a:t>
            </a:fld>
            <a:endParaRPr lang="ru-RU" dirty="0"/>
          </a:p>
        </p:txBody>
      </p:sp>
      <mc:AlternateContent xmlns:mc="http://schemas.openxmlformats.org/markup-compatibility/2006" xmlns:a14="http://schemas.microsoft.com/office/drawing/2010/main">
        <mc:Choice Requires="a14">
          <p:sp>
            <p:nvSpPr>
              <p:cNvPr id="6" name="TextBox 5"/>
              <p:cNvSpPr txBox="1"/>
              <p:nvPr/>
            </p:nvSpPr>
            <p:spPr>
              <a:xfrm>
                <a:off x="0" y="980728"/>
                <a:ext cx="9144000" cy="6101157"/>
              </a:xfrm>
              <a:prstGeom prst="rect">
                <a:avLst/>
              </a:prstGeom>
              <a:noFill/>
            </p:spPr>
            <p:txBody>
              <a:bodyPr wrap="square" rtlCol="0">
                <a:spAutoFit/>
              </a:bodyPr>
              <a:lstStyle/>
              <a:p>
                <a:r>
                  <a:rPr lang="en-US" sz="3200" b="1" dirty="0"/>
                  <a:t>Lung screening device characteristics at a crowd at large.</a:t>
                </a:r>
              </a:p>
              <a:p>
                <a:endParaRPr lang="en-US" sz="3200" b="1" dirty="0"/>
              </a:p>
              <a:p>
                <a:endParaRPr lang="en-US" sz="3200" b="1" dirty="0"/>
              </a:p>
              <a:p>
                <a:r>
                  <a:rPr lang="en-US" sz="3200" b="1" dirty="0">
                    <a:solidFill>
                      <a:srgbClr val="C00000"/>
                    </a:solidFill>
                  </a:rPr>
                  <a:t>Accuracy=98.5%</a:t>
                </a:r>
              </a:p>
              <a:p>
                <a:endParaRPr lang="en-US" sz="3200" b="1" dirty="0"/>
              </a:p>
              <a:p>
                <a:pPr>
                  <a:spcAft>
                    <a:spcPts val="600"/>
                  </a:spcAft>
                </a:pPr>
                <a:r>
                  <a:rPr lang="en-US" sz="3200" b="1" dirty="0"/>
                  <a:t>Precision:   </a:t>
                </a:r>
                <a14:m>
                  <m:oMath xmlns:m="http://schemas.openxmlformats.org/officeDocument/2006/math">
                    <m:f>
                      <m:fPr>
                        <m:ctrlPr>
                          <a:rPr lang="en-US" sz="3200" b="1" i="1">
                            <a:latin typeface="Cambria Math" panose="02040503050406030204" pitchFamily="18" charset="0"/>
                          </a:rPr>
                        </m:ctrlPr>
                      </m:fPr>
                      <m:num>
                        <m:r>
                          <a:rPr lang="en-US" sz="3200" b="1" i="1">
                            <a:latin typeface="Cambria Math"/>
                          </a:rPr>
                          <m:t>𝑻𝑷</m:t>
                        </m:r>
                      </m:num>
                      <m:den>
                        <m:r>
                          <a:rPr lang="en-US" sz="3200" b="1" i="1">
                            <a:latin typeface="Cambria Math"/>
                          </a:rPr>
                          <m:t>𝑻𝑷</m:t>
                        </m:r>
                        <m:r>
                          <a:rPr lang="en-US" sz="3200" b="1" i="1">
                            <a:latin typeface="Cambria Math"/>
                          </a:rPr>
                          <m:t>+</m:t>
                        </m:r>
                        <m:r>
                          <a:rPr lang="en-US" sz="3200" b="1" i="1">
                            <a:latin typeface="Cambria Math"/>
                          </a:rPr>
                          <m:t>𝑭𝑷</m:t>
                        </m:r>
                      </m:den>
                    </m:f>
                    <m:r>
                      <a:rPr lang="en-US" sz="3200" b="1" i="0" smtClean="0">
                        <a:latin typeface="Cambria Math"/>
                      </a:rPr>
                      <m:t>=</m:t>
                    </m:r>
                    <m:f>
                      <m:fPr>
                        <m:ctrlPr>
                          <a:rPr lang="en-US" sz="3200" b="1" i="1">
                            <a:latin typeface="Cambria Math" panose="02040503050406030204" pitchFamily="18" charset="0"/>
                          </a:rPr>
                        </m:ctrlPr>
                      </m:fPr>
                      <m:num>
                        <m:r>
                          <a:rPr lang="en-US" sz="3200" b="1" i="1" smtClean="0">
                            <a:latin typeface="Cambria Math"/>
                          </a:rPr>
                          <m:t>𝟐</m:t>
                        </m:r>
                      </m:num>
                      <m:den>
                        <m:r>
                          <a:rPr lang="en-US" sz="3200" b="1" i="1" smtClean="0">
                            <a:latin typeface="Cambria Math"/>
                          </a:rPr>
                          <m:t>𝟒</m:t>
                        </m:r>
                      </m:den>
                    </m:f>
                    <m:r>
                      <a:rPr lang="en-US" sz="3200" b="1" i="1" smtClean="0">
                        <a:latin typeface="Cambria Math"/>
                      </a:rPr>
                      <m:t>=</m:t>
                    </m:r>
                    <m:r>
                      <a:rPr lang="en-US" sz="3200" b="1" i="1" smtClean="0">
                        <a:latin typeface="Cambria Math"/>
                      </a:rPr>
                      <m:t>𝟓𝟎</m:t>
                    </m:r>
                    <m:r>
                      <a:rPr lang="en-US" sz="3200" b="1" i="1" smtClean="0">
                        <a:latin typeface="Cambria Math"/>
                      </a:rPr>
                      <m:t>%</m:t>
                    </m:r>
                  </m:oMath>
                </a14:m>
                <a:r>
                  <a:rPr lang="en-US" sz="3200" b="1" dirty="0"/>
                  <a:t> (out of the classifier)</a:t>
                </a:r>
              </a:p>
              <a:p>
                <a:pPr>
                  <a:spcAft>
                    <a:spcPts val="600"/>
                  </a:spcAft>
                </a:pPr>
                <a:r>
                  <a:rPr lang="en-US" sz="3200" b="1" dirty="0">
                    <a:solidFill>
                      <a:schemeClr val="tx2"/>
                    </a:solidFill>
                  </a:rPr>
                  <a:t>Recall:         </a:t>
                </a:r>
                <a14:m>
                  <m:oMath xmlns:m="http://schemas.openxmlformats.org/officeDocument/2006/math">
                    <m:f>
                      <m:fPr>
                        <m:ctrlPr>
                          <a:rPr lang="en-US" sz="3200" b="1" i="1">
                            <a:solidFill>
                              <a:schemeClr val="tx2"/>
                            </a:solidFill>
                            <a:latin typeface="Cambria Math" panose="02040503050406030204" pitchFamily="18" charset="0"/>
                          </a:rPr>
                        </m:ctrlPr>
                      </m:fPr>
                      <m:num>
                        <m:r>
                          <a:rPr lang="en-US" sz="3200" b="1" i="1">
                            <a:solidFill>
                              <a:schemeClr val="tx2"/>
                            </a:solidFill>
                            <a:latin typeface="Cambria Math"/>
                          </a:rPr>
                          <m:t>𝑻𝑷</m:t>
                        </m:r>
                      </m:num>
                      <m:den>
                        <m:r>
                          <a:rPr lang="en-US" sz="3200" b="1" i="1">
                            <a:solidFill>
                              <a:schemeClr val="tx2"/>
                            </a:solidFill>
                            <a:latin typeface="Cambria Math"/>
                          </a:rPr>
                          <m:t>𝑻𝑷</m:t>
                        </m:r>
                        <m:r>
                          <a:rPr lang="en-US" sz="3200" b="1" i="1">
                            <a:solidFill>
                              <a:schemeClr val="tx2"/>
                            </a:solidFill>
                            <a:latin typeface="Cambria Math"/>
                          </a:rPr>
                          <m:t>+</m:t>
                        </m:r>
                        <m:r>
                          <a:rPr lang="en-US" sz="3200" b="1" i="1">
                            <a:solidFill>
                              <a:schemeClr val="tx2"/>
                            </a:solidFill>
                            <a:latin typeface="Cambria Math"/>
                          </a:rPr>
                          <m:t>𝑭𝑵</m:t>
                        </m:r>
                      </m:den>
                    </m:f>
                    <m:r>
                      <a:rPr lang="en-US" sz="3200" b="1" i="1" smtClean="0">
                        <a:solidFill>
                          <a:schemeClr val="tx2"/>
                        </a:solidFill>
                        <a:latin typeface="Cambria Math"/>
                      </a:rPr>
                      <m:t>=</m:t>
                    </m:r>
                    <m:f>
                      <m:fPr>
                        <m:ctrlPr>
                          <a:rPr lang="en-US" sz="3200" b="1" i="1">
                            <a:solidFill>
                              <a:schemeClr val="tx2"/>
                            </a:solidFill>
                            <a:latin typeface="Cambria Math" panose="02040503050406030204" pitchFamily="18" charset="0"/>
                          </a:rPr>
                        </m:ctrlPr>
                      </m:fPr>
                      <m:num>
                        <m:r>
                          <a:rPr lang="en-US" sz="3200" b="1" i="1" smtClean="0">
                            <a:solidFill>
                              <a:schemeClr val="tx2"/>
                            </a:solidFill>
                            <a:latin typeface="Cambria Math"/>
                          </a:rPr>
                          <m:t>𝟐</m:t>
                        </m:r>
                      </m:num>
                      <m:den>
                        <m:r>
                          <a:rPr lang="en-US" sz="3200" b="1" i="1" smtClean="0">
                            <a:solidFill>
                              <a:schemeClr val="tx2"/>
                            </a:solidFill>
                            <a:latin typeface="Cambria Math"/>
                          </a:rPr>
                          <m:t>𝟑</m:t>
                        </m:r>
                      </m:den>
                    </m:f>
                    <m:r>
                      <a:rPr lang="en-US" sz="3200" b="1" i="1" smtClean="0">
                        <a:solidFill>
                          <a:schemeClr val="tx2"/>
                        </a:solidFill>
                        <a:latin typeface="Cambria Math"/>
                      </a:rPr>
                      <m:t>=</m:t>
                    </m:r>
                    <m:r>
                      <a:rPr lang="en-US" sz="3200" b="1" i="1" smtClean="0">
                        <a:solidFill>
                          <a:schemeClr val="tx2"/>
                        </a:solidFill>
                        <a:latin typeface="Cambria Math"/>
                      </a:rPr>
                      <m:t>𝟔𝟕</m:t>
                    </m:r>
                    <m:r>
                      <a:rPr lang="en-US" sz="3200" b="1" i="1" smtClean="0">
                        <a:solidFill>
                          <a:schemeClr val="tx2"/>
                        </a:solidFill>
                        <a:latin typeface="Cambria Math"/>
                      </a:rPr>
                      <m:t>%</m:t>
                    </m:r>
                  </m:oMath>
                </a14:m>
                <a:r>
                  <a:rPr lang="en-US" sz="3200" b="1" dirty="0">
                    <a:solidFill>
                      <a:schemeClr val="tx2"/>
                    </a:solidFill>
                  </a:rPr>
                  <a:t> (out of the classified)</a:t>
                </a:r>
              </a:p>
              <a:p>
                <a:endParaRPr lang="en-US" sz="3200" b="1" dirty="0"/>
              </a:p>
              <a:p>
                <a:r>
                  <a:rPr lang="en-US" sz="3200" b="1" dirty="0">
                    <a:solidFill>
                      <a:srgbClr val="C00000"/>
                    </a:solidFill>
                  </a:rPr>
                  <a:t>An average characteristic?</a:t>
                </a:r>
              </a:p>
              <a:p>
                <a:endParaRPr lang="en-US" sz="32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0" y="980728"/>
                <a:ext cx="9144000" cy="6101157"/>
              </a:xfrm>
              <a:prstGeom prst="rect">
                <a:avLst/>
              </a:prstGeom>
              <a:blipFill rotWithShape="1">
                <a:blip r:embed="rId3"/>
                <a:stretch>
                  <a:fillRect l="-1667" t="-1299"/>
                </a:stretch>
              </a:blipFill>
            </p:spPr>
            <p:txBody>
              <a:bodyPr/>
              <a:lstStyle/>
              <a:p>
                <a:r>
                  <a:rPr lang="ru-RU">
                    <a:noFill/>
                  </a:rPr>
                  <a:t> </a:t>
                </a:r>
              </a:p>
            </p:txBody>
          </p:sp>
        </mc:Fallback>
      </mc:AlternateContent>
      <p:graphicFrame>
        <p:nvGraphicFramePr>
          <p:cNvPr id="7" name="Таблица 6"/>
          <p:cNvGraphicFramePr>
            <a:graphicFrameLocks noGrp="1"/>
          </p:cNvGraphicFramePr>
          <p:nvPr>
            <p:extLst>
              <p:ext uri="{D42A27DB-BD31-4B8C-83A1-F6EECF244321}">
                <p14:modId xmlns:p14="http://schemas.microsoft.com/office/powerpoint/2010/main" val="1922769521"/>
              </p:ext>
            </p:extLst>
          </p:nvPr>
        </p:nvGraphicFramePr>
        <p:xfrm>
          <a:off x="3425172" y="1700808"/>
          <a:ext cx="5688631" cy="2339094"/>
        </p:xfrm>
        <a:graphic>
          <a:graphicData uri="http://schemas.openxmlformats.org/drawingml/2006/table">
            <a:tbl>
              <a:tblPr firstRow="1" firstCol="1" lastRow="1" lastCol="1" bandRow="1" bandCol="1">
                <a:tableStyleId>{5C22544A-7EE6-4342-B048-85BDC9FD1C3A}</a:tableStyleId>
              </a:tblPr>
              <a:tblGrid>
                <a:gridCol w="1498027">
                  <a:extLst>
                    <a:ext uri="{9D8B030D-6E8A-4147-A177-3AD203B41FA5}">
                      <a16:colId xmlns:a16="http://schemas.microsoft.com/office/drawing/2014/main" val="20000"/>
                    </a:ext>
                  </a:extLst>
                </a:gridCol>
                <a:gridCol w="749334">
                  <a:extLst>
                    <a:ext uri="{9D8B030D-6E8A-4147-A177-3AD203B41FA5}">
                      <a16:colId xmlns:a16="http://schemas.microsoft.com/office/drawing/2014/main" val="20001"/>
                    </a:ext>
                  </a:extLst>
                </a:gridCol>
                <a:gridCol w="2486403">
                  <a:extLst>
                    <a:ext uri="{9D8B030D-6E8A-4147-A177-3AD203B41FA5}">
                      <a16:colId xmlns:a16="http://schemas.microsoft.com/office/drawing/2014/main" val="20002"/>
                    </a:ext>
                  </a:extLst>
                </a:gridCol>
                <a:gridCol w="954867">
                  <a:extLst>
                    <a:ext uri="{9D8B030D-6E8A-4147-A177-3AD203B41FA5}">
                      <a16:colId xmlns:a16="http://schemas.microsoft.com/office/drawing/2014/main" val="20003"/>
                    </a:ext>
                  </a:extLst>
                </a:gridCol>
              </a:tblGrid>
              <a:tr h="344236">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28671">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28036">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2                   </a:t>
                      </a:r>
                      <a:r>
                        <a:rPr lang="en-US" sz="2400" dirty="0">
                          <a:solidFill>
                            <a:srgbClr val="C00000"/>
                          </a:solidFill>
                          <a:effectLst/>
                        </a:rPr>
                        <a:t>2</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4</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196</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28036">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 1                </a:t>
                      </a:r>
                      <a:r>
                        <a:rPr lang="en-US" sz="2400" dirty="0">
                          <a:effectLst/>
                        </a:rPr>
                        <a:t>195</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500894">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3                 197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0525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320"/>
            <a:ext cx="8754176" cy="70640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I: Correlation structures, 3 </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323528" y="1052736"/>
            <a:ext cx="8712968" cy="5688632"/>
          </a:xfrm>
        </p:spPr>
        <p:txBody>
          <a:bodyPr>
            <a:normAutofit/>
          </a:bodyPr>
          <a:lstStyle/>
          <a:p>
            <a:pPr marL="457200" lvl="1" indent="0">
              <a:spcAft>
                <a:spcPts val="600"/>
              </a:spcAft>
              <a:buNone/>
            </a:pPr>
            <a:r>
              <a:rPr lang="en-US" sz="3600" b="1" dirty="0"/>
              <a:t>Among popular types of rule </a:t>
            </a:r>
            <a:r>
              <a:rPr lang="en-US" sz="3600" b="1" dirty="0">
                <a:solidFill>
                  <a:schemeClr val="tx2"/>
                </a:solidFill>
              </a:rPr>
              <a:t>U=F(X)</a:t>
            </a:r>
            <a:r>
              <a:rPr lang="en-US" sz="3600" b="1" dirty="0"/>
              <a:t>:</a:t>
            </a:r>
          </a:p>
          <a:p>
            <a:pPr marL="1314450" lvl="1" indent="-857250">
              <a:spcAft>
                <a:spcPts val="600"/>
              </a:spcAft>
              <a:buAutoNum type="romanLcParenBoth"/>
            </a:pPr>
            <a:r>
              <a:rPr lang="en-US" sz="3600" b="1" dirty="0">
                <a:solidFill>
                  <a:schemeClr val="tx2"/>
                </a:solidFill>
              </a:rPr>
              <a:t>Linear Regression</a:t>
            </a:r>
          </a:p>
          <a:p>
            <a:pPr marL="1314450" lvl="1" indent="-857250">
              <a:spcAft>
                <a:spcPts val="600"/>
              </a:spcAft>
              <a:buAutoNum type="romanLcParenBoth"/>
            </a:pPr>
            <a:r>
              <a:rPr lang="en-US" sz="3600" b="1" dirty="0"/>
              <a:t>Econometric structural model</a:t>
            </a:r>
          </a:p>
          <a:p>
            <a:pPr marL="1314450" lvl="1" indent="-857250">
              <a:spcAft>
                <a:spcPts val="600"/>
              </a:spcAft>
              <a:buAutoNum type="romanLcParenBoth"/>
            </a:pPr>
            <a:r>
              <a:rPr lang="en-US" sz="3600" b="1" dirty="0"/>
              <a:t>Hidden Markov chain</a:t>
            </a:r>
          </a:p>
          <a:p>
            <a:pPr marL="1314450" lvl="1" indent="-857250">
              <a:spcAft>
                <a:spcPts val="600"/>
              </a:spcAft>
              <a:buAutoNum type="romanLcParenBoth"/>
            </a:pPr>
            <a:r>
              <a:rPr lang="en-US" sz="3600" b="1" dirty="0">
                <a:solidFill>
                  <a:schemeClr val="tx2"/>
                </a:solidFill>
              </a:rPr>
              <a:t>Bayes network</a:t>
            </a:r>
          </a:p>
          <a:p>
            <a:pPr marL="1314450" lvl="1" indent="-857250">
              <a:spcAft>
                <a:spcPts val="600"/>
              </a:spcAft>
              <a:buAutoNum type="romanLcParenBoth"/>
            </a:pPr>
            <a:r>
              <a:rPr lang="en-US" sz="3600" b="1" dirty="0"/>
              <a:t>Neural network</a:t>
            </a:r>
          </a:p>
          <a:p>
            <a:pPr marL="1314450" lvl="1" indent="-857250">
              <a:spcAft>
                <a:spcPts val="600"/>
              </a:spcAft>
              <a:buAutoNum type="romanLcParenBoth"/>
            </a:pPr>
            <a:r>
              <a:rPr lang="en-US" sz="3600" b="1" dirty="0">
                <a:solidFill>
                  <a:schemeClr val="tx2"/>
                </a:solidFill>
              </a:rPr>
              <a:t>Decision tree</a:t>
            </a: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5</a:t>
            </a:fld>
            <a:endParaRPr lang="ru-RU" dirty="0"/>
          </a:p>
        </p:txBody>
      </p:sp>
    </p:spTree>
    <p:extLst>
      <p:ext uri="{BB962C8B-B14F-4D97-AF65-F5344CB8AC3E}">
        <p14:creationId xmlns:p14="http://schemas.microsoft.com/office/powerpoint/2010/main" val="14258196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Part 6. Metrics of Accuracy, 7</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50</a:t>
            </a:fld>
            <a:endParaRPr lang="ru-RU" dirty="0"/>
          </a:p>
        </p:txBody>
      </p:sp>
      <mc:AlternateContent xmlns:mc="http://schemas.openxmlformats.org/markup-compatibility/2006" xmlns:a14="http://schemas.microsoft.com/office/drawing/2010/main">
        <mc:Choice Requires="a14">
          <p:sp>
            <p:nvSpPr>
              <p:cNvPr id="6" name="TextBox 5"/>
              <p:cNvSpPr txBox="1"/>
              <p:nvPr/>
            </p:nvSpPr>
            <p:spPr>
              <a:xfrm>
                <a:off x="0" y="980728"/>
                <a:ext cx="9144000" cy="5237652"/>
              </a:xfrm>
              <a:prstGeom prst="rect">
                <a:avLst/>
              </a:prstGeom>
              <a:noFill/>
            </p:spPr>
            <p:txBody>
              <a:bodyPr wrap="square" rtlCol="0">
                <a:spAutoFit/>
              </a:bodyPr>
              <a:lstStyle/>
              <a:p>
                <a:r>
                  <a:rPr lang="en-US" sz="3200" b="1" dirty="0"/>
                  <a:t>Averaging </a:t>
                </a:r>
              </a:p>
              <a:p>
                <a:r>
                  <a:rPr lang="en-US" sz="3200" b="1" dirty="0"/>
                  <a:t>precision and recall</a:t>
                </a:r>
              </a:p>
              <a:p>
                <a:endParaRPr lang="en-US" sz="3200" b="1" dirty="0"/>
              </a:p>
              <a:p>
                <a:r>
                  <a:rPr lang="en-US" sz="3200" b="1" dirty="0">
                    <a:solidFill>
                      <a:srgbClr val="C00000"/>
                    </a:solidFill>
                  </a:rPr>
                  <a:t>Accuracy=98.5%</a:t>
                </a:r>
              </a:p>
              <a:p>
                <a:endParaRPr lang="en-US" sz="3200" b="1" dirty="0"/>
              </a:p>
              <a:p>
                <a:pPr>
                  <a:spcAft>
                    <a:spcPts val="600"/>
                  </a:spcAft>
                </a:pPr>
                <a:r>
                  <a:rPr lang="en-US" sz="3200" b="1" dirty="0"/>
                  <a:t>Precision:   </a:t>
                </a:r>
                <a14:m>
                  <m:oMath xmlns:m="http://schemas.openxmlformats.org/officeDocument/2006/math">
                    <m:f>
                      <m:fPr>
                        <m:ctrlPr>
                          <a:rPr lang="en-US" sz="3200" b="1" i="1">
                            <a:latin typeface="Cambria Math" panose="02040503050406030204" pitchFamily="18" charset="0"/>
                          </a:rPr>
                        </m:ctrlPr>
                      </m:fPr>
                      <m:num>
                        <m:r>
                          <a:rPr lang="en-US" sz="3200" b="1" i="1">
                            <a:latin typeface="Cambria Math"/>
                          </a:rPr>
                          <m:t>𝑻𝑷</m:t>
                        </m:r>
                      </m:num>
                      <m:den>
                        <m:r>
                          <a:rPr lang="en-US" sz="3200" b="1" i="1">
                            <a:latin typeface="Cambria Math"/>
                          </a:rPr>
                          <m:t>𝑻𝑷</m:t>
                        </m:r>
                        <m:r>
                          <a:rPr lang="en-US" sz="3200" b="1" i="1">
                            <a:latin typeface="Cambria Math"/>
                          </a:rPr>
                          <m:t>+</m:t>
                        </m:r>
                        <m:r>
                          <a:rPr lang="en-US" sz="3200" b="1" i="1">
                            <a:latin typeface="Cambria Math"/>
                          </a:rPr>
                          <m:t>𝑭𝑷</m:t>
                        </m:r>
                      </m:den>
                    </m:f>
                    <m:r>
                      <a:rPr lang="en-US" sz="3200" b="1" i="0" smtClean="0">
                        <a:latin typeface="Cambria Math"/>
                      </a:rPr>
                      <m:t>=</m:t>
                    </m:r>
                    <m:f>
                      <m:fPr>
                        <m:ctrlPr>
                          <a:rPr lang="en-US" sz="3200" b="1" i="1">
                            <a:latin typeface="Cambria Math" panose="02040503050406030204" pitchFamily="18" charset="0"/>
                          </a:rPr>
                        </m:ctrlPr>
                      </m:fPr>
                      <m:num>
                        <m:r>
                          <a:rPr lang="en-US" sz="3200" b="1" i="1" smtClean="0">
                            <a:latin typeface="Cambria Math"/>
                          </a:rPr>
                          <m:t>𝟐</m:t>
                        </m:r>
                      </m:num>
                      <m:den>
                        <m:r>
                          <a:rPr lang="en-US" sz="3200" b="1" i="1" smtClean="0">
                            <a:latin typeface="Cambria Math"/>
                          </a:rPr>
                          <m:t>𝟒</m:t>
                        </m:r>
                      </m:den>
                    </m:f>
                    <m:r>
                      <a:rPr lang="en-US" sz="3200" b="1" i="1" smtClean="0">
                        <a:latin typeface="Cambria Math"/>
                      </a:rPr>
                      <m:t>=</m:t>
                    </m:r>
                    <m:r>
                      <a:rPr lang="en-US" sz="3200" b="1" i="1" smtClean="0">
                        <a:latin typeface="Cambria Math"/>
                      </a:rPr>
                      <m:t>𝟓𝟎</m:t>
                    </m:r>
                    <m:r>
                      <a:rPr lang="en-US" sz="3200" b="1" i="1" smtClean="0">
                        <a:latin typeface="Cambria Math"/>
                      </a:rPr>
                      <m:t>%</m:t>
                    </m:r>
                  </m:oMath>
                </a14:m>
                <a:r>
                  <a:rPr lang="en-US" sz="3200" b="1" dirty="0"/>
                  <a:t> (out of the classifier)</a:t>
                </a:r>
              </a:p>
              <a:p>
                <a:pPr>
                  <a:spcAft>
                    <a:spcPts val="600"/>
                  </a:spcAft>
                </a:pPr>
                <a:r>
                  <a:rPr lang="en-US" sz="3200" b="1" dirty="0">
                    <a:solidFill>
                      <a:schemeClr val="tx2"/>
                    </a:solidFill>
                  </a:rPr>
                  <a:t>Recall:         </a:t>
                </a:r>
                <a14:m>
                  <m:oMath xmlns:m="http://schemas.openxmlformats.org/officeDocument/2006/math">
                    <m:f>
                      <m:fPr>
                        <m:ctrlPr>
                          <a:rPr lang="en-US" sz="3200" b="1" i="1">
                            <a:solidFill>
                              <a:schemeClr val="tx2"/>
                            </a:solidFill>
                            <a:latin typeface="Cambria Math" panose="02040503050406030204" pitchFamily="18" charset="0"/>
                          </a:rPr>
                        </m:ctrlPr>
                      </m:fPr>
                      <m:num>
                        <m:r>
                          <a:rPr lang="en-US" sz="3200" b="1" i="1">
                            <a:solidFill>
                              <a:schemeClr val="tx2"/>
                            </a:solidFill>
                            <a:latin typeface="Cambria Math"/>
                          </a:rPr>
                          <m:t>𝑻𝑷</m:t>
                        </m:r>
                      </m:num>
                      <m:den>
                        <m:r>
                          <a:rPr lang="en-US" sz="3200" b="1" i="1">
                            <a:solidFill>
                              <a:schemeClr val="tx2"/>
                            </a:solidFill>
                            <a:latin typeface="Cambria Math"/>
                          </a:rPr>
                          <m:t>𝑻𝑷</m:t>
                        </m:r>
                        <m:r>
                          <a:rPr lang="en-US" sz="3200" b="1" i="1">
                            <a:solidFill>
                              <a:schemeClr val="tx2"/>
                            </a:solidFill>
                            <a:latin typeface="Cambria Math"/>
                          </a:rPr>
                          <m:t>+</m:t>
                        </m:r>
                        <m:r>
                          <a:rPr lang="en-US" sz="3200" b="1" i="1">
                            <a:solidFill>
                              <a:schemeClr val="tx2"/>
                            </a:solidFill>
                            <a:latin typeface="Cambria Math"/>
                          </a:rPr>
                          <m:t>𝑭𝑵</m:t>
                        </m:r>
                      </m:den>
                    </m:f>
                    <m:r>
                      <a:rPr lang="en-US" sz="3200" b="1" i="1" smtClean="0">
                        <a:solidFill>
                          <a:schemeClr val="tx2"/>
                        </a:solidFill>
                        <a:latin typeface="Cambria Math"/>
                      </a:rPr>
                      <m:t>=</m:t>
                    </m:r>
                    <m:f>
                      <m:fPr>
                        <m:ctrlPr>
                          <a:rPr lang="en-US" sz="3200" b="1" i="1">
                            <a:solidFill>
                              <a:schemeClr val="tx2"/>
                            </a:solidFill>
                            <a:latin typeface="Cambria Math" panose="02040503050406030204" pitchFamily="18" charset="0"/>
                          </a:rPr>
                        </m:ctrlPr>
                      </m:fPr>
                      <m:num>
                        <m:r>
                          <a:rPr lang="en-US" sz="3200" b="1" i="1" smtClean="0">
                            <a:solidFill>
                              <a:schemeClr val="tx2"/>
                            </a:solidFill>
                            <a:latin typeface="Cambria Math"/>
                          </a:rPr>
                          <m:t>𝟐</m:t>
                        </m:r>
                      </m:num>
                      <m:den>
                        <m:r>
                          <a:rPr lang="en-US" sz="3200" b="1" i="1" smtClean="0">
                            <a:solidFill>
                              <a:schemeClr val="tx2"/>
                            </a:solidFill>
                            <a:latin typeface="Cambria Math"/>
                          </a:rPr>
                          <m:t>𝟑</m:t>
                        </m:r>
                      </m:den>
                    </m:f>
                    <m:r>
                      <a:rPr lang="en-US" sz="3200" b="1" i="1" smtClean="0">
                        <a:solidFill>
                          <a:schemeClr val="tx2"/>
                        </a:solidFill>
                        <a:latin typeface="Cambria Math"/>
                      </a:rPr>
                      <m:t>=</m:t>
                    </m:r>
                    <m:r>
                      <a:rPr lang="en-US" sz="3200" b="1" i="1" smtClean="0">
                        <a:solidFill>
                          <a:schemeClr val="tx2"/>
                        </a:solidFill>
                        <a:latin typeface="Cambria Math"/>
                      </a:rPr>
                      <m:t>𝟔𝟕</m:t>
                    </m:r>
                    <m:r>
                      <a:rPr lang="en-US" sz="3200" b="1" i="1" smtClean="0">
                        <a:solidFill>
                          <a:schemeClr val="tx2"/>
                        </a:solidFill>
                        <a:latin typeface="Cambria Math"/>
                      </a:rPr>
                      <m:t>%</m:t>
                    </m:r>
                  </m:oMath>
                </a14:m>
                <a:r>
                  <a:rPr lang="en-US" sz="3200" b="1" dirty="0">
                    <a:solidFill>
                      <a:schemeClr val="tx2"/>
                    </a:solidFill>
                  </a:rPr>
                  <a:t> (out of the classified)</a:t>
                </a:r>
              </a:p>
              <a:p>
                <a:r>
                  <a:rPr lang="en-US" sz="3200" b="1" dirty="0">
                    <a:solidFill>
                      <a:srgbClr val="C00000"/>
                    </a:solidFill>
                  </a:rPr>
                  <a:t>F-measure=</a:t>
                </a:r>
                <a14:m>
                  <m:oMath xmlns:m="http://schemas.openxmlformats.org/officeDocument/2006/math">
                    <m:f>
                      <m:fPr>
                        <m:ctrlPr>
                          <a:rPr lang="en-US" sz="2800" b="1" i="1">
                            <a:solidFill>
                              <a:schemeClr val="tx2"/>
                            </a:solidFill>
                            <a:latin typeface="Cambria Math" panose="02040503050406030204" pitchFamily="18" charset="0"/>
                          </a:rPr>
                        </m:ctrlPr>
                      </m:fPr>
                      <m:num>
                        <m:r>
                          <a:rPr lang="en-US" sz="2800" b="1" i="1" smtClean="0">
                            <a:solidFill>
                              <a:schemeClr val="tx2"/>
                            </a:solidFill>
                            <a:latin typeface="Cambria Math"/>
                          </a:rPr>
                          <m:t>𝟐</m:t>
                        </m:r>
                      </m:num>
                      <m:den>
                        <m:r>
                          <a:rPr lang="en-US" sz="2800" b="1" i="1" smtClean="0">
                            <a:solidFill>
                              <a:schemeClr val="tx2"/>
                            </a:solidFill>
                            <a:latin typeface="Cambria Math"/>
                          </a:rPr>
                          <m:t>𝟏</m:t>
                        </m:r>
                        <m:r>
                          <a:rPr lang="en-US" sz="2800" b="1" i="1" smtClean="0">
                            <a:solidFill>
                              <a:schemeClr val="tx2"/>
                            </a:solidFill>
                            <a:latin typeface="Cambria Math"/>
                          </a:rPr>
                          <m:t>/</m:t>
                        </m:r>
                        <m:r>
                          <a:rPr lang="en-US" sz="2800" b="1" i="1" smtClean="0">
                            <a:solidFill>
                              <a:schemeClr val="tx2"/>
                            </a:solidFill>
                            <a:latin typeface="Cambria Math"/>
                          </a:rPr>
                          <m:t>𝑷𝒓𝒆𝒄𝒊𝒔𝒊𝒐𝒏</m:t>
                        </m:r>
                        <m:r>
                          <a:rPr lang="en-US" sz="2800" b="1" i="1">
                            <a:solidFill>
                              <a:schemeClr val="tx2"/>
                            </a:solidFill>
                            <a:latin typeface="Cambria Math"/>
                          </a:rPr>
                          <m:t>+</m:t>
                        </m:r>
                        <m:r>
                          <a:rPr lang="en-US" sz="2800" b="1" i="1" smtClean="0">
                            <a:solidFill>
                              <a:schemeClr val="tx2"/>
                            </a:solidFill>
                            <a:latin typeface="Cambria Math"/>
                          </a:rPr>
                          <m:t>𝟏</m:t>
                        </m:r>
                        <m:r>
                          <a:rPr lang="en-US" sz="2800" b="1" i="1" smtClean="0">
                            <a:solidFill>
                              <a:schemeClr val="tx2"/>
                            </a:solidFill>
                            <a:latin typeface="Cambria Math"/>
                          </a:rPr>
                          <m:t>/</m:t>
                        </m:r>
                        <m:r>
                          <a:rPr lang="en-US" sz="2800" b="1" i="1" smtClean="0">
                            <a:solidFill>
                              <a:schemeClr val="tx2"/>
                            </a:solidFill>
                            <a:latin typeface="Cambria Math"/>
                          </a:rPr>
                          <m:t>𝑹𝒆𝒄𝒂𝒍𝒍</m:t>
                        </m:r>
                      </m:den>
                    </m:f>
                    <m:r>
                      <a:rPr lang="en-US" sz="2800" b="1" i="1" smtClean="0">
                        <a:solidFill>
                          <a:schemeClr val="tx2"/>
                        </a:solidFill>
                        <a:latin typeface="Cambria Math"/>
                      </a:rPr>
                      <m:t>=</m:t>
                    </m:r>
                    <m:f>
                      <m:fPr>
                        <m:ctrlPr>
                          <a:rPr lang="en-US" sz="2800" b="1" i="1">
                            <a:solidFill>
                              <a:schemeClr val="tx2"/>
                            </a:solidFill>
                            <a:latin typeface="Cambria Math" panose="02040503050406030204" pitchFamily="18" charset="0"/>
                          </a:rPr>
                        </m:ctrlPr>
                      </m:fPr>
                      <m:num>
                        <m:r>
                          <a:rPr lang="en-US" sz="2800" b="1" i="1" smtClean="0">
                            <a:solidFill>
                              <a:schemeClr val="tx2"/>
                            </a:solidFill>
                            <a:latin typeface="Cambria Math"/>
                          </a:rPr>
                          <m:t>𝟐</m:t>
                        </m:r>
                      </m:num>
                      <m:den>
                        <m:r>
                          <a:rPr lang="en-US" sz="2800" b="1" i="1" smtClean="0">
                            <a:solidFill>
                              <a:schemeClr val="tx2"/>
                            </a:solidFill>
                            <a:latin typeface="Cambria Math"/>
                          </a:rPr>
                          <m:t>𝟒</m:t>
                        </m:r>
                        <m:r>
                          <a:rPr lang="en-US" sz="2800" b="1" i="1" smtClean="0">
                            <a:solidFill>
                              <a:schemeClr val="tx2"/>
                            </a:solidFill>
                            <a:latin typeface="Cambria Math"/>
                          </a:rPr>
                          <m:t>/</m:t>
                        </m:r>
                        <m:r>
                          <a:rPr lang="en-US" sz="2800" b="1" i="1" smtClean="0">
                            <a:solidFill>
                              <a:schemeClr val="tx2"/>
                            </a:solidFill>
                            <a:latin typeface="Cambria Math"/>
                          </a:rPr>
                          <m:t>𝟐</m:t>
                        </m:r>
                        <m:r>
                          <a:rPr lang="en-US" sz="2800" b="1" i="1">
                            <a:solidFill>
                              <a:schemeClr val="tx2"/>
                            </a:solidFill>
                            <a:latin typeface="Cambria Math"/>
                          </a:rPr>
                          <m:t>+</m:t>
                        </m:r>
                        <m:r>
                          <a:rPr lang="en-US" sz="2800" b="1" i="1" smtClean="0">
                            <a:solidFill>
                              <a:schemeClr val="tx2"/>
                            </a:solidFill>
                            <a:latin typeface="Cambria Math"/>
                          </a:rPr>
                          <m:t>𝟑</m:t>
                        </m:r>
                        <m:r>
                          <a:rPr lang="en-US" sz="2800" b="1" i="1" smtClean="0">
                            <a:solidFill>
                              <a:schemeClr val="tx2"/>
                            </a:solidFill>
                            <a:latin typeface="Cambria Math"/>
                          </a:rPr>
                          <m:t>/</m:t>
                        </m:r>
                        <m:r>
                          <a:rPr lang="en-US" sz="2800" b="1" i="1" smtClean="0">
                            <a:solidFill>
                              <a:schemeClr val="tx2"/>
                            </a:solidFill>
                            <a:latin typeface="Cambria Math"/>
                          </a:rPr>
                          <m:t>𝟐</m:t>
                        </m:r>
                      </m:den>
                    </m:f>
                    <m:r>
                      <a:rPr lang="en-US" sz="2800" b="1" i="0" smtClean="0">
                        <a:solidFill>
                          <a:schemeClr val="tx2"/>
                        </a:solidFill>
                        <a:latin typeface="Cambria Math"/>
                      </a:rPr>
                      <m:t>=</m:t>
                    </m:r>
                    <m:f>
                      <m:fPr>
                        <m:ctrlPr>
                          <a:rPr lang="en-US" sz="2800" b="1" i="1" smtClean="0">
                            <a:solidFill>
                              <a:schemeClr val="tx2"/>
                            </a:solidFill>
                            <a:latin typeface="Cambria Math" panose="02040503050406030204" pitchFamily="18" charset="0"/>
                          </a:rPr>
                        </m:ctrlPr>
                      </m:fPr>
                      <m:num>
                        <m:r>
                          <a:rPr lang="en-US" sz="2800" b="1" i="0" smtClean="0">
                            <a:solidFill>
                              <a:schemeClr val="tx2"/>
                            </a:solidFill>
                            <a:latin typeface="Cambria Math"/>
                          </a:rPr>
                          <m:t>𝟒</m:t>
                        </m:r>
                      </m:num>
                      <m:den>
                        <m:r>
                          <a:rPr lang="en-US" sz="2800" b="1" i="0" smtClean="0">
                            <a:solidFill>
                              <a:schemeClr val="tx2"/>
                            </a:solidFill>
                            <a:latin typeface="Cambria Math"/>
                          </a:rPr>
                          <m:t>𝟕</m:t>
                        </m:r>
                      </m:den>
                    </m:f>
                    <m:r>
                      <a:rPr lang="en-US" sz="2800" b="1" i="0" smtClean="0">
                        <a:solidFill>
                          <a:schemeClr val="tx2"/>
                        </a:solidFill>
                        <a:latin typeface="Cambria Math"/>
                      </a:rPr>
                      <m:t>=</m:t>
                    </m:r>
                    <m:r>
                      <a:rPr lang="en-US" sz="2800" b="1" i="0" smtClean="0">
                        <a:solidFill>
                          <a:schemeClr val="tx2"/>
                        </a:solidFill>
                        <a:latin typeface="Cambria Math"/>
                      </a:rPr>
                      <m:t>𝟓𝟕</m:t>
                    </m:r>
                    <m:r>
                      <a:rPr lang="en-US" sz="2800" b="1" i="0" smtClean="0">
                        <a:solidFill>
                          <a:schemeClr val="tx2"/>
                        </a:solidFill>
                        <a:latin typeface="Cambria Math"/>
                      </a:rPr>
                      <m:t>%</m:t>
                    </m:r>
                  </m:oMath>
                </a14:m>
                <a:r>
                  <a:rPr lang="en-US" sz="2800" b="1" dirty="0"/>
                  <a:t>,</a:t>
                </a:r>
              </a:p>
              <a:p>
                <a:r>
                  <a:rPr lang="en-US" sz="2800" b="1" dirty="0"/>
                  <a:t>That is Harmonic mean</a:t>
                </a:r>
              </a:p>
            </p:txBody>
          </p:sp>
        </mc:Choice>
        <mc:Fallback xmlns="">
          <p:sp>
            <p:nvSpPr>
              <p:cNvPr id="6" name="TextBox 5"/>
              <p:cNvSpPr txBox="1">
                <a:spLocks noRot="1" noChangeAspect="1" noMove="1" noResize="1" noEditPoints="1" noAdjustHandles="1" noChangeArrowheads="1" noChangeShapeType="1" noTextEdit="1"/>
              </p:cNvSpPr>
              <p:nvPr/>
            </p:nvSpPr>
            <p:spPr>
              <a:xfrm>
                <a:off x="0" y="980728"/>
                <a:ext cx="9144000" cy="5237652"/>
              </a:xfrm>
              <a:prstGeom prst="rect">
                <a:avLst/>
              </a:prstGeom>
              <a:blipFill rotWithShape="1">
                <a:blip r:embed="rId3"/>
                <a:stretch>
                  <a:fillRect l="-1667" t="-1513" b="-2328"/>
                </a:stretch>
              </a:blipFill>
            </p:spPr>
            <p:txBody>
              <a:bodyPr/>
              <a:lstStyle/>
              <a:p>
                <a:r>
                  <a:rPr lang="ru-RU">
                    <a:noFill/>
                  </a:rPr>
                  <a:t> </a:t>
                </a:r>
              </a:p>
            </p:txBody>
          </p:sp>
        </mc:Fallback>
      </mc:AlternateContent>
      <p:graphicFrame>
        <p:nvGraphicFramePr>
          <p:cNvPr id="7" name="Таблица 6"/>
          <p:cNvGraphicFramePr>
            <a:graphicFrameLocks noGrp="1"/>
          </p:cNvGraphicFramePr>
          <p:nvPr>
            <p:extLst>
              <p:ext uri="{D42A27DB-BD31-4B8C-83A1-F6EECF244321}">
                <p14:modId xmlns:p14="http://schemas.microsoft.com/office/powerpoint/2010/main" val="1599836907"/>
              </p:ext>
            </p:extLst>
          </p:nvPr>
        </p:nvGraphicFramePr>
        <p:xfrm>
          <a:off x="3423568" y="1196752"/>
          <a:ext cx="5688631" cy="2339094"/>
        </p:xfrm>
        <a:graphic>
          <a:graphicData uri="http://schemas.openxmlformats.org/drawingml/2006/table">
            <a:tbl>
              <a:tblPr firstRow="1" firstCol="1" lastRow="1" lastCol="1" bandRow="1" bandCol="1">
                <a:tableStyleId>{5C22544A-7EE6-4342-B048-85BDC9FD1C3A}</a:tableStyleId>
              </a:tblPr>
              <a:tblGrid>
                <a:gridCol w="1498027">
                  <a:extLst>
                    <a:ext uri="{9D8B030D-6E8A-4147-A177-3AD203B41FA5}">
                      <a16:colId xmlns:a16="http://schemas.microsoft.com/office/drawing/2014/main" val="20000"/>
                    </a:ext>
                  </a:extLst>
                </a:gridCol>
                <a:gridCol w="749334">
                  <a:extLst>
                    <a:ext uri="{9D8B030D-6E8A-4147-A177-3AD203B41FA5}">
                      <a16:colId xmlns:a16="http://schemas.microsoft.com/office/drawing/2014/main" val="20001"/>
                    </a:ext>
                  </a:extLst>
                </a:gridCol>
                <a:gridCol w="2486403">
                  <a:extLst>
                    <a:ext uri="{9D8B030D-6E8A-4147-A177-3AD203B41FA5}">
                      <a16:colId xmlns:a16="http://schemas.microsoft.com/office/drawing/2014/main" val="20002"/>
                    </a:ext>
                  </a:extLst>
                </a:gridCol>
                <a:gridCol w="954867">
                  <a:extLst>
                    <a:ext uri="{9D8B030D-6E8A-4147-A177-3AD203B41FA5}">
                      <a16:colId xmlns:a16="http://schemas.microsoft.com/office/drawing/2014/main" val="20003"/>
                    </a:ext>
                  </a:extLst>
                </a:gridCol>
              </a:tblGrid>
              <a:tr h="344236">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28671">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28036">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2                   </a:t>
                      </a:r>
                      <a:r>
                        <a:rPr lang="en-US" sz="2400" dirty="0">
                          <a:solidFill>
                            <a:srgbClr val="C00000"/>
                          </a:solidFill>
                          <a:effectLst/>
                        </a:rPr>
                        <a:t>2</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4</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196</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28036">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 1                </a:t>
                      </a:r>
                      <a:r>
                        <a:rPr lang="en-US" sz="2400" dirty="0">
                          <a:effectLst/>
                        </a:rPr>
                        <a:t>195</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500894">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3                 197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72970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320"/>
            <a:ext cx="8754176" cy="70640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Correlation rules </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323528" y="1268760"/>
            <a:ext cx="8712968" cy="5472608"/>
          </a:xfrm>
        </p:spPr>
        <p:txBody>
          <a:bodyPr>
            <a:normAutofit fontScale="77500" lnSpcReduction="20000"/>
          </a:bodyPr>
          <a:lstStyle/>
          <a:p>
            <a:pPr marL="457200" lvl="1" indent="0">
              <a:spcAft>
                <a:spcPts val="600"/>
              </a:spcAft>
              <a:buNone/>
            </a:pPr>
            <a:r>
              <a:rPr lang="en-US" sz="4100" b="1" dirty="0">
                <a:solidFill>
                  <a:schemeClr val="tx2"/>
                </a:solidFill>
              </a:rPr>
              <a:t>           Summary of subjects covered</a:t>
            </a:r>
          </a:p>
          <a:p>
            <a:pPr marL="0" lvl="1" indent="0">
              <a:spcAft>
                <a:spcPts val="600"/>
              </a:spcAft>
              <a:buNone/>
            </a:pPr>
            <a:r>
              <a:rPr lang="en-US" sz="3800" dirty="0"/>
              <a:t>1. </a:t>
            </a:r>
            <a:r>
              <a:rPr lang="en-US" sz="3800" b="1" dirty="0"/>
              <a:t>Popular correlation structures:</a:t>
            </a:r>
            <a:r>
              <a:rPr lang="en-US" sz="3800" dirty="0"/>
              <a:t> Six of them mentioned – Linear regression, Econometric structural model, Hidden Markov chain, Bayes network, Neural network, Decision tree</a:t>
            </a:r>
          </a:p>
          <a:p>
            <a:pPr marL="0" indent="0">
              <a:buNone/>
            </a:pPr>
            <a:r>
              <a:rPr lang="en-US" sz="3800" dirty="0"/>
              <a:t> 2. </a:t>
            </a:r>
            <a:r>
              <a:rPr lang="en-US" sz="3800" b="1" dirty="0"/>
              <a:t>Bayes approach to prediction and Naïve Bayes classifier:</a:t>
            </a:r>
            <a:r>
              <a:rPr lang="en-US" sz="3800" dirty="0"/>
              <a:t> Posterior probability can be a powerful tool.</a:t>
            </a:r>
          </a:p>
          <a:p>
            <a:pPr marL="0" indent="0">
              <a:buNone/>
            </a:pPr>
            <a:r>
              <a:rPr lang="en-US" sz="3800" dirty="0"/>
              <a:t>3. </a:t>
            </a:r>
            <a:r>
              <a:rPr lang="en-US" sz="3800" b="1" dirty="0"/>
              <a:t>Assigning articles to categories:</a:t>
            </a:r>
            <a:r>
              <a:rPr lang="en-US" sz="3800" dirty="0"/>
              <a:t> Naïve Bayes algorithm employing a wrong assumption that the features are independent; using logarithms in it to avoid “infinitely” small numbers.  </a:t>
            </a:r>
          </a:p>
          <a:p>
            <a:pPr marL="0" indent="0">
              <a:buNone/>
            </a:pPr>
            <a:r>
              <a:rPr lang="en-US" sz="3800" dirty="0"/>
              <a:t>4. </a:t>
            </a:r>
            <a:r>
              <a:rPr lang="en-US" sz="3800" b="1" dirty="0"/>
              <a:t>Bag-of-words text model:</a:t>
            </a:r>
            <a:r>
              <a:rPr lang="en-US" sz="3800" dirty="0"/>
              <a:t> a simple device to estimate individual keyword probabilities.</a:t>
            </a:r>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51</a:t>
            </a:fld>
            <a:endParaRPr lang="ru-RU" dirty="0"/>
          </a:p>
        </p:txBody>
      </p:sp>
    </p:spTree>
    <p:extLst>
      <p:ext uri="{BB962C8B-B14F-4D97-AF65-F5344CB8AC3E}">
        <p14:creationId xmlns:p14="http://schemas.microsoft.com/office/powerpoint/2010/main" val="3286369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320"/>
            <a:ext cx="8754176" cy="70640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8. Correlation rules </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323528" y="1268760"/>
            <a:ext cx="8712968" cy="5472608"/>
          </a:xfrm>
        </p:spPr>
        <p:txBody>
          <a:bodyPr>
            <a:normAutofit/>
          </a:bodyPr>
          <a:lstStyle/>
          <a:p>
            <a:pPr marL="457200" lvl="1" indent="0">
              <a:spcAft>
                <a:spcPts val="600"/>
              </a:spcAft>
              <a:buNone/>
            </a:pPr>
            <a:r>
              <a:rPr lang="en-US" sz="3200" b="1" dirty="0">
                <a:solidFill>
                  <a:schemeClr val="tx2"/>
                </a:solidFill>
              </a:rPr>
              <a:t>Summary of subjects covered</a:t>
            </a:r>
          </a:p>
          <a:p>
            <a:pPr marL="0" indent="0">
              <a:buNone/>
            </a:pPr>
            <a:r>
              <a:rPr lang="en-US" sz="3200" dirty="0"/>
              <a:t>5. </a:t>
            </a:r>
            <a:r>
              <a:rPr lang="en-US" sz="3200" b="1" dirty="0"/>
              <a:t>Decision tree and splitting criteria</a:t>
            </a:r>
            <a:r>
              <a:rPr lang="en-US" sz="3200" dirty="0"/>
              <a:t>: uncommon properties of popular splitting criteria including an assumption underlying the chi-squared that the feature weight is inversely related to its frequency.</a:t>
            </a:r>
          </a:p>
          <a:p>
            <a:pPr marL="0" indent="0">
              <a:buNone/>
            </a:pPr>
            <a:r>
              <a:rPr lang="en-US" sz="3200" dirty="0"/>
              <a:t>6. </a:t>
            </a:r>
            <a:r>
              <a:rPr lang="en-US" sz="3200" b="1" dirty="0"/>
              <a:t>Metrics of accuracy</a:t>
            </a:r>
            <a:r>
              <a:rPr lang="en-US" sz="3200" dirty="0"/>
              <a:t>: an innate property – there are two different types of error reflected in the measures of recall and precision.</a:t>
            </a:r>
            <a:endParaRPr lang="en-US" sz="3200" b="1" dirty="0"/>
          </a:p>
        </p:txBody>
      </p:sp>
      <p:sp>
        <p:nvSpPr>
          <p:cNvPr id="4" name="Нижний колонтитул 3"/>
          <p:cNvSpPr>
            <a:spLocks noGrp="1"/>
          </p:cNvSpPr>
          <p:nvPr>
            <p:ph type="ftr" sz="quarter" idx="11"/>
          </p:nvPr>
        </p:nvSpPr>
        <p:spPr/>
        <p:txBody>
          <a:bodyPr/>
          <a:lstStyle/>
          <a:p>
            <a:r>
              <a:rPr lang="en-US"/>
              <a:t>MagDA Week 8</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52</a:t>
            </a:fld>
            <a:endParaRPr lang="ru-RU" dirty="0"/>
          </a:p>
        </p:txBody>
      </p:sp>
    </p:spTree>
    <p:extLst>
      <p:ext uri="{BB962C8B-B14F-4D97-AF65-F5344CB8AC3E}">
        <p14:creationId xmlns:p14="http://schemas.microsoft.com/office/powerpoint/2010/main" val="157044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010E05-39DC-4151-B0DB-87B06212DE29}"/>
              </a:ext>
            </a:extLst>
          </p:cNvPr>
          <p:cNvSpPr>
            <a:spLocks noGrp="1"/>
          </p:cNvSpPr>
          <p:nvPr>
            <p:ph type="title"/>
          </p:nvPr>
        </p:nvSpPr>
        <p:spPr/>
        <p:txBody>
          <a:bodyPr>
            <a:normAutofit fontScale="90000"/>
          </a:bodyPr>
          <a:lstStyle/>
          <a:p>
            <a:r>
              <a:rPr lang="en-US" dirty="0"/>
              <a:t>Linear regression</a:t>
            </a:r>
            <a:br>
              <a:rPr lang="en-US" dirty="0"/>
            </a:br>
            <a:r>
              <a:rPr lang="en-GB" b="1" dirty="0"/>
              <a:t>u = f(x</a:t>
            </a:r>
            <a:r>
              <a:rPr lang="en-GB" b="1" baseline="-25000" dirty="0"/>
              <a:t>1</a:t>
            </a:r>
            <a:r>
              <a:rPr lang="en-GB" b="1" dirty="0"/>
              <a:t>, x</a:t>
            </a:r>
            <a:r>
              <a:rPr lang="en-GB" b="1" baseline="-25000" dirty="0"/>
              <a:t>2</a:t>
            </a:r>
            <a:r>
              <a:rPr lang="en-GB" b="1" dirty="0"/>
              <a:t>,…  </a:t>
            </a:r>
            <a:r>
              <a:rPr lang="en-GB" b="1" dirty="0" err="1"/>
              <a:t>x</a:t>
            </a:r>
            <a:r>
              <a:rPr lang="en-GB" b="1" baseline="-25000" dirty="0" err="1"/>
              <a:t>p</a:t>
            </a:r>
            <a:r>
              <a:rPr lang="en-GB" b="1" dirty="0"/>
              <a:t>), 1</a:t>
            </a:r>
            <a:br>
              <a:rPr lang="ru-RU" dirty="0"/>
            </a:br>
            <a:endParaRPr lang="ru-RU" dirty="0"/>
          </a:p>
        </p:txBody>
      </p:sp>
      <p:sp>
        <p:nvSpPr>
          <p:cNvPr id="3" name="Объект 2">
            <a:extLst>
              <a:ext uri="{FF2B5EF4-FFF2-40B4-BE49-F238E27FC236}">
                <a16:creationId xmlns:a16="http://schemas.microsoft.com/office/drawing/2014/main" id="{72A095EE-63EE-473D-8E2B-2484C1B68F4C}"/>
              </a:ext>
            </a:extLst>
          </p:cNvPr>
          <p:cNvSpPr>
            <a:spLocks noGrp="1"/>
          </p:cNvSpPr>
          <p:nvPr>
            <p:ph idx="1"/>
          </p:nvPr>
        </p:nvSpPr>
        <p:spPr/>
        <p:txBody>
          <a:bodyPr/>
          <a:lstStyle/>
          <a:p>
            <a:r>
              <a:rPr lang="en-GB" b="1" dirty="0"/>
              <a:t>u = w1*x</a:t>
            </a:r>
            <a:r>
              <a:rPr lang="en-GB" b="1" baseline="-25000" dirty="0"/>
              <a:t>1</a:t>
            </a:r>
            <a:r>
              <a:rPr lang="en-GB" b="1" dirty="0"/>
              <a:t>+w2*x</a:t>
            </a:r>
            <a:r>
              <a:rPr lang="en-GB" b="1" baseline="-25000" dirty="0"/>
              <a:t>2</a:t>
            </a:r>
            <a:r>
              <a:rPr lang="en-GB" b="1" dirty="0"/>
              <a:t>+…+</a:t>
            </a:r>
            <a:r>
              <a:rPr lang="en-GB" b="1" dirty="0" err="1"/>
              <a:t>wp</a:t>
            </a:r>
            <a:r>
              <a:rPr lang="en-GB" b="1" dirty="0"/>
              <a:t>*x</a:t>
            </a:r>
            <a:r>
              <a:rPr lang="en-GB" b="1" baseline="-25000" dirty="0"/>
              <a:t>p</a:t>
            </a:r>
            <a:r>
              <a:rPr lang="en-GB" b="1" dirty="0"/>
              <a:t>+w0  ?</a:t>
            </a:r>
            <a:endParaRPr lang="ru-RU" dirty="0"/>
          </a:p>
          <a:p>
            <a:pPr marL="0" indent="0">
              <a:buNone/>
            </a:pPr>
            <a:r>
              <a:rPr lang="en-GB" b="1" dirty="0"/>
              <a:t>With w0, w1,…, </a:t>
            </a:r>
            <a:r>
              <a:rPr lang="en-GB" b="1" dirty="0" err="1"/>
              <a:t>wp</a:t>
            </a:r>
            <a:r>
              <a:rPr lang="en-GB" dirty="0"/>
              <a:t> unknown constants.</a:t>
            </a:r>
            <a:endParaRPr lang="ru-RU" dirty="0"/>
          </a:p>
          <a:p>
            <a:pPr marL="0" indent="0">
              <a:buNone/>
            </a:pPr>
            <a:endParaRPr lang="en-US" dirty="0"/>
          </a:p>
          <a:p>
            <a:pPr marL="0" indent="0">
              <a:buNone/>
            </a:pPr>
            <a:r>
              <a:rPr lang="en-US" dirty="0"/>
              <a:t>Take N</a:t>
            </a:r>
            <a:r>
              <a:rPr lang="en-US" dirty="0">
                <a:sym typeface="Symbol" panose="05050102010706020507" pitchFamily="18" charset="2"/>
              </a:rPr>
              <a:t>(p+1) </a:t>
            </a:r>
            <a:r>
              <a:rPr lang="en-US" dirty="0"/>
              <a:t>matrix X=(x</a:t>
            </a:r>
            <a:r>
              <a:rPr lang="en-US" baseline="-25000" dirty="0"/>
              <a:t>1</a:t>
            </a:r>
            <a:r>
              <a:rPr lang="en-US" dirty="0"/>
              <a:t>,x</a:t>
            </a:r>
            <a:r>
              <a:rPr lang="en-US" baseline="-25000" dirty="0"/>
              <a:t>2</a:t>
            </a:r>
            <a:r>
              <a:rPr lang="en-US" dirty="0"/>
              <a:t>,…, </a:t>
            </a:r>
            <a:r>
              <a:rPr lang="en-US" dirty="0" err="1"/>
              <a:t>x</a:t>
            </a:r>
            <a:r>
              <a:rPr lang="en-US" baseline="-25000" dirty="0" err="1"/>
              <a:t>p</a:t>
            </a:r>
            <a:r>
              <a:rPr lang="en-US" dirty="0"/>
              <a:t>, x</a:t>
            </a:r>
            <a:r>
              <a:rPr lang="en-US" baseline="-25000" dirty="0"/>
              <a:t>0</a:t>
            </a:r>
            <a:r>
              <a:rPr lang="en-US" dirty="0"/>
              <a:t>) with N</a:t>
            </a:r>
            <a:r>
              <a:rPr lang="en-US" dirty="0">
                <a:sym typeface="Symbol" panose="05050102010706020507" pitchFamily="18" charset="2"/>
              </a:rPr>
              <a:t>1 feature columns </a:t>
            </a:r>
            <a:r>
              <a:rPr lang="en-US" dirty="0"/>
              <a:t>x</a:t>
            </a:r>
            <a:r>
              <a:rPr lang="en-US" baseline="-25000" dirty="0"/>
              <a:t>1</a:t>
            </a:r>
            <a:r>
              <a:rPr lang="en-US" dirty="0"/>
              <a:t>,x</a:t>
            </a:r>
            <a:r>
              <a:rPr lang="en-US" baseline="-25000" dirty="0"/>
              <a:t>2</a:t>
            </a:r>
            <a:r>
              <a:rPr lang="en-US" dirty="0"/>
              <a:t>,…, </a:t>
            </a:r>
            <a:r>
              <a:rPr lang="en-US" dirty="0" err="1"/>
              <a:t>x</a:t>
            </a:r>
            <a:r>
              <a:rPr lang="en-US" baseline="-25000" dirty="0" err="1"/>
              <a:t>p</a:t>
            </a:r>
            <a:r>
              <a:rPr lang="en-US" dirty="0"/>
              <a:t>, x</a:t>
            </a:r>
            <a:r>
              <a:rPr lang="en-US" baseline="-25000" dirty="0"/>
              <a:t>0</a:t>
            </a:r>
            <a:r>
              <a:rPr lang="en-US" dirty="0">
                <a:sym typeface="Symbol" panose="05050102010706020507" pitchFamily="18" charset="2"/>
              </a:rPr>
              <a:t>, where all components of </a:t>
            </a:r>
            <a:r>
              <a:rPr lang="en-US" dirty="0"/>
              <a:t>x</a:t>
            </a:r>
            <a:r>
              <a:rPr lang="en-US" baseline="-25000" dirty="0"/>
              <a:t>0 </a:t>
            </a:r>
            <a:r>
              <a:rPr lang="en-US" dirty="0">
                <a:sym typeface="Symbol" panose="05050102010706020507" pitchFamily="18" charset="2"/>
              </a:rPr>
              <a:t>are 1 (unities).</a:t>
            </a:r>
          </a:p>
          <a:p>
            <a:pPr marL="0" indent="0">
              <a:buNone/>
            </a:pPr>
            <a:r>
              <a:rPr lang="en-US" dirty="0">
                <a:sym typeface="Symbol" panose="05050102010706020507" pitchFamily="18" charset="2"/>
              </a:rPr>
              <a:t>Then the least squares problem is to find (p+1)-dimensional w=(</a:t>
            </a:r>
            <a:r>
              <a:rPr lang="en-US" dirty="0"/>
              <a:t>w</a:t>
            </a:r>
            <a:r>
              <a:rPr lang="en-US" baseline="-25000" dirty="0"/>
              <a:t>1</a:t>
            </a:r>
            <a:r>
              <a:rPr lang="en-US" dirty="0"/>
              <a:t>,w</a:t>
            </a:r>
            <a:r>
              <a:rPr lang="en-US" baseline="-25000" dirty="0"/>
              <a:t>2</a:t>
            </a:r>
            <a:r>
              <a:rPr lang="en-US" dirty="0"/>
              <a:t>,…, w</a:t>
            </a:r>
            <a:r>
              <a:rPr lang="en-US" baseline="-25000" dirty="0"/>
              <a:t>p</a:t>
            </a:r>
            <a:r>
              <a:rPr lang="en-US" dirty="0"/>
              <a:t>, w</a:t>
            </a:r>
            <a:r>
              <a:rPr lang="en-US" baseline="-25000" dirty="0"/>
              <a:t>0</a:t>
            </a:r>
            <a:r>
              <a:rPr lang="en-US" dirty="0">
                <a:sym typeface="Symbol" panose="05050102010706020507" pitchFamily="18" charset="2"/>
              </a:rPr>
              <a:t>) so that</a:t>
            </a:r>
            <a:endParaRPr lang="ru-RU" dirty="0"/>
          </a:p>
        </p:txBody>
      </p:sp>
      <p:sp>
        <p:nvSpPr>
          <p:cNvPr id="4" name="Нижний колонтитул 3">
            <a:extLst>
              <a:ext uri="{FF2B5EF4-FFF2-40B4-BE49-F238E27FC236}">
                <a16:creationId xmlns:a16="http://schemas.microsoft.com/office/drawing/2014/main" id="{65B8F081-3A0E-442E-832E-E9A3F7D28658}"/>
              </a:ext>
            </a:extLst>
          </p:cNvPr>
          <p:cNvSpPr>
            <a:spLocks noGrp="1"/>
          </p:cNvSpPr>
          <p:nvPr>
            <p:ph type="ftr" sz="quarter" idx="11"/>
          </p:nvPr>
        </p:nvSpPr>
        <p:spPr/>
        <p:txBody>
          <a:bodyPr/>
          <a:lstStyle/>
          <a:p>
            <a:r>
              <a:rPr lang="en-US"/>
              <a:t>MagDA Week 8</a:t>
            </a:r>
            <a:endParaRPr lang="ru-RU" dirty="0"/>
          </a:p>
        </p:txBody>
      </p:sp>
      <p:sp>
        <p:nvSpPr>
          <p:cNvPr id="5" name="Номер слайда 4">
            <a:extLst>
              <a:ext uri="{FF2B5EF4-FFF2-40B4-BE49-F238E27FC236}">
                <a16:creationId xmlns:a16="http://schemas.microsoft.com/office/drawing/2014/main" id="{8B63DDF2-DB52-44AA-8BF4-1AC142107981}"/>
              </a:ext>
            </a:extLst>
          </p:cNvPr>
          <p:cNvSpPr>
            <a:spLocks noGrp="1"/>
          </p:cNvSpPr>
          <p:nvPr>
            <p:ph type="sldNum" sz="quarter" idx="12"/>
          </p:nvPr>
        </p:nvSpPr>
        <p:spPr/>
        <p:txBody>
          <a:bodyPr/>
          <a:lstStyle/>
          <a:p>
            <a:fld id="{61ECE610-52A2-4CD8-8714-1231EAF32547}" type="slidenum">
              <a:rPr lang="ru-RU" smtClean="0"/>
              <a:t>6</a:t>
            </a:fld>
            <a:endParaRPr lang="ru-RU" dirty="0"/>
          </a:p>
        </p:txBody>
      </p:sp>
    </p:spTree>
    <p:extLst>
      <p:ext uri="{BB962C8B-B14F-4D97-AF65-F5344CB8AC3E}">
        <p14:creationId xmlns:p14="http://schemas.microsoft.com/office/powerpoint/2010/main" val="162950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010E05-39DC-4151-B0DB-87B06212DE29}"/>
              </a:ext>
            </a:extLst>
          </p:cNvPr>
          <p:cNvSpPr>
            <a:spLocks noGrp="1"/>
          </p:cNvSpPr>
          <p:nvPr>
            <p:ph type="title"/>
          </p:nvPr>
        </p:nvSpPr>
        <p:spPr/>
        <p:txBody>
          <a:bodyPr>
            <a:normAutofit fontScale="90000"/>
          </a:bodyPr>
          <a:lstStyle/>
          <a:p>
            <a:r>
              <a:rPr lang="en-US" dirty="0"/>
              <a:t>Linear regression</a:t>
            </a:r>
            <a:br>
              <a:rPr lang="en-US" dirty="0"/>
            </a:br>
            <a:r>
              <a:rPr lang="en-GB" b="1" dirty="0"/>
              <a:t>u = f(x</a:t>
            </a:r>
            <a:r>
              <a:rPr lang="en-GB" b="1" baseline="-25000" dirty="0"/>
              <a:t>1</a:t>
            </a:r>
            <a:r>
              <a:rPr lang="en-GB" b="1" dirty="0"/>
              <a:t>, x</a:t>
            </a:r>
            <a:r>
              <a:rPr lang="en-GB" b="1" baseline="-25000" dirty="0"/>
              <a:t>2</a:t>
            </a:r>
            <a:r>
              <a:rPr lang="en-GB" b="1" dirty="0"/>
              <a:t>,…  </a:t>
            </a:r>
            <a:r>
              <a:rPr lang="en-GB" b="1" dirty="0" err="1"/>
              <a:t>x</a:t>
            </a:r>
            <a:r>
              <a:rPr lang="en-GB" b="1" baseline="-25000" dirty="0" err="1"/>
              <a:t>p</a:t>
            </a:r>
            <a:r>
              <a:rPr lang="en-GB" b="1" dirty="0"/>
              <a:t>), 2</a:t>
            </a:r>
            <a:br>
              <a:rPr lang="ru-RU" dirty="0"/>
            </a:br>
            <a:endParaRPr lang="ru-RU" dirty="0"/>
          </a:p>
        </p:txBody>
      </p:sp>
      <p:sp>
        <p:nvSpPr>
          <p:cNvPr id="3" name="Объект 2">
            <a:extLst>
              <a:ext uri="{FF2B5EF4-FFF2-40B4-BE49-F238E27FC236}">
                <a16:creationId xmlns:a16="http://schemas.microsoft.com/office/drawing/2014/main" id="{72A095EE-63EE-473D-8E2B-2484C1B68F4C}"/>
              </a:ext>
            </a:extLst>
          </p:cNvPr>
          <p:cNvSpPr>
            <a:spLocks noGrp="1"/>
          </p:cNvSpPr>
          <p:nvPr>
            <p:ph idx="1"/>
          </p:nvPr>
        </p:nvSpPr>
        <p:spPr/>
        <p:txBody>
          <a:bodyPr>
            <a:normAutofit/>
          </a:bodyPr>
          <a:lstStyle/>
          <a:p>
            <a:r>
              <a:rPr lang="en-GB" sz="3600" b="1" i="1" dirty="0"/>
              <a:t>u = w1*x</a:t>
            </a:r>
            <a:r>
              <a:rPr lang="en-GB" sz="3600" b="1" i="1" baseline="-25000" dirty="0"/>
              <a:t>1</a:t>
            </a:r>
            <a:r>
              <a:rPr lang="en-GB" sz="3600" b="1" i="1" dirty="0"/>
              <a:t>+w2*x</a:t>
            </a:r>
            <a:r>
              <a:rPr lang="en-GB" sz="3600" b="1" i="1" baseline="-25000" dirty="0"/>
              <a:t>2</a:t>
            </a:r>
            <a:r>
              <a:rPr lang="en-GB" sz="3600" b="1" i="1" dirty="0"/>
              <a:t>+…+</a:t>
            </a:r>
            <a:r>
              <a:rPr lang="en-GB" sz="3600" b="1" i="1" dirty="0" err="1"/>
              <a:t>wp</a:t>
            </a:r>
            <a:r>
              <a:rPr lang="en-GB" sz="3600" b="1" i="1" dirty="0"/>
              <a:t>*x</a:t>
            </a:r>
            <a:r>
              <a:rPr lang="en-GB" sz="3600" b="1" i="1" baseline="-25000" dirty="0"/>
              <a:t>p</a:t>
            </a:r>
            <a:r>
              <a:rPr lang="en-GB" sz="3600" b="1" i="1" dirty="0"/>
              <a:t>+w0 </a:t>
            </a:r>
            <a:r>
              <a:rPr lang="en-GB" sz="3600" b="1" dirty="0"/>
              <a:t> ?</a:t>
            </a:r>
            <a:endParaRPr lang="ru-RU" sz="3600" dirty="0"/>
          </a:p>
          <a:p>
            <a:pPr marL="0" indent="0">
              <a:buNone/>
            </a:pPr>
            <a:endParaRPr lang="en-US" sz="3600" dirty="0"/>
          </a:p>
          <a:p>
            <a:pPr marL="0" indent="0">
              <a:buNone/>
            </a:pPr>
            <a:r>
              <a:rPr lang="en-US" sz="3600" dirty="0"/>
              <a:t>Take </a:t>
            </a:r>
            <a:r>
              <a:rPr lang="en-US" sz="3600" b="1" i="1" dirty="0"/>
              <a:t>N</a:t>
            </a:r>
            <a:r>
              <a:rPr lang="en-US" sz="3600" b="1" i="1" dirty="0">
                <a:sym typeface="Symbol" panose="05050102010706020507" pitchFamily="18" charset="2"/>
              </a:rPr>
              <a:t>(p+1)</a:t>
            </a:r>
            <a:r>
              <a:rPr lang="en-US" sz="3600" dirty="0">
                <a:sym typeface="Symbol" panose="05050102010706020507" pitchFamily="18" charset="2"/>
              </a:rPr>
              <a:t> </a:t>
            </a:r>
            <a:r>
              <a:rPr lang="en-US" sz="3600" dirty="0"/>
              <a:t>matrix </a:t>
            </a:r>
            <a:r>
              <a:rPr lang="en-US" sz="3600" b="1" i="1" dirty="0"/>
              <a:t>X=(x</a:t>
            </a:r>
            <a:r>
              <a:rPr lang="en-US" sz="3600" b="1" i="1" baseline="-25000" dirty="0"/>
              <a:t>1</a:t>
            </a:r>
            <a:r>
              <a:rPr lang="en-US" sz="3600" b="1" i="1" dirty="0"/>
              <a:t>,x</a:t>
            </a:r>
            <a:r>
              <a:rPr lang="en-US" sz="3600" b="1" i="1" baseline="-25000" dirty="0"/>
              <a:t>2</a:t>
            </a:r>
            <a:r>
              <a:rPr lang="en-US" sz="3600" b="1" i="1" dirty="0"/>
              <a:t>,…, </a:t>
            </a:r>
            <a:r>
              <a:rPr lang="en-US" sz="3600" b="1" i="1" dirty="0" err="1"/>
              <a:t>x</a:t>
            </a:r>
            <a:r>
              <a:rPr lang="en-US" sz="3600" b="1" i="1" baseline="-25000" dirty="0" err="1"/>
              <a:t>p</a:t>
            </a:r>
            <a:r>
              <a:rPr lang="en-US" sz="3600" b="1" i="1" dirty="0"/>
              <a:t>, x</a:t>
            </a:r>
            <a:r>
              <a:rPr lang="en-US" sz="3600" b="1" i="1" baseline="-25000" dirty="0"/>
              <a:t>0</a:t>
            </a:r>
            <a:r>
              <a:rPr lang="en-US" sz="3600" b="1" i="1" dirty="0"/>
              <a:t>)</a:t>
            </a:r>
            <a:r>
              <a:rPr lang="en-US" sz="3600" dirty="0"/>
              <a:t> </a:t>
            </a:r>
          </a:p>
          <a:p>
            <a:pPr marL="0" indent="0">
              <a:buNone/>
            </a:pPr>
            <a:endParaRPr lang="en-US" sz="3600" dirty="0">
              <a:sym typeface="Symbol" panose="05050102010706020507" pitchFamily="18" charset="2"/>
            </a:endParaRPr>
          </a:p>
          <a:p>
            <a:pPr marL="0" indent="0">
              <a:buNone/>
            </a:pPr>
            <a:r>
              <a:rPr lang="en-US" sz="3600" dirty="0">
                <a:sym typeface="Symbol" panose="05050102010706020507" pitchFamily="18" charset="2"/>
              </a:rPr>
              <a:t>Find </a:t>
            </a:r>
            <a:r>
              <a:rPr lang="en-US" sz="3600" b="1" i="1" dirty="0">
                <a:sym typeface="Symbol" panose="05050102010706020507" pitchFamily="18" charset="2"/>
              </a:rPr>
              <a:t>w=(</a:t>
            </a:r>
            <a:r>
              <a:rPr lang="en-US" sz="3600" b="1" i="1" dirty="0"/>
              <a:t>w</a:t>
            </a:r>
            <a:r>
              <a:rPr lang="en-US" sz="3600" b="1" i="1" baseline="-25000" dirty="0"/>
              <a:t>1</a:t>
            </a:r>
            <a:r>
              <a:rPr lang="en-US" sz="3600" b="1" i="1" dirty="0"/>
              <a:t>,w</a:t>
            </a:r>
            <a:r>
              <a:rPr lang="en-US" sz="3600" b="1" i="1" baseline="-25000" dirty="0"/>
              <a:t>2</a:t>
            </a:r>
            <a:r>
              <a:rPr lang="en-US" sz="3600" b="1" i="1" dirty="0"/>
              <a:t>,…, w</a:t>
            </a:r>
            <a:r>
              <a:rPr lang="en-US" sz="3600" b="1" i="1" baseline="-25000" dirty="0"/>
              <a:t>p</a:t>
            </a:r>
            <a:r>
              <a:rPr lang="en-US" sz="3600" b="1" i="1" dirty="0"/>
              <a:t>, w</a:t>
            </a:r>
            <a:r>
              <a:rPr lang="en-US" sz="3600" b="1" i="1" baseline="-25000" dirty="0"/>
              <a:t>0</a:t>
            </a:r>
            <a:r>
              <a:rPr lang="en-US" sz="3600" b="1" i="1" dirty="0">
                <a:sym typeface="Symbol" panose="05050102010706020507" pitchFamily="18" charset="2"/>
              </a:rPr>
              <a:t>)</a:t>
            </a:r>
            <a:r>
              <a:rPr lang="en-US" sz="3600" dirty="0">
                <a:sym typeface="Symbol" panose="05050102010706020507" pitchFamily="18" charset="2"/>
              </a:rPr>
              <a:t> so that </a:t>
            </a:r>
            <a:r>
              <a:rPr lang="en-US" sz="3600" b="1" i="1" dirty="0"/>
              <a:t>N</a:t>
            </a:r>
            <a:r>
              <a:rPr lang="en-US" sz="3600" b="1" i="1" dirty="0">
                <a:sym typeface="Symbol" panose="05050102010706020507" pitchFamily="18" charset="2"/>
              </a:rPr>
              <a:t>1 </a:t>
            </a:r>
            <a:r>
              <a:rPr lang="en-US" sz="3600" dirty="0">
                <a:sym typeface="Symbol" panose="05050102010706020507" pitchFamily="18" charset="2"/>
              </a:rPr>
              <a:t>vector </a:t>
            </a:r>
            <a:r>
              <a:rPr lang="en-US" sz="3600" b="1" i="1" dirty="0">
                <a:sym typeface="Symbol" panose="05050102010706020507" pitchFamily="18" charset="2"/>
              </a:rPr>
              <a:t>û=</a:t>
            </a:r>
            <a:r>
              <a:rPr lang="en-US" sz="3600" b="1" i="1" dirty="0" err="1">
                <a:sym typeface="Symbol" panose="05050102010706020507" pitchFamily="18" charset="2"/>
              </a:rPr>
              <a:t>Xw</a:t>
            </a:r>
            <a:r>
              <a:rPr lang="en-US" sz="3600" dirty="0">
                <a:sym typeface="Symbol" panose="05050102010706020507" pitchFamily="18" charset="2"/>
              </a:rPr>
              <a:t> minimizes </a:t>
            </a:r>
            <a:r>
              <a:rPr lang="en-US" sz="3600" dirty="0" err="1">
                <a:sym typeface="Symbol" panose="05050102010706020507" pitchFamily="18" charset="2"/>
              </a:rPr>
              <a:t>ǁ</a:t>
            </a:r>
            <a:r>
              <a:rPr lang="en-US" sz="3600" b="1" i="1" dirty="0" err="1">
                <a:sym typeface="Symbol" panose="05050102010706020507" pitchFamily="18" charset="2"/>
              </a:rPr>
              <a:t>u</a:t>
            </a:r>
            <a:r>
              <a:rPr lang="en-US" sz="3600" b="1" i="1" dirty="0">
                <a:sym typeface="Symbol" panose="05050102010706020507" pitchFamily="18" charset="2"/>
              </a:rPr>
              <a:t>- û</a:t>
            </a:r>
            <a:r>
              <a:rPr lang="en-US" sz="3600" dirty="0">
                <a:sym typeface="Symbol" panose="05050102010706020507" pitchFamily="18" charset="2"/>
              </a:rPr>
              <a:t>ǁ</a:t>
            </a:r>
            <a:r>
              <a:rPr lang="en-US" sz="3600" baseline="30000" dirty="0">
                <a:sym typeface="Symbol" panose="05050102010706020507" pitchFamily="18" charset="2"/>
              </a:rPr>
              <a:t>2</a:t>
            </a:r>
            <a:r>
              <a:rPr lang="en-US" sz="3600" dirty="0">
                <a:sym typeface="Symbol" panose="05050102010706020507" pitchFamily="18" charset="2"/>
              </a:rPr>
              <a:t> over all possible </a:t>
            </a:r>
            <a:r>
              <a:rPr lang="en-US" sz="3600" b="1" i="1" dirty="0">
                <a:sym typeface="Symbol" panose="05050102010706020507" pitchFamily="18" charset="2"/>
              </a:rPr>
              <a:t>w</a:t>
            </a:r>
            <a:r>
              <a:rPr lang="en-US" sz="3600" dirty="0">
                <a:sym typeface="Symbol" panose="05050102010706020507" pitchFamily="18" charset="2"/>
              </a:rPr>
              <a:t> !</a:t>
            </a:r>
            <a:endParaRPr lang="ru-RU" sz="3600" dirty="0"/>
          </a:p>
        </p:txBody>
      </p:sp>
      <p:sp>
        <p:nvSpPr>
          <p:cNvPr id="4" name="Нижний колонтитул 3">
            <a:extLst>
              <a:ext uri="{FF2B5EF4-FFF2-40B4-BE49-F238E27FC236}">
                <a16:creationId xmlns:a16="http://schemas.microsoft.com/office/drawing/2014/main" id="{65B8F081-3A0E-442E-832E-E9A3F7D28658}"/>
              </a:ext>
            </a:extLst>
          </p:cNvPr>
          <p:cNvSpPr>
            <a:spLocks noGrp="1"/>
          </p:cNvSpPr>
          <p:nvPr>
            <p:ph type="ftr" sz="quarter" idx="11"/>
          </p:nvPr>
        </p:nvSpPr>
        <p:spPr/>
        <p:txBody>
          <a:bodyPr/>
          <a:lstStyle/>
          <a:p>
            <a:r>
              <a:rPr lang="en-US"/>
              <a:t>MagDA Week 8</a:t>
            </a:r>
            <a:endParaRPr lang="ru-RU" dirty="0"/>
          </a:p>
        </p:txBody>
      </p:sp>
      <p:sp>
        <p:nvSpPr>
          <p:cNvPr id="5" name="Номер слайда 4">
            <a:extLst>
              <a:ext uri="{FF2B5EF4-FFF2-40B4-BE49-F238E27FC236}">
                <a16:creationId xmlns:a16="http://schemas.microsoft.com/office/drawing/2014/main" id="{8B63DDF2-DB52-44AA-8BF4-1AC142107981}"/>
              </a:ext>
            </a:extLst>
          </p:cNvPr>
          <p:cNvSpPr>
            <a:spLocks noGrp="1"/>
          </p:cNvSpPr>
          <p:nvPr>
            <p:ph type="sldNum" sz="quarter" idx="12"/>
          </p:nvPr>
        </p:nvSpPr>
        <p:spPr/>
        <p:txBody>
          <a:bodyPr/>
          <a:lstStyle/>
          <a:p>
            <a:fld id="{61ECE610-52A2-4CD8-8714-1231EAF32547}" type="slidenum">
              <a:rPr lang="ru-RU" smtClean="0"/>
              <a:t>7</a:t>
            </a:fld>
            <a:endParaRPr lang="ru-RU" dirty="0"/>
          </a:p>
        </p:txBody>
      </p:sp>
    </p:spTree>
    <p:extLst>
      <p:ext uri="{BB962C8B-B14F-4D97-AF65-F5344CB8AC3E}">
        <p14:creationId xmlns:p14="http://schemas.microsoft.com/office/powerpoint/2010/main" val="214386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010E05-39DC-4151-B0DB-87B06212DE29}"/>
              </a:ext>
            </a:extLst>
          </p:cNvPr>
          <p:cNvSpPr>
            <a:spLocks noGrp="1"/>
          </p:cNvSpPr>
          <p:nvPr>
            <p:ph type="title"/>
          </p:nvPr>
        </p:nvSpPr>
        <p:spPr/>
        <p:txBody>
          <a:bodyPr>
            <a:normAutofit fontScale="90000"/>
          </a:bodyPr>
          <a:lstStyle/>
          <a:p>
            <a:r>
              <a:rPr lang="en-US" dirty="0"/>
              <a:t>Linear regression</a:t>
            </a:r>
            <a:br>
              <a:rPr lang="en-US" dirty="0"/>
            </a:br>
            <a:r>
              <a:rPr lang="en-GB" b="1" dirty="0"/>
              <a:t>u = f(x</a:t>
            </a:r>
            <a:r>
              <a:rPr lang="en-GB" b="1" baseline="-25000" dirty="0"/>
              <a:t>1</a:t>
            </a:r>
            <a:r>
              <a:rPr lang="en-GB" b="1" dirty="0"/>
              <a:t>, x</a:t>
            </a:r>
            <a:r>
              <a:rPr lang="en-GB" b="1" baseline="-25000" dirty="0"/>
              <a:t>2</a:t>
            </a:r>
            <a:r>
              <a:rPr lang="en-GB" b="1" dirty="0"/>
              <a:t>,…  </a:t>
            </a:r>
            <a:r>
              <a:rPr lang="en-GB" b="1" dirty="0" err="1"/>
              <a:t>x</a:t>
            </a:r>
            <a:r>
              <a:rPr lang="en-GB" b="1" baseline="-25000" dirty="0" err="1"/>
              <a:t>p</a:t>
            </a:r>
            <a:r>
              <a:rPr lang="en-GB" b="1" dirty="0"/>
              <a:t>), 3</a:t>
            </a:r>
            <a:br>
              <a:rPr lang="ru-RU" dirty="0"/>
            </a:br>
            <a:endParaRPr lang="ru-RU" dirty="0"/>
          </a:p>
        </p:txBody>
      </p:sp>
      <p:sp>
        <p:nvSpPr>
          <p:cNvPr id="3" name="Объект 2">
            <a:extLst>
              <a:ext uri="{FF2B5EF4-FFF2-40B4-BE49-F238E27FC236}">
                <a16:creationId xmlns:a16="http://schemas.microsoft.com/office/drawing/2014/main" id="{72A095EE-63EE-473D-8E2B-2484C1B68F4C}"/>
              </a:ext>
            </a:extLst>
          </p:cNvPr>
          <p:cNvSpPr>
            <a:spLocks noGrp="1"/>
          </p:cNvSpPr>
          <p:nvPr>
            <p:ph idx="1"/>
          </p:nvPr>
        </p:nvSpPr>
        <p:spPr>
          <a:xfrm>
            <a:off x="457200" y="1124745"/>
            <a:ext cx="8229600" cy="5001420"/>
          </a:xfrm>
        </p:spPr>
        <p:txBody>
          <a:bodyPr>
            <a:normAutofit/>
          </a:bodyPr>
          <a:lstStyle/>
          <a:p>
            <a:r>
              <a:rPr lang="en-GB" sz="3600" b="1" i="1" dirty="0"/>
              <a:t>u = w1*x</a:t>
            </a:r>
            <a:r>
              <a:rPr lang="en-GB" sz="3600" b="1" i="1" baseline="-25000" dirty="0"/>
              <a:t>1</a:t>
            </a:r>
            <a:r>
              <a:rPr lang="en-GB" sz="3600" b="1" i="1" dirty="0"/>
              <a:t>+w2*x</a:t>
            </a:r>
            <a:r>
              <a:rPr lang="en-GB" sz="3600" b="1" i="1" baseline="-25000" dirty="0"/>
              <a:t>2</a:t>
            </a:r>
            <a:r>
              <a:rPr lang="en-GB" sz="3600" b="1" i="1" dirty="0"/>
              <a:t>+…+</a:t>
            </a:r>
            <a:r>
              <a:rPr lang="en-GB" sz="3600" b="1" i="1" dirty="0" err="1"/>
              <a:t>wp</a:t>
            </a:r>
            <a:r>
              <a:rPr lang="en-GB" sz="3600" b="1" i="1" dirty="0"/>
              <a:t>*x</a:t>
            </a:r>
            <a:r>
              <a:rPr lang="en-GB" sz="3600" b="1" i="1" baseline="-25000" dirty="0"/>
              <a:t>p</a:t>
            </a:r>
            <a:r>
              <a:rPr lang="en-GB" sz="3600" b="1" i="1" dirty="0"/>
              <a:t>+w0 </a:t>
            </a:r>
            <a:r>
              <a:rPr lang="en-GB" sz="3600" b="1" dirty="0"/>
              <a:t> ?</a:t>
            </a:r>
            <a:endParaRPr lang="ru-RU" sz="3600" dirty="0"/>
          </a:p>
          <a:p>
            <a:pPr marL="0" indent="0">
              <a:buNone/>
            </a:pPr>
            <a:r>
              <a:rPr lang="en-US" sz="3600" dirty="0"/>
              <a:t>Take </a:t>
            </a:r>
            <a:r>
              <a:rPr lang="en-US" sz="3600" b="1" i="1" dirty="0"/>
              <a:t>X=(x</a:t>
            </a:r>
            <a:r>
              <a:rPr lang="en-US" sz="3600" b="1" i="1" baseline="-25000" dirty="0"/>
              <a:t>1</a:t>
            </a:r>
            <a:r>
              <a:rPr lang="en-US" sz="3600" b="1" i="1" dirty="0"/>
              <a:t>,x</a:t>
            </a:r>
            <a:r>
              <a:rPr lang="en-US" sz="3600" b="1" i="1" baseline="-25000" dirty="0"/>
              <a:t>2</a:t>
            </a:r>
            <a:r>
              <a:rPr lang="en-US" sz="3600" b="1" i="1" dirty="0"/>
              <a:t>,…, </a:t>
            </a:r>
            <a:r>
              <a:rPr lang="en-US" sz="3600" b="1" i="1" dirty="0" err="1"/>
              <a:t>x</a:t>
            </a:r>
            <a:r>
              <a:rPr lang="en-US" sz="3600" b="1" i="1" baseline="-25000" dirty="0" err="1"/>
              <a:t>p</a:t>
            </a:r>
            <a:r>
              <a:rPr lang="en-US" sz="3600" b="1" i="1" dirty="0"/>
              <a:t>, x</a:t>
            </a:r>
            <a:r>
              <a:rPr lang="en-US" sz="3600" b="1" i="1" baseline="-25000" dirty="0"/>
              <a:t>0</a:t>
            </a:r>
            <a:r>
              <a:rPr lang="en-US" sz="3600" b="1" i="1" dirty="0"/>
              <a:t>)</a:t>
            </a:r>
            <a:r>
              <a:rPr lang="en-US" sz="3600" dirty="0"/>
              <a:t> </a:t>
            </a:r>
          </a:p>
          <a:p>
            <a:pPr marL="0" indent="0">
              <a:buNone/>
            </a:pPr>
            <a:r>
              <a:rPr lang="en-US" sz="3600" dirty="0">
                <a:sym typeface="Symbol" panose="05050102010706020507" pitchFamily="18" charset="2"/>
              </a:rPr>
              <a:t>Find </a:t>
            </a:r>
            <a:r>
              <a:rPr lang="en-US" sz="3600" b="1" i="1" dirty="0">
                <a:sym typeface="Symbol" panose="05050102010706020507" pitchFamily="18" charset="2"/>
              </a:rPr>
              <a:t>w </a:t>
            </a:r>
            <a:r>
              <a:rPr lang="en-US" sz="3600" dirty="0">
                <a:sym typeface="Symbol" panose="05050102010706020507" pitchFamily="18" charset="2"/>
              </a:rPr>
              <a:t>to minimize </a:t>
            </a:r>
            <a:r>
              <a:rPr lang="en-US" sz="3600" dirty="0" err="1">
                <a:sym typeface="Symbol" panose="05050102010706020507" pitchFamily="18" charset="2"/>
              </a:rPr>
              <a:t>ǁ</a:t>
            </a:r>
            <a:r>
              <a:rPr lang="en-US" sz="3600" b="1" i="1" dirty="0" err="1">
                <a:sym typeface="Symbol" panose="05050102010706020507" pitchFamily="18" charset="2"/>
              </a:rPr>
              <a:t>u</a:t>
            </a:r>
            <a:r>
              <a:rPr lang="en-US" sz="3600" b="1" i="1" dirty="0">
                <a:sym typeface="Symbol" panose="05050102010706020507" pitchFamily="18" charset="2"/>
              </a:rPr>
              <a:t>- û</a:t>
            </a:r>
            <a:r>
              <a:rPr lang="en-US" sz="3600" dirty="0">
                <a:sym typeface="Symbol" panose="05050102010706020507" pitchFamily="18" charset="2"/>
              </a:rPr>
              <a:t>ǁ</a:t>
            </a:r>
            <a:r>
              <a:rPr lang="en-US" sz="3600" baseline="30000" dirty="0">
                <a:sym typeface="Symbol" panose="05050102010706020507" pitchFamily="18" charset="2"/>
              </a:rPr>
              <a:t>2</a:t>
            </a:r>
            <a:r>
              <a:rPr lang="en-US" sz="3600" dirty="0">
                <a:sym typeface="Symbol" panose="05050102010706020507" pitchFamily="18" charset="2"/>
              </a:rPr>
              <a:t> with </a:t>
            </a:r>
            <a:r>
              <a:rPr lang="en-US" sz="3600" b="1" i="1" dirty="0">
                <a:sym typeface="Symbol" panose="05050102010706020507" pitchFamily="18" charset="2"/>
              </a:rPr>
              <a:t>û=</a:t>
            </a:r>
            <a:r>
              <a:rPr lang="en-US" sz="3600" b="1" i="1" dirty="0" err="1">
                <a:sym typeface="Symbol" panose="05050102010706020507" pitchFamily="18" charset="2"/>
              </a:rPr>
              <a:t>Xw</a:t>
            </a:r>
            <a:r>
              <a:rPr lang="en-US" sz="3600" dirty="0">
                <a:sym typeface="Symbol" panose="05050102010706020507" pitchFamily="18" charset="2"/>
              </a:rPr>
              <a:t>!</a:t>
            </a:r>
          </a:p>
          <a:p>
            <a:pPr marL="0" indent="0">
              <a:buNone/>
            </a:pPr>
            <a:r>
              <a:rPr lang="en-US" sz="3600" b="1" dirty="0">
                <a:sym typeface="Symbol" panose="05050102010706020507" pitchFamily="18" charset="2"/>
              </a:rPr>
              <a:t>Solution:</a:t>
            </a:r>
            <a:r>
              <a:rPr lang="en-US" sz="3600" dirty="0">
                <a:sym typeface="Symbol" panose="05050102010706020507" pitchFamily="18" charset="2"/>
              </a:rPr>
              <a:t> Orthogonal </a:t>
            </a:r>
            <a:r>
              <a:rPr lang="en-US" sz="3600" dirty="0"/>
              <a:t> </a:t>
            </a:r>
            <a:r>
              <a:rPr lang="en-US" sz="3600" b="1" i="1" dirty="0"/>
              <a:t>N</a:t>
            </a:r>
            <a:r>
              <a:rPr lang="en-US" sz="3600" b="1" i="1" dirty="0">
                <a:sym typeface="Symbol" panose="05050102010706020507" pitchFamily="18" charset="2"/>
              </a:rPr>
              <a:t>N</a:t>
            </a:r>
            <a:r>
              <a:rPr lang="en-US" sz="3600" dirty="0">
                <a:sym typeface="Symbol" panose="05050102010706020507" pitchFamily="18" charset="2"/>
              </a:rPr>
              <a:t>  projector</a:t>
            </a:r>
          </a:p>
          <a:p>
            <a:pPr marL="0" indent="0">
              <a:buNone/>
            </a:pPr>
            <a:r>
              <a:rPr lang="en-US" sz="3600" dirty="0">
                <a:sym typeface="Symbol" panose="05050102010706020507" pitchFamily="18" charset="2"/>
              </a:rPr>
              <a:t>                       </a:t>
            </a:r>
            <a:r>
              <a:rPr lang="en-GB" sz="3600" b="1" i="1" dirty="0"/>
              <a:t>P</a:t>
            </a:r>
            <a:r>
              <a:rPr lang="en-GB" sz="3600" b="1" i="1" baseline="-25000" dirty="0"/>
              <a:t>X </a:t>
            </a:r>
            <a:r>
              <a:rPr lang="en-GB" sz="3600" b="1" i="1" dirty="0"/>
              <a:t>= X(X</a:t>
            </a:r>
            <a:r>
              <a:rPr lang="en-GB" sz="3600" b="1" i="1" baseline="30000" dirty="0"/>
              <a:t>T</a:t>
            </a:r>
            <a:r>
              <a:rPr lang="en-GB" sz="3600" b="1" i="1" dirty="0"/>
              <a:t>X)</a:t>
            </a:r>
            <a:r>
              <a:rPr lang="en-GB" sz="3600" b="1" i="1" baseline="30000" dirty="0"/>
              <a:t>-1</a:t>
            </a:r>
            <a:r>
              <a:rPr lang="en-GB" sz="3600" b="1" i="1" dirty="0"/>
              <a:t>X</a:t>
            </a:r>
            <a:r>
              <a:rPr lang="en-GB" sz="3600" b="1" i="1" baseline="30000" dirty="0"/>
              <a:t>T</a:t>
            </a:r>
            <a:endParaRPr lang="ru-RU" sz="3600" i="1" dirty="0"/>
          </a:p>
          <a:p>
            <a:pPr marL="0" indent="0">
              <a:buNone/>
            </a:pPr>
            <a:r>
              <a:rPr lang="en-US" sz="3600" dirty="0"/>
              <a:t>Makes that: </a:t>
            </a:r>
            <a:r>
              <a:rPr lang="en-US" sz="3600" b="1" i="1" dirty="0">
                <a:sym typeface="Symbol" panose="05050102010706020507" pitchFamily="18" charset="2"/>
              </a:rPr>
              <a:t>û=</a:t>
            </a:r>
            <a:r>
              <a:rPr lang="en-GB" sz="3600" b="1" i="1" dirty="0"/>
              <a:t> P</a:t>
            </a:r>
            <a:r>
              <a:rPr lang="en-GB" sz="3600" b="1" i="1" baseline="-25000" dirty="0"/>
              <a:t>X </a:t>
            </a:r>
            <a:r>
              <a:rPr lang="en-US" sz="3600" b="1" i="1" dirty="0">
                <a:sym typeface="Symbol" panose="05050102010706020507" pitchFamily="18" charset="2"/>
              </a:rPr>
              <a:t>u=</a:t>
            </a:r>
            <a:r>
              <a:rPr lang="en-GB" sz="3600" b="1" i="1" dirty="0"/>
              <a:t> X(X</a:t>
            </a:r>
            <a:r>
              <a:rPr lang="en-GB" sz="3600" b="1" i="1" baseline="30000" dirty="0"/>
              <a:t>T</a:t>
            </a:r>
            <a:r>
              <a:rPr lang="en-GB" sz="3600" b="1" i="1" dirty="0"/>
              <a:t>X)</a:t>
            </a:r>
            <a:r>
              <a:rPr lang="en-GB" sz="3600" b="1" i="1" baseline="30000" dirty="0"/>
              <a:t>-1</a:t>
            </a:r>
            <a:r>
              <a:rPr lang="en-GB" sz="3600" b="1" i="1" dirty="0"/>
              <a:t>X</a:t>
            </a:r>
            <a:r>
              <a:rPr lang="en-GB" sz="3600" b="1" i="1" baseline="30000" dirty="0"/>
              <a:t>T</a:t>
            </a:r>
            <a:r>
              <a:rPr lang="en-US" sz="3600" b="1" i="1" dirty="0">
                <a:sym typeface="Symbol" panose="05050102010706020507" pitchFamily="18" charset="2"/>
              </a:rPr>
              <a:t>u, </a:t>
            </a:r>
            <a:r>
              <a:rPr lang="en-US" sz="3600" dirty="0">
                <a:sym typeface="Symbol" panose="05050102010706020507" pitchFamily="18" charset="2"/>
              </a:rPr>
              <a:t>so that</a:t>
            </a:r>
          </a:p>
          <a:p>
            <a:pPr marL="0" indent="0">
              <a:buNone/>
            </a:pPr>
            <a:r>
              <a:rPr lang="en-US" sz="3600" b="1" i="1" dirty="0">
                <a:sym typeface="Symbol" panose="05050102010706020507" pitchFamily="18" charset="2"/>
              </a:rPr>
              <a:t>                      w=</a:t>
            </a:r>
            <a:r>
              <a:rPr lang="en-GB" sz="3600" b="1" i="1" dirty="0"/>
              <a:t> (X</a:t>
            </a:r>
            <a:r>
              <a:rPr lang="en-GB" sz="3600" b="1" i="1" baseline="30000" dirty="0"/>
              <a:t>T</a:t>
            </a:r>
            <a:r>
              <a:rPr lang="en-GB" sz="3600" b="1" i="1" dirty="0"/>
              <a:t>X)</a:t>
            </a:r>
            <a:r>
              <a:rPr lang="en-GB" sz="3600" b="1" i="1" baseline="30000" dirty="0"/>
              <a:t>-1</a:t>
            </a:r>
            <a:r>
              <a:rPr lang="en-GB" sz="3600" b="1" i="1" dirty="0"/>
              <a:t>X</a:t>
            </a:r>
            <a:r>
              <a:rPr lang="en-GB" sz="3600" b="1" i="1" baseline="30000" dirty="0"/>
              <a:t>T</a:t>
            </a:r>
            <a:r>
              <a:rPr lang="en-US" sz="3600" b="1" i="1" dirty="0">
                <a:sym typeface="Symbol" panose="05050102010706020507" pitchFamily="18" charset="2"/>
              </a:rPr>
              <a:t>u</a:t>
            </a:r>
            <a:endParaRPr lang="en-US" sz="3600" dirty="0">
              <a:sym typeface="Symbol" panose="05050102010706020507" pitchFamily="18" charset="2"/>
            </a:endParaRPr>
          </a:p>
          <a:p>
            <a:pPr marL="0" indent="0">
              <a:buNone/>
            </a:pPr>
            <a:endParaRPr lang="en-US" sz="3600" dirty="0">
              <a:sym typeface="Symbol" panose="05050102010706020507" pitchFamily="18" charset="2"/>
            </a:endParaRPr>
          </a:p>
          <a:p>
            <a:pPr marL="0" indent="0">
              <a:buNone/>
            </a:pPr>
            <a:endParaRPr lang="ru-RU" sz="3600" dirty="0"/>
          </a:p>
        </p:txBody>
      </p:sp>
      <p:sp>
        <p:nvSpPr>
          <p:cNvPr id="4" name="Нижний колонтитул 3">
            <a:extLst>
              <a:ext uri="{FF2B5EF4-FFF2-40B4-BE49-F238E27FC236}">
                <a16:creationId xmlns:a16="http://schemas.microsoft.com/office/drawing/2014/main" id="{65B8F081-3A0E-442E-832E-E9A3F7D28658}"/>
              </a:ext>
            </a:extLst>
          </p:cNvPr>
          <p:cNvSpPr>
            <a:spLocks noGrp="1"/>
          </p:cNvSpPr>
          <p:nvPr>
            <p:ph type="ftr" sz="quarter" idx="11"/>
          </p:nvPr>
        </p:nvSpPr>
        <p:spPr/>
        <p:txBody>
          <a:bodyPr/>
          <a:lstStyle/>
          <a:p>
            <a:r>
              <a:rPr lang="en-US"/>
              <a:t>MagDA Week 8</a:t>
            </a:r>
            <a:endParaRPr lang="ru-RU" dirty="0"/>
          </a:p>
        </p:txBody>
      </p:sp>
      <p:sp>
        <p:nvSpPr>
          <p:cNvPr id="5" name="Номер слайда 4">
            <a:extLst>
              <a:ext uri="{FF2B5EF4-FFF2-40B4-BE49-F238E27FC236}">
                <a16:creationId xmlns:a16="http://schemas.microsoft.com/office/drawing/2014/main" id="{8B63DDF2-DB52-44AA-8BF4-1AC142107981}"/>
              </a:ext>
            </a:extLst>
          </p:cNvPr>
          <p:cNvSpPr>
            <a:spLocks noGrp="1"/>
          </p:cNvSpPr>
          <p:nvPr>
            <p:ph type="sldNum" sz="quarter" idx="12"/>
          </p:nvPr>
        </p:nvSpPr>
        <p:spPr/>
        <p:txBody>
          <a:bodyPr/>
          <a:lstStyle/>
          <a:p>
            <a:fld id="{61ECE610-52A2-4CD8-8714-1231EAF32547}" type="slidenum">
              <a:rPr lang="ru-RU" smtClean="0"/>
              <a:t>8</a:t>
            </a:fld>
            <a:endParaRPr lang="ru-RU" dirty="0"/>
          </a:p>
        </p:txBody>
      </p:sp>
    </p:spTree>
    <p:extLst>
      <p:ext uri="{BB962C8B-B14F-4D97-AF65-F5344CB8AC3E}">
        <p14:creationId xmlns:p14="http://schemas.microsoft.com/office/powerpoint/2010/main" val="208865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010E05-39DC-4151-B0DB-87B06212DE29}"/>
              </a:ext>
            </a:extLst>
          </p:cNvPr>
          <p:cNvSpPr>
            <a:spLocks noGrp="1"/>
          </p:cNvSpPr>
          <p:nvPr>
            <p:ph type="title"/>
          </p:nvPr>
        </p:nvSpPr>
        <p:spPr/>
        <p:txBody>
          <a:bodyPr>
            <a:normAutofit fontScale="90000"/>
          </a:bodyPr>
          <a:lstStyle/>
          <a:p>
            <a:r>
              <a:rPr lang="en-US" dirty="0"/>
              <a:t>Linear regression</a:t>
            </a:r>
            <a:br>
              <a:rPr lang="en-US" dirty="0"/>
            </a:br>
            <a:r>
              <a:rPr lang="en-GB" b="1" dirty="0"/>
              <a:t>u = f(x</a:t>
            </a:r>
            <a:r>
              <a:rPr lang="en-GB" b="1" baseline="-25000" dirty="0"/>
              <a:t>1</a:t>
            </a:r>
            <a:r>
              <a:rPr lang="en-GB" b="1" dirty="0"/>
              <a:t>, x</a:t>
            </a:r>
            <a:r>
              <a:rPr lang="en-GB" b="1" baseline="-25000" dirty="0"/>
              <a:t>2</a:t>
            </a:r>
            <a:r>
              <a:rPr lang="en-GB" b="1" dirty="0"/>
              <a:t>,…  </a:t>
            </a:r>
            <a:r>
              <a:rPr lang="en-GB" b="1" dirty="0" err="1"/>
              <a:t>x</a:t>
            </a:r>
            <a:r>
              <a:rPr lang="en-GB" b="1" baseline="-25000" dirty="0" err="1"/>
              <a:t>p</a:t>
            </a:r>
            <a:r>
              <a:rPr lang="en-GB" b="1" dirty="0"/>
              <a:t>), 4</a:t>
            </a:r>
            <a:br>
              <a:rPr lang="ru-RU" dirty="0"/>
            </a:br>
            <a:endParaRPr lang="ru-RU" dirty="0"/>
          </a:p>
        </p:txBody>
      </p:sp>
      <p:sp>
        <p:nvSpPr>
          <p:cNvPr id="3" name="Объект 2">
            <a:extLst>
              <a:ext uri="{FF2B5EF4-FFF2-40B4-BE49-F238E27FC236}">
                <a16:creationId xmlns:a16="http://schemas.microsoft.com/office/drawing/2014/main" id="{72A095EE-63EE-473D-8E2B-2484C1B68F4C}"/>
              </a:ext>
            </a:extLst>
          </p:cNvPr>
          <p:cNvSpPr>
            <a:spLocks noGrp="1"/>
          </p:cNvSpPr>
          <p:nvPr>
            <p:ph idx="1"/>
          </p:nvPr>
        </p:nvSpPr>
        <p:spPr>
          <a:xfrm>
            <a:off x="457200" y="1124745"/>
            <a:ext cx="8686800" cy="5231606"/>
          </a:xfrm>
        </p:spPr>
        <p:txBody>
          <a:bodyPr>
            <a:normAutofit fontScale="92500" lnSpcReduction="10000"/>
          </a:bodyPr>
          <a:lstStyle/>
          <a:p>
            <a:r>
              <a:rPr lang="en-GB" sz="3600" b="1" i="1" dirty="0"/>
              <a:t>u = w1*x</a:t>
            </a:r>
            <a:r>
              <a:rPr lang="en-GB" sz="3600" b="1" i="1" baseline="-25000" dirty="0"/>
              <a:t>1</a:t>
            </a:r>
            <a:r>
              <a:rPr lang="en-GB" sz="3600" b="1" i="1" dirty="0"/>
              <a:t>+w2*x</a:t>
            </a:r>
            <a:r>
              <a:rPr lang="en-GB" sz="3600" b="1" i="1" baseline="-25000" dirty="0"/>
              <a:t>2</a:t>
            </a:r>
            <a:r>
              <a:rPr lang="en-GB" sz="3600" b="1" i="1" dirty="0"/>
              <a:t>+…+</a:t>
            </a:r>
            <a:r>
              <a:rPr lang="en-GB" sz="3600" b="1" i="1" dirty="0" err="1"/>
              <a:t>wp</a:t>
            </a:r>
            <a:r>
              <a:rPr lang="en-GB" sz="3600" b="1" i="1" dirty="0"/>
              <a:t>*x</a:t>
            </a:r>
            <a:r>
              <a:rPr lang="en-GB" sz="3600" b="1" i="1" baseline="-25000" dirty="0"/>
              <a:t>p</a:t>
            </a:r>
            <a:r>
              <a:rPr lang="en-GB" sz="3600" b="1" i="1" dirty="0"/>
              <a:t>+w0 </a:t>
            </a:r>
            <a:r>
              <a:rPr lang="en-GB" sz="3600" b="1" dirty="0"/>
              <a:t> </a:t>
            </a:r>
            <a:endParaRPr lang="ru-RU" sz="3600" dirty="0"/>
          </a:p>
          <a:p>
            <a:pPr marL="0" indent="0">
              <a:buNone/>
            </a:pPr>
            <a:r>
              <a:rPr lang="en-US" sz="3600" b="1" dirty="0">
                <a:sym typeface="Symbol" panose="05050102010706020507" pitchFamily="18" charset="2"/>
              </a:rPr>
              <a:t>Solution:</a:t>
            </a:r>
            <a:r>
              <a:rPr lang="en-US" sz="3600" dirty="0">
                <a:sym typeface="Symbol" panose="05050102010706020507" pitchFamily="18" charset="2"/>
              </a:rPr>
              <a:t> Orthogonal </a:t>
            </a:r>
            <a:r>
              <a:rPr lang="en-US" sz="3600" dirty="0"/>
              <a:t> </a:t>
            </a:r>
            <a:r>
              <a:rPr lang="en-US" sz="3600" b="1" i="1" dirty="0"/>
              <a:t>N</a:t>
            </a:r>
            <a:r>
              <a:rPr lang="en-US" sz="3600" b="1" i="1" dirty="0">
                <a:sym typeface="Symbol" panose="05050102010706020507" pitchFamily="18" charset="2"/>
              </a:rPr>
              <a:t>N</a:t>
            </a:r>
            <a:r>
              <a:rPr lang="en-US" sz="3600" dirty="0">
                <a:sym typeface="Symbol" panose="05050102010706020507" pitchFamily="18" charset="2"/>
              </a:rPr>
              <a:t>  projector</a:t>
            </a:r>
          </a:p>
          <a:p>
            <a:pPr marL="0" indent="0">
              <a:buNone/>
            </a:pPr>
            <a:r>
              <a:rPr lang="en-US" sz="3600" dirty="0">
                <a:sym typeface="Symbol" panose="05050102010706020507" pitchFamily="18" charset="2"/>
              </a:rPr>
              <a:t>                       </a:t>
            </a:r>
            <a:r>
              <a:rPr lang="en-GB" sz="3600" b="1" i="1" dirty="0"/>
              <a:t>P</a:t>
            </a:r>
            <a:r>
              <a:rPr lang="en-GB" sz="3600" b="1" i="1" baseline="-25000" dirty="0"/>
              <a:t>X </a:t>
            </a:r>
            <a:r>
              <a:rPr lang="en-GB" sz="3600" b="1" i="1" dirty="0"/>
              <a:t>= X(X</a:t>
            </a:r>
            <a:r>
              <a:rPr lang="en-GB" sz="3600" b="1" i="1" baseline="30000" dirty="0"/>
              <a:t>T</a:t>
            </a:r>
            <a:r>
              <a:rPr lang="en-GB" sz="3600" b="1" i="1" dirty="0"/>
              <a:t>X)</a:t>
            </a:r>
            <a:r>
              <a:rPr lang="en-GB" sz="3600" b="1" i="1" baseline="30000" dirty="0"/>
              <a:t>-1</a:t>
            </a:r>
            <a:r>
              <a:rPr lang="en-GB" sz="3600" b="1" i="1" dirty="0"/>
              <a:t>X</a:t>
            </a:r>
            <a:r>
              <a:rPr lang="en-GB" sz="3600" b="1" i="1" baseline="30000" dirty="0"/>
              <a:t>T</a:t>
            </a:r>
            <a:endParaRPr lang="ru-RU" sz="3600" i="1" dirty="0"/>
          </a:p>
          <a:p>
            <a:pPr marL="0" indent="0">
              <a:buNone/>
            </a:pPr>
            <a:r>
              <a:rPr lang="en-US" sz="3600" dirty="0"/>
              <a:t>Makes that: </a:t>
            </a:r>
            <a:r>
              <a:rPr lang="en-US" sz="3600" b="1" i="1" dirty="0">
                <a:sym typeface="Symbol" panose="05050102010706020507" pitchFamily="18" charset="2"/>
              </a:rPr>
              <a:t>û=</a:t>
            </a:r>
            <a:r>
              <a:rPr lang="en-GB" sz="3600" b="1" i="1" dirty="0"/>
              <a:t> P</a:t>
            </a:r>
            <a:r>
              <a:rPr lang="en-GB" sz="3600" b="1" i="1" baseline="-25000" dirty="0"/>
              <a:t>X </a:t>
            </a:r>
            <a:r>
              <a:rPr lang="en-US" sz="3600" b="1" i="1" dirty="0">
                <a:sym typeface="Symbol" panose="05050102010706020507" pitchFamily="18" charset="2"/>
              </a:rPr>
              <a:t>u=</a:t>
            </a:r>
            <a:r>
              <a:rPr lang="en-GB" sz="3600" b="1" i="1" dirty="0"/>
              <a:t> X(X</a:t>
            </a:r>
            <a:r>
              <a:rPr lang="en-GB" sz="3600" b="1" i="1" baseline="30000" dirty="0"/>
              <a:t>T</a:t>
            </a:r>
            <a:r>
              <a:rPr lang="en-GB" sz="3600" b="1" i="1" dirty="0"/>
              <a:t>X)</a:t>
            </a:r>
            <a:r>
              <a:rPr lang="en-GB" sz="3600" b="1" i="1" baseline="30000" dirty="0"/>
              <a:t>-1</a:t>
            </a:r>
            <a:r>
              <a:rPr lang="en-GB" sz="3600" b="1" i="1" dirty="0"/>
              <a:t>X</a:t>
            </a:r>
            <a:r>
              <a:rPr lang="en-GB" sz="3600" b="1" i="1" baseline="30000" dirty="0"/>
              <a:t>T</a:t>
            </a:r>
            <a:r>
              <a:rPr lang="en-US" sz="3600" b="1" i="1" dirty="0">
                <a:sym typeface="Symbol" panose="05050102010706020507" pitchFamily="18" charset="2"/>
              </a:rPr>
              <a:t>u, </a:t>
            </a:r>
            <a:r>
              <a:rPr lang="en-US" sz="3600" dirty="0">
                <a:sym typeface="Symbol" panose="05050102010706020507" pitchFamily="18" charset="2"/>
              </a:rPr>
              <a:t>so that</a:t>
            </a:r>
          </a:p>
          <a:p>
            <a:pPr marL="0" indent="0">
              <a:buNone/>
            </a:pPr>
            <a:r>
              <a:rPr lang="en-US" sz="3600" b="1" i="1" dirty="0">
                <a:sym typeface="Symbol" panose="05050102010706020507" pitchFamily="18" charset="2"/>
              </a:rPr>
              <a:t>                      w=</a:t>
            </a:r>
            <a:r>
              <a:rPr lang="en-GB" sz="3600" b="1" i="1" dirty="0"/>
              <a:t> (X</a:t>
            </a:r>
            <a:r>
              <a:rPr lang="en-GB" sz="3600" b="1" i="1" baseline="30000" dirty="0"/>
              <a:t>T</a:t>
            </a:r>
            <a:r>
              <a:rPr lang="en-GB" sz="3600" b="1" i="1" dirty="0"/>
              <a:t>X)</a:t>
            </a:r>
            <a:r>
              <a:rPr lang="en-GB" sz="3600" b="1" i="1" baseline="30000" dirty="0"/>
              <a:t>-1</a:t>
            </a:r>
            <a:r>
              <a:rPr lang="en-GB" sz="3600" b="1" i="1" dirty="0"/>
              <a:t>X</a:t>
            </a:r>
            <a:r>
              <a:rPr lang="en-GB" sz="3600" b="1" i="1" baseline="30000" dirty="0"/>
              <a:t>T</a:t>
            </a:r>
            <a:r>
              <a:rPr lang="en-US" sz="3600" b="1" i="1" dirty="0">
                <a:sym typeface="Symbol" panose="05050102010706020507" pitchFamily="18" charset="2"/>
              </a:rPr>
              <a:t>u</a:t>
            </a:r>
            <a:endParaRPr lang="en-US" sz="3600" dirty="0">
              <a:sym typeface="Symbol" panose="05050102010706020507" pitchFamily="18" charset="2"/>
            </a:endParaRPr>
          </a:p>
          <a:p>
            <a:pPr marL="0" indent="0">
              <a:buNone/>
            </a:pPr>
            <a:endParaRPr lang="en-US" sz="3600" dirty="0">
              <a:sym typeface="Symbol" panose="05050102010706020507" pitchFamily="18" charset="2"/>
            </a:endParaRPr>
          </a:p>
          <a:p>
            <a:pPr marL="0" indent="0">
              <a:buNone/>
            </a:pPr>
            <a:r>
              <a:rPr lang="en-US" sz="3600" b="1" dirty="0">
                <a:solidFill>
                  <a:schemeClr val="tx2"/>
                </a:solidFill>
                <a:sym typeface="Symbol" panose="05050102010706020507" pitchFamily="18" charset="2"/>
              </a:rPr>
              <a:t>This also can be applied to the problem of linear discrimination of two classes </a:t>
            </a:r>
          </a:p>
          <a:p>
            <a:pPr marL="0" indent="0">
              <a:buNone/>
            </a:pPr>
            <a:r>
              <a:rPr lang="en-US" sz="3600" b="1" dirty="0">
                <a:solidFill>
                  <a:schemeClr val="tx2"/>
                </a:solidFill>
                <a:sym typeface="Symbol" panose="05050102010706020507" pitchFamily="18" charset="2"/>
              </a:rPr>
              <a:t>at corresponding </a:t>
            </a:r>
            <a:r>
              <a:rPr lang="en-US" sz="3600" b="1" i="1" dirty="0">
                <a:solidFill>
                  <a:schemeClr val="tx2"/>
                </a:solidFill>
                <a:sym typeface="Symbol" panose="05050102010706020507" pitchFamily="18" charset="2"/>
              </a:rPr>
              <a:t>u</a:t>
            </a:r>
            <a:r>
              <a:rPr lang="en-US" sz="3600" b="1" dirty="0">
                <a:solidFill>
                  <a:schemeClr val="tx2"/>
                </a:solidFill>
                <a:sym typeface="Symbol" panose="05050102010706020507" pitchFamily="18" charset="2"/>
              </a:rPr>
              <a:t>s</a:t>
            </a:r>
          </a:p>
          <a:p>
            <a:pPr marL="0" indent="0">
              <a:buNone/>
            </a:pPr>
            <a:endParaRPr lang="ru-RU" sz="3600" dirty="0"/>
          </a:p>
        </p:txBody>
      </p:sp>
      <p:sp>
        <p:nvSpPr>
          <p:cNvPr id="4" name="Нижний колонтитул 3">
            <a:extLst>
              <a:ext uri="{FF2B5EF4-FFF2-40B4-BE49-F238E27FC236}">
                <a16:creationId xmlns:a16="http://schemas.microsoft.com/office/drawing/2014/main" id="{65B8F081-3A0E-442E-832E-E9A3F7D28658}"/>
              </a:ext>
            </a:extLst>
          </p:cNvPr>
          <p:cNvSpPr>
            <a:spLocks noGrp="1"/>
          </p:cNvSpPr>
          <p:nvPr>
            <p:ph type="ftr" sz="quarter" idx="11"/>
          </p:nvPr>
        </p:nvSpPr>
        <p:spPr/>
        <p:txBody>
          <a:bodyPr/>
          <a:lstStyle/>
          <a:p>
            <a:r>
              <a:rPr lang="en-US"/>
              <a:t>MagDA Week 8</a:t>
            </a:r>
            <a:endParaRPr lang="ru-RU" dirty="0"/>
          </a:p>
        </p:txBody>
      </p:sp>
      <p:sp>
        <p:nvSpPr>
          <p:cNvPr id="5" name="Номер слайда 4">
            <a:extLst>
              <a:ext uri="{FF2B5EF4-FFF2-40B4-BE49-F238E27FC236}">
                <a16:creationId xmlns:a16="http://schemas.microsoft.com/office/drawing/2014/main" id="{8B63DDF2-DB52-44AA-8BF4-1AC142107981}"/>
              </a:ext>
            </a:extLst>
          </p:cNvPr>
          <p:cNvSpPr>
            <a:spLocks noGrp="1"/>
          </p:cNvSpPr>
          <p:nvPr>
            <p:ph type="sldNum" sz="quarter" idx="12"/>
          </p:nvPr>
        </p:nvSpPr>
        <p:spPr/>
        <p:txBody>
          <a:bodyPr/>
          <a:lstStyle/>
          <a:p>
            <a:fld id="{61ECE610-52A2-4CD8-8714-1231EAF32547}" type="slidenum">
              <a:rPr lang="ru-RU" smtClean="0"/>
              <a:t>9</a:t>
            </a:fld>
            <a:endParaRPr lang="ru-RU" dirty="0"/>
          </a:p>
        </p:txBody>
      </p:sp>
    </p:spTree>
    <p:extLst>
      <p:ext uri="{BB962C8B-B14F-4D97-AF65-F5344CB8AC3E}">
        <p14:creationId xmlns:p14="http://schemas.microsoft.com/office/powerpoint/2010/main" val="259042072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4139</TotalTime>
  <Words>5561</Words>
  <Application>Microsoft Office PowerPoint</Application>
  <PresentationFormat>Экран (4:3)</PresentationFormat>
  <Paragraphs>1383</Paragraphs>
  <Slides>52</Slides>
  <Notes>47</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52</vt:i4>
      </vt:variant>
    </vt:vector>
  </HeadingPairs>
  <TitlesOfParts>
    <vt:vector size="60" baseType="lpstr">
      <vt:lpstr>Arial</vt:lpstr>
      <vt:lpstr>Calibri</vt:lpstr>
      <vt:lpstr>Cambria Math</vt:lpstr>
      <vt:lpstr>Symbol</vt:lpstr>
      <vt:lpstr>Times</vt:lpstr>
      <vt:lpstr>Times New Roman</vt:lpstr>
      <vt:lpstr>Wingdings</vt:lpstr>
      <vt:lpstr>Тема Office</vt:lpstr>
      <vt:lpstr>What is left to do in MDA Class</vt:lpstr>
      <vt:lpstr>Week 8. Correlation rules </vt:lpstr>
      <vt:lpstr>Week 8. I: Correlation structures, 1 </vt:lpstr>
      <vt:lpstr>Week 8. I: Correlation structures, 2 </vt:lpstr>
      <vt:lpstr>Week 8. I: Correlation structures, 3 </vt:lpstr>
      <vt:lpstr>Linear regression u = f(x1, x2,…  xp), 1 </vt:lpstr>
      <vt:lpstr>Linear regression u = f(x1, x2,…  xp), 2 </vt:lpstr>
      <vt:lpstr>Linear regression u = f(x1, x2,…  xp), 3 </vt:lpstr>
      <vt:lpstr>Linear regression u = f(x1, x2,…  xp), 4 </vt:lpstr>
      <vt:lpstr>Week 8.: Rule U=F(X) (Ii)</vt:lpstr>
      <vt:lpstr>Week 8. I: Rule U=F(X) (iii)</vt:lpstr>
      <vt:lpstr>Week 8. I: Rule U=F(X) (iv)</vt:lpstr>
      <vt:lpstr>Week 8. I: Rule U=F(X) (v)</vt:lpstr>
      <vt:lpstr>Week 8. I: Rule U=F(X) (vi)</vt:lpstr>
      <vt:lpstr>Week 8. I: Correlation structures, 4 </vt:lpstr>
      <vt:lpstr>Week 8. II: Naïve Bayes classifier, 1</vt:lpstr>
      <vt:lpstr>Week 8. II: Naïve Bayes classifier, 2</vt:lpstr>
      <vt:lpstr>Week 8. II: Naïve Bayes classifier, 3</vt:lpstr>
      <vt:lpstr>Week 8. II: Naïve Bayes classifier, 4</vt:lpstr>
      <vt:lpstr>Week 8. II: Naïve Bayes classifier, 5</vt:lpstr>
      <vt:lpstr>Week 8. II: Naïve Bayes classifier, 5</vt:lpstr>
      <vt:lpstr>Week 8. II: Naïve Bayes classifier, 6</vt:lpstr>
      <vt:lpstr>Week 8. III: Naïve Bayes classifier rule, 1</vt:lpstr>
      <vt:lpstr>Week 8. III: Naïve Bayes classifier rule, 2</vt:lpstr>
      <vt:lpstr>Week 8. III: Naïve Bayes classifier rule, 3</vt:lpstr>
      <vt:lpstr>Week 8. III: Naïve Bayes classifier rule, 4</vt:lpstr>
      <vt:lpstr>Week 8. IV: Probabilities of keywords,1</vt:lpstr>
      <vt:lpstr>Week 8. IV: Probabilities of keywords, 2</vt:lpstr>
      <vt:lpstr>Week 8. IV: Probabilities of keywords, 3</vt:lpstr>
      <vt:lpstr>Week 8. IV: Probabilities of keywords, 4</vt:lpstr>
      <vt:lpstr>Week 8. IV: Probabilities of keywords, 5</vt:lpstr>
      <vt:lpstr>Week 8. IV: Probabilities of keywords, 6</vt:lpstr>
      <vt:lpstr>Week 8. IV: Naïve Bayes - Final decision,1</vt:lpstr>
      <vt:lpstr>Week 8. IV: Naïve Bayes - Final decision,2</vt:lpstr>
      <vt:lpstr>Week 8. IV: Naïve Bayes - Final decision,3</vt:lpstr>
      <vt:lpstr>Week 8. Correlation rules Part 5 Classification trees over Iris  </vt:lpstr>
      <vt:lpstr>Week 8. Part 5. Classification tree,1</vt:lpstr>
      <vt:lpstr>Week 8. Part 5. Classification tree,2</vt:lpstr>
      <vt:lpstr>Week 8. Part 5. Classification tree,3</vt:lpstr>
      <vt:lpstr>Week 8. Part 5. Split scoring, 1</vt:lpstr>
      <vt:lpstr>Week 8. Part 5. Split scoring, 2</vt:lpstr>
      <vt:lpstr>Week 8. Part 5. Split scoring, 3</vt:lpstr>
      <vt:lpstr>Week 8. Part 5. An application: lift chart</vt:lpstr>
      <vt:lpstr>Week 8. Part 6. Metrics of Accuracy, 1</vt:lpstr>
      <vt:lpstr>Week 8. Part 6. Metrics of Accuracy, 2</vt:lpstr>
      <vt:lpstr>Week 8. Part 6. Metrics of Accuracy, 3</vt:lpstr>
      <vt:lpstr>Week 8. Part 6. Metrics of Accuracy, 4</vt:lpstr>
      <vt:lpstr>Week 8. Part 6. Metrics of Accuracy, 5</vt:lpstr>
      <vt:lpstr>Week 8. Part 6. Metrics of Accuracy, 6</vt:lpstr>
      <vt:lpstr>Week 8. Part 6. Metrics of Accuracy, 7</vt:lpstr>
      <vt:lpstr>Week 8. Correlation rules </vt:lpstr>
      <vt:lpstr>Week 8. Correlation rules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Борис</dc:creator>
  <cp:lastModifiedBy>Boris Mirkin</cp:lastModifiedBy>
  <cp:revision>122</cp:revision>
  <dcterms:created xsi:type="dcterms:W3CDTF">2014-03-11T14:35:27Z</dcterms:created>
  <dcterms:modified xsi:type="dcterms:W3CDTF">2018-11-22T10:34:45Z</dcterms:modified>
</cp:coreProperties>
</file>