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20" r:id="rId10"/>
    <p:sldId id="316" r:id="rId11"/>
    <p:sldId id="317" r:id="rId12"/>
    <p:sldId id="318" r:id="rId13"/>
    <p:sldId id="319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CC4D-9704-463E-9A33-F84235CA050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E2513-0541-4A65-9761-804A31FA5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1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12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8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5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5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1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7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3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4689-D3D8-4809-A6A0-C0A2EA291FD4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E07259-13CA-44B5-95D5-36779BD45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5500B-2956-456A-82CE-2B87B64F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3" y="827903"/>
            <a:ext cx="7896225" cy="3707026"/>
          </a:xfrm>
        </p:spPr>
        <p:txBody>
          <a:bodyPr/>
          <a:lstStyle/>
          <a:p>
            <a:pPr algn="l"/>
            <a:r>
              <a:rPr lang="en-US" dirty="0"/>
              <a:t>CODA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Mirkin Rules for Cluster Interpretation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535BC-9C57-454B-BF65-E14E76FAF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1" y="4534929"/>
            <a:ext cx="9144000" cy="2070100"/>
          </a:xfrm>
        </p:spPr>
        <p:txBody>
          <a:bodyPr/>
          <a:lstStyle/>
          <a:p>
            <a:pPr marL="742950" indent="-742950" algn="l">
              <a:buAutoNum type="arabicPeriod"/>
            </a:pPr>
            <a:r>
              <a:rPr lang="en-US" sz="3600" dirty="0"/>
              <a:t>                                          pp.</a:t>
            </a:r>
          </a:p>
          <a:p>
            <a:pPr marL="742950" indent="-742950" algn="l">
              <a:buAutoNum type="arabicPeriod"/>
            </a:pPr>
            <a:r>
              <a:rPr lang="en-US" sz="3600" dirty="0"/>
              <a:t>Rules 1 to 8                        2--7</a:t>
            </a:r>
          </a:p>
          <a:p>
            <a:pPr marL="342900" indent="-342900" algn="l">
              <a:buAutoNum type="arabicPeriod"/>
            </a:pPr>
            <a:r>
              <a:rPr lang="en-US" sz="3600" dirty="0"/>
              <a:t>   Example: Iris taxa               8--13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37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Interpreting taxon T1: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9608923" cy="50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4. Empty, as we have no nominal categories in F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208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Iris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5</a:t>
            </a:r>
            <a:r>
              <a:rPr lang="en-US" sz="3600" dirty="0"/>
              <a:t>. V</a:t>
            </a:r>
            <a:r>
              <a:rPr lang="en-US" sz="3600" baseline="-25000" dirty="0"/>
              <a:t>T1</a:t>
            </a:r>
            <a:r>
              <a:rPr lang="en-US" sz="3600" baseline="30000" dirty="0">
                <a:sym typeface="Symbol" panose="05050102010706020507" pitchFamily="18" charset="2"/>
              </a:rPr>
              <a:t>+ </a:t>
            </a:r>
            <a:r>
              <a:rPr lang="en-US" sz="3600" dirty="0"/>
              <a:t>is empty; V</a:t>
            </a:r>
            <a:r>
              <a:rPr lang="en-US" sz="3600" baseline="-25000" dirty="0"/>
              <a:t>T1</a:t>
            </a:r>
            <a:r>
              <a:rPr lang="en-US" sz="3600" baseline="30000" dirty="0">
                <a:sym typeface="Symbol" panose="05050102010706020507" pitchFamily="18" charset="2"/>
              </a:rPr>
              <a:t></a:t>
            </a:r>
            <a:r>
              <a:rPr lang="en-US" sz="3600" dirty="0"/>
              <a:t>= {Petal length, Petal width}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6. Describe taxon T1 as that characterized by expression: both Petal length and Petal width are much smaller than the average.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9248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Iris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7. I notice that the description “Both Petal length and Petal width are much smaller than the average” can be expressed more parsimoniously “Small petals”. </a:t>
            </a:r>
          </a:p>
        </p:txBody>
      </p:sp>
    </p:spTree>
    <p:extLst>
      <p:ext uri="{BB962C8B-B14F-4D97-AF65-F5344CB8AC3E}">
        <p14:creationId xmlns:p14="http://schemas.microsoft.com/office/powerpoint/2010/main" val="7155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1437"/>
            <a:ext cx="10887075" cy="100012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8. Deeper interpretation of partition </a:t>
            </a:r>
            <a:br>
              <a:rPr lang="en-US" dirty="0"/>
            </a:br>
            <a:r>
              <a:rPr lang="en-US" dirty="0"/>
              <a:t>of Iris in taxa: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1934825" cy="53006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Relative Difference: 100*(</a:t>
            </a:r>
            <a:r>
              <a:rPr lang="en-US" sz="3600" dirty="0" err="1"/>
              <a:t>CMean</a:t>
            </a:r>
            <a:r>
              <a:rPr lang="en-US" sz="3600" dirty="0"/>
              <a:t> –</a:t>
            </a:r>
            <a:r>
              <a:rPr lang="en-US" sz="3600" dirty="0" err="1"/>
              <a:t>GMean</a:t>
            </a:r>
            <a:r>
              <a:rPr lang="en-US" sz="3600" dirty="0"/>
              <a:t>)/</a:t>
            </a:r>
            <a:r>
              <a:rPr lang="en-US" sz="3600" dirty="0" err="1"/>
              <a:t>GMean</a:t>
            </a:r>
            <a:r>
              <a:rPr lang="en-US" sz="3600" dirty="0"/>
              <a:t>               </a:t>
            </a:r>
          </a:p>
          <a:p>
            <a:r>
              <a:rPr lang="en-US" sz="3600" dirty="0"/>
              <a:t>            SL           SW           PL             PW</a:t>
            </a:r>
          </a:p>
          <a:p>
            <a:pPr marL="82296" indent="0">
              <a:buNone/>
            </a:pPr>
            <a:r>
              <a:rPr lang="en-US" sz="3600" dirty="0"/>
              <a:t> T1      -14.3297   12.1239  </a:t>
            </a:r>
            <a:r>
              <a:rPr lang="en-US" sz="3600" b="1" dirty="0"/>
              <a:t>-61.0963  -79.4886</a:t>
            </a:r>
          </a:p>
          <a:p>
            <a:pPr marL="82296" indent="0">
              <a:buNone/>
            </a:pPr>
            <a:r>
              <a:rPr lang="en-US" sz="3600" dirty="0"/>
              <a:t> T2       1.5859      -9.3982   13.3582    10.5614</a:t>
            </a:r>
          </a:p>
          <a:p>
            <a:pPr marL="82296" indent="0">
              <a:buNone/>
            </a:pPr>
            <a:r>
              <a:rPr lang="en-US" sz="3600" dirty="0"/>
              <a:t> T3     12.7439      -2.7257   </a:t>
            </a:r>
            <a:r>
              <a:rPr lang="en-US" sz="3600" b="1" dirty="0"/>
              <a:t>47.7382    68.9272 </a:t>
            </a:r>
          </a:p>
          <a:p>
            <a:pPr marL="82296" indent="0">
              <a:buNone/>
            </a:pPr>
            <a:r>
              <a:rPr lang="en-US" sz="3600" dirty="0"/>
              <a:t> - Taxa described: T1 is “small petals”, T3 is “large  </a:t>
            </a:r>
          </a:p>
          <a:p>
            <a:pPr marL="82296" indent="0">
              <a:buNone/>
            </a:pPr>
            <a:r>
              <a:rPr lang="en-US" sz="3600" dirty="0"/>
              <a:t> petals”, T2 is “just average” </a:t>
            </a:r>
          </a:p>
          <a:p>
            <a:pPr marL="82296" indent="0">
              <a:buNone/>
            </a:pPr>
            <a:r>
              <a:rPr lang="en-US" sz="3600" dirty="0"/>
              <a:t> - A deeper level: Sepal are not used in the description. </a:t>
            </a:r>
          </a:p>
          <a:p>
            <a:pPr marL="82296" indent="0">
              <a:buNone/>
            </a:pPr>
            <a:r>
              <a:rPr lang="en-US" sz="3600" dirty="0"/>
              <a:t> Why is that?</a:t>
            </a:r>
          </a:p>
        </p:txBody>
      </p:sp>
    </p:spTree>
    <p:extLst>
      <p:ext uri="{BB962C8B-B14F-4D97-AF65-F5344CB8AC3E}">
        <p14:creationId xmlns:p14="http://schemas.microsoft.com/office/powerpoint/2010/main" val="34224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2727C-42E4-4B54-9088-C374A473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77812-6340-4156-87E2-A0B0898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“Be on Alert!” K. Prutkov</a:t>
            </a:r>
          </a:p>
          <a:p>
            <a:endParaRPr lang="en-US" sz="4400" dirty="0"/>
          </a:p>
          <a:p>
            <a:r>
              <a:rPr lang="en-US" sz="4400" dirty="0"/>
              <a:t>[</a:t>
            </a:r>
            <a:r>
              <a:rPr lang="ru-RU" sz="4400" dirty="0"/>
              <a:t>«Бди!» К. </a:t>
            </a:r>
            <a:r>
              <a:rPr lang="ru-RU" sz="4400"/>
              <a:t>Прутков</a:t>
            </a:r>
            <a:r>
              <a:rPr lang="en-US" sz="4400" dirty="0"/>
              <a:t>]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305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1: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8767375" cy="452148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Each cluster is to be interpreted separately.</a:t>
            </a:r>
          </a:p>
          <a:p>
            <a:pPr marL="742950" indent="-742950">
              <a:buAutoNum type="arabicPeriod"/>
            </a:pPr>
            <a:r>
              <a:rPr lang="en-US" sz="3600" dirty="0"/>
              <a:t>A set F of features to be interpreted is selected by the user; any external (not used at clustering) feature(s) may be included too.</a:t>
            </a:r>
          </a:p>
          <a:p>
            <a:pPr marL="742950" indent="-742950"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018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2: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8767375" cy="4521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3. Given a cluster k and a quantitative feature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, the relative difference is computed:</a:t>
            </a:r>
          </a:p>
          <a:p>
            <a:pPr marL="0" indent="0">
              <a:buNone/>
            </a:pPr>
            <a:r>
              <a:rPr lang="en-US" sz="4400" b="1" dirty="0"/>
              <a:t>   </a:t>
            </a:r>
            <a:r>
              <a:rPr lang="en-US" sz="4400" b="1" dirty="0" err="1"/>
              <a:t>d</a:t>
            </a:r>
            <a:r>
              <a:rPr lang="en-US" sz="4400" b="1" baseline="-25000" dirty="0" err="1"/>
              <a:t>kv</a:t>
            </a:r>
            <a:r>
              <a:rPr lang="en-US" sz="4400" b="1" dirty="0"/>
              <a:t>=100[</a:t>
            </a:r>
            <a:r>
              <a:rPr lang="en-US" sz="4400" b="1" dirty="0" err="1"/>
              <a:t>c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/c</a:t>
            </a:r>
            <a:r>
              <a:rPr lang="en-US" sz="4400" b="1" baseline="-25000" dirty="0"/>
              <a:t>v</a:t>
            </a:r>
            <a:r>
              <a:rPr lang="en-US" sz="4400" b="1" dirty="0"/>
              <a:t> – 1]</a:t>
            </a:r>
            <a:r>
              <a:rPr lang="en-US" sz="4000" b="1" dirty="0"/>
              <a:t> </a:t>
            </a:r>
            <a:r>
              <a:rPr lang="en-US" sz="4000" dirty="0"/>
              <a:t>(per cent)</a:t>
            </a:r>
          </a:p>
          <a:p>
            <a:pPr marL="0" indent="0">
              <a:buNone/>
            </a:pPr>
            <a:r>
              <a:rPr lang="en-US" sz="3600" dirty="0"/>
              <a:t>Here </a:t>
            </a:r>
            <a:r>
              <a:rPr lang="en-US" sz="3600" b="1" dirty="0" err="1"/>
              <a:t>c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dirty="0"/>
              <a:t>is within-cluster mean of v, and </a:t>
            </a:r>
            <a:r>
              <a:rPr lang="en-US" sz="3600" b="1" dirty="0"/>
              <a:t>c</a:t>
            </a:r>
            <a:r>
              <a:rPr lang="en-US" sz="3600" b="1" baseline="-25000" dirty="0"/>
              <a:t>v</a:t>
            </a:r>
            <a:r>
              <a:rPr lang="en-US" sz="3600" b="1" dirty="0"/>
              <a:t> </a:t>
            </a:r>
            <a:r>
              <a:rPr lang="en-US" sz="3600" dirty="0"/>
              <a:t>is grand mean (mean over the dataset) of v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2262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3: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9608923" cy="50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4. Given a cluster k and a category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, the Quetelet index is computed:</a:t>
            </a:r>
          </a:p>
          <a:p>
            <a:pPr marL="0" indent="0">
              <a:buNone/>
            </a:pPr>
            <a:r>
              <a:rPr lang="en-US" sz="4400" b="1" dirty="0"/>
              <a:t>   </a:t>
            </a:r>
            <a:r>
              <a:rPr lang="en-US" sz="4400" b="1" dirty="0" err="1"/>
              <a:t>q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=100[</a:t>
            </a:r>
            <a:r>
              <a:rPr lang="en-US" sz="4400" b="1" dirty="0" err="1"/>
              <a:t>p</a:t>
            </a:r>
            <a:r>
              <a:rPr lang="en-US" sz="4400" b="1" baseline="-25000" dirty="0" err="1"/>
              <a:t>kv</a:t>
            </a:r>
            <a:r>
              <a:rPr lang="en-US" sz="4400" b="1" baseline="-25000" dirty="0"/>
              <a:t> </a:t>
            </a:r>
            <a:r>
              <a:rPr lang="en-US" sz="4400" b="1" dirty="0"/>
              <a:t>/(p</a:t>
            </a:r>
            <a:r>
              <a:rPr lang="en-US" sz="4400" b="1" baseline="-25000" dirty="0"/>
              <a:t>k </a:t>
            </a:r>
            <a:r>
              <a:rPr lang="en-US" sz="4400" b="1" dirty="0" err="1"/>
              <a:t>p</a:t>
            </a:r>
            <a:r>
              <a:rPr lang="en-US" sz="4400" b="1" baseline="-25000" dirty="0" err="1"/>
              <a:t>v</a:t>
            </a:r>
            <a:r>
              <a:rPr lang="en-US" sz="4400" b="1" dirty="0"/>
              <a:t>) – 1]</a:t>
            </a:r>
            <a:r>
              <a:rPr lang="en-US" sz="4000" b="1" dirty="0"/>
              <a:t> </a:t>
            </a:r>
            <a:r>
              <a:rPr lang="en-US" sz="4000" dirty="0"/>
              <a:t>(per cent)</a:t>
            </a:r>
          </a:p>
          <a:p>
            <a:pPr marL="0" indent="0">
              <a:buNone/>
            </a:pPr>
            <a:r>
              <a:rPr lang="en-US" sz="3600" dirty="0"/>
              <a:t>Here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dirty="0"/>
              <a:t>is the proportion of entities falling in both cluster k and category v,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v</a:t>
            </a:r>
            <a:r>
              <a:rPr lang="en-US" sz="3600" b="1" dirty="0"/>
              <a:t> </a:t>
            </a:r>
            <a:r>
              <a:rPr lang="en-US" sz="3600" dirty="0"/>
              <a:t>is proportion of category v in the dataset,</a:t>
            </a:r>
          </a:p>
          <a:p>
            <a:pPr marL="0" indent="0">
              <a:buNone/>
            </a:pPr>
            <a:r>
              <a:rPr lang="en-US" sz="3600" b="1" dirty="0"/>
              <a:t>p</a:t>
            </a:r>
            <a:r>
              <a:rPr lang="en-US" sz="3600" b="1" baseline="-25000" dirty="0"/>
              <a:t>k</a:t>
            </a:r>
            <a:r>
              <a:rPr lang="en-US" sz="3600" b="1" dirty="0"/>
              <a:t> </a:t>
            </a:r>
            <a:r>
              <a:rPr lang="en-US" sz="3600" dirty="0"/>
              <a:t>is proportion of cluster k in the dataset.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4185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4: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5</a:t>
            </a:r>
            <a:r>
              <a:rPr lang="en-US" sz="3600" dirty="0"/>
              <a:t>. Given a cluster k, pick up those features and categories </a:t>
            </a:r>
            <a:r>
              <a:rPr lang="en-US" sz="3600" dirty="0" err="1"/>
              <a:t>v</a:t>
            </a:r>
            <a:r>
              <a:rPr lang="en-US" sz="3600" dirty="0" err="1">
                <a:sym typeface="Symbol" panose="05050102010706020507" pitchFamily="18" charset="2"/>
              </a:rPr>
              <a:t></a:t>
            </a:r>
            <a:r>
              <a:rPr lang="en-US" sz="3600" dirty="0" err="1"/>
              <a:t>F</a:t>
            </a:r>
            <a:r>
              <a:rPr lang="en-US" sz="3600" dirty="0"/>
              <a:t> for which values of </a:t>
            </a:r>
            <a:r>
              <a:rPr lang="en-US" sz="3600" b="1" dirty="0" err="1"/>
              <a:t>d</a:t>
            </a:r>
            <a:r>
              <a:rPr lang="en-US" sz="3600" b="1" baseline="-25000" dirty="0" err="1"/>
              <a:t>kv</a:t>
            </a:r>
            <a:r>
              <a:rPr lang="en-US" sz="3600" dirty="0"/>
              <a:t> or </a:t>
            </a:r>
            <a:r>
              <a:rPr lang="en-US" sz="3600" b="1" dirty="0" err="1"/>
              <a:t>q</a:t>
            </a:r>
            <a:r>
              <a:rPr lang="en-US" sz="3600" b="1" baseline="-25000" dirty="0" err="1"/>
              <a:t>kv</a:t>
            </a:r>
            <a:r>
              <a:rPr lang="en-US" sz="3600" dirty="0"/>
              <a:t> are far from 0, say, greater than 35%, forming set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30000" dirty="0"/>
              <a:t>+</a:t>
            </a:r>
            <a:r>
              <a:rPr lang="en-US" sz="3600" dirty="0"/>
              <a:t>, or smaller than </a:t>
            </a:r>
            <a:r>
              <a:rPr lang="en-US" sz="3600" dirty="0">
                <a:sym typeface="Symbol" panose="05050102010706020507" pitchFamily="18" charset="2"/>
              </a:rPr>
              <a:t></a:t>
            </a:r>
            <a:r>
              <a:rPr lang="en-US" sz="3600" dirty="0"/>
              <a:t>35%, forming set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30000" dirty="0">
                <a:sym typeface="Symbol" panose="05050102010706020507" pitchFamily="18" charset="2"/>
              </a:rPr>
              <a:t></a:t>
            </a:r>
            <a:r>
              <a:rPr lang="en-US" sz="3600" dirty="0"/>
              <a:t>. </a:t>
            </a:r>
          </a:p>
          <a:p>
            <a:pPr marL="0" indent="0">
              <a:buNone/>
            </a:pPr>
            <a:r>
              <a:rPr lang="en-US" sz="3600" dirty="0"/>
              <a:t>6. Describe cluster k as that characterized  by features from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30000" dirty="0" err="1"/>
              <a:t>+</a:t>
            </a:r>
            <a:r>
              <a:rPr lang="en-US" sz="3600" dirty="0" err="1"/>
              <a:t>as</a:t>
            </a:r>
            <a:r>
              <a:rPr lang="en-US" sz="3600" dirty="0"/>
              <a:t> those “much greater than the average” and features from </a:t>
            </a:r>
            <a:r>
              <a:rPr lang="en-US" sz="3600" dirty="0" err="1"/>
              <a:t>V</a:t>
            </a:r>
            <a:r>
              <a:rPr lang="en-US" sz="3600" baseline="-25000" dirty="0" err="1"/>
              <a:t>k</a:t>
            </a:r>
            <a:r>
              <a:rPr lang="en-US" sz="3600" baseline="30000" dirty="0">
                <a:sym typeface="Symbol" panose="05050102010706020507" pitchFamily="18" charset="2"/>
              </a:rPr>
              <a:t> </a:t>
            </a:r>
            <a:r>
              <a:rPr lang="en-US" sz="3600" dirty="0"/>
              <a:t>as those “much smaller than the average”. (For larger deviations, you may use “very much” modifier.)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749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5: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7. After you have described cluster k, take a look at the description and try conceptualize that on a deeper level, in more general terms. If you can, put your conceptualization down in writing. If you cannot, do not get frustrated: you may get more lucky next time.</a:t>
            </a:r>
          </a:p>
        </p:txBody>
      </p:sp>
    </p:spTree>
    <p:extLst>
      <p:ext uri="{BB962C8B-B14F-4D97-AF65-F5344CB8AC3E}">
        <p14:creationId xmlns:p14="http://schemas.microsoft.com/office/powerpoint/2010/main" val="29599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to be taken seriously 6: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57300"/>
            <a:ext cx="10544175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8. After you have described all the clusters, take a look at the descriptions and try conceptualize them on a deeper level, in more general terms.</a:t>
            </a:r>
          </a:p>
          <a:p>
            <a:pPr marL="0" indent="0">
              <a:buNone/>
            </a:pPr>
            <a:r>
              <a:rPr lang="en-US" sz="3600" dirty="0"/>
              <a:t>If you can, put your conceptualization down in writing. If you cannot, do not get frustrated: you may get more lucky next time.</a:t>
            </a:r>
          </a:p>
        </p:txBody>
      </p:sp>
    </p:spTree>
    <p:extLst>
      <p:ext uri="{BB962C8B-B14F-4D97-AF65-F5344CB8AC3E}">
        <p14:creationId xmlns:p14="http://schemas.microsoft.com/office/powerpoint/2010/main" val="17690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Interpreting Iris taxa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1519881"/>
            <a:ext cx="8767375" cy="452148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Take first taxon T1 to interpret.</a:t>
            </a:r>
          </a:p>
          <a:p>
            <a:pPr marL="742950" indent="-742950">
              <a:buAutoNum type="arabicPeriod"/>
            </a:pPr>
            <a:r>
              <a:rPr lang="en-US" sz="3600" dirty="0"/>
              <a:t>Take all four Iris dataset features (</a:t>
            </a:r>
            <a:r>
              <a:rPr lang="en-US" sz="3600" dirty="0" err="1"/>
              <a:t>Slength</a:t>
            </a:r>
            <a:r>
              <a:rPr lang="en-US" sz="3600" dirty="0"/>
              <a:t>, </a:t>
            </a:r>
            <a:r>
              <a:rPr lang="en-US" sz="3600" dirty="0" err="1"/>
              <a:t>Swidth</a:t>
            </a:r>
            <a:r>
              <a:rPr lang="en-US" sz="3600" dirty="0"/>
              <a:t>, </a:t>
            </a:r>
            <a:r>
              <a:rPr lang="en-US" sz="3600" dirty="0" err="1"/>
              <a:t>Plength</a:t>
            </a:r>
            <a:r>
              <a:rPr lang="en-US" sz="3600" dirty="0"/>
              <a:t>, </a:t>
            </a:r>
            <a:r>
              <a:rPr lang="en-US" sz="3600" dirty="0" err="1"/>
              <a:t>Pwidth</a:t>
            </a:r>
            <a:r>
              <a:rPr lang="en-US" sz="3600" dirty="0"/>
              <a:t>) as  F set of features.</a:t>
            </a:r>
          </a:p>
          <a:p>
            <a:pPr marL="742950" indent="-742950"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759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102447" cy="2028823"/>
          </a:xfrm>
        </p:spPr>
        <p:txBody>
          <a:bodyPr>
            <a:norm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/>
              <a:t>Example: Interpreting Iris taxon T1: </a:t>
            </a:r>
            <a:br>
              <a:rPr lang="en-US" dirty="0"/>
            </a:br>
            <a:r>
              <a:rPr lang="en-US" b="1" dirty="0"/>
              <a:t>3. Computing relative differences 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BacDataAnalysis_2018_3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59264"/>
              </p:ext>
            </p:extLst>
          </p:nvPr>
        </p:nvGraphicFramePr>
        <p:xfrm>
          <a:off x="242888" y="1685925"/>
          <a:ext cx="10371360" cy="415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253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306">
                <a:tc>
                  <a:txBody>
                    <a:bodyPr/>
                    <a:lstStyle/>
                    <a:p>
                      <a:r>
                        <a:rPr lang="en-US" sz="3200" b="1" dirty="0"/>
                        <a:t>Center c</a:t>
                      </a:r>
                      <a:r>
                        <a:rPr lang="en-US" sz="3200" b="1" baseline="-25000" dirty="0"/>
                        <a:t>k</a:t>
                      </a:r>
                      <a:r>
                        <a:rPr lang="en-US" sz="3200" b="1" dirty="0"/>
                        <a:t>=(</a:t>
                      </a:r>
                      <a:r>
                        <a:rPr lang="en-US" sz="3200" b="1" dirty="0" err="1"/>
                        <a:t>c</a:t>
                      </a:r>
                      <a:r>
                        <a:rPr lang="en-US" sz="3200" b="1" baseline="-25000" dirty="0" err="1"/>
                        <a:t>kv</a:t>
                      </a:r>
                      <a:r>
                        <a:rPr lang="en-US" sz="3200" b="1" baseline="0" dirty="0"/>
                        <a:t>)</a:t>
                      </a:r>
                      <a:endParaRPr lang="ru-RU" sz="3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087">
                <a:tc>
                  <a:txBody>
                    <a:bodyPr/>
                    <a:lstStyle/>
                    <a:p>
                      <a:r>
                        <a:rPr lang="en-US" sz="3200" b="1" dirty="0"/>
                        <a:t>Grand mean c=(c</a:t>
                      </a:r>
                      <a:r>
                        <a:rPr lang="en-US" sz="3200" b="1" baseline="-25000" dirty="0"/>
                        <a:t>v</a:t>
                      </a:r>
                      <a:r>
                        <a:rPr lang="en-US" sz="3200" b="1" dirty="0"/>
                        <a:t>)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5.843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3.057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3.758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1.199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413">
                <a:tc>
                  <a:txBody>
                    <a:bodyPr/>
                    <a:lstStyle/>
                    <a:p>
                      <a:r>
                        <a:rPr lang="en-US" sz="3200" b="1" dirty="0"/>
                        <a:t>Difference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413">
                <a:tc>
                  <a:txBody>
                    <a:bodyPr/>
                    <a:lstStyle/>
                    <a:p>
                      <a:r>
                        <a:rPr lang="en-US" sz="3200" b="1" dirty="0"/>
                        <a:t>Difference, d</a:t>
                      </a:r>
                      <a:r>
                        <a:rPr lang="en-US" sz="3200" b="1" baseline="-25000" dirty="0"/>
                        <a:t>k</a:t>
                      </a:r>
                      <a:r>
                        <a:rPr lang="en-US" sz="3200" b="1" dirty="0"/>
                        <a:t>, %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680" y="584039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is </a:t>
            </a:r>
            <a:r>
              <a:rPr lang="en-US" sz="3600" b="1" dirty="0" err="1"/>
              <a:t>c</a:t>
            </a:r>
            <a:r>
              <a:rPr lang="en-US" sz="3600" b="1" baseline="-25000" dirty="0" err="1"/>
              <a:t>kv</a:t>
            </a:r>
            <a:r>
              <a:rPr lang="en-US" sz="3600" b="1" baseline="-25000" dirty="0"/>
              <a:t> </a:t>
            </a:r>
            <a:r>
              <a:rPr lang="en-US" sz="3600" b="1" dirty="0"/>
              <a:t>/c</a:t>
            </a:r>
            <a:r>
              <a:rPr lang="en-US" sz="3600" b="1" baseline="-25000" dirty="0"/>
              <a:t>v</a:t>
            </a:r>
            <a:r>
              <a:rPr lang="en-US" sz="3600" b="1" dirty="0"/>
              <a:t> – 1</a:t>
            </a:r>
            <a:r>
              <a:rPr lang="en-US" sz="3200" b="1" dirty="0"/>
              <a:t>, per cent!</a:t>
            </a:r>
            <a:endParaRPr lang="ru-RU" sz="3200" b="1" dirty="0"/>
          </a:p>
        </p:txBody>
      </p:sp>
      <p:sp>
        <p:nvSpPr>
          <p:cNvPr id="7" name="Выгнутая влево стрелка 6"/>
          <p:cNvSpPr/>
          <p:nvPr/>
        </p:nvSpPr>
        <p:spPr>
          <a:xfrm rot="20051665">
            <a:off x="1697500" y="5921720"/>
            <a:ext cx="1453201" cy="1130016"/>
          </a:xfrm>
          <a:prstGeom prst="curv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706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752</Words>
  <Application>Microsoft Office PowerPoint</Application>
  <PresentationFormat>Широкоэкранный</PresentationFormat>
  <Paragraphs>81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Trebuchet MS</vt:lpstr>
      <vt:lpstr>Wingdings 3</vt:lpstr>
      <vt:lpstr>Аспект</vt:lpstr>
      <vt:lpstr>CODA  Mirkin Rules for Cluster Interpretation</vt:lpstr>
      <vt:lpstr>Points, to be taken seriously 1:</vt:lpstr>
      <vt:lpstr>Points, to be taken seriously 2:</vt:lpstr>
      <vt:lpstr>Points, to be taken seriously 3:</vt:lpstr>
      <vt:lpstr>Points, to be taken seriously 4:</vt:lpstr>
      <vt:lpstr>Points, to be taken seriously 5:</vt:lpstr>
      <vt:lpstr>Points, to be taken seriously 6:</vt:lpstr>
      <vt:lpstr>Example: Interpreting Iris taxa</vt:lpstr>
      <vt:lpstr> Example: Interpreting Iris taxon T1:  3. Computing relative differences </vt:lpstr>
      <vt:lpstr>Example: Interpreting taxon T1:</vt:lpstr>
      <vt:lpstr>Example: Iris dataset</vt:lpstr>
      <vt:lpstr>Example: Iris dataset</vt:lpstr>
      <vt:lpstr>Example:  8. Deeper interpretation of partition  of Iris in taxa: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Mirkin Rule for Cluster Interpretation</dc:title>
  <dc:creator>Boris Mirkin</dc:creator>
  <cp:lastModifiedBy>Boris Mirkin</cp:lastModifiedBy>
  <cp:revision>18</cp:revision>
  <dcterms:created xsi:type="dcterms:W3CDTF">2018-10-06T08:53:47Z</dcterms:created>
  <dcterms:modified xsi:type="dcterms:W3CDTF">2018-10-06T12:33:52Z</dcterms:modified>
</cp:coreProperties>
</file>