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3" r:id="rId2"/>
    <p:sldId id="310" r:id="rId3"/>
    <p:sldId id="296" r:id="rId4"/>
    <p:sldId id="297" r:id="rId5"/>
    <p:sldId id="315" r:id="rId6"/>
    <p:sldId id="362" r:id="rId7"/>
    <p:sldId id="287"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42" d="100"/>
          <a:sy n="42" d="100"/>
        </p:scale>
        <p:origin x="-595"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E0ACF4E-3906-4FFA-B2DE-C7836892564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xmlns="" id="{0FF793FC-F157-455C-83C5-706C63F89C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xmlns="" id="{1281C4D5-26BB-4482-9226-6F61E4BBB499}"/>
              </a:ext>
            </a:extLst>
          </p:cNvPr>
          <p:cNvSpPr>
            <a:spLocks noGrp="1"/>
          </p:cNvSpPr>
          <p:nvPr>
            <p:ph type="dt" sz="half" idx="10"/>
          </p:nvPr>
        </p:nvSpPr>
        <p:spPr/>
        <p:txBody>
          <a:bodyPr/>
          <a:lstStyle/>
          <a:p>
            <a:fld id="{F29D7DB7-C3FF-441A-9784-8AC578621A7B}" type="datetimeFigureOut">
              <a:rPr lang="ru-RU" smtClean="0"/>
              <a:t>09.12.2018</a:t>
            </a:fld>
            <a:endParaRPr lang="ru-RU"/>
          </a:p>
        </p:txBody>
      </p:sp>
      <p:sp>
        <p:nvSpPr>
          <p:cNvPr id="5" name="Нижний колонтитул 4">
            <a:extLst>
              <a:ext uri="{FF2B5EF4-FFF2-40B4-BE49-F238E27FC236}">
                <a16:creationId xmlns:a16="http://schemas.microsoft.com/office/drawing/2014/main" xmlns="" id="{EC4A3D5A-B3B5-4AD4-A56A-AD004554CD3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BBF5B719-A6A5-4967-A614-BF3BE12BD2DF}"/>
              </a:ext>
            </a:extLst>
          </p:cNvPr>
          <p:cNvSpPr>
            <a:spLocks noGrp="1"/>
          </p:cNvSpPr>
          <p:nvPr>
            <p:ph type="sldNum" sz="quarter" idx="12"/>
          </p:nvPr>
        </p:nvSpPr>
        <p:spPr/>
        <p:txBody>
          <a:bodyPr/>
          <a:lstStyle/>
          <a:p>
            <a:fld id="{DBD990AF-8631-4B68-B6A2-334BB951068C}" type="slidenum">
              <a:rPr lang="ru-RU" smtClean="0"/>
              <a:t>‹#›</a:t>
            </a:fld>
            <a:endParaRPr lang="ru-RU"/>
          </a:p>
        </p:txBody>
      </p:sp>
    </p:spTree>
    <p:extLst>
      <p:ext uri="{BB962C8B-B14F-4D97-AF65-F5344CB8AC3E}">
        <p14:creationId xmlns:p14="http://schemas.microsoft.com/office/powerpoint/2010/main" val="3750339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B6463BE-21F5-4970-9DBA-50914FBCD674}"/>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xmlns="" id="{C379B79E-725C-4300-9DDB-20752375F9A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23BDA57C-7B12-4AEF-A0D0-420DE9A6581A}"/>
              </a:ext>
            </a:extLst>
          </p:cNvPr>
          <p:cNvSpPr>
            <a:spLocks noGrp="1"/>
          </p:cNvSpPr>
          <p:nvPr>
            <p:ph type="dt" sz="half" idx="10"/>
          </p:nvPr>
        </p:nvSpPr>
        <p:spPr/>
        <p:txBody>
          <a:bodyPr/>
          <a:lstStyle/>
          <a:p>
            <a:fld id="{F29D7DB7-C3FF-441A-9784-8AC578621A7B}" type="datetimeFigureOut">
              <a:rPr lang="ru-RU" smtClean="0"/>
              <a:t>09.12.2018</a:t>
            </a:fld>
            <a:endParaRPr lang="ru-RU"/>
          </a:p>
        </p:txBody>
      </p:sp>
      <p:sp>
        <p:nvSpPr>
          <p:cNvPr id="5" name="Нижний колонтитул 4">
            <a:extLst>
              <a:ext uri="{FF2B5EF4-FFF2-40B4-BE49-F238E27FC236}">
                <a16:creationId xmlns:a16="http://schemas.microsoft.com/office/drawing/2014/main" xmlns="" id="{6750AFC0-821F-4484-AD92-AB0E718F83E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0398021A-2E61-4D1A-80BE-6BCC9F5B4F55}"/>
              </a:ext>
            </a:extLst>
          </p:cNvPr>
          <p:cNvSpPr>
            <a:spLocks noGrp="1"/>
          </p:cNvSpPr>
          <p:nvPr>
            <p:ph type="sldNum" sz="quarter" idx="12"/>
          </p:nvPr>
        </p:nvSpPr>
        <p:spPr/>
        <p:txBody>
          <a:bodyPr/>
          <a:lstStyle/>
          <a:p>
            <a:fld id="{DBD990AF-8631-4B68-B6A2-334BB951068C}" type="slidenum">
              <a:rPr lang="ru-RU" smtClean="0"/>
              <a:t>‹#›</a:t>
            </a:fld>
            <a:endParaRPr lang="ru-RU"/>
          </a:p>
        </p:txBody>
      </p:sp>
    </p:spTree>
    <p:extLst>
      <p:ext uri="{BB962C8B-B14F-4D97-AF65-F5344CB8AC3E}">
        <p14:creationId xmlns:p14="http://schemas.microsoft.com/office/powerpoint/2010/main" val="369805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xmlns="" id="{00F6CE49-7CC3-413A-990E-E3B11C5639C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xmlns="" id="{25854758-386A-4865-91E3-20FA1C80593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8AAC5DF1-92F1-4628-80AA-A59A84D80D14}"/>
              </a:ext>
            </a:extLst>
          </p:cNvPr>
          <p:cNvSpPr>
            <a:spLocks noGrp="1"/>
          </p:cNvSpPr>
          <p:nvPr>
            <p:ph type="dt" sz="half" idx="10"/>
          </p:nvPr>
        </p:nvSpPr>
        <p:spPr/>
        <p:txBody>
          <a:bodyPr/>
          <a:lstStyle/>
          <a:p>
            <a:fld id="{F29D7DB7-C3FF-441A-9784-8AC578621A7B}" type="datetimeFigureOut">
              <a:rPr lang="ru-RU" smtClean="0"/>
              <a:t>09.12.2018</a:t>
            </a:fld>
            <a:endParaRPr lang="ru-RU"/>
          </a:p>
        </p:txBody>
      </p:sp>
      <p:sp>
        <p:nvSpPr>
          <p:cNvPr id="5" name="Нижний колонтитул 4">
            <a:extLst>
              <a:ext uri="{FF2B5EF4-FFF2-40B4-BE49-F238E27FC236}">
                <a16:creationId xmlns:a16="http://schemas.microsoft.com/office/drawing/2014/main" xmlns="" id="{69BE50C5-C7EA-4B8A-8A3F-A1C5C7CEB14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0840BAE4-5929-4267-B626-A8DE8A6C8C83}"/>
              </a:ext>
            </a:extLst>
          </p:cNvPr>
          <p:cNvSpPr>
            <a:spLocks noGrp="1"/>
          </p:cNvSpPr>
          <p:nvPr>
            <p:ph type="sldNum" sz="quarter" idx="12"/>
          </p:nvPr>
        </p:nvSpPr>
        <p:spPr/>
        <p:txBody>
          <a:bodyPr/>
          <a:lstStyle/>
          <a:p>
            <a:fld id="{DBD990AF-8631-4B68-B6A2-334BB951068C}" type="slidenum">
              <a:rPr lang="ru-RU" smtClean="0"/>
              <a:t>‹#›</a:t>
            </a:fld>
            <a:endParaRPr lang="ru-RU"/>
          </a:p>
        </p:txBody>
      </p:sp>
    </p:spTree>
    <p:extLst>
      <p:ext uri="{BB962C8B-B14F-4D97-AF65-F5344CB8AC3E}">
        <p14:creationId xmlns:p14="http://schemas.microsoft.com/office/powerpoint/2010/main" val="392777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ADDC2AA-40B8-4782-A8C0-8A60790D2B6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xmlns="" id="{CEE0BF2A-03C2-4E00-840E-E693A17EF2C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0D0DE28E-50E3-46E3-B90C-E0C1713105EC}"/>
              </a:ext>
            </a:extLst>
          </p:cNvPr>
          <p:cNvSpPr>
            <a:spLocks noGrp="1"/>
          </p:cNvSpPr>
          <p:nvPr>
            <p:ph type="dt" sz="half" idx="10"/>
          </p:nvPr>
        </p:nvSpPr>
        <p:spPr/>
        <p:txBody>
          <a:bodyPr/>
          <a:lstStyle/>
          <a:p>
            <a:fld id="{F29D7DB7-C3FF-441A-9784-8AC578621A7B}" type="datetimeFigureOut">
              <a:rPr lang="ru-RU" smtClean="0"/>
              <a:t>09.12.2018</a:t>
            </a:fld>
            <a:endParaRPr lang="ru-RU"/>
          </a:p>
        </p:txBody>
      </p:sp>
      <p:sp>
        <p:nvSpPr>
          <p:cNvPr id="5" name="Нижний колонтитул 4">
            <a:extLst>
              <a:ext uri="{FF2B5EF4-FFF2-40B4-BE49-F238E27FC236}">
                <a16:creationId xmlns:a16="http://schemas.microsoft.com/office/drawing/2014/main" xmlns="" id="{C04F137D-8D4F-443F-BA03-7A7BF1B9BB6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BEC23667-699B-4E1B-86AD-F94A4FB0BE50}"/>
              </a:ext>
            </a:extLst>
          </p:cNvPr>
          <p:cNvSpPr>
            <a:spLocks noGrp="1"/>
          </p:cNvSpPr>
          <p:nvPr>
            <p:ph type="sldNum" sz="quarter" idx="12"/>
          </p:nvPr>
        </p:nvSpPr>
        <p:spPr/>
        <p:txBody>
          <a:bodyPr/>
          <a:lstStyle/>
          <a:p>
            <a:fld id="{DBD990AF-8631-4B68-B6A2-334BB951068C}" type="slidenum">
              <a:rPr lang="ru-RU" smtClean="0"/>
              <a:t>‹#›</a:t>
            </a:fld>
            <a:endParaRPr lang="ru-RU"/>
          </a:p>
        </p:txBody>
      </p:sp>
    </p:spTree>
    <p:extLst>
      <p:ext uri="{BB962C8B-B14F-4D97-AF65-F5344CB8AC3E}">
        <p14:creationId xmlns:p14="http://schemas.microsoft.com/office/powerpoint/2010/main" val="343199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A632E97-3BF3-4016-B414-C155AC4DE46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xmlns="" id="{DF8183A2-5B14-44F4-A5CD-EBAFE5C03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xmlns="" id="{FAA6CA17-BC8C-4005-92DD-C68E19C680AB}"/>
              </a:ext>
            </a:extLst>
          </p:cNvPr>
          <p:cNvSpPr>
            <a:spLocks noGrp="1"/>
          </p:cNvSpPr>
          <p:nvPr>
            <p:ph type="dt" sz="half" idx="10"/>
          </p:nvPr>
        </p:nvSpPr>
        <p:spPr/>
        <p:txBody>
          <a:bodyPr/>
          <a:lstStyle/>
          <a:p>
            <a:fld id="{F29D7DB7-C3FF-441A-9784-8AC578621A7B}" type="datetimeFigureOut">
              <a:rPr lang="ru-RU" smtClean="0"/>
              <a:t>09.12.2018</a:t>
            </a:fld>
            <a:endParaRPr lang="ru-RU"/>
          </a:p>
        </p:txBody>
      </p:sp>
      <p:sp>
        <p:nvSpPr>
          <p:cNvPr id="5" name="Нижний колонтитул 4">
            <a:extLst>
              <a:ext uri="{FF2B5EF4-FFF2-40B4-BE49-F238E27FC236}">
                <a16:creationId xmlns:a16="http://schemas.microsoft.com/office/drawing/2014/main" xmlns="" id="{DC2F9570-DF3C-40E7-86AA-9E416F99398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A1E485BB-E10B-4ECE-8314-ABB90D571DC5}"/>
              </a:ext>
            </a:extLst>
          </p:cNvPr>
          <p:cNvSpPr>
            <a:spLocks noGrp="1"/>
          </p:cNvSpPr>
          <p:nvPr>
            <p:ph type="sldNum" sz="quarter" idx="12"/>
          </p:nvPr>
        </p:nvSpPr>
        <p:spPr/>
        <p:txBody>
          <a:bodyPr/>
          <a:lstStyle/>
          <a:p>
            <a:fld id="{DBD990AF-8631-4B68-B6A2-334BB951068C}" type="slidenum">
              <a:rPr lang="ru-RU" smtClean="0"/>
              <a:t>‹#›</a:t>
            </a:fld>
            <a:endParaRPr lang="ru-RU"/>
          </a:p>
        </p:txBody>
      </p:sp>
    </p:spTree>
    <p:extLst>
      <p:ext uri="{BB962C8B-B14F-4D97-AF65-F5344CB8AC3E}">
        <p14:creationId xmlns:p14="http://schemas.microsoft.com/office/powerpoint/2010/main" val="47072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BCBA841-953B-41E0-9994-0F48D404299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xmlns="" id="{55B1B9FA-532F-438B-9E1E-05D13A908CD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xmlns="" id="{A49A53C3-B9C9-41B2-9A61-73BB2988050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xmlns="" id="{4BF11D51-E2CA-434B-B799-4F0A4E2153D1}"/>
              </a:ext>
            </a:extLst>
          </p:cNvPr>
          <p:cNvSpPr>
            <a:spLocks noGrp="1"/>
          </p:cNvSpPr>
          <p:nvPr>
            <p:ph type="dt" sz="half" idx="10"/>
          </p:nvPr>
        </p:nvSpPr>
        <p:spPr/>
        <p:txBody>
          <a:bodyPr/>
          <a:lstStyle/>
          <a:p>
            <a:fld id="{F29D7DB7-C3FF-441A-9784-8AC578621A7B}" type="datetimeFigureOut">
              <a:rPr lang="ru-RU" smtClean="0"/>
              <a:t>09.12.2018</a:t>
            </a:fld>
            <a:endParaRPr lang="ru-RU"/>
          </a:p>
        </p:txBody>
      </p:sp>
      <p:sp>
        <p:nvSpPr>
          <p:cNvPr id="6" name="Нижний колонтитул 5">
            <a:extLst>
              <a:ext uri="{FF2B5EF4-FFF2-40B4-BE49-F238E27FC236}">
                <a16:creationId xmlns:a16="http://schemas.microsoft.com/office/drawing/2014/main" xmlns="" id="{955DFA11-AF8D-4C84-B584-1C518070CD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5E79FDA5-F920-498C-B432-39F92743DE4F}"/>
              </a:ext>
            </a:extLst>
          </p:cNvPr>
          <p:cNvSpPr>
            <a:spLocks noGrp="1"/>
          </p:cNvSpPr>
          <p:nvPr>
            <p:ph type="sldNum" sz="quarter" idx="12"/>
          </p:nvPr>
        </p:nvSpPr>
        <p:spPr/>
        <p:txBody>
          <a:bodyPr/>
          <a:lstStyle/>
          <a:p>
            <a:fld id="{DBD990AF-8631-4B68-B6A2-334BB951068C}" type="slidenum">
              <a:rPr lang="ru-RU" smtClean="0"/>
              <a:t>‹#›</a:t>
            </a:fld>
            <a:endParaRPr lang="ru-RU"/>
          </a:p>
        </p:txBody>
      </p:sp>
    </p:spTree>
    <p:extLst>
      <p:ext uri="{BB962C8B-B14F-4D97-AF65-F5344CB8AC3E}">
        <p14:creationId xmlns:p14="http://schemas.microsoft.com/office/powerpoint/2010/main" val="182080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E1E0506-4472-4446-8916-64A14C8CDDC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xmlns="" id="{67F63BDE-4351-4D7A-8BA9-8F686F2AE7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xmlns="" id="{D68EE832-380C-47A9-AEBC-4A5DBF90F70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xmlns="" id="{0D3B9C53-92F5-436C-B21D-DC81CC8DCE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xmlns="" id="{73058353-4644-4050-9EA1-ED2E5183C6A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xmlns="" id="{D93EAC57-2705-4038-A2EE-B257EFD98576}"/>
              </a:ext>
            </a:extLst>
          </p:cNvPr>
          <p:cNvSpPr>
            <a:spLocks noGrp="1"/>
          </p:cNvSpPr>
          <p:nvPr>
            <p:ph type="dt" sz="half" idx="10"/>
          </p:nvPr>
        </p:nvSpPr>
        <p:spPr/>
        <p:txBody>
          <a:bodyPr/>
          <a:lstStyle/>
          <a:p>
            <a:fld id="{F29D7DB7-C3FF-441A-9784-8AC578621A7B}" type="datetimeFigureOut">
              <a:rPr lang="ru-RU" smtClean="0"/>
              <a:t>09.12.2018</a:t>
            </a:fld>
            <a:endParaRPr lang="ru-RU"/>
          </a:p>
        </p:txBody>
      </p:sp>
      <p:sp>
        <p:nvSpPr>
          <p:cNvPr id="8" name="Нижний колонтитул 7">
            <a:extLst>
              <a:ext uri="{FF2B5EF4-FFF2-40B4-BE49-F238E27FC236}">
                <a16:creationId xmlns:a16="http://schemas.microsoft.com/office/drawing/2014/main" xmlns="" id="{1ED92AC0-36CA-41C0-9066-046468C062B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xmlns="" id="{B2BE77BC-2BC7-4E84-AC64-15E1796CDFD4}"/>
              </a:ext>
            </a:extLst>
          </p:cNvPr>
          <p:cNvSpPr>
            <a:spLocks noGrp="1"/>
          </p:cNvSpPr>
          <p:nvPr>
            <p:ph type="sldNum" sz="quarter" idx="12"/>
          </p:nvPr>
        </p:nvSpPr>
        <p:spPr/>
        <p:txBody>
          <a:bodyPr/>
          <a:lstStyle/>
          <a:p>
            <a:fld id="{DBD990AF-8631-4B68-B6A2-334BB951068C}" type="slidenum">
              <a:rPr lang="ru-RU" smtClean="0"/>
              <a:t>‹#›</a:t>
            </a:fld>
            <a:endParaRPr lang="ru-RU"/>
          </a:p>
        </p:txBody>
      </p:sp>
    </p:spTree>
    <p:extLst>
      <p:ext uri="{BB962C8B-B14F-4D97-AF65-F5344CB8AC3E}">
        <p14:creationId xmlns:p14="http://schemas.microsoft.com/office/powerpoint/2010/main" val="3970503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AA87D6B-28BF-410E-BAD0-CEC2350F7AB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xmlns="" id="{6F22905F-C5B4-4CB7-B2C4-660CB3A0BF6E}"/>
              </a:ext>
            </a:extLst>
          </p:cNvPr>
          <p:cNvSpPr>
            <a:spLocks noGrp="1"/>
          </p:cNvSpPr>
          <p:nvPr>
            <p:ph type="dt" sz="half" idx="10"/>
          </p:nvPr>
        </p:nvSpPr>
        <p:spPr/>
        <p:txBody>
          <a:bodyPr/>
          <a:lstStyle/>
          <a:p>
            <a:fld id="{F29D7DB7-C3FF-441A-9784-8AC578621A7B}" type="datetimeFigureOut">
              <a:rPr lang="ru-RU" smtClean="0"/>
              <a:t>09.12.2018</a:t>
            </a:fld>
            <a:endParaRPr lang="ru-RU"/>
          </a:p>
        </p:txBody>
      </p:sp>
      <p:sp>
        <p:nvSpPr>
          <p:cNvPr id="4" name="Нижний колонтитул 3">
            <a:extLst>
              <a:ext uri="{FF2B5EF4-FFF2-40B4-BE49-F238E27FC236}">
                <a16:creationId xmlns:a16="http://schemas.microsoft.com/office/drawing/2014/main" xmlns="" id="{0B8264C6-31AE-4C07-BEF9-AF8553E8B95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xmlns="" id="{9CB4FA22-C1F6-4294-8D59-68A82603EE0D}"/>
              </a:ext>
            </a:extLst>
          </p:cNvPr>
          <p:cNvSpPr>
            <a:spLocks noGrp="1"/>
          </p:cNvSpPr>
          <p:nvPr>
            <p:ph type="sldNum" sz="quarter" idx="12"/>
          </p:nvPr>
        </p:nvSpPr>
        <p:spPr/>
        <p:txBody>
          <a:bodyPr/>
          <a:lstStyle/>
          <a:p>
            <a:fld id="{DBD990AF-8631-4B68-B6A2-334BB951068C}" type="slidenum">
              <a:rPr lang="ru-RU" smtClean="0"/>
              <a:t>‹#›</a:t>
            </a:fld>
            <a:endParaRPr lang="ru-RU"/>
          </a:p>
        </p:txBody>
      </p:sp>
    </p:spTree>
    <p:extLst>
      <p:ext uri="{BB962C8B-B14F-4D97-AF65-F5344CB8AC3E}">
        <p14:creationId xmlns:p14="http://schemas.microsoft.com/office/powerpoint/2010/main" val="2765012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xmlns="" id="{F0B07954-C304-4DA9-8A2E-ECFCBCF504DD}"/>
              </a:ext>
            </a:extLst>
          </p:cNvPr>
          <p:cNvSpPr>
            <a:spLocks noGrp="1"/>
          </p:cNvSpPr>
          <p:nvPr>
            <p:ph type="dt" sz="half" idx="10"/>
          </p:nvPr>
        </p:nvSpPr>
        <p:spPr/>
        <p:txBody>
          <a:bodyPr/>
          <a:lstStyle/>
          <a:p>
            <a:fld id="{F29D7DB7-C3FF-441A-9784-8AC578621A7B}" type="datetimeFigureOut">
              <a:rPr lang="ru-RU" smtClean="0"/>
              <a:t>09.12.2018</a:t>
            </a:fld>
            <a:endParaRPr lang="ru-RU"/>
          </a:p>
        </p:txBody>
      </p:sp>
      <p:sp>
        <p:nvSpPr>
          <p:cNvPr id="3" name="Нижний колонтитул 2">
            <a:extLst>
              <a:ext uri="{FF2B5EF4-FFF2-40B4-BE49-F238E27FC236}">
                <a16:creationId xmlns:a16="http://schemas.microsoft.com/office/drawing/2014/main" xmlns="" id="{B79D6FA3-EADE-459A-9CCC-E56506488BF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xmlns="" id="{81390D27-464A-428B-8C86-58C7B7ABA11B}"/>
              </a:ext>
            </a:extLst>
          </p:cNvPr>
          <p:cNvSpPr>
            <a:spLocks noGrp="1"/>
          </p:cNvSpPr>
          <p:nvPr>
            <p:ph type="sldNum" sz="quarter" idx="12"/>
          </p:nvPr>
        </p:nvSpPr>
        <p:spPr/>
        <p:txBody>
          <a:bodyPr/>
          <a:lstStyle/>
          <a:p>
            <a:fld id="{DBD990AF-8631-4B68-B6A2-334BB951068C}" type="slidenum">
              <a:rPr lang="ru-RU" smtClean="0"/>
              <a:t>‹#›</a:t>
            </a:fld>
            <a:endParaRPr lang="ru-RU"/>
          </a:p>
        </p:txBody>
      </p:sp>
    </p:spTree>
    <p:extLst>
      <p:ext uri="{BB962C8B-B14F-4D97-AF65-F5344CB8AC3E}">
        <p14:creationId xmlns:p14="http://schemas.microsoft.com/office/powerpoint/2010/main" val="135352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3CEB20E-CCA7-47FD-B426-867999F4594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xmlns="" id="{5BE15335-0B95-40BF-85A1-1960058EB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xmlns="" id="{2CF56644-63FE-44D0-9E13-BBC3B8D47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xmlns="" id="{B9CA2478-0EF9-412A-AC11-FBC97286DCEA}"/>
              </a:ext>
            </a:extLst>
          </p:cNvPr>
          <p:cNvSpPr>
            <a:spLocks noGrp="1"/>
          </p:cNvSpPr>
          <p:nvPr>
            <p:ph type="dt" sz="half" idx="10"/>
          </p:nvPr>
        </p:nvSpPr>
        <p:spPr/>
        <p:txBody>
          <a:bodyPr/>
          <a:lstStyle/>
          <a:p>
            <a:fld id="{F29D7DB7-C3FF-441A-9784-8AC578621A7B}" type="datetimeFigureOut">
              <a:rPr lang="ru-RU" smtClean="0"/>
              <a:t>09.12.2018</a:t>
            </a:fld>
            <a:endParaRPr lang="ru-RU"/>
          </a:p>
        </p:txBody>
      </p:sp>
      <p:sp>
        <p:nvSpPr>
          <p:cNvPr id="6" name="Нижний колонтитул 5">
            <a:extLst>
              <a:ext uri="{FF2B5EF4-FFF2-40B4-BE49-F238E27FC236}">
                <a16:creationId xmlns:a16="http://schemas.microsoft.com/office/drawing/2014/main" xmlns="" id="{0B970804-01FD-4B54-A770-6605AC857D5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21E57AD3-38A8-41CF-9C00-5A72D9E4C6AF}"/>
              </a:ext>
            </a:extLst>
          </p:cNvPr>
          <p:cNvSpPr>
            <a:spLocks noGrp="1"/>
          </p:cNvSpPr>
          <p:nvPr>
            <p:ph type="sldNum" sz="quarter" idx="12"/>
          </p:nvPr>
        </p:nvSpPr>
        <p:spPr/>
        <p:txBody>
          <a:bodyPr/>
          <a:lstStyle/>
          <a:p>
            <a:fld id="{DBD990AF-8631-4B68-B6A2-334BB951068C}" type="slidenum">
              <a:rPr lang="ru-RU" smtClean="0"/>
              <a:t>‹#›</a:t>
            </a:fld>
            <a:endParaRPr lang="ru-RU"/>
          </a:p>
        </p:txBody>
      </p:sp>
    </p:spTree>
    <p:extLst>
      <p:ext uri="{BB962C8B-B14F-4D97-AF65-F5344CB8AC3E}">
        <p14:creationId xmlns:p14="http://schemas.microsoft.com/office/powerpoint/2010/main" val="1872071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E08CA74-C5A3-45BE-A7E4-26B251DB278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xmlns="" id="{8E13E5BE-CEA2-48A5-A011-466E26EA34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xmlns="" id="{4F932561-E1C6-492C-BDDF-00FA50842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xmlns="" id="{5A1AA0FE-D3F5-4BC6-B066-1D2C6878B86E}"/>
              </a:ext>
            </a:extLst>
          </p:cNvPr>
          <p:cNvSpPr>
            <a:spLocks noGrp="1"/>
          </p:cNvSpPr>
          <p:nvPr>
            <p:ph type="dt" sz="half" idx="10"/>
          </p:nvPr>
        </p:nvSpPr>
        <p:spPr/>
        <p:txBody>
          <a:bodyPr/>
          <a:lstStyle/>
          <a:p>
            <a:fld id="{F29D7DB7-C3FF-441A-9784-8AC578621A7B}" type="datetimeFigureOut">
              <a:rPr lang="ru-RU" smtClean="0"/>
              <a:t>09.12.2018</a:t>
            </a:fld>
            <a:endParaRPr lang="ru-RU"/>
          </a:p>
        </p:txBody>
      </p:sp>
      <p:sp>
        <p:nvSpPr>
          <p:cNvPr id="6" name="Нижний колонтитул 5">
            <a:extLst>
              <a:ext uri="{FF2B5EF4-FFF2-40B4-BE49-F238E27FC236}">
                <a16:creationId xmlns:a16="http://schemas.microsoft.com/office/drawing/2014/main" xmlns="" id="{9AAB966D-2DD0-48B3-9B8E-66645A20970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9A91622B-420A-4EC9-AEBC-C9B8F6A5C0A9}"/>
              </a:ext>
            </a:extLst>
          </p:cNvPr>
          <p:cNvSpPr>
            <a:spLocks noGrp="1"/>
          </p:cNvSpPr>
          <p:nvPr>
            <p:ph type="sldNum" sz="quarter" idx="12"/>
          </p:nvPr>
        </p:nvSpPr>
        <p:spPr/>
        <p:txBody>
          <a:bodyPr/>
          <a:lstStyle/>
          <a:p>
            <a:fld id="{DBD990AF-8631-4B68-B6A2-334BB951068C}" type="slidenum">
              <a:rPr lang="ru-RU" smtClean="0"/>
              <a:t>‹#›</a:t>
            </a:fld>
            <a:endParaRPr lang="ru-RU"/>
          </a:p>
        </p:txBody>
      </p:sp>
    </p:spTree>
    <p:extLst>
      <p:ext uri="{BB962C8B-B14F-4D97-AF65-F5344CB8AC3E}">
        <p14:creationId xmlns:p14="http://schemas.microsoft.com/office/powerpoint/2010/main" val="196319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2A97415-85AD-400B-8966-3C1D00F96A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xmlns="" id="{2569EE8A-D258-4E58-AA6A-F4518880A8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4E72FE40-BCF7-47A3-9A8B-A682B196C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D7DB7-C3FF-441A-9784-8AC578621A7B}" type="datetimeFigureOut">
              <a:rPr lang="ru-RU" smtClean="0"/>
              <a:t>09.12.2018</a:t>
            </a:fld>
            <a:endParaRPr lang="ru-RU"/>
          </a:p>
        </p:txBody>
      </p:sp>
      <p:sp>
        <p:nvSpPr>
          <p:cNvPr id="5" name="Нижний колонтитул 4">
            <a:extLst>
              <a:ext uri="{FF2B5EF4-FFF2-40B4-BE49-F238E27FC236}">
                <a16:creationId xmlns:a16="http://schemas.microsoft.com/office/drawing/2014/main" xmlns="" id="{0CC8C530-3B62-45FF-BB1F-FA3037A76A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xmlns="" id="{40042AE2-4086-48B2-9DE2-9994E95B80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990AF-8631-4B68-B6A2-334BB951068C}" type="slidenum">
              <a:rPr lang="ru-RU" smtClean="0"/>
              <a:t>‹#›</a:t>
            </a:fld>
            <a:endParaRPr lang="ru-RU"/>
          </a:p>
        </p:txBody>
      </p:sp>
    </p:spTree>
    <p:extLst>
      <p:ext uri="{BB962C8B-B14F-4D97-AF65-F5344CB8AC3E}">
        <p14:creationId xmlns:p14="http://schemas.microsoft.com/office/powerpoint/2010/main" val="3708002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2608" y="164593"/>
            <a:ext cx="11061192" cy="1526096"/>
          </a:xfrm>
        </p:spPr>
        <p:txBody>
          <a:bodyPr/>
          <a:lstStyle/>
          <a:p>
            <a:r>
              <a:rPr lang="en-US" dirty="0" smtClean="0"/>
              <a:t>MDA Homework 2018: Parts and structure</a:t>
            </a:r>
            <a:endParaRPr lang="ru-RU" dirty="0"/>
          </a:p>
        </p:txBody>
      </p:sp>
      <p:sp>
        <p:nvSpPr>
          <p:cNvPr id="3" name="Объект 2"/>
          <p:cNvSpPr>
            <a:spLocks noGrp="1"/>
          </p:cNvSpPr>
          <p:nvPr>
            <p:ph idx="1"/>
          </p:nvPr>
        </p:nvSpPr>
        <p:spPr/>
        <p:txBody>
          <a:bodyPr/>
          <a:lstStyle/>
          <a:p>
            <a:r>
              <a:rPr lang="en-US" dirty="0" smtClean="0"/>
              <a:t>Out of total 100%, these features weights are, </a:t>
            </a:r>
            <a:r>
              <a:rPr lang="en-US" smtClean="0"/>
              <a:t>per cent:</a:t>
            </a:r>
          </a:p>
          <a:p>
            <a:r>
              <a:rPr lang="en-US" dirty="0" smtClean="0"/>
              <a:t>Structure and style of the report</a:t>
            </a:r>
            <a:r>
              <a:rPr lang="ru-RU" dirty="0"/>
              <a:t>				 	 </a:t>
            </a:r>
            <a:r>
              <a:rPr lang="en-US" dirty="0" smtClean="0"/>
              <a:t>10</a:t>
            </a:r>
            <a:endParaRPr lang="ru-RU" dirty="0"/>
          </a:p>
          <a:p>
            <a:r>
              <a:rPr lang="en-US" dirty="0" smtClean="0"/>
              <a:t>K-Means clustering</a:t>
            </a:r>
            <a:r>
              <a:rPr lang="ru-RU" dirty="0"/>
              <a:t>							</a:t>
            </a:r>
            <a:r>
              <a:rPr lang="en-US" dirty="0" smtClean="0"/>
              <a:t> </a:t>
            </a:r>
            <a:r>
              <a:rPr lang="ru-RU" dirty="0" smtClean="0"/>
              <a:t>20</a:t>
            </a:r>
            <a:endParaRPr lang="ru-RU" dirty="0"/>
          </a:p>
          <a:p>
            <a:r>
              <a:rPr lang="en-US" dirty="0" smtClean="0"/>
              <a:t>Comparing means</a:t>
            </a:r>
            <a:r>
              <a:rPr lang="ru-RU" dirty="0"/>
              <a:t>							</a:t>
            </a:r>
            <a:r>
              <a:rPr lang="en-US" dirty="0" smtClean="0"/>
              <a:t> 20</a:t>
            </a:r>
            <a:endParaRPr lang="ru-RU" dirty="0"/>
          </a:p>
          <a:p>
            <a:r>
              <a:rPr lang="en-US" dirty="0" smtClean="0"/>
              <a:t>Contingency tables							 20</a:t>
            </a:r>
            <a:endParaRPr lang="ru-RU" dirty="0"/>
          </a:p>
          <a:p>
            <a:r>
              <a:rPr lang="en-US" dirty="0" smtClean="0"/>
              <a:t>Principal Component Analysis</a:t>
            </a:r>
            <a:r>
              <a:rPr lang="ru-RU" dirty="0"/>
              <a:t>					</a:t>
            </a:r>
            <a:r>
              <a:rPr lang="en-US" dirty="0" smtClean="0"/>
              <a:t>	 </a:t>
            </a:r>
            <a:r>
              <a:rPr lang="ru-RU" dirty="0" smtClean="0"/>
              <a:t>20</a:t>
            </a:r>
            <a:endParaRPr lang="ru-RU" dirty="0"/>
          </a:p>
          <a:p>
            <a:r>
              <a:rPr lang="en-US" dirty="0" smtClean="0"/>
              <a:t>Linear regression</a:t>
            </a:r>
            <a:r>
              <a:rPr lang="ru-RU" dirty="0"/>
              <a:t>							</a:t>
            </a:r>
            <a:r>
              <a:rPr lang="en-US" dirty="0" smtClean="0"/>
              <a:t>	 </a:t>
            </a:r>
            <a:r>
              <a:rPr lang="ru-RU" dirty="0" smtClean="0"/>
              <a:t>10</a:t>
            </a:r>
            <a:endParaRPr lang="ru-RU" dirty="0"/>
          </a:p>
          <a:p>
            <a:endParaRPr lang="ru-RU" dirty="0"/>
          </a:p>
        </p:txBody>
      </p:sp>
    </p:spTree>
    <p:extLst>
      <p:ext uri="{BB962C8B-B14F-4D97-AF65-F5344CB8AC3E}">
        <p14:creationId xmlns:p14="http://schemas.microsoft.com/office/powerpoint/2010/main" val="251858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07568" y="188640"/>
            <a:ext cx="7818072" cy="778416"/>
          </a:xfrm>
        </p:spPr>
        <p:txBody>
          <a:bodyPr>
            <a:normAutofit/>
          </a:bodyPr>
          <a:lstStyle/>
          <a:p>
            <a:r>
              <a:rPr lang="en-US" dirty="0"/>
              <a:t>Home work:</a:t>
            </a:r>
            <a:endParaRPr lang="ru-RU" dirty="0"/>
          </a:p>
        </p:txBody>
      </p:sp>
      <p:sp>
        <p:nvSpPr>
          <p:cNvPr id="3" name="Объект 2"/>
          <p:cNvSpPr>
            <a:spLocks noGrp="1"/>
          </p:cNvSpPr>
          <p:nvPr>
            <p:ph sz="half" idx="1"/>
          </p:nvPr>
        </p:nvSpPr>
        <p:spPr>
          <a:xfrm>
            <a:off x="1631504" y="908720"/>
            <a:ext cx="4968552" cy="5949280"/>
          </a:xfrm>
        </p:spPr>
        <p:txBody>
          <a:bodyPr>
            <a:normAutofit/>
          </a:bodyPr>
          <a:lstStyle/>
          <a:p>
            <a:r>
              <a:rPr lang="en-US" b="1" dirty="0"/>
              <a:t>1.</a:t>
            </a:r>
            <a:r>
              <a:rPr lang="en-US" dirty="0"/>
              <a:t> Each to form/join a team of one, two or three; the team </a:t>
            </a:r>
            <a:r>
              <a:rPr lang="en-US" b="1" dirty="0"/>
              <a:t>finds a meaningful dataset </a:t>
            </a:r>
            <a:r>
              <a:rPr lang="en-US" dirty="0"/>
              <a:t>of their liking </a:t>
            </a:r>
            <a:r>
              <a:rPr lang="en-US" b="1" dirty="0"/>
              <a:t>on the internet</a:t>
            </a:r>
            <a:r>
              <a:rPr lang="en-US" dirty="0"/>
              <a:t>: say, by Googling “data analysis dataset”</a:t>
            </a:r>
          </a:p>
          <a:p>
            <a:r>
              <a:rPr lang="en-US" dirty="0"/>
              <a:t>Number of entities </a:t>
            </a:r>
            <a:r>
              <a:rPr lang="en-US" dirty="0">
                <a:sym typeface="Symbol" panose="05050102010706020507" pitchFamily="18" charset="2"/>
              </a:rPr>
              <a:t></a:t>
            </a:r>
            <a:r>
              <a:rPr lang="en-US" dirty="0"/>
              <a:t> 100, of features</a:t>
            </a:r>
            <a:r>
              <a:rPr lang="en-US" dirty="0">
                <a:sym typeface="Symbol" panose="05050102010706020507" pitchFamily="18" charset="2"/>
              </a:rPr>
              <a:t> </a:t>
            </a:r>
            <a:r>
              <a:rPr lang="en-US" dirty="0"/>
              <a:t> 7</a:t>
            </a:r>
          </a:p>
          <a:p>
            <a:r>
              <a:rPr lang="en-US" b="1" dirty="0">
                <a:solidFill>
                  <a:srgbClr val="C00000"/>
                </a:solidFill>
              </a:rPr>
              <a:t>No </a:t>
            </a:r>
            <a:r>
              <a:rPr lang="en-US" b="1" dirty="0" err="1">
                <a:solidFill>
                  <a:srgbClr val="C00000"/>
                </a:solidFill>
              </a:rPr>
              <a:t>missings</a:t>
            </a:r>
            <a:endParaRPr lang="en-US" b="1" dirty="0">
              <a:solidFill>
                <a:srgbClr val="C00000"/>
              </a:solidFill>
            </a:endParaRPr>
          </a:p>
          <a:p>
            <a:pPr>
              <a:spcBef>
                <a:spcPts val="0"/>
              </a:spcBef>
            </a:pPr>
            <a:r>
              <a:rPr lang="en-US" b="1" dirty="0">
                <a:solidFill>
                  <a:srgbClr val="C00000"/>
                </a:solidFill>
              </a:rPr>
              <a:t>No </a:t>
            </a:r>
            <a:r>
              <a:rPr lang="en-US" b="1" dirty="0" err="1">
                <a:solidFill>
                  <a:srgbClr val="C00000"/>
                </a:solidFill>
              </a:rPr>
              <a:t>Irivine</a:t>
            </a:r>
            <a:r>
              <a:rPr lang="en-US" b="1" dirty="0">
                <a:solidFill>
                  <a:srgbClr val="C00000"/>
                </a:solidFill>
              </a:rPr>
              <a:t> ML repository</a:t>
            </a:r>
          </a:p>
          <a:p>
            <a:pPr>
              <a:spcBef>
                <a:spcPts val="0"/>
              </a:spcBef>
            </a:pPr>
            <a:r>
              <a:rPr lang="en-US" b="1" dirty="0"/>
              <a:t>The dataset is to be approved by me.</a:t>
            </a:r>
          </a:p>
          <a:p>
            <a:endParaRPr lang="ru-RU" b="1" dirty="0">
              <a:solidFill>
                <a:srgbClr val="C00000"/>
              </a:solidFill>
            </a:endParaRPr>
          </a:p>
        </p:txBody>
      </p:sp>
      <p:sp>
        <p:nvSpPr>
          <p:cNvPr id="4" name="Объект 3"/>
          <p:cNvSpPr>
            <a:spLocks noGrp="1"/>
          </p:cNvSpPr>
          <p:nvPr>
            <p:ph sz="half" idx="2"/>
          </p:nvPr>
        </p:nvSpPr>
        <p:spPr>
          <a:xfrm>
            <a:off x="6600056" y="980728"/>
            <a:ext cx="3857632" cy="5206712"/>
          </a:xfrm>
        </p:spPr>
        <p:txBody>
          <a:bodyPr>
            <a:normAutofit/>
          </a:bodyPr>
          <a:lstStyle/>
          <a:p>
            <a:r>
              <a:rPr lang="en-US" b="1" dirty="0"/>
              <a:t>2. Start writing a team’s report file</a:t>
            </a:r>
          </a:p>
          <a:p>
            <a:r>
              <a:rPr lang="en-US" dirty="0"/>
              <a:t>Project title page </a:t>
            </a:r>
          </a:p>
          <a:p>
            <a:r>
              <a:rPr lang="en-US" dirty="0"/>
              <a:t>Section 1.</a:t>
            </a:r>
          </a:p>
          <a:p>
            <a:pPr lvl="1"/>
            <a:r>
              <a:rPr lang="en-US" dirty="0"/>
              <a:t>Explanation of the choice of the dataset</a:t>
            </a:r>
          </a:p>
          <a:p>
            <a:pPr lvl="1"/>
            <a:r>
              <a:rPr lang="en-US" dirty="0"/>
              <a:t>Information of the dataset: features, number of entities, source address, examples of problems</a:t>
            </a:r>
            <a:endParaRPr lang="ru-RU" dirty="0"/>
          </a:p>
        </p:txBody>
      </p:sp>
      <p:sp>
        <p:nvSpPr>
          <p:cNvPr id="6" name="Нижний колонтитул 5"/>
          <p:cNvSpPr>
            <a:spLocks noGrp="1"/>
          </p:cNvSpPr>
          <p:nvPr>
            <p:ph type="ftr" sz="quarter" idx="11"/>
          </p:nvPr>
        </p:nvSpPr>
        <p:spPr/>
        <p:txBody>
          <a:bodyPr/>
          <a:lstStyle/>
          <a:p>
            <a:r>
              <a:rPr lang="en-US"/>
              <a:t>CODA MSc 2018 Boris Mirkin</a:t>
            </a:r>
            <a:endParaRPr lang="ru-RU"/>
          </a:p>
        </p:txBody>
      </p:sp>
      <p:sp>
        <p:nvSpPr>
          <p:cNvPr id="7" name="Номер слайда 6"/>
          <p:cNvSpPr>
            <a:spLocks noGrp="1"/>
          </p:cNvSpPr>
          <p:nvPr>
            <p:ph type="sldNum" sz="quarter" idx="12"/>
          </p:nvPr>
        </p:nvSpPr>
        <p:spPr/>
        <p:txBody>
          <a:bodyPr/>
          <a:lstStyle/>
          <a:p>
            <a:fld id="{DBB9C88E-D4C8-48E3-897A-F48C54F7B8B8}" type="slidenum">
              <a:rPr lang="ru-RU" smtClean="0"/>
              <a:t>2</a:t>
            </a:fld>
            <a:endParaRPr lang="ru-RU"/>
          </a:p>
        </p:txBody>
      </p:sp>
    </p:spTree>
    <p:extLst>
      <p:ext uri="{BB962C8B-B14F-4D97-AF65-F5344CB8AC3E}">
        <p14:creationId xmlns:p14="http://schemas.microsoft.com/office/powerpoint/2010/main" val="301407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F28C122-EC53-4290-B53B-01DE82279EB1}"/>
              </a:ext>
            </a:extLst>
          </p:cNvPr>
          <p:cNvSpPr>
            <a:spLocks noGrp="1"/>
          </p:cNvSpPr>
          <p:nvPr>
            <p:ph type="title"/>
          </p:nvPr>
        </p:nvSpPr>
        <p:spPr>
          <a:xfrm>
            <a:off x="1991544" y="274638"/>
            <a:ext cx="8466144" cy="850106"/>
          </a:xfrm>
        </p:spPr>
        <p:txBody>
          <a:bodyPr>
            <a:normAutofit/>
          </a:bodyPr>
          <a:lstStyle/>
          <a:p>
            <a:r>
              <a:rPr lang="ru-RU" dirty="0"/>
              <a:t> </a:t>
            </a:r>
            <a:r>
              <a:rPr lang="en-US" dirty="0" err="1"/>
              <a:t>HomeWork</a:t>
            </a:r>
            <a:r>
              <a:rPr lang="en-US" dirty="0"/>
              <a:t> </a:t>
            </a:r>
            <a:r>
              <a:rPr lang="ru-RU" dirty="0"/>
              <a:t>2</a:t>
            </a:r>
            <a:r>
              <a:rPr lang="en-US" dirty="0"/>
              <a:t>, I</a:t>
            </a:r>
            <a:endParaRPr lang="ru-RU" dirty="0"/>
          </a:p>
        </p:txBody>
      </p:sp>
      <p:sp>
        <p:nvSpPr>
          <p:cNvPr id="3" name="Объект 2">
            <a:extLst>
              <a:ext uri="{FF2B5EF4-FFF2-40B4-BE49-F238E27FC236}">
                <a16:creationId xmlns:a16="http://schemas.microsoft.com/office/drawing/2014/main" xmlns="" id="{67DA3CF8-5E12-4A8F-BD45-DD5BC7DFD321}"/>
              </a:ext>
            </a:extLst>
          </p:cNvPr>
          <p:cNvSpPr>
            <a:spLocks noGrp="1"/>
          </p:cNvSpPr>
          <p:nvPr>
            <p:ph idx="1"/>
          </p:nvPr>
        </p:nvSpPr>
        <p:spPr>
          <a:xfrm>
            <a:off x="1734312" y="1124744"/>
            <a:ext cx="8723376" cy="5733256"/>
          </a:xfrm>
        </p:spPr>
        <p:txBody>
          <a:bodyPr>
            <a:normAutofit/>
          </a:bodyPr>
          <a:lstStyle/>
          <a:p>
            <a:r>
              <a:rPr lang="ru-RU" dirty="0"/>
              <a:t>1. </a:t>
            </a:r>
            <a:r>
              <a:rPr lang="en-US" dirty="0"/>
              <a:t>Choose</a:t>
            </a:r>
            <a:r>
              <a:rPr lang="ru-RU" dirty="0"/>
              <a:t> 3-6 </a:t>
            </a:r>
            <a:r>
              <a:rPr lang="en-US" dirty="0"/>
              <a:t>features</a:t>
            </a:r>
            <a:r>
              <a:rPr lang="ru-RU" dirty="0"/>
              <a:t>, </a:t>
            </a:r>
            <a:r>
              <a:rPr lang="en-US" dirty="0"/>
              <a:t>Explain the choice,</a:t>
            </a:r>
            <a:r>
              <a:rPr lang="ru-RU" dirty="0"/>
              <a:t> </a:t>
            </a:r>
            <a:r>
              <a:rPr lang="en-US" dirty="0"/>
              <a:t>Apply K-means</a:t>
            </a:r>
            <a:r>
              <a:rPr lang="ru-RU" dirty="0"/>
              <a:t>:</a:t>
            </a:r>
          </a:p>
          <a:p>
            <a:pPr lvl="1"/>
            <a:r>
              <a:rPr lang="en-US" dirty="0"/>
              <a:t>At K=5</a:t>
            </a:r>
            <a:endParaRPr lang="ru-RU" dirty="0"/>
          </a:p>
          <a:p>
            <a:pPr lvl="1"/>
            <a:r>
              <a:rPr lang="en-US" dirty="0"/>
              <a:t>At K=9</a:t>
            </a:r>
            <a:endParaRPr lang="ru-RU" dirty="0"/>
          </a:p>
          <a:p>
            <a:pPr lvl="1"/>
            <a:r>
              <a:rPr lang="en-US" dirty="0"/>
              <a:t>In both cases: 10 or more random initializations, chose the best over the K-means criterion</a:t>
            </a:r>
            <a:endParaRPr lang="ru-RU" dirty="0"/>
          </a:p>
          <a:p>
            <a:pPr lvl="1"/>
            <a:r>
              <a:rPr lang="en-US" dirty="0"/>
              <a:t>2. Interpret each found partition by using features from the data table. Explain why you consider one of them better than the other in this perspective.</a:t>
            </a:r>
            <a:endParaRPr lang="ru-RU" dirty="0"/>
          </a:p>
        </p:txBody>
      </p:sp>
      <p:sp>
        <p:nvSpPr>
          <p:cNvPr id="4" name="Нижний колонтитул 3">
            <a:extLst>
              <a:ext uri="{FF2B5EF4-FFF2-40B4-BE49-F238E27FC236}">
                <a16:creationId xmlns:a16="http://schemas.microsoft.com/office/drawing/2014/main" xmlns="" id="{309EB023-D8F2-405C-980E-0CA78C4910D4}"/>
              </a:ext>
            </a:extLst>
          </p:cNvPr>
          <p:cNvSpPr>
            <a:spLocks noGrp="1"/>
          </p:cNvSpPr>
          <p:nvPr>
            <p:ph type="ftr" sz="quarter" idx="11"/>
          </p:nvPr>
        </p:nvSpPr>
        <p:spPr/>
        <p:txBody>
          <a:bodyPr/>
          <a:lstStyle/>
          <a:p>
            <a:r>
              <a:rPr lang="en-US"/>
              <a:t>MagDataAnalysis_2017_2</a:t>
            </a:r>
            <a:endParaRPr lang="ru-RU"/>
          </a:p>
        </p:txBody>
      </p:sp>
      <p:sp>
        <p:nvSpPr>
          <p:cNvPr id="5" name="Номер слайда 4">
            <a:extLst>
              <a:ext uri="{FF2B5EF4-FFF2-40B4-BE49-F238E27FC236}">
                <a16:creationId xmlns:a16="http://schemas.microsoft.com/office/drawing/2014/main" xmlns="" id="{F226D903-AE7A-44C4-9704-746CCC82C482}"/>
              </a:ext>
            </a:extLst>
          </p:cNvPr>
          <p:cNvSpPr>
            <a:spLocks noGrp="1"/>
          </p:cNvSpPr>
          <p:nvPr>
            <p:ph type="sldNum" sz="quarter" idx="12"/>
          </p:nvPr>
        </p:nvSpPr>
        <p:spPr/>
        <p:txBody>
          <a:bodyPr/>
          <a:lstStyle/>
          <a:p>
            <a:fld id="{A7984563-EE79-4A2E-A320-87AF0FBF518D}" type="slidenum">
              <a:rPr lang="ru-RU" smtClean="0"/>
              <a:t>3</a:t>
            </a:fld>
            <a:endParaRPr lang="ru-RU"/>
          </a:p>
        </p:txBody>
      </p:sp>
    </p:spTree>
    <p:extLst>
      <p:ext uri="{BB962C8B-B14F-4D97-AF65-F5344CB8AC3E}">
        <p14:creationId xmlns:p14="http://schemas.microsoft.com/office/powerpoint/2010/main" val="239722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F28C122-EC53-4290-B53B-01DE82279EB1}"/>
              </a:ext>
            </a:extLst>
          </p:cNvPr>
          <p:cNvSpPr>
            <a:spLocks noGrp="1"/>
          </p:cNvSpPr>
          <p:nvPr>
            <p:ph type="title"/>
          </p:nvPr>
        </p:nvSpPr>
        <p:spPr>
          <a:xfrm>
            <a:off x="1991544" y="274638"/>
            <a:ext cx="8466144" cy="850106"/>
          </a:xfrm>
        </p:spPr>
        <p:txBody>
          <a:bodyPr>
            <a:normAutofit/>
          </a:bodyPr>
          <a:lstStyle/>
          <a:p>
            <a:r>
              <a:rPr lang="ru-RU" dirty="0"/>
              <a:t> </a:t>
            </a:r>
            <a:r>
              <a:rPr lang="en-US" dirty="0" err="1"/>
              <a:t>HomeWork</a:t>
            </a:r>
            <a:r>
              <a:rPr lang="en-US" dirty="0"/>
              <a:t> </a:t>
            </a:r>
            <a:r>
              <a:rPr lang="ru-RU" dirty="0"/>
              <a:t>2</a:t>
            </a:r>
            <a:r>
              <a:rPr lang="en-US" dirty="0"/>
              <a:t>, II</a:t>
            </a:r>
            <a:endParaRPr lang="ru-RU" dirty="0"/>
          </a:p>
        </p:txBody>
      </p:sp>
      <p:sp>
        <p:nvSpPr>
          <p:cNvPr id="3" name="Объект 2">
            <a:extLst>
              <a:ext uri="{FF2B5EF4-FFF2-40B4-BE49-F238E27FC236}">
                <a16:creationId xmlns:a16="http://schemas.microsoft.com/office/drawing/2014/main" xmlns="" id="{67DA3CF8-5E12-4A8F-BD45-DD5BC7DFD321}"/>
              </a:ext>
            </a:extLst>
          </p:cNvPr>
          <p:cNvSpPr>
            <a:spLocks noGrp="1"/>
          </p:cNvSpPr>
          <p:nvPr>
            <p:ph idx="1"/>
          </p:nvPr>
        </p:nvSpPr>
        <p:spPr>
          <a:xfrm>
            <a:off x="1734312" y="1052736"/>
            <a:ext cx="8860536" cy="5805264"/>
          </a:xfrm>
        </p:spPr>
        <p:txBody>
          <a:bodyPr>
            <a:normAutofit/>
          </a:bodyPr>
          <a:lstStyle/>
          <a:p>
            <a:r>
              <a:rPr lang="en-US" dirty="0"/>
              <a:t>3</a:t>
            </a:r>
            <a:r>
              <a:rPr lang="ru-RU" dirty="0"/>
              <a:t>. </a:t>
            </a:r>
            <a:r>
              <a:rPr lang="en-US" dirty="0"/>
              <a:t>Take one of the partitions</a:t>
            </a:r>
            <a:endParaRPr lang="ru-RU" dirty="0"/>
          </a:p>
          <a:p>
            <a:pPr lvl="1"/>
            <a:r>
              <a:rPr lang="en-US" dirty="0"/>
              <a:t>3.1. Compare one of the features between two clusters with using bootstrap</a:t>
            </a:r>
            <a:endParaRPr lang="ru-RU" dirty="0"/>
          </a:p>
          <a:p>
            <a:pPr lvl="1"/>
            <a:r>
              <a:rPr lang="en-US" dirty="0"/>
              <a:t>3.2. Take a feature, find the 95% confidence interval for its grand mean by using bootstrap</a:t>
            </a:r>
          </a:p>
          <a:p>
            <a:pPr lvl="1"/>
            <a:r>
              <a:rPr lang="en-US" dirty="0"/>
              <a:t>3.3. Take a cluster, and compare the grand mean with the within-cluster mean for the feature by using bootstrap</a:t>
            </a:r>
          </a:p>
          <a:p>
            <a:pPr lvl="1"/>
            <a:r>
              <a:rPr lang="en-US" dirty="0"/>
              <a:t>Note: each application of bootstrap should be done in both, pivotal and non-pivotal, versions</a:t>
            </a:r>
            <a:endParaRPr lang="ru-RU" dirty="0"/>
          </a:p>
        </p:txBody>
      </p:sp>
      <p:sp>
        <p:nvSpPr>
          <p:cNvPr id="4" name="Нижний колонтитул 3">
            <a:extLst>
              <a:ext uri="{FF2B5EF4-FFF2-40B4-BE49-F238E27FC236}">
                <a16:creationId xmlns:a16="http://schemas.microsoft.com/office/drawing/2014/main" xmlns="" id="{309EB023-D8F2-405C-980E-0CA78C4910D4}"/>
              </a:ext>
            </a:extLst>
          </p:cNvPr>
          <p:cNvSpPr>
            <a:spLocks noGrp="1"/>
          </p:cNvSpPr>
          <p:nvPr>
            <p:ph type="ftr" sz="quarter" idx="11"/>
          </p:nvPr>
        </p:nvSpPr>
        <p:spPr/>
        <p:txBody>
          <a:bodyPr/>
          <a:lstStyle/>
          <a:p>
            <a:r>
              <a:rPr lang="en-US"/>
              <a:t>MagDataAnalysis_2017_2</a:t>
            </a:r>
            <a:endParaRPr lang="ru-RU"/>
          </a:p>
        </p:txBody>
      </p:sp>
      <p:sp>
        <p:nvSpPr>
          <p:cNvPr id="5" name="Номер слайда 4">
            <a:extLst>
              <a:ext uri="{FF2B5EF4-FFF2-40B4-BE49-F238E27FC236}">
                <a16:creationId xmlns:a16="http://schemas.microsoft.com/office/drawing/2014/main" xmlns="" id="{F226D903-AE7A-44C4-9704-746CCC82C482}"/>
              </a:ext>
            </a:extLst>
          </p:cNvPr>
          <p:cNvSpPr>
            <a:spLocks noGrp="1"/>
          </p:cNvSpPr>
          <p:nvPr>
            <p:ph type="sldNum" sz="quarter" idx="12"/>
          </p:nvPr>
        </p:nvSpPr>
        <p:spPr/>
        <p:txBody>
          <a:bodyPr/>
          <a:lstStyle/>
          <a:p>
            <a:fld id="{A7984563-EE79-4A2E-A320-87AF0FBF518D}" type="slidenum">
              <a:rPr lang="ru-RU" smtClean="0"/>
              <a:t>4</a:t>
            </a:fld>
            <a:endParaRPr lang="ru-RU"/>
          </a:p>
        </p:txBody>
      </p:sp>
    </p:spTree>
    <p:extLst>
      <p:ext uri="{BB962C8B-B14F-4D97-AF65-F5344CB8AC3E}">
        <p14:creationId xmlns:p14="http://schemas.microsoft.com/office/powerpoint/2010/main" val="217186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43336" y="188640"/>
            <a:ext cx="8291264" cy="648072"/>
          </a:xfrm>
        </p:spPr>
        <p:txBody>
          <a:bodyPr>
            <a:normAutofit fontScale="90000"/>
          </a:bodyPr>
          <a:lstStyle/>
          <a:p>
            <a:r>
              <a:rPr lang="en-US" dirty="0"/>
              <a:t>Homework 3: Contingency Table</a:t>
            </a:r>
            <a:endParaRPr lang="ru-RU" dirty="0"/>
          </a:p>
        </p:txBody>
      </p:sp>
      <p:sp>
        <p:nvSpPr>
          <p:cNvPr id="3" name="Объект 2"/>
          <p:cNvSpPr>
            <a:spLocks noGrp="1"/>
          </p:cNvSpPr>
          <p:nvPr>
            <p:ph sz="half" idx="1"/>
          </p:nvPr>
        </p:nvSpPr>
        <p:spPr>
          <a:xfrm>
            <a:off x="1524000" y="836712"/>
            <a:ext cx="8964488" cy="5832648"/>
          </a:xfrm>
        </p:spPr>
        <p:txBody>
          <a:bodyPr>
            <a:normAutofit/>
          </a:bodyPr>
          <a:lstStyle/>
          <a:p>
            <a:pPr marL="514350" indent="-514350">
              <a:buAutoNum type="arabicPeriod"/>
            </a:pPr>
            <a:r>
              <a:rPr lang="en-US" dirty="0"/>
              <a:t>Consider three nominal features (</a:t>
            </a:r>
            <a:r>
              <a:rPr lang="en-US" b="1" dirty="0"/>
              <a:t>one</a:t>
            </a:r>
            <a:r>
              <a:rPr lang="en-US" dirty="0"/>
              <a:t> of them, not more, may be taken from nominal features in your data) </a:t>
            </a:r>
          </a:p>
          <a:p>
            <a:pPr marL="514350" indent="-514350">
              <a:buAutoNum type="arabicPeriod"/>
            </a:pPr>
            <a:r>
              <a:rPr lang="en-US" dirty="0"/>
              <a:t>Build two contingency tables over them: present a conditional frequency table and Quetelet relative index tables. Make comments on relations between categories of the common (to both tables) feature and two others.</a:t>
            </a:r>
          </a:p>
          <a:p>
            <a:pPr marL="514350" indent="-514350">
              <a:buAutoNum type="arabicPeriod"/>
            </a:pPr>
            <a:r>
              <a:rPr lang="en-US" dirty="0"/>
              <a:t>Compute and visualize the chi-square-</a:t>
            </a:r>
            <a:r>
              <a:rPr lang="en-US" dirty="0" err="1"/>
              <a:t>summary_Quetelet_index</a:t>
            </a:r>
            <a:r>
              <a:rPr lang="en-US" dirty="0"/>
              <a:t> over both tables. Comment on the meaning of the values in the data analysis context. </a:t>
            </a:r>
          </a:p>
          <a:p>
            <a:pPr marL="514350" indent="-514350">
              <a:buAutoNum type="arabicPeriod"/>
            </a:pPr>
            <a:r>
              <a:rPr lang="en-US" dirty="0"/>
              <a:t>Tell what numbers of observations would suffice to see the features as associated at 95% confidence level; 99% confidence level.</a:t>
            </a:r>
            <a:endParaRPr lang="ru-RU" dirty="0"/>
          </a:p>
        </p:txBody>
      </p:sp>
      <p:sp>
        <p:nvSpPr>
          <p:cNvPr id="5" name="Нижний колонтитул 4"/>
          <p:cNvSpPr>
            <a:spLocks noGrp="1"/>
          </p:cNvSpPr>
          <p:nvPr>
            <p:ph type="ftr" sz="quarter" idx="11"/>
          </p:nvPr>
        </p:nvSpPr>
        <p:spPr/>
        <p:txBody>
          <a:bodyPr/>
          <a:lstStyle/>
          <a:p>
            <a:r>
              <a:rPr lang="en-US"/>
              <a:t>CODA Week 4</a:t>
            </a:r>
            <a:endParaRPr lang="ru-RU"/>
          </a:p>
        </p:txBody>
      </p:sp>
      <p:sp>
        <p:nvSpPr>
          <p:cNvPr id="6" name="Номер слайда 5"/>
          <p:cNvSpPr>
            <a:spLocks noGrp="1"/>
          </p:cNvSpPr>
          <p:nvPr>
            <p:ph type="sldNum" sz="quarter" idx="12"/>
          </p:nvPr>
        </p:nvSpPr>
        <p:spPr/>
        <p:txBody>
          <a:bodyPr/>
          <a:lstStyle/>
          <a:p>
            <a:fld id="{07BFB7E3-E100-4D86-ADD8-2CBBC33CB0F5}" type="slidenum">
              <a:rPr lang="ru-RU" smtClean="0"/>
              <a:t>5</a:t>
            </a:fld>
            <a:endParaRPr lang="ru-RU"/>
          </a:p>
        </p:txBody>
      </p:sp>
    </p:spTree>
    <p:extLst>
      <p:ext uri="{BB962C8B-B14F-4D97-AF65-F5344CB8AC3E}">
        <p14:creationId xmlns:p14="http://schemas.microsoft.com/office/powerpoint/2010/main" val="24900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0" y="0"/>
            <a:ext cx="8625136" cy="836712"/>
          </a:xfrm>
        </p:spPr>
        <p:txBody>
          <a:bodyPr>
            <a:normAutofit/>
          </a:bodyPr>
          <a:lstStyle/>
          <a:p>
            <a:r>
              <a:rPr lang="en-US" dirty="0"/>
              <a:t>Homework 4: PCA/SVD</a:t>
            </a:r>
            <a:endParaRPr lang="ru-RU" dirty="0"/>
          </a:p>
        </p:txBody>
      </p:sp>
      <p:sp>
        <p:nvSpPr>
          <p:cNvPr id="3" name="Объект 2"/>
          <p:cNvSpPr>
            <a:spLocks noGrp="1"/>
          </p:cNvSpPr>
          <p:nvPr>
            <p:ph idx="1"/>
          </p:nvPr>
        </p:nvSpPr>
        <p:spPr>
          <a:xfrm>
            <a:off x="1524000" y="836712"/>
            <a:ext cx="9144000" cy="5884763"/>
          </a:xfrm>
        </p:spPr>
        <p:txBody>
          <a:bodyPr>
            <a:normAutofit lnSpcReduction="10000"/>
          </a:bodyPr>
          <a:lstStyle/>
          <a:p>
            <a:r>
              <a:rPr lang="en-US" dirty="0"/>
              <a:t>In your data set, select a subset of 3-6 features related to the same aspect and explain your choice</a:t>
            </a:r>
          </a:p>
          <a:p>
            <a:r>
              <a:rPr lang="en-US" dirty="0"/>
              <a:t>Standardize the selected subset; compute its data scatter and determine contributions of all the principal components to the data scatter, naturally and per cent</a:t>
            </a:r>
          </a:p>
          <a:p>
            <a:r>
              <a:rPr lang="en-US" dirty="0"/>
              <a:t>Visualize the data with these features using standardization with two versions of normalization: (a) over ranges and (b) over standard deviations. At these visualizations, use a distinct shape/</a:t>
            </a:r>
            <a:r>
              <a:rPr lang="en-US" dirty="0" err="1"/>
              <a:t>colour</a:t>
            </a:r>
            <a:r>
              <a:rPr lang="en-US" dirty="0"/>
              <a:t> for points representing a pre-specified by you group of objects. Also, apply the conventional PCA for the visualization and see if there is any difference. Comment on which of the normalizations is better and why.</a:t>
            </a:r>
          </a:p>
          <a:p>
            <a:r>
              <a:rPr lang="en-US" dirty="0"/>
              <a:t>Compute and interpret a hidden factor behind the selected features. The factor should be expressed in a 0-100 rank scale (as well as the features).</a:t>
            </a:r>
            <a:endParaRPr lang="ru-RU" dirty="0"/>
          </a:p>
        </p:txBody>
      </p:sp>
      <p:sp>
        <p:nvSpPr>
          <p:cNvPr id="4" name="Нижний колонтитул 3"/>
          <p:cNvSpPr>
            <a:spLocks noGrp="1"/>
          </p:cNvSpPr>
          <p:nvPr>
            <p:ph type="ftr" sz="quarter" idx="11"/>
          </p:nvPr>
        </p:nvSpPr>
        <p:spPr/>
        <p:txBody>
          <a:bodyPr/>
          <a:lstStyle/>
          <a:p>
            <a:r>
              <a:rPr lang="en-US"/>
              <a:t>CODA2018_5</a:t>
            </a:r>
            <a:endParaRPr lang="ru-RU"/>
          </a:p>
        </p:txBody>
      </p:sp>
      <p:sp>
        <p:nvSpPr>
          <p:cNvPr id="5" name="Номер слайда 4"/>
          <p:cNvSpPr>
            <a:spLocks noGrp="1"/>
          </p:cNvSpPr>
          <p:nvPr>
            <p:ph type="sldNum" sz="quarter" idx="12"/>
          </p:nvPr>
        </p:nvSpPr>
        <p:spPr/>
        <p:txBody>
          <a:bodyPr/>
          <a:lstStyle/>
          <a:p>
            <a:fld id="{93C9DDFB-12AC-4EDF-912F-3F233AE9D7E0}" type="slidenum">
              <a:rPr lang="ru-RU" smtClean="0"/>
              <a:pPr/>
              <a:t>6</a:t>
            </a:fld>
            <a:endParaRPr lang="ru-RU"/>
          </a:p>
        </p:txBody>
      </p:sp>
    </p:spTree>
    <p:extLst>
      <p:ext uri="{BB962C8B-B14F-4D97-AF65-F5344CB8AC3E}">
        <p14:creationId xmlns:p14="http://schemas.microsoft.com/office/powerpoint/2010/main" val="191416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74639"/>
            <a:ext cx="8229600" cy="370052"/>
          </a:xfrm>
        </p:spPr>
        <p:txBody>
          <a:bodyPr>
            <a:normAutofit fontScale="90000"/>
          </a:bodyPr>
          <a:lstStyle/>
          <a:p>
            <a:r>
              <a:rPr lang="en-US" dirty="0"/>
              <a:t>Homework 5</a:t>
            </a:r>
            <a:endParaRPr lang="ru-RU" dirty="0"/>
          </a:p>
        </p:txBody>
      </p:sp>
      <p:sp>
        <p:nvSpPr>
          <p:cNvPr id="3" name="Объект 2"/>
          <p:cNvSpPr>
            <a:spLocks noGrp="1"/>
          </p:cNvSpPr>
          <p:nvPr>
            <p:ph sz="half" idx="1"/>
          </p:nvPr>
        </p:nvSpPr>
        <p:spPr>
          <a:xfrm>
            <a:off x="1703512" y="1124746"/>
            <a:ext cx="8784976" cy="5616623"/>
          </a:xfrm>
        </p:spPr>
        <p:txBody>
          <a:bodyPr>
            <a:normAutofit/>
          </a:bodyPr>
          <a:lstStyle/>
          <a:p>
            <a:r>
              <a:rPr lang="en-US" dirty="0"/>
              <a:t>1. Find two features in your dataset with more or less “linear-like” scatterplot.</a:t>
            </a:r>
          </a:p>
          <a:p>
            <a:r>
              <a:rPr lang="en-US" dirty="0"/>
              <a:t>2. Display the scatter-plot.</a:t>
            </a:r>
          </a:p>
          <a:p>
            <a:r>
              <a:rPr lang="en-US" dirty="0"/>
              <a:t>3. Build a linear regression of one of the features over the other. Make a comment on the meaning of the slope.</a:t>
            </a:r>
          </a:p>
          <a:p>
            <a:r>
              <a:rPr lang="en-US" dirty="0"/>
              <a:t>4. Find the correlation and determinacy coefficients, and </a:t>
            </a:r>
            <a:r>
              <a:rPr lang="en-US" b="1" dirty="0"/>
              <a:t>comment</a:t>
            </a:r>
            <a:r>
              <a:rPr lang="en-US" dirty="0"/>
              <a:t> on the meaning of the latter.</a:t>
            </a:r>
          </a:p>
          <a:p>
            <a:r>
              <a:rPr lang="en-US" dirty="0"/>
              <a:t>Make a prediction of the target values for given two or three predictor’ values; make a comment</a:t>
            </a:r>
          </a:p>
          <a:p>
            <a:r>
              <a:rPr lang="en-US" dirty="0"/>
              <a:t>Compare the mean relative absolute error of the regression on all points of your set and the determinacy coefficient and make comments</a:t>
            </a:r>
          </a:p>
        </p:txBody>
      </p:sp>
      <p:sp>
        <p:nvSpPr>
          <p:cNvPr id="5" name="Нижний колонтитул 4"/>
          <p:cNvSpPr>
            <a:spLocks noGrp="1"/>
          </p:cNvSpPr>
          <p:nvPr>
            <p:ph type="ftr" sz="quarter" idx="11"/>
          </p:nvPr>
        </p:nvSpPr>
        <p:spPr/>
        <p:txBody>
          <a:bodyPr/>
          <a:lstStyle/>
          <a:p>
            <a:r>
              <a:rPr lang="en-US" dirty="0"/>
              <a:t>CODA Week 7</a:t>
            </a:r>
            <a:endParaRPr lang="ru-RU" dirty="0"/>
          </a:p>
        </p:txBody>
      </p:sp>
      <p:sp>
        <p:nvSpPr>
          <p:cNvPr id="6" name="Номер слайда 5"/>
          <p:cNvSpPr>
            <a:spLocks noGrp="1"/>
          </p:cNvSpPr>
          <p:nvPr>
            <p:ph type="sldNum" sz="quarter" idx="12"/>
          </p:nvPr>
        </p:nvSpPr>
        <p:spPr/>
        <p:txBody>
          <a:bodyPr/>
          <a:lstStyle/>
          <a:p>
            <a:fld id="{53E929C4-C576-4FF8-9753-4225908504F0}" type="slidenum">
              <a:rPr lang="ru-RU" smtClean="0"/>
              <a:t>7</a:t>
            </a:fld>
            <a:endParaRPr lang="ru-RU"/>
          </a:p>
        </p:txBody>
      </p:sp>
    </p:spTree>
    <p:extLst>
      <p:ext uri="{BB962C8B-B14F-4D97-AF65-F5344CB8AC3E}">
        <p14:creationId xmlns:p14="http://schemas.microsoft.com/office/powerpoint/2010/main" val="119396508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669</Words>
  <Application>Microsoft Office PowerPoint</Application>
  <PresentationFormat>Произвольный</PresentationFormat>
  <Paragraphs>60</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Тема Office</vt:lpstr>
      <vt:lpstr>MDA Homework 2018: Parts and structure</vt:lpstr>
      <vt:lpstr>Home work:</vt:lpstr>
      <vt:lpstr> HomeWork 2, I</vt:lpstr>
      <vt:lpstr> HomeWork 2, II</vt:lpstr>
      <vt:lpstr>Homework 3: Contingency Table</vt:lpstr>
      <vt:lpstr>Homework 4: PCA/SVD</vt:lpstr>
      <vt:lpstr>Homework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work:</dc:title>
  <dc:creator>Boris Mirkin</dc:creator>
  <cp:lastModifiedBy>Высоцкая Наталия Владимировна</cp:lastModifiedBy>
  <cp:revision>4</cp:revision>
  <dcterms:created xsi:type="dcterms:W3CDTF">2018-11-24T11:23:08Z</dcterms:created>
  <dcterms:modified xsi:type="dcterms:W3CDTF">2018-12-09T20:06:42Z</dcterms:modified>
</cp:coreProperties>
</file>