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8" r:id="rId4"/>
    <p:sldId id="285" r:id="rId5"/>
    <p:sldId id="286" r:id="rId6"/>
    <p:sldId id="269" r:id="rId7"/>
    <p:sldId id="300" r:id="rId8"/>
    <p:sldId id="301" r:id="rId9"/>
    <p:sldId id="302" r:id="rId10"/>
    <p:sldId id="272" r:id="rId11"/>
    <p:sldId id="283" r:id="rId12"/>
    <p:sldId id="282" r:id="rId13"/>
    <p:sldId id="281" r:id="rId14"/>
    <p:sldId id="290" r:id="rId15"/>
    <p:sldId id="298" r:id="rId16"/>
    <p:sldId id="291" r:id="rId17"/>
    <p:sldId id="303" r:id="rId18"/>
    <p:sldId id="304" r:id="rId19"/>
    <p:sldId id="305" r:id="rId20"/>
    <p:sldId id="293" r:id="rId21"/>
    <p:sldId id="294" r:id="rId22"/>
    <p:sldId id="299" r:id="rId23"/>
    <p:sldId id="296" r:id="rId24"/>
    <p:sldId id="297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2" autoAdjust="0"/>
  </p:normalViewPr>
  <p:slideViewPr>
    <p:cSldViewPr snapToGrid="0">
      <p:cViewPr varScale="1">
        <p:scale>
          <a:sx n="71" d="100"/>
          <a:sy n="71" d="100"/>
        </p:scale>
        <p:origin x="10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E053-8799-4FAB-88DB-F5BD6B611F36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E7A01-D55D-4613-80B9-50FD665D4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2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5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下面看实验部分，首先介绍一下训练数据：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样本的话，都是取</a:t>
            </a:r>
            <a:r>
              <a:rPr lang="en-US" altLang="zh-CN" b="0" dirty="0"/>
              <a:t>10038</a:t>
            </a:r>
            <a:r>
              <a:rPr lang="zh-CN" altLang="en-US" b="0" dirty="0"/>
              <a:t>广告位的数据，首先需要对样本做一定的筛选，不要那些历史只有</a:t>
            </a:r>
            <a:r>
              <a:rPr lang="en-US" altLang="zh-CN" b="0" dirty="0"/>
              <a:t>1</a:t>
            </a:r>
            <a:r>
              <a:rPr lang="zh-CN" altLang="en-US" b="0" dirty="0"/>
              <a:t>次点击的用户；如果点击超过</a:t>
            </a:r>
            <a:r>
              <a:rPr lang="en-US" altLang="zh-CN" b="0" dirty="0"/>
              <a:t>32</a:t>
            </a:r>
            <a:r>
              <a:rPr lang="zh-CN" altLang="en-US" b="0" dirty="0"/>
              <a:t>条，做截断处理，只要最后</a:t>
            </a:r>
            <a:r>
              <a:rPr lang="en-US" altLang="zh-CN" b="0" dirty="0"/>
              <a:t>32</a:t>
            </a:r>
            <a:r>
              <a:rPr lang="zh-CN" altLang="en-US" b="0" dirty="0"/>
              <a:t>条</a:t>
            </a:r>
            <a:r>
              <a:rPr lang="en-US" altLang="zh-CN" b="0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然后对数据集进行划分，主要是按照用户划分的方式；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9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下面看一下样本的分布情况。主要从两个方面介绍：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第一是用户点击过的广告条数；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第二是每条广告具有的广告</a:t>
            </a:r>
            <a:r>
              <a:rPr lang="en-US" altLang="zh-CN" b="0" dirty="0"/>
              <a:t>Tag</a:t>
            </a:r>
            <a:r>
              <a:rPr lang="zh-CN" altLang="en-US" b="0" dirty="0"/>
              <a:t>数量；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左边这张图可以看到，点击广告条数大于</a:t>
            </a:r>
            <a:r>
              <a:rPr lang="en-US" altLang="zh-CN" b="0" dirty="0"/>
              <a:t>1</a:t>
            </a:r>
            <a:r>
              <a:rPr lang="zh-CN" altLang="en-US" b="0" dirty="0"/>
              <a:t>的样本约占总样本的一半以上；大于</a:t>
            </a:r>
            <a:r>
              <a:rPr lang="en-US" altLang="zh-CN" b="0" dirty="0"/>
              <a:t>2</a:t>
            </a:r>
            <a:r>
              <a:rPr lang="zh-CN" altLang="en-US" b="0" dirty="0"/>
              <a:t>条的占</a:t>
            </a:r>
            <a:r>
              <a:rPr lang="en-US" altLang="zh-CN" b="0" dirty="0"/>
              <a:t>30%</a:t>
            </a:r>
            <a:r>
              <a:rPr lang="zh-CN" altLang="en-US" b="0" dirty="0"/>
              <a:t>；大于</a:t>
            </a:r>
            <a:r>
              <a:rPr lang="en-US" altLang="zh-CN" b="0" dirty="0"/>
              <a:t>3</a:t>
            </a:r>
            <a:r>
              <a:rPr lang="zh-CN" altLang="en-US" b="0" dirty="0"/>
              <a:t>条的占</a:t>
            </a:r>
            <a:r>
              <a:rPr lang="en-US" altLang="zh-CN" b="0" dirty="0"/>
              <a:t>20%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右边这张图看一下广告</a:t>
            </a:r>
            <a:r>
              <a:rPr lang="en-US" altLang="zh-CN" b="0" dirty="0"/>
              <a:t>tag</a:t>
            </a:r>
            <a:r>
              <a:rPr lang="zh-CN" altLang="en-US" b="0" dirty="0"/>
              <a:t>，也就是一条广告最多有几个</a:t>
            </a:r>
            <a:r>
              <a:rPr lang="en-US" altLang="zh-CN" b="0" dirty="0"/>
              <a:t>tag</a:t>
            </a:r>
            <a:r>
              <a:rPr lang="zh-CN" altLang="en-US" b="0" dirty="0"/>
              <a:t>，这个是分词后，按照</a:t>
            </a:r>
            <a:r>
              <a:rPr lang="en-US" altLang="zh-CN" b="0" dirty="0"/>
              <a:t>tfidf</a:t>
            </a:r>
            <a:r>
              <a:rPr lang="zh-CN" altLang="en-US" b="0" dirty="0"/>
              <a:t>值筛选出来的结果，趋势跟前面类似，随着</a:t>
            </a:r>
            <a:r>
              <a:rPr lang="en-US" altLang="zh-CN" b="0" dirty="0"/>
              <a:t>tag</a:t>
            </a:r>
            <a:r>
              <a:rPr lang="zh-CN" altLang="en-US" b="0" dirty="0"/>
              <a:t>数的增加，广告数量也不断减小。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1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评价指标主要就是三个；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前两个就是对广告预测</a:t>
            </a:r>
            <a:r>
              <a:rPr lang="en-US" altLang="zh-CN" b="0" dirty="0"/>
              <a:t>tag</a:t>
            </a:r>
            <a:r>
              <a:rPr lang="zh-CN" altLang="en-US" b="0" dirty="0"/>
              <a:t>预测的性能评估，采用</a:t>
            </a:r>
            <a:r>
              <a:rPr lang="en-US" altLang="zh-CN" b="0" dirty="0"/>
              <a:t>PR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因为我们还要把广告预测得到的</a:t>
            </a:r>
            <a:r>
              <a:rPr lang="en-US" altLang="zh-CN" b="0" dirty="0"/>
              <a:t>tag</a:t>
            </a:r>
            <a:r>
              <a:rPr lang="zh-CN" altLang="en-US" b="0" dirty="0"/>
              <a:t>作为特征加到</a:t>
            </a:r>
            <a:r>
              <a:rPr lang="en-US" altLang="zh-CN" b="0" dirty="0"/>
              <a:t>CTR</a:t>
            </a:r>
            <a:r>
              <a:rPr lang="zh-CN" altLang="en-US" b="0" dirty="0"/>
              <a:t>预估模型里面，所以我们也关注离线</a:t>
            </a:r>
            <a:r>
              <a:rPr lang="en-US" altLang="zh-CN" b="0" dirty="0"/>
              <a:t>IG</a:t>
            </a:r>
            <a:r>
              <a:rPr lang="zh-CN" altLang="en-US" b="0" dirty="0"/>
              <a:t>实验得到的</a:t>
            </a:r>
            <a:r>
              <a:rPr lang="en-US" altLang="zh-CN" b="0" dirty="0"/>
              <a:t>AUC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0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可以看到，在</a:t>
            </a:r>
            <a:r>
              <a:rPr lang="en-US" altLang="zh-CN" b="0" dirty="0"/>
              <a:t>PR</a:t>
            </a:r>
            <a:r>
              <a:rPr lang="zh-CN" altLang="en-US" b="0" dirty="0"/>
              <a:t>这个指标上，</a:t>
            </a:r>
            <a:r>
              <a:rPr lang="en-US" altLang="zh-CN" b="0" dirty="0"/>
              <a:t>5</a:t>
            </a:r>
            <a:r>
              <a:rPr lang="zh-CN" altLang="en-US" b="0" dirty="0"/>
              <a:t>月</a:t>
            </a:r>
            <a:r>
              <a:rPr lang="en-US" altLang="zh-CN" b="0" dirty="0"/>
              <a:t>18</a:t>
            </a:r>
            <a:r>
              <a:rPr lang="zh-CN" altLang="en-US" b="0" dirty="0"/>
              <a:t>号这个数据集，</a:t>
            </a:r>
            <a:r>
              <a:rPr lang="en-US" altLang="zh-CN" b="0" dirty="0"/>
              <a:t>Transformer</a:t>
            </a:r>
            <a:r>
              <a:rPr lang="zh-CN" altLang="en-US" b="0" dirty="0"/>
              <a:t>的</a:t>
            </a:r>
            <a:r>
              <a:rPr lang="en-US" altLang="zh-CN" b="0" dirty="0"/>
              <a:t>PR</a:t>
            </a:r>
            <a:r>
              <a:rPr lang="zh-CN" altLang="en-US" b="0" dirty="0"/>
              <a:t>都明显高于</a:t>
            </a:r>
            <a:r>
              <a:rPr lang="en-US" altLang="zh-CN" b="0" dirty="0"/>
              <a:t>LSTM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底下这个是</a:t>
            </a:r>
            <a:r>
              <a:rPr lang="en-US" altLang="zh-CN" b="0" dirty="0"/>
              <a:t>IG</a:t>
            </a:r>
            <a:r>
              <a:rPr lang="zh-CN" altLang="en-US" b="0" dirty="0"/>
              <a:t>实验的</a:t>
            </a:r>
            <a:r>
              <a:rPr lang="en-US" altLang="zh-CN" b="0" dirty="0"/>
              <a:t>AUC</a:t>
            </a:r>
            <a:r>
              <a:rPr lang="zh-CN" altLang="en-US" b="0" dirty="0"/>
              <a:t>，也就是把通过</a:t>
            </a:r>
            <a:r>
              <a:rPr lang="en-US" altLang="zh-CN" b="0" dirty="0"/>
              <a:t>Transformer</a:t>
            </a:r>
            <a:r>
              <a:rPr lang="zh-CN" altLang="en-US" b="0" dirty="0"/>
              <a:t>模型预测得到的广告</a:t>
            </a:r>
            <a:r>
              <a:rPr lang="en-US" altLang="zh-CN" b="0" dirty="0"/>
              <a:t>Tag</a:t>
            </a:r>
            <a:r>
              <a:rPr lang="zh-CN" altLang="en-US" b="0" dirty="0"/>
              <a:t>加入到</a:t>
            </a:r>
            <a:r>
              <a:rPr lang="en-US" altLang="zh-CN" b="0" dirty="0"/>
              <a:t>CTR</a:t>
            </a:r>
            <a:r>
              <a:rPr lang="zh-CN" altLang="en-US" b="0" dirty="0"/>
              <a:t>预估模型中的效果，由于跑</a:t>
            </a:r>
            <a:r>
              <a:rPr lang="en-US" altLang="zh-CN" b="0" dirty="0"/>
              <a:t>IG</a:t>
            </a:r>
            <a:r>
              <a:rPr lang="zh-CN" altLang="en-US" b="0" dirty="0"/>
              <a:t>比较慢，所以这里引用的是之前跑的一版，</a:t>
            </a:r>
            <a:r>
              <a:rPr lang="en-US" altLang="zh-CN" b="0" dirty="0"/>
              <a:t>5</a:t>
            </a:r>
            <a:r>
              <a:rPr lang="zh-CN" altLang="en-US" b="0" dirty="0"/>
              <a:t>月</a:t>
            </a:r>
            <a:r>
              <a:rPr lang="en-US" altLang="zh-CN" b="0" dirty="0"/>
              <a:t>5</a:t>
            </a:r>
            <a:r>
              <a:rPr lang="zh-CN" altLang="en-US" b="0" dirty="0"/>
              <a:t>号的结果；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可以看到，这里，</a:t>
            </a:r>
            <a:r>
              <a:rPr lang="en-US" altLang="zh-CN" b="0" dirty="0"/>
              <a:t>Transformer</a:t>
            </a:r>
            <a:r>
              <a:rPr lang="zh-CN" altLang="en-US" b="0" dirty="0"/>
              <a:t>的版本是有千分位的提升的。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那么这样的话，我们初步验证了</a:t>
            </a:r>
            <a:r>
              <a:rPr lang="en-US" altLang="zh-CN" b="0" dirty="0"/>
              <a:t>Transformer</a:t>
            </a:r>
            <a:r>
              <a:rPr lang="zh-CN" altLang="en-US" b="0" dirty="0"/>
              <a:t>模型的有效性；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8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到目前为止，我们做的其实是分两步，第一步是提取</a:t>
            </a:r>
            <a:r>
              <a:rPr lang="en-US" altLang="zh-CN" sz="1200" b="0" dirty="0">
                <a:solidFill>
                  <a:srgbClr val="006699"/>
                </a:solidFill>
              </a:rPr>
              <a:t>tag</a:t>
            </a:r>
            <a:r>
              <a:rPr lang="zh-CN" altLang="en-US" sz="1200" b="0" dirty="0">
                <a:solidFill>
                  <a:srgbClr val="006699"/>
                </a:solidFill>
              </a:rPr>
              <a:t>，不管输入还是输出，都需要先把关键词提取出来；第二步才是训练、预测；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那么我们想，能不能把第一步直接省去呢？也就是说，直接输入广告文本，来预测关键词，我们的假设是：输入完整的广告文本能使广告信息更完整，模型也能更好地表征广告；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在这个基础上，我们把输入和输出分成两种：</a:t>
            </a:r>
            <a:r>
              <a:rPr lang="en-US" altLang="zh-CN" sz="1200" b="0" dirty="0">
                <a:solidFill>
                  <a:srgbClr val="006699"/>
                </a:solidFill>
              </a:rPr>
              <a:t>Char-Level</a:t>
            </a:r>
            <a:r>
              <a:rPr lang="zh-CN" altLang="en-US" sz="1200" b="0" dirty="0">
                <a:solidFill>
                  <a:srgbClr val="006699"/>
                </a:solidFill>
              </a:rPr>
              <a:t>和</a:t>
            </a:r>
            <a:r>
              <a:rPr lang="en-US" altLang="zh-CN" sz="1200" b="0" dirty="0">
                <a:solidFill>
                  <a:srgbClr val="006699"/>
                </a:solidFill>
              </a:rPr>
              <a:t>Token-Level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所以，我们通过输入来改善模型，试一下</a:t>
            </a:r>
            <a:r>
              <a:rPr lang="en-US" altLang="zh-CN" sz="1200" b="0" dirty="0">
                <a:solidFill>
                  <a:srgbClr val="006699"/>
                </a:solidFill>
              </a:rPr>
              <a:t>Char-Level</a:t>
            </a:r>
            <a:r>
              <a:rPr lang="zh-CN" altLang="en-US" sz="1200" b="0" dirty="0">
                <a:solidFill>
                  <a:srgbClr val="006699"/>
                </a:solidFill>
              </a:rPr>
              <a:t>，</a:t>
            </a:r>
            <a:r>
              <a:rPr lang="en-US" altLang="zh-CN" sz="1200" b="0" dirty="0">
                <a:solidFill>
                  <a:srgbClr val="006699"/>
                </a:solidFill>
              </a:rPr>
              <a:t>Token-Level</a:t>
            </a:r>
            <a:r>
              <a:rPr lang="zh-CN" altLang="en-US" sz="1200" b="0" dirty="0">
                <a:solidFill>
                  <a:srgbClr val="006699"/>
                </a:solidFill>
              </a:rPr>
              <a:t>的输入对模型预测是否会有帮助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2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看这个例子：之前的输入都是</a:t>
            </a:r>
            <a:r>
              <a:rPr lang="en-US" altLang="zh-CN" b="0" dirty="0"/>
              <a:t>Tag</a:t>
            </a:r>
            <a:r>
              <a:rPr lang="zh-CN" altLang="en-US" b="0" dirty="0"/>
              <a:t>，即关键词；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我们分</a:t>
            </a:r>
            <a:r>
              <a:rPr lang="en-US" altLang="zh-CN" b="0" dirty="0"/>
              <a:t>Char-Level </a:t>
            </a:r>
            <a:r>
              <a:rPr lang="zh-CN" altLang="en-US" b="0" dirty="0"/>
              <a:t>和 </a:t>
            </a:r>
            <a:r>
              <a:rPr lang="en-US" altLang="zh-CN" b="0" dirty="0"/>
              <a:t>Token Level </a:t>
            </a:r>
            <a:r>
              <a:rPr lang="zh-CN" altLang="en-US" b="0" dirty="0"/>
              <a:t>两种情况，即字符级和词级的输入；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比如说，一段广告文本，对应的</a:t>
            </a:r>
            <a:r>
              <a:rPr lang="en-US" altLang="zh-CN" b="0" dirty="0"/>
              <a:t>Tag</a:t>
            </a:r>
            <a:r>
              <a:rPr lang="zh-CN" altLang="en-US" b="0" dirty="0"/>
              <a:t>输入、</a:t>
            </a:r>
            <a:r>
              <a:rPr lang="en-US" altLang="zh-CN" b="0" dirty="0"/>
              <a:t>Char</a:t>
            </a:r>
            <a:r>
              <a:rPr lang="zh-CN" altLang="en-US" b="0" dirty="0"/>
              <a:t>输入、</a:t>
            </a:r>
            <a:r>
              <a:rPr lang="en-US" altLang="zh-CN" b="0" dirty="0"/>
              <a:t>Token</a:t>
            </a:r>
            <a:r>
              <a:rPr lang="zh-CN" altLang="en-US" b="0" dirty="0"/>
              <a:t>输入分别是这三种情况；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4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引入更多后的文本信息，实验结果并不理想，如下：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可以看到，当输入变为</a:t>
            </a:r>
            <a:r>
              <a:rPr lang="en-US" altLang="zh-CN" dirty="0"/>
              <a:t>Char-Level</a:t>
            </a:r>
            <a:r>
              <a:rPr lang="zh-CN" altLang="en-US" dirty="0"/>
              <a:t>或者</a:t>
            </a:r>
            <a:r>
              <a:rPr lang="en-US" altLang="zh-CN" dirty="0"/>
              <a:t>Token-Level</a:t>
            </a:r>
            <a:r>
              <a:rPr lang="zh-CN" altLang="en-US" dirty="0"/>
              <a:t>时，</a:t>
            </a:r>
            <a:r>
              <a:rPr lang="en-US" altLang="zh-CN" dirty="0"/>
              <a:t>PR</a:t>
            </a:r>
            <a:r>
              <a:rPr lang="zh-CN" altLang="en-US" dirty="0"/>
              <a:t>的值均低于之前，即输入为关键词</a:t>
            </a:r>
            <a:r>
              <a:rPr lang="en-US" altLang="zh-CN" dirty="0"/>
              <a:t>Tag</a:t>
            </a:r>
            <a:r>
              <a:rPr lang="zh-CN" altLang="en-US" dirty="0"/>
              <a:t>的情况；性能损失较为明显；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而当把</a:t>
            </a:r>
            <a:r>
              <a:rPr lang="en-US" altLang="zh-CN" dirty="0"/>
              <a:t>Char-Level</a:t>
            </a:r>
            <a:r>
              <a:rPr lang="zh-CN" altLang="en-US" dirty="0"/>
              <a:t>、</a:t>
            </a:r>
            <a:r>
              <a:rPr lang="en-US" altLang="zh-CN" dirty="0"/>
              <a:t>Token-Level</a:t>
            </a:r>
            <a:r>
              <a:rPr lang="zh-CN" altLang="en-US" dirty="0"/>
              <a:t>的预测结果作为特征，加入到</a:t>
            </a:r>
            <a:r>
              <a:rPr lang="en-US" altLang="zh-CN" dirty="0"/>
              <a:t>CTR</a:t>
            </a:r>
            <a:r>
              <a:rPr lang="zh-CN" altLang="en-US" dirty="0"/>
              <a:t>预估模型时，也没有带来</a:t>
            </a:r>
            <a:r>
              <a:rPr lang="en-US" altLang="zh-CN" dirty="0"/>
              <a:t>AUC</a:t>
            </a:r>
            <a:r>
              <a:rPr lang="zh-CN" altLang="en-US" dirty="0"/>
              <a:t>的提升。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为什么会造成这样的原因，猜想是因为引入了过多的噪声，特别是</a:t>
            </a:r>
            <a:r>
              <a:rPr lang="en-US" altLang="zh-CN" dirty="0"/>
              <a:t>Char-Level</a:t>
            </a:r>
            <a:r>
              <a:rPr lang="zh-CN" altLang="en-US" dirty="0"/>
              <a:t>的情况，标点符号、停用词、动词等都全部作为模型的输入；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这个时候，模型输入除了关键词外，还有别的一些噪声词，这样一来，输入的词空间也变大，模型学习不到。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5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接下来对模型的改进，我们从热词入手，首先看一下词典。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我们的词典生成方式是这样，计算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，取</a:t>
            </a:r>
            <a:r>
              <a:rPr lang="en-US" altLang="zh-CN" sz="1200" b="0" dirty="0">
                <a:solidFill>
                  <a:srgbClr val="006699"/>
                </a:solidFill>
              </a:rPr>
              <a:t>top10000</a:t>
            </a:r>
            <a:r>
              <a:rPr lang="zh-CN" altLang="en-US" sz="1200" b="0" dirty="0">
                <a:solidFill>
                  <a:srgbClr val="006699"/>
                </a:solidFill>
              </a:rPr>
              <a:t>个词；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我们基于</a:t>
            </a:r>
            <a:r>
              <a:rPr lang="en-US" altLang="zh-CN" sz="1200" b="0" dirty="0">
                <a:solidFill>
                  <a:srgbClr val="006699"/>
                </a:solidFill>
              </a:rPr>
              <a:t>10038</a:t>
            </a:r>
            <a:r>
              <a:rPr lang="zh-CN" altLang="en-US" sz="1200" b="0" dirty="0">
                <a:solidFill>
                  <a:srgbClr val="006699"/>
                </a:solidFill>
              </a:rPr>
              <a:t>广告位最近的广告点击序列跑了一个新的词典，和线上正使用的词典做了一个对比，发现两个词典的交集不到</a:t>
            </a:r>
            <a:r>
              <a:rPr lang="en-US" altLang="zh-CN" sz="1200" b="0" dirty="0">
                <a:solidFill>
                  <a:srgbClr val="006699"/>
                </a:solidFill>
              </a:rPr>
              <a:t>5000</a:t>
            </a:r>
            <a:r>
              <a:rPr lang="zh-CN" altLang="en-US" sz="1200" b="0" dirty="0">
                <a:solidFill>
                  <a:srgbClr val="006699"/>
                </a:solidFill>
              </a:rPr>
              <a:t>个词。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这说明，其实我们应该实时的更新一下词典，因为投放的广告实际上随时间变化很快。</a:t>
            </a: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5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这张图展示的是目前线上的预测结果，可以看到，大部分样本预测的前几个词都相同，创意、底部、</a:t>
            </a:r>
            <a:r>
              <a:rPr lang="en-US" altLang="zh-CN" sz="1200" b="0" dirty="0">
                <a:solidFill>
                  <a:srgbClr val="006699"/>
                </a:solidFill>
              </a:rPr>
              <a:t>ot</a:t>
            </a:r>
            <a:r>
              <a:rPr lang="zh-CN" altLang="en-US" sz="1200" b="0" dirty="0">
                <a:solidFill>
                  <a:srgbClr val="006699"/>
                </a:solidFill>
              </a:rPr>
              <a:t>、图文这些；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热词现象非常明显；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特别是创意这个词，预测概率都是</a:t>
            </a:r>
            <a:r>
              <a:rPr lang="en-US" altLang="zh-CN" sz="1200" b="0" dirty="0">
                <a:solidFill>
                  <a:srgbClr val="006699"/>
                </a:solidFill>
              </a:rPr>
              <a:t>0.9</a:t>
            </a:r>
            <a:r>
              <a:rPr lang="zh-CN" altLang="en-US" sz="1200" b="0" dirty="0">
                <a:solidFill>
                  <a:srgbClr val="006699"/>
                </a:solidFill>
              </a:rPr>
              <a:t>几、</a:t>
            </a:r>
            <a:r>
              <a:rPr lang="en-US" altLang="zh-CN" sz="1200" b="0" dirty="0">
                <a:solidFill>
                  <a:srgbClr val="006699"/>
                </a:solidFill>
              </a:rPr>
              <a:t>0.8</a:t>
            </a:r>
            <a:r>
              <a:rPr lang="zh-CN" altLang="en-US" sz="1200" b="0" dirty="0">
                <a:solidFill>
                  <a:srgbClr val="006699"/>
                </a:solidFill>
              </a:rPr>
              <a:t>几这样；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2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后面这个，是我们重新跑了一个词典之后，再来训练模型，然后预测，得到的预测结果；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可以看到，还是有热词现象；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比如说，免费这个词就出现了很多次，实际上，免费是新词典里面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值最高的词；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热词问题，其实是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提取关键词带来的；因为不管是输入还是</a:t>
            </a:r>
            <a:r>
              <a:rPr lang="en-US" altLang="zh-CN" sz="1200" b="0" dirty="0">
                <a:solidFill>
                  <a:srgbClr val="006699"/>
                </a:solidFill>
              </a:rPr>
              <a:t>Label</a:t>
            </a:r>
            <a:r>
              <a:rPr lang="zh-CN" altLang="en-US" sz="1200" b="0" dirty="0">
                <a:solidFill>
                  <a:srgbClr val="006699"/>
                </a:solidFill>
              </a:rPr>
              <a:t>，都倾向于选那些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值高的词；这导致我们的模型预测出来的词大量都是热词；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8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70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怎么样去改进这个热词现象呢？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我们的想法就是说，改造</a:t>
            </a:r>
            <a:r>
              <a:rPr lang="en-US" altLang="zh-CN" sz="1200" b="0" dirty="0">
                <a:solidFill>
                  <a:srgbClr val="006699"/>
                </a:solidFill>
              </a:rPr>
              <a:t>loss</a:t>
            </a:r>
            <a:r>
              <a:rPr lang="zh-CN" altLang="en-US" sz="1200" b="0" dirty="0">
                <a:solidFill>
                  <a:srgbClr val="006699"/>
                </a:solidFill>
              </a:rPr>
              <a:t>，根据</a:t>
            </a:r>
            <a:r>
              <a:rPr lang="en-US" altLang="zh-CN" sz="1200" b="0" dirty="0" err="1">
                <a:solidFill>
                  <a:srgbClr val="006699"/>
                </a:solidFill>
              </a:rPr>
              <a:t>idf</a:t>
            </a:r>
            <a:r>
              <a:rPr lang="zh-CN" altLang="en-US" sz="1200" b="0" dirty="0">
                <a:solidFill>
                  <a:srgbClr val="006699"/>
                </a:solidFill>
              </a:rPr>
              <a:t>值的来修正概率；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注意到，</a:t>
            </a:r>
            <a:r>
              <a:rPr lang="en-US" altLang="zh-CN" sz="1200" b="0" dirty="0" err="1">
                <a:solidFill>
                  <a:srgbClr val="006699"/>
                </a:solidFill>
              </a:rPr>
              <a:t>idf</a:t>
            </a:r>
            <a:r>
              <a:rPr lang="zh-CN" altLang="en-US" sz="1200" b="0" dirty="0">
                <a:solidFill>
                  <a:srgbClr val="006699"/>
                </a:solidFill>
              </a:rPr>
              <a:t>值的分布在同一量级（</a:t>
            </a:r>
            <a:r>
              <a:rPr lang="en-US" altLang="zh-CN" sz="1200" b="0" dirty="0">
                <a:solidFill>
                  <a:srgbClr val="006699"/>
                </a:solidFill>
              </a:rPr>
              <a:t>2~15</a:t>
            </a:r>
            <a:r>
              <a:rPr lang="zh-CN" altLang="en-US" sz="1200" b="0" dirty="0">
                <a:solidFill>
                  <a:srgbClr val="006699"/>
                </a:solidFill>
              </a:rPr>
              <a:t>），而且热词对应的</a:t>
            </a:r>
            <a:r>
              <a:rPr lang="en-US" altLang="zh-CN" sz="1200" b="0" dirty="0" err="1">
                <a:solidFill>
                  <a:srgbClr val="006699"/>
                </a:solidFill>
              </a:rPr>
              <a:t>idf</a:t>
            </a:r>
            <a:r>
              <a:rPr lang="zh-CN" altLang="en-US" sz="1200" b="0" dirty="0">
                <a:solidFill>
                  <a:srgbClr val="006699"/>
                </a:solidFill>
              </a:rPr>
              <a:t>值较小，通过</a:t>
            </a:r>
            <a:r>
              <a:rPr lang="en-US" altLang="zh-CN" sz="1200" b="0" dirty="0" err="1">
                <a:solidFill>
                  <a:srgbClr val="006699"/>
                </a:solidFill>
              </a:rPr>
              <a:t>softmax</a:t>
            </a:r>
            <a:r>
              <a:rPr lang="zh-CN" altLang="en-US" sz="1200" b="0" dirty="0">
                <a:solidFill>
                  <a:srgbClr val="006699"/>
                </a:solidFill>
              </a:rPr>
              <a:t>，赋予热词较低的概率，非热词较大的概率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28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热词效果评估，自己想了一个评估方法，统计一下预测出来的词有多少词出现在</a:t>
            </a:r>
            <a:r>
              <a:rPr lang="en-US" altLang="zh-CN" sz="1200" b="0" dirty="0">
                <a:solidFill>
                  <a:srgbClr val="006699"/>
                </a:solidFill>
              </a:rPr>
              <a:t>top100</a:t>
            </a:r>
            <a:r>
              <a:rPr lang="zh-CN" altLang="en-US" sz="1200" b="0" dirty="0">
                <a:solidFill>
                  <a:srgbClr val="006699"/>
                </a:solidFill>
              </a:rPr>
              <a:t>，看一下占比情况；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左边这个图就是一些热词，比如说免费、京东、小说这些；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我们发现，改进前后都接近</a:t>
            </a:r>
            <a:r>
              <a:rPr lang="en-US" altLang="zh-CN" sz="1200" b="0" dirty="0">
                <a:solidFill>
                  <a:srgbClr val="006699"/>
                </a:solidFill>
              </a:rPr>
              <a:t>31%</a:t>
            </a:r>
            <a:r>
              <a:rPr lang="zh-CN" altLang="en-US" sz="1200" b="0" dirty="0">
                <a:solidFill>
                  <a:srgbClr val="006699"/>
                </a:solidFill>
              </a:rPr>
              <a:t>；通过简单的修改</a:t>
            </a:r>
            <a:r>
              <a:rPr lang="en-US" altLang="zh-CN" sz="1200" b="0" dirty="0">
                <a:solidFill>
                  <a:srgbClr val="006699"/>
                </a:solidFill>
              </a:rPr>
              <a:t>loss</a:t>
            </a:r>
            <a:r>
              <a:rPr lang="zh-CN" altLang="en-US" sz="1200" b="0" dirty="0">
                <a:solidFill>
                  <a:srgbClr val="006699"/>
                </a:solidFill>
              </a:rPr>
              <a:t>里面的概率并不能减轻热词现象；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思考：目前的输入、输出都是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提取的关键词，尤其</a:t>
            </a:r>
            <a:r>
              <a:rPr lang="en-US" altLang="zh-CN" sz="1200" b="0" dirty="0">
                <a:solidFill>
                  <a:srgbClr val="006699"/>
                </a:solidFill>
              </a:rPr>
              <a:t>Label</a:t>
            </a:r>
            <a:r>
              <a:rPr lang="zh-CN" altLang="en-US" sz="1200" b="0" dirty="0">
                <a:solidFill>
                  <a:srgbClr val="006699"/>
                </a:solidFill>
              </a:rPr>
              <a:t>，由于大部分样本的</a:t>
            </a:r>
            <a:r>
              <a:rPr lang="en-US" altLang="zh-CN" sz="1200" b="0" dirty="0">
                <a:solidFill>
                  <a:srgbClr val="006699"/>
                </a:solidFill>
              </a:rPr>
              <a:t>label</a:t>
            </a:r>
            <a:r>
              <a:rPr lang="zh-CN" altLang="en-US" sz="1200" b="0" dirty="0">
                <a:solidFill>
                  <a:srgbClr val="006699"/>
                </a:solidFill>
              </a:rPr>
              <a:t>都有热词，不可避免地，预测出来的词自然也存在大量热词</a:t>
            </a:r>
            <a:r>
              <a:rPr lang="en-US" altLang="zh-CN" sz="1200" b="0" dirty="0">
                <a:solidFill>
                  <a:srgbClr val="006699"/>
                </a:solidFill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所以改善热词需要从提取关键词入手。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9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总结一下整个实验，收获其实有以下几点：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第一，就是</a:t>
            </a:r>
            <a:r>
              <a:rPr lang="en-US" altLang="zh-CN" sz="1200" b="1" dirty="0">
                <a:solidFill>
                  <a:srgbClr val="006699"/>
                </a:solidFill>
              </a:rPr>
              <a:t>Transformer</a:t>
            </a:r>
            <a:r>
              <a:rPr lang="zh-CN" altLang="en-US" sz="1200" b="1" dirty="0">
                <a:solidFill>
                  <a:srgbClr val="006699"/>
                </a:solidFill>
              </a:rPr>
              <a:t>在广告</a:t>
            </a:r>
            <a:r>
              <a:rPr lang="en-US" altLang="zh-CN" sz="1200" b="1" dirty="0">
                <a:solidFill>
                  <a:srgbClr val="006699"/>
                </a:solidFill>
              </a:rPr>
              <a:t>Tag</a:t>
            </a:r>
            <a:r>
              <a:rPr lang="zh-CN" altLang="en-US" sz="1200" b="1" dirty="0">
                <a:solidFill>
                  <a:srgbClr val="006699"/>
                </a:solidFill>
              </a:rPr>
              <a:t>兴趣预测这项任务上可行，因为在同样条件下，</a:t>
            </a:r>
            <a:r>
              <a:rPr lang="en-US" altLang="zh-CN" sz="1200" b="1" dirty="0">
                <a:solidFill>
                  <a:srgbClr val="006699"/>
                </a:solidFill>
              </a:rPr>
              <a:t>Tag</a:t>
            </a:r>
            <a:r>
              <a:rPr lang="zh-CN" altLang="en-US" sz="1200" b="1" dirty="0">
                <a:solidFill>
                  <a:srgbClr val="006699"/>
                </a:solidFill>
              </a:rPr>
              <a:t>预测的</a:t>
            </a:r>
            <a:r>
              <a:rPr lang="en-US" altLang="zh-CN" sz="1200" b="1" dirty="0">
                <a:solidFill>
                  <a:srgbClr val="006699"/>
                </a:solidFill>
              </a:rPr>
              <a:t>PR</a:t>
            </a:r>
            <a:r>
              <a:rPr lang="zh-CN" altLang="en-US" sz="1200" b="1" dirty="0">
                <a:solidFill>
                  <a:srgbClr val="006699"/>
                </a:solidFill>
              </a:rPr>
              <a:t>指标以及</a:t>
            </a:r>
            <a:r>
              <a:rPr lang="en-US" altLang="zh-CN" sz="1200" b="1" dirty="0">
                <a:solidFill>
                  <a:srgbClr val="006699"/>
                </a:solidFill>
              </a:rPr>
              <a:t>CTR</a:t>
            </a:r>
            <a:r>
              <a:rPr lang="zh-CN" altLang="en-US" sz="1200" b="1" dirty="0">
                <a:solidFill>
                  <a:srgbClr val="006699"/>
                </a:solidFill>
              </a:rPr>
              <a:t>模型的</a:t>
            </a:r>
            <a:r>
              <a:rPr lang="en-US" altLang="zh-CN" sz="1200" b="1" dirty="0">
                <a:solidFill>
                  <a:srgbClr val="006699"/>
                </a:solidFill>
              </a:rPr>
              <a:t>AUC</a:t>
            </a:r>
            <a:r>
              <a:rPr lang="zh-CN" altLang="en-US" sz="1200" b="1" dirty="0">
                <a:solidFill>
                  <a:srgbClr val="006699"/>
                </a:solidFill>
              </a:rPr>
              <a:t>都有提升；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第二，就是在模型的改进上，</a:t>
            </a:r>
            <a:r>
              <a:rPr lang="en-US" altLang="zh-CN" sz="1200" b="1" dirty="0">
                <a:solidFill>
                  <a:srgbClr val="006699"/>
                </a:solidFill>
              </a:rPr>
              <a:t>Char-Level</a:t>
            </a:r>
            <a:r>
              <a:rPr lang="zh-CN" altLang="en-US" sz="1200" b="1" dirty="0">
                <a:solidFill>
                  <a:srgbClr val="006699"/>
                </a:solidFill>
              </a:rPr>
              <a:t>和</a:t>
            </a:r>
            <a:r>
              <a:rPr lang="en-US" altLang="zh-CN" sz="1200" b="1" dirty="0">
                <a:solidFill>
                  <a:srgbClr val="006699"/>
                </a:solidFill>
              </a:rPr>
              <a:t>Token-Level</a:t>
            </a:r>
            <a:r>
              <a:rPr lang="zh-CN" altLang="en-US" sz="1200" b="1" dirty="0">
                <a:solidFill>
                  <a:srgbClr val="006699"/>
                </a:solidFill>
              </a:rPr>
              <a:t>这条路其实是走不通的，因为，除了关键词外，引入其他文本信息会带来更多的噪声，这让模型学习变得更加困难；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我们的任务本质还是一个通过关键词来预测关键词的任务，所以，提关键词这一步很重要；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第三，随着投放的广告的变化，时间的变化，关键词</a:t>
            </a:r>
            <a:r>
              <a:rPr lang="en-US" altLang="zh-CN" sz="1200" b="1" dirty="0">
                <a:solidFill>
                  <a:srgbClr val="006699"/>
                </a:solidFill>
              </a:rPr>
              <a:t>Tag</a:t>
            </a:r>
            <a:r>
              <a:rPr lang="zh-CN" altLang="en-US" sz="1200" b="1" dirty="0">
                <a:solidFill>
                  <a:srgbClr val="006699"/>
                </a:solidFill>
              </a:rPr>
              <a:t>也会有较大变化，所以我们应当实时的更新一下词典；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第四，目前使用的</a:t>
            </a:r>
            <a:r>
              <a:rPr lang="en-US" altLang="zh-CN" sz="1200" b="1" dirty="0" err="1">
                <a:solidFill>
                  <a:srgbClr val="006699"/>
                </a:solidFill>
              </a:rPr>
              <a:t>tfidf</a:t>
            </a:r>
            <a:r>
              <a:rPr lang="zh-CN" altLang="en-US" sz="1200" b="1" dirty="0">
                <a:solidFill>
                  <a:srgbClr val="006699"/>
                </a:solidFill>
              </a:rPr>
              <a:t>关键词提取方式，会带来较为明显的热词现象，因为训练阶段，大量的</a:t>
            </a:r>
            <a:r>
              <a:rPr lang="en-US" altLang="zh-CN" sz="1200" b="1" dirty="0">
                <a:solidFill>
                  <a:srgbClr val="006699"/>
                </a:solidFill>
              </a:rPr>
              <a:t>label</a:t>
            </a:r>
            <a:r>
              <a:rPr lang="zh-CN" altLang="en-US" sz="1200" b="1" dirty="0">
                <a:solidFill>
                  <a:srgbClr val="006699"/>
                </a:solidFill>
              </a:rPr>
              <a:t>都是热词，比如，大部分样本都有免费这个词；这样，模型预测结果会有很多免费；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后期的话，改善热词现象应该从关键词的提取方式入手。</a:t>
            </a:r>
            <a:endParaRPr lang="en-US" altLang="zh-CN" sz="1200" b="1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4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最后是未来方向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8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3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6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就在上个月，阿里的搜索推荐团队发了这样一篇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《BST for E-commerce Recommendation》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在这篇文章里呢，他们提到，用户行为序列其实是一种非常重要的信号，这种信号对于预测用户未来的点击能起到关键作用；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比方说，在电商场景下，</a:t>
            </a:r>
            <a:r>
              <a:rPr lang="zh-CN" altLang="en-US" b="1" dirty="0"/>
              <a:t>用户买了一部 手机</a:t>
            </a:r>
            <a:r>
              <a:rPr lang="en-US" altLang="zh-CN" b="1" dirty="0"/>
              <a:t> </a:t>
            </a:r>
            <a:r>
              <a:rPr lang="zh-CN" altLang="en-US" b="1" dirty="0"/>
              <a:t>后，往往会点击手机外壳，或者在买了一条裤子后试图找到合适的鞋子；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所以呢，他们首次使用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模型捕获用户行为序列的序列信号，供电子商务场景的推荐系统使用；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讲一下这个模型；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我做的这个工作和这个有一点相似之处，都是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，都是用户的行为序列；不同的是，他们是直接把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用在了推荐这整个大的架构上；而我们，是通过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来预测一下用户感兴趣的广告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，也就是关键词；再把预测的结果作为特征，放到我们的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预估模型当中。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5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所以说我的工作，其实就是从历史点击里面，预测用户感兴趣的广告</a:t>
            </a:r>
            <a:r>
              <a:rPr lang="en-US" altLang="zh-CN" b="0" dirty="0"/>
              <a:t>Tag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比如说第一个例子，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有一个用户点击过买车的广告，接下来他可能点击比如保险、车险的广告；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同样，有一个用户点击过成龙代言的游戏，那么他可能对别的游戏感兴趣，别的游戏关键词是哪些？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广告</a:t>
            </a:r>
            <a:r>
              <a:rPr lang="en-US" altLang="zh-CN" b="0" dirty="0"/>
              <a:t>Tag</a:t>
            </a:r>
            <a:r>
              <a:rPr lang="zh-CN" altLang="en-US" b="0" dirty="0"/>
              <a:t>预测，实际上可以分解为两个任务，第一就是如何从广告文本里提取</a:t>
            </a:r>
            <a:r>
              <a:rPr lang="en-US" altLang="zh-CN" b="0" dirty="0"/>
              <a:t>Tag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提取的关键词应该能够尽量反映广告的主要内容，或者说商品的特点；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比如说：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从“京东，货到付款两件套，谁穿谁年轻”，可以提取出关键词“京东”、“货到付款”、“两件套”、“年轻”，我们可以知道这件商品是两件套，另外有货到付款的服务；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最后一条广告，提取的关键词反应了商品</a:t>
            </a:r>
            <a:r>
              <a:rPr lang="en-US" altLang="zh-CN" b="0" dirty="0"/>
              <a:t>——</a:t>
            </a:r>
            <a:r>
              <a:rPr lang="zh-CN" altLang="en-US" b="0" dirty="0"/>
              <a:t>古装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提取</a:t>
            </a:r>
            <a:r>
              <a:rPr lang="en-US" altLang="zh-CN" dirty="0"/>
              <a:t>Tag</a:t>
            </a:r>
            <a:r>
              <a:rPr lang="zh-CN" altLang="en-US" dirty="0"/>
              <a:t>的方式，无监督和有监督都对应一些方法。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无监督方法如基于</a:t>
            </a:r>
            <a:r>
              <a:rPr lang="en-US" altLang="zh-CN" dirty="0"/>
              <a:t>tfidf</a:t>
            </a:r>
            <a:r>
              <a:rPr lang="zh-CN" altLang="en-US" dirty="0"/>
              <a:t>值，基于</a:t>
            </a:r>
            <a:r>
              <a:rPr lang="en-US" altLang="zh-CN" dirty="0"/>
              <a:t>TextRank</a:t>
            </a:r>
            <a:r>
              <a:rPr lang="zh-CN" altLang="en-US" dirty="0"/>
              <a:t>，或者说基于主题模型的算法。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有监督方法，其实就是把提关键词看作一个序列标注问题，通过有监督的学习；注意到</a:t>
            </a:r>
            <a:r>
              <a:rPr lang="en-US" altLang="zh-CN" dirty="0"/>
              <a:t>AMS</a:t>
            </a:r>
            <a:r>
              <a:rPr lang="zh-CN" altLang="en-US" dirty="0"/>
              <a:t>团队实现了一个</a:t>
            </a:r>
            <a:r>
              <a:rPr lang="en-US" altLang="zh-CN" dirty="0"/>
              <a:t>LabelNet</a:t>
            </a:r>
            <a:r>
              <a:rPr lang="zh-CN" altLang="en-US" dirty="0"/>
              <a:t>，专门用来提广告关键词的工具；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分析我们的场景：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首先，广告文本主要来源于</a:t>
            </a:r>
            <a:r>
              <a:rPr lang="en-US" altLang="zh-CN" dirty="0"/>
              <a:t>OCR</a:t>
            </a:r>
            <a:r>
              <a:rPr lang="zh-CN" altLang="en-US" dirty="0"/>
              <a:t>文本，以短文本为主。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今天投的广告，和下周投的广告有很大区别，所以提取关键词的方法应该能快速迭代，满足实际要求；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目前，我们采用的是基于</a:t>
            </a:r>
            <a:r>
              <a:rPr lang="en-US" altLang="zh-CN" dirty="0"/>
              <a:t>tfidf</a:t>
            </a:r>
            <a:r>
              <a:rPr lang="zh-CN" altLang="en-US" dirty="0"/>
              <a:t>的方案，当然，这种方式也存在一些问题，后面会讲到。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9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接下来是如何预测的问题。前面提到，我们的数据是用户历史点击行为，也就是点击序列；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利用时序模型来捕捉用户点击序列的信号其实咱们组做的比较早，我在</a:t>
            </a:r>
            <a:r>
              <a:rPr lang="en-US" altLang="zh-CN" b="0" dirty="0"/>
              <a:t>KM</a:t>
            </a:r>
            <a:r>
              <a:rPr lang="zh-CN" altLang="en-US" b="0" dirty="0"/>
              <a:t>上看到</a:t>
            </a:r>
            <a:r>
              <a:rPr lang="en-US" altLang="zh-CN" b="0" dirty="0"/>
              <a:t>Karen</a:t>
            </a:r>
            <a:r>
              <a:rPr lang="zh-CN" altLang="en-US" b="0" dirty="0"/>
              <a:t>姐的文章是</a:t>
            </a:r>
            <a:r>
              <a:rPr lang="en-US" altLang="zh-CN" b="0" dirty="0"/>
              <a:t>2018</a:t>
            </a:r>
            <a:r>
              <a:rPr lang="zh-CN" altLang="en-US" b="0" dirty="0"/>
              <a:t>年</a:t>
            </a:r>
            <a:r>
              <a:rPr lang="en-US" altLang="zh-CN" b="0" dirty="0"/>
              <a:t>1</a:t>
            </a:r>
            <a:r>
              <a:rPr lang="zh-CN" altLang="en-US" b="0" dirty="0"/>
              <a:t>月份的，比阿里这个早；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目前现网正在使用的模型是基于</a:t>
            </a:r>
            <a:r>
              <a:rPr lang="en-US" altLang="zh-CN" b="0" dirty="0"/>
              <a:t>LSTM</a:t>
            </a:r>
            <a:r>
              <a:rPr lang="zh-CN" altLang="en-US" b="0" dirty="0"/>
              <a:t>的</a:t>
            </a:r>
            <a:r>
              <a:rPr lang="en-US" altLang="zh-CN" b="0" dirty="0"/>
              <a:t>seq2seq</a:t>
            </a:r>
            <a:r>
              <a:rPr lang="zh-CN" altLang="en-US" b="0" dirty="0"/>
              <a:t>模型；就是图里面展示的</a:t>
            </a:r>
            <a:r>
              <a:rPr lang="zh-CN" altLang="en-US" b="0"/>
              <a:t>这个模型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目前现网的逻辑是：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每个广告有多个一个或多个</a:t>
            </a:r>
            <a:r>
              <a:rPr lang="en-US" altLang="zh-CN" b="0" dirty="0"/>
              <a:t>tag</a:t>
            </a:r>
            <a:r>
              <a:rPr lang="zh-CN" altLang="en-US" b="0" dirty="0"/>
              <a:t>，通过词向量来表示</a:t>
            </a:r>
            <a:r>
              <a:rPr lang="en-US" altLang="zh-CN" b="0" dirty="0"/>
              <a:t>tag</a:t>
            </a:r>
            <a:r>
              <a:rPr lang="zh-CN" altLang="en-US" b="0" dirty="0"/>
              <a:t>，然后每个广告的</a:t>
            </a:r>
            <a:r>
              <a:rPr lang="en-US" altLang="zh-CN" b="0" dirty="0"/>
              <a:t>tag</a:t>
            </a:r>
            <a:r>
              <a:rPr lang="zh-CN" altLang="en-US" b="0" dirty="0"/>
              <a:t>做</a:t>
            </a:r>
            <a:r>
              <a:rPr lang="en-US" altLang="zh-CN" b="0" dirty="0"/>
              <a:t>avg-pooling</a:t>
            </a:r>
            <a:r>
              <a:rPr lang="zh-CN" altLang="en-US" b="0" dirty="0"/>
              <a:t>，以此来表示一个</a:t>
            </a:r>
            <a:r>
              <a:rPr lang="en-US" altLang="zh-CN" b="0" dirty="0"/>
              <a:t>ad</a:t>
            </a:r>
            <a:r>
              <a:rPr lang="zh-CN" altLang="en-US" b="0" dirty="0"/>
              <a:t>，作为</a:t>
            </a:r>
            <a:r>
              <a:rPr lang="en-US" altLang="zh-CN" b="0" dirty="0" err="1"/>
              <a:t>lstm</a:t>
            </a:r>
            <a:r>
              <a:rPr lang="zh-CN" altLang="en-US" b="0" dirty="0"/>
              <a:t>的输入；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在预测的时候，使用</a:t>
            </a:r>
            <a:r>
              <a:rPr lang="en-US" altLang="zh-CN" b="0" dirty="0"/>
              <a:t>LSTM</a:t>
            </a:r>
            <a:r>
              <a:rPr lang="zh-CN" altLang="en-US" b="0" dirty="0"/>
              <a:t>最后一个</a:t>
            </a:r>
            <a:r>
              <a:rPr lang="en-US" altLang="zh-CN" b="0" dirty="0"/>
              <a:t>step</a:t>
            </a:r>
            <a:r>
              <a:rPr lang="zh-CN" altLang="en-US" b="0" dirty="0"/>
              <a:t>的输出，接一个</a:t>
            </a:r>
            <a:r>
              <a:rPr lang="en-US" altLang="zh-CN" b="0" dirty="0"/>
              <a:t>fc</a:t>
            </a:r>
            <a:r>
              <a:rPr lang="zh-CN" altLang="en-US" b="0" dirty="0"/>
              <a:t>，然后</a:t>
            </a:r>
            <a:r>
              <a:rPr lang="en-US" altLang="zh-CN" b="0" dirty="0" err="1"/>
              <a:t>softmax</a:t>
            </a:r>
            <a:r>
              <a:rPr lang="zh-CN" altLang="en-US" b="0" dirty="0"/>
              <a:t>进行分类；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预测结果，取概率最大的</a:t>
            </a:r>
            <a:r>
              <a:rPr lang="en-US" altLang="zh-CN" b="0" dirty="0"/>
              <a:t>10</a:t>
            </a:r>
            <a:r>
              <a:rPr lang="zh-CN" altLang="en-US" b="0" dirty="0"/>
              <a:t>个词；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接下来就是我们这次用到的</a:t>
            </a:r>
            <a:r>
              <a:rPr lang="en-US" altLang="zh-CN" b="0" dirty="0"/>
              <a:t>Transformer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Transformer</a:t>
            </a:r>
            <a:r>
              <a:rPr lang="zh-CN" altLang="en-US" b="0" dirty="0"/>
              <a:t>最早被提出来解决机器翻译任务，在这之前，</a:t>
            </a:r>
            <a:r>
              <a:rPr lang="en-US" altLang="zh-CN" b="0" dirty="0"/>
              <a:t>seq2seq</a:t>
            </a:r>
            <a:r>
              <a:rPr lang="zh-CN" altLang="en-US" b="0" dirty="0"/>
              <a:t>是机器翻译的主流方法；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这里，广告</a:t>
            </a:r>
            <a:r>
              <a:rPr lang="en-US" altLang="zh-CN" b="0" dirty="0"/>
              <a:t>tag</a:t>
            </a:r>
            <a:r>
              <a:rPr lang="zh-CN" altLang="en-US" b="0" dirty="0"/>
              <a:t>兴趣预测为什么想到用</a:t>
            </a:r>
            <a:r>
              <a:rPr lang="en-US" altLang="zh-CN" b="0" dirty="0"/>
              <a:t>Transformer?</a:t>
            </a:r>
            <a:r>
              <a:rPr lang="zh-CN" altLang="en-US" b="0" dirty="0"/>
              <a:t>原因主要有三点：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第一：我们知道，在</a:t>
            </a:r>
            <a:r>
              <a:rPr lang="en-US" altLang="zh-CN" b="0" dirty="0"/>
              <a:t>NLP</a:t>
            </a:r>
            <a:r>
              <a:rPr lang="zh-CN" altLang="en-US" b="0" dirty="0"/>
              <a:t>里面，</a:t>
            </a:r>
            <a:r>
              <a:rPr lang="en-US" altLang="zh-CN" b="0" dirty="0"/>
              <a:t>Transformer </a:t>
            </a:r>
            <a:r>
              <a:rPr lang="zh-CN" altLang="en-US" b="0" dirty="0"/>
              <a:t>的优点是：能更好地捕获句子中单词之间的依赖性；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对应来看，在我们的场景里面，我们是想通过</a:t>
            </a:r>
            <a:r>
              <a:rPr lang="en-US" altLang="zh-CN" b="0" dirty="0"/>
              <a:t>Transformer </a:t>
            </a:r>
            <a:r>
              <a:rPr lang="zh-CN" altLang="en-US" b="0" dirty="0"/>
              <a:t>抽取用户点击广告序列中，广告之间的这种“依赖关系”；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就像前面说到的，用户的点击行为是具有连续性的，比如说点了裤子的广告，接下来可能会点鞋的广告；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我们想要抽取的就是裤子和鞋之间的这种依赖关系，</a:t>
            </a:r>
            <a:r>
              <a:rPr lang="en-US" altLang="zh-CN" b="0" dirty="0"/>
              <a:t>Transformer </a:t>
            </a:r>
            <a:r>
              <a:rPr lang="zh-CN" altLang="en-US" b="0" dirty="0"/>
              <a:t>通过 </a:t>
            </a:r>
            <a:r>
              <a:rPr lang="en-US" altLang="zh-CN" b="0" dirty="0"/>
              <a:t>self-attention</a:t>
            </a:r>
            <a:r>
              <a:rPr lang="zh-CN" altLang="en-US" b="0" dirty="0"/>
              <a:t>来完成这一点，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这对我们后续的兴趣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预测会起到关键作用；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8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第二：从这两个图我们可以看到</a:t>
            </a:r>
            <a:r>
              <a:rPr lang="en-US" altLang="zh-CN" b="0" dirty="0"/>
              <a:t>lstm</a:t>
            </a:r>
            <a:r>
              <a:rPr lang="zh-CN" altLang="en-US" b="0" dirty="0"/>
              <a:t>和</a:t>
            </a:r>
            <a:r>
              <a:rPr lang="en-US" altLang="zh-CN" b="0" dirty="0"/>
              <a:t>transformer</a:t>
            </a:r>
            <a:r>
              <a:rPr lang="zh-CN" altLang="en-US" b="0" dirty="0"/>
              <a:t>的主要区别；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相比于</a:t>
            </a:r>
            <a:r>
              <a:rPr lang="en-US" altLang="zh-CN" b="0" dirty="0"/>
              <a:t>lstm</a:t>
            </a:r>
            <a:r>
              <a:rPr lang="zh-CN" altLang="en-US" b="0" dirty="0"/>
              <a:t>，</a:t>
            </a:r>
            <a:r>
              <a:rPr lang="en-US" altLang="zh-CN" b="0" dirty="0"/>
              <a:t>transformer</a:t>
            </a:r>
            <a:r>
              <a:rPr lang="zh-CN" altLang="en-US" b="0" dirty="0"/>
              <a:t>通过 </a:t>
            </a:r>
            <a:r>
              <a:rPr lang="en-US" altLang="zh-CN" b="0" dirty="0"/>
              <a:t>attention layer</a:t>
            </a:r>
            <a:r>
              <a:rPr lang="zh-CN" altLang="en-US" b="0" dirty="0"/>
              <a:t>进行学习，右边这个图的虚线就表示动态学习权重，类似全连接，因此对全局信息的捕捉更完整；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对应到用户点击行为，它的物理意义就是：可以更加充分地考虑用户历史点击广告之前的关系；而基于</a:t>
            </a:r>
            <a:r>
              <a:rPr lang="en-US" altLang="zh-CN" b="0" dirty="0" err="1"/>
              <a:t>lstm</a:t>
            </a:r>
            <a:r>
              <a:rPr lang="zh-CN" altLang="en-US" b="0" dirty="0"/>
              <a:t>的结构，这样的性能会稍差一些。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第三：组内目前没有在</a:t>
            </a:r>
            <a:r>
              <a:rPr lang="en-US" altLang="zh-CN" b="0" dirty="0"/>
              <a:t>Transformer</a:t>
            </a:r>
            <a:r>
              <a:rPr lang="zh-CN" altLang="en-US" b="0" dirty="0"/>
              <a:t>这个模型上做过尝试，所以</a:t>
            </a:r>
            <a:r>
              <a:rPr lang="en-US" altLang="zh-CN" b="0" dirty="0"/>
              <a:t>Transformer</a:t>
            </a:r>
            <a:r>
              <a:rPr lang="zh-CN" altLang="en-US" b="0" dirty="0"/>
              <a:t>在广告</a:t>
            </a:r>
            <a:r>
              <a:rPr lang="en-US" altLang="zh-CN" b="0" dirty="0"/>
              <a:t>tag</a:t>
            </a:r>
            <a:r>
              <a:rPr lang="zh-CN" altLang="en-US" b="0" dirty="0"/>
              <a:t>兴趣预测这一任务上是否会有更好的性能呢？</a:t>
            </a:r>
            <a:r>
              <a:rPr lang="en-US" altLang="zh-CN" b="0" dirty="0"/>
              <a:t>——</a:t>
            </a:r>
            <a:r>
              <a:rPr lang="zh-CN" altLang="en-US" b="0" dirty="0"/>
              <a:t>值得探索！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Transformer</a:t>
            </a:r>
            <a:r>
              <a:rPr lang="zh-CN" altLang="en-US" b="0" dirty="0"/>
              <a:t>应用，对应到我们的场景，只需要切换一下中间层；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把前面的</a:t>
            </a:r>
            <a:r>
              <a:rPr lang="en-US" altLang="zh-CN" b="0" dirty="0"/>
              <a:t>LSTM Layer</a:t>
            </a:r>
            <a:r>
              <a:rPr lang="zh-CN" altLang="en-US" b="0" dirty="0"/>
              <a:t>换成</a:t>
            </a:r>
            <a:r>
              <a:rPr lang="en-US" altLang="zh-CN" b="0" dirty="0"/>
              <a:t>attention layer</a:t>
            </a:r>
            <a:r>
              <a:rPr lang="zh-CN" altLang="en-US" b="0" dirty="0"/>
              <a:t>，在得到每个广告的表征之后，仍然通过</a:t>
            </a:r>
            <a:r>
              <a:rPr lang="en-US" altLang="zh-CN" b="0" dirty="0"/>
              <a:t>avg pooling </a:t>
            </a:r>
            <a:r>
              <a:rPr lang="zh-CN" altLang="en-US" b="0" dirty="0"/>
              <a:t>的方式，得到所有广告的文本表征，最后进行预测；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同样，这里的预测空间，仍是我们的词典中的所有</a:t>
            </a:r>
            <a:r>
              <a:rPr lang="en-US" altLang="zh-CN" b="0" dirty="0"/>
              <a:t>tag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4D771-0247-40F9-A48F-A32B7494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0F45F-1103-4158-8577-3AD959F9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BDF63-0BE8-4252-BA26-97B3AF7D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599F5-90B7-4AA4-B3E9-DABEDE49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E6562-844C-46A7-B8CF-289493ED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A6B11-266B-45ED-8E30-5ACFB55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E23D-E503-44B4-A558-054FD00D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716CC-8AAD-4FD7-92C9-1936CD87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4D28E-70AF-4E44-89B1-EFB6D3E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09D0E-B159-4104-928F-647DCCE3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20D6D-8D79-4F6A-914E-0F4D661E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1EDDA-17FC-43F1-B304-37759DF3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F8A75-BEC5-48D4-A30C-519EACD9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B3779-9282-4CFA-A20A-7C54A67C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4DC2C-A798-42FA-AD7E-3FA4A838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D434-8C96-46C3-BBE2-E6CEB99F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027ED-5E66-43A9-B646-E2BF5C57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4A14C-6B10-41AC-B7F0-F09838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A9B33-B924-43AD-AA7D-1CED2EB8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346DE-1CDB-43BF-9130-D955059C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4D602-3DC4-47E3-9EDB-035C4586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C7918-3E41-4433-A3B6-FEA6B5F1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28C14-D776-45F9-9D23-738496EA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C78DE-4C57-4C67-9BA7-12FDB300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443FC-F932-4067-9C50-168F84B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ADDC-20B2-4AD4-B404-7E1DFFB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798D-CDFE-4DC2-8848-BC56F2FD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1726E-DD31-4A5D-88F9-744309F4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0E8CE-FA68-425C-A2D2-FC80170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B72B2-2A54-48D5-84FE-7FE4C781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A2B06-FFFC-404A-A6AA-62794C24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4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B209B-6358-4693-80E0-0DAF2B78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48464-12D5-40D1-A4D9-BC340CCD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6C822-CD98-4752-892D-E24E6A3D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8C3BFF-1B3A-4E83-B239-D89B95CA8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95EA0-DA4E-4F7A-9763-C7C329C31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8F844-D2E0-4B0A-88FE-A8C18056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133C4-5B4B-440A-BEFB-1625292F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B9BE1-771E-41DE-855A-4F7B7333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C919-2D7E-44CE-A51C-3222869C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D4030-35F1-42F2-8495-CD82DD60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0DC4C-CF8C-4FD9-9813-38591E6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58B58-E16E-4DD0-9609-0BBEBF8B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3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50164-2730-4A91-93FF-07B20AAF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CCBAC9-B498-43F4-86F7-20DA9B4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BBA8C-E52A-4858-B406-C8FDE0A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2E250-75DB-4BFB-923C-2735335B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EF805-4F97-4CBA-88F3-FE77D97E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9836F-4F82-4935-9E90-3CB024B04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547C-190D-4C37-A9FF-C949491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AE9CD-A204-42AF-BE8B-DA6F3EED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0336C-52A8-4D66-85B8-C9EEF1A2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988B-055A-485B-8B93-106C5833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7BFFA8-429C-49C9-8757-E92805EB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4D39F-6B8B-4D60-A6D6-63D102C6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5AC8F-E849-4D44-B1A2-DAE5A419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180BE-A707-4955-846F-3CE93DD5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2B1F0-3822-4E7C-9B76-75FEDAE4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EA7A9D-5EB1-47D9-81F0-B7F4B1C9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61476-163A-4472-A20C-A412EDB1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40337-6F8A-4045-99F0-2E5861D9C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75BE-EDAA-4FEB-823E-45675E4FF017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9A25-F151-4B1C-A53E-4543EBBF3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EB90E-EC75-44E1-9B48-285D8EDA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8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6874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oa.com/articles/show/407674?kmref=guess_po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625707-0636-4917-A234-BA9A64DCD02C}"/>
              </a:ext>
            </a:extLst>
          </p:cNvPr>
          <p:cNvSpPr/>
          <p:nvPr/>
        </p:nvSpPr>
        <p:spPr>
          <a:xfrm>
            <a:off x="0" y="1589102"/>
            <a:ext cx="12192000" cy="3533314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实习工作分享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广告</a:t>
            </a:r>
            <a:r>
              <a:rPr lang="en-US" altLang="zh-CN" sz="4800" dirty="0">
                <a:solidFill>
                  <a:schemeClr val="bg1"/>
                </a:solidFill>
              </a:rPr>
              <a:t>Tag</a:t>
            </a:r>
            <a:r>
              <a:rPr lang="zh-CN" altLang="en-US" sz="4800" dirty="0">
                <a:solidFill>
                  <a:schemeClr val="bg1"/>
                </a:solidFill>
              </a:rPr>
              <a:t>兴趣预测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andydizhang(</a:t>
            </a:r>
            <a:r>
              <a:rPr lang="zh-CN" altLang="en-US" sz="2400" dirty="0">
                <a:solidFill>
                  <a:schemeClr val="bg1"/>
                </a:solidFill>
              </a:rPr>
              <a:t>张迪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2019-06-10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数据来源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73617-692B-496C-93E0-4919044913D9}"/>
              </a:ext>
            </a:extLst>
          </p:cNvPr>
          <p:cNvSpPr txBox="1"/>
          <p:nvPr/>
        </p:nvSpPr>
        <p:spPr>
          <a:xfrm>
            <a:off x="682102" y="24642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样本筛选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ED001B-0C79-4726-8597-9824441001D7}"/>
              </a:ext>
            </a:extLst>
          </p:cNvPr>
          <p:cNvSpPr/>
          <p:nvPr/>
        </p:nvSpPr>
        <p:spPr>
          <a:xfrm>
            <a:off x="885302" y="1725540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训练、预测数据均来自</a:t>
            </a:r>
            <a:r>
              <a:rPr lang="en-US" altLang="zh-CN" dirty="0"/>
              <a:t>10038</a:t>
            </a:r>
            <a:r>
              <a:rPr lang="zh-CN" altLang="en-US" dirty="0"/>
              <a:t>广告位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C401C2-0E12-4970-BA77-068A321B0A71}"/>
              </a:ext>
            </a:extLst>
          </p:cNvPr>
          <p:cNvSpPr/>
          <p:nvPr/>
        </p:nvSpPr>
        <p:spPr>
          <a:xfrm>
            <a:off x="885302" y="2785820"/>
            <a:ext cx="602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训练样本，历史点击广告数量：</a:t>
            </a:r>
            <a:r>
              <a:rPr lang="en-US" altLang="zh-CN" b="1" dirty="0"/>
              <a:t>[3, 32]</a:t>
            </a:r>
            <a:r>
              <a:rPr lang="zh-CN" altLang="en-US" b="1" dirty="0"/>
              <a:t>（</a:t>
            </a:r>
            <a:r>
              <a:rPr lang="en-US" altLang="zh-CN" b="1" dirty="0"/>
              <a:t>input + label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85ED2-98C4-427D-AF79-A19BF63F02CD}"/>
              </a:ext>
            </a:extLst>
          </p:cNvPr>
          <p:cNvSpPr/>
          <p:nvPr/>
        </p:nvSpPr>
        <p:spPr>
          <a:xfrm>
            <a:off x="885302" y="315515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预测样本，历史点击广告数量：</a:t>
            </a:r>
            <a:r>
              <a:rPr lang="en-US" altLang="zh-CN" b="1" dirty="0"/>
              <a:t>[2,</a:t>
            </a:r>
            <a:r>
              <a:rPr lang="zh-CN" altLang="en-US" b="1" dirty="0"/>
              <a:t> </a:t>
            </a:r>
            <a:r>
              <a:rPr lang="en-US" altLang="zh-CN" b="1" dirty="0"/>
              <a:t>32]</a:t>
            </a:r>
            <a:r>
              <a:rPr lang="zh-CN" altLang="en-US" b="1" dirty="0"/>
              <a:t> （</a:t>
            </a:r>
            <a:r>
              <a:rPr lang="en-US" altLang="zh-CN" b="1" dirty="0"/>
              <a:t>input only</a:t>
            </a:r>
            <a:r>
              <a:rPr lang="zh-CN" altLang="en-US" b="1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BC0287-3915-462F-8BBF-F47C85FE9144}"/>
              </a:ext>
            </a:extLst>
          </p:cNvPr>
          <p:cNvSpPr txBox="1"/>
          <p:nvPr/>
        </p:nvSpPr>
        <p:spPr>
          <a:xfrm>
            <a:off x="635614" y="43414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数据集划分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186654-64A5-451A-92B2-D9EFE6F29346}"/>
              </a:ext>
            </a:extLst>
          </p:cNvPr>
          <p:cNvSpPr/>
          <p:nvPr/>
        </p:nvSpPr>
        <p:spPr>
          <a:xfrm>
            <a:off x="838814" y="4682158"/>
            <a:ext cx="770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同一天的数据集（</a:t>
            </a:r>
            <a:r>
              <a:rPr lang="en-US" altLang="zh-CN" dirty="0"/>
              <a:t>20190518</a:t>
            </a:r>
            <a:r>
              <a:rPr lang="zh-CN" altLang="en-US" dirty="0"/>
              <a:t>），按用户划分，</a:t>
            </a:r>
            <a:r>
              <a:rPr lang="en-US" altLang="zh-CN" dirty="0"/>
              <a:t>80% train</a:t>
            </a:r>
            <a:r>
              <a:rPr lang="zh-CN" altLang="en-US" dirty="0"/>
              <a:t>，</a:t>
            </a:r>
            <a:r>
              <a:rPr lang="en-US" altLang="zh-CN" dirty="0"/>
              <a:t>20% validation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16A44-88D3-4777-8780-B9AB1A562FE2}"/>
              </a:ext>
            </a:extLst>
          </p:cNvPr>
          <p:cNvSpPr/>
          <p:nvPr/>
        </p:nvSpPr>
        <p:spPr>
          <a:xfrm>
            <a:off x="885302" y="3524484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根据</a:t>
            </a:r>
            <a:r>
              <a:rPr lang="en-US" altLang="zh-CN" dirty="0"/>
              <a:t>tfidf</a:t>
            </a:r>
            <a:r>
              <a:rPr lang="zh-CN" altLang="en-US" dirty="0"/>
              <a:t>排序，每条广告最多取</a:t>
            </a:r>
            <a:r>
              <a:rPr lang="en-US" altLang="zh-CN" b="1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样本分布</a:t>
            </a:r>
            <a:endParaRPr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0B344DB-280A-4ABD-B2EC-DDD10A69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2" y="1799430"/>
            <a:ext cx="3839098" cy="48799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EED001B-0C79-4726-8597-9824441001D7}"/>
              </a:ext>
            </a:extLst>
          </p:cNvPr>
          <p:cNvSpPr/>
          <p:nvPr/>
        </p:nvSpPr>
        <p:spPr>
          <a:xfrm>
            <a:off x="885302" y="1725540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用户点击</a:t>
            </a:r>
            <a:r>
              <a:rPr lang="zh-CN" altLang="en-US" b="1" dirty="0"/>
              <a:t>广告数量</a:t>
            </a:r>
            <a:r>
              <a:rPr lang="zh-CN" altLang="en-US" dirty="0"/>
              <a:t>分布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2954FB8-008F-450E-BBD5-F40F27EFF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43" y="1799430"/>
            <a:ext cx="3747432" cy="48799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F05C9D9-497E-4B01-A016-5CB61541336B}"/>
              </a:ext>
            </a:extLst>
          </p:cNvPr>
          <p:cNvSpPr/>
          <p:nvPr/>
        </p:nvSpPr>
        <p:spPr>
          <a:xfrm>
            <a:off x="7228952" y="1773255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广告</a:t>
            </a:r>
            <a:r>
              <a:rPr lang="en-US" altLang="zh-CN" b="1" dirty="0"/>
              <a:t>Tag</a:t>
            </a:r>
            <a:r>
              <a:rPr lang="zh-CN" altLang="en-US" b="1" dirty="0"/>
              <a:t>数量</a:t>
            </a:r>
            <a:r>
              <a:rPr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7077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评价指标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ED001B-0C79-4726-8597-9824441001D7}"/>
              </a:ext>
            </a:extLst>
          </p:cNvPr>
          <p:cNvSpPr/>
          <p:nvPr/>
        </p:nvSpPr>
        <p:spPr>
          <a:xfrm>
            <a:off x="885302" y="1725540"/>
            <a:ext cx="169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sz="2000" dirty="0"/>
              <a:t>Precision@K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518EBE-20CC-45F2-8B26-471A4FF54F2C}"/>
              </a:ext>
            </a:extLst>
          </p:cNvPr>
          <p:cNvSpPr/>
          <p:nvPr/>
        </p:nvSpPr>
        <p:spPr>
          <a:xfrm>
            <a:off x="913876" y="2873454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sz="2000" dirty="0"/>
              <a:t>Recall@K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B9E0A3-2889-4E9B-ACD2-E288FF170F69}"/>
                  </a:ext>
                </a:extLst>
              </p:cNvPr>
              <p:cNvSpPr txBox="1"/>
              <p:nvPr/>
            </p:nvSpPr>
            <p:spPr>
              <a:xfrm>
                <a:off x="2943225" y="2019300"/>
                <a:ext cx="3448050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@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命中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B9E0A3-2889-4E9B-ACD2-E288FF170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2019300"/>
                <a:ext cx="3448050" cy="625364"/>
              </a:xfrm>
              <a:prstGeom prst="rect">
                <a:avLst/>
              </a:prstGeom>
              <a:blipFill>
                <a:blip r:embed="rId3"/>
                <a:stretch>
                  <a:fillRect b="-1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36E22B-1CF3-4F83-B94E-30C459E9C1C2}"/>
                  </a:ext>
                </a:extLst>
              </p:cNvPr>
              <p:cNvSpPr txBox="1"/>
              <p:nvPr/>
            </p:nvSpPr>
            <p:spPr>
              <a:xfrm>
                <a:off x="2943225" y="3196556"/>
                <a:ext cx="3448050" cy="700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@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命中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目标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数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36E22B-1CF3-4F83-B94E-30C459E9C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3196556"/>
                <a:ext cx="3448050" cy="700961"/>
              </a:xfrm>
              <a:prstGeom prst="rect">
                <a:avLst/>
              </a:prstGeom>
              <a:blipFill>
                <a:blip r:embed="rId4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7FAE555-D457-4BC8-93D8-3CBB1C8B151F}"/>
              </a:ext>
            </a:extLst>
          </p:cNvPr>
          <p:cNvSpPr/>
          <p:nvPr/>
        </p:nvSpPr>
        <p:spPr>
          <a:xfrm>
            <a:off x="885302" y="4311729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sz="2000" dirty="0"/>
              <a:t>AUC</a:t>
            </a:r>
            <a:r>
              <a:rPr lang="zh-CN" altLang="en-US" sz="2000" dirty="0"/>
              <a:t>：</a:t>
            </a:r>
            <a:r>
              <a:rPr lang="en-US" altLang="zh-CN" sz="2000" dirty="0"/>
              <a:t>IG</a:t>
            </a:r>
            <a:r>
              <a:rPr lang="zh-CN" altLang="en-US" sz="2000" dirty="0"/>
              <a:t>实验指标</a:t>
            </a:r>
          </a:p>
        </p:txBody>
      </p:sp>
    </p:spTree>
    <p:extLst>
      <p:ext uri="{BB962C8B-B14F-4D97-AF65-F5344CB8AC3E}">
        <p14:creationId xmlns:p14="http://schemas.microsoft.com/office/powerpoint/2010/main" val="68739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实验结果</a:t>
            </a:r>
            <a:r>
              <a:rPr lang="en-US" altLang="zh-CN" sz="2000" b="1" dirty="0"/>
              <a:t>——PR</a:t>
            </a:r>
            <a:endParaRPr lang="zh-CN" altLang="en-US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8BDDD0-2DCC-4436-A099-979FFE9B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01966"/>
              </p:ext>
            </p:extLst>
          </p:nvPr>
        </p:nvGraphicFramePr>
        <p:xfrm>
          <a:off x="2032000" y="2417523"/>
          <a:ext cx="8226816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72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742272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  <a:gridCol w="2742272">
                  <a:extLst>
                    <a:ext uri="{9D8B030D-6E8A-4147-A177-3AD203B41FA5}">
                      <a16:colId xmlns:a16="http://schemas.microsoft.com/office/drawing/2014/main" val="3904865246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Precision@10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Recall@10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FC9639-4336-4976-B1D6-160CEDA7A417}"/>
              </a:ext>
            </a:extLst>
          </p:cNvPr>
          <p:cNvSpPr txBox="1"/>
          <p:nvPr/>
        </p:nvSpPr>
        <p:spPr>
          <a:xfrm>
            <a:off x="5315692" y="1917205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PR-20190518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E2095-7BF8-4909-A664-EEFD5C6FEC76}"/>
              </a:ext>
            </a:extLst>
          </p:cNvPr>
          <p:cNvSpPr txBox="1"/>
          <p:nvPr/>
        </p:nvSpPr>
        <p:spPr>
          <a:xfrm>
            <a:off x="682102" y="4052894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实验结果</a:t>
            </a:r>
            <a:r>
              <a:rPr lang="en-US" altLang="zh-CN" sz="2000" b="1" dirty="0"/>
              <a:t>—IG</a:t>
            </a:r>
            <a:r>
              <a:rPr lang="zh-CN" altLang="en-US" sz="2000" b="1" dirty="0"/>
              <a:t>实验</a:t>
            </a:r>
            <a:endParaRPr lang="zh-CN" altLang="en-US" sz="20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BA643A6-D092-4365-BF72-26DC4F44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3389"/>
              </p:ext>
            </p:extLst>
          </p:nvPr>
        </p:nvGraphicFramePr>
        <p:xfrm>
          <a:off x="3403134" y="5084746"/>
          <a:ext cx="5484544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72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742272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0.786418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0.787267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744CD0C-F59B-464D-9E3B-880FF2BD0226}"/>
              </a:ext>
            </a:extLst>
          </p:cNvPr>
          <p:cNvSpPr txBox="1"/>
          <p:nvPr/>
        </p:nvSpPr>
        <p:spPr>
          <a:xfrm>
            <a:off x="5315692" y="4596954"/>
            <a:ext cx="2288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AUC-20190505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通过输入改善模型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80A047-0905-42EA-B622-BFC24690DA8C}"/>
              </a:ext>
            </a:extLst>
          </p:cNvPr>
          <p:cNvSpPr txBox="1"/>
          <p:nvPr/>
        </p:nvSpPr>
        <p:spPr>
          <a:xfrm>
            <a:off x="884124" y="4595208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假设</a:t>
            </a:r>
            <a:r>
              <a:rPr lang="zh-CN" altLang="en-US" sz="2000" dirty="0"/>
              <a:t>：完整的广告文本使模型能更好地表征广告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8D8A43-F3B4-43A1-B3E1-9B560EFC4834}"/>
              </a:ext>
            </a:extLst>
          </p:cNvPr>
          <p:cNvSpPr txBox="1"/>
          <p:nvPr/>
        </p:nvSpPr>
        <p:spPr>
          <a:xfrm>
            <a:off x="884124" y="5086528"/>
            <a:ext cx="4022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输入</a:t>
            </a:r>
            <a:r>
              <a:rPr lang="zh-CN" altLang="en-US" sz="2000" dirty="0"/>
              <a:t>：</a:t>
            </a:r>
            <a:r>
              <a:rPr lang="en-US" altLang="zh-CN" sz="2000" dirty="0"/>
              <a:t>Char-Level &amp; Token Level</a:t>
            </a:r>
            <a:endParaRPr lang="zh-CN" altLang="en-US" sz="20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FBBD7FD-EB52-4EDC-8CD1-AFB0C5B9AFCB}"/>
              </a:ext>
            </a:extLst>
          </p:cNvPr>
          <p:cNvSpPr/>
          <p:nvPr/>
        </p:nvSpPr>
        <p:spPr>
          <a:xfrm>
            <a:off x="2542595" y="2152619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99"/>
                </a:solidFill>
              </a:rPr>
              <a:t>广告</a:t>
            </a:r>
            <a:r>
              <a:rPr lang="en-US" altLang="zh-CN" sz="2000" b="1" dirty="0">
                <a:solidFill>
                  <a:srgbClr val="006699"/>
                </a:solidFill>
              </a:rPr>
              <a:t>Tag</a:t>
            </a:r>
            <a:endParaRPr lang="zh-CN" altLang="en-US" sz="2000" b="1" dirty="0">
              <a:solidFill>
                <a:srgbClr val="006699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9F6B6B3-A9BA-4D89-BCFE-BC825AE6B771}"/>
              </a:ext>
            </a:extLst>
          </p:cNvPr>
          <p:cNvSpPr/>
          <p:nvPr/>
        </p:nvSpPr>
        <p:spPr>
          <a:xfrm>
            <a:off x="6684110" y="2123680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99"/>
                </a:solidFill>
              </a:rPr>
              <a:t>广告</a:t>
            </a:r>
            <a:r>
              <a:rPr lang="en-US" altLang="zh-CN" sz="2000" b="1" dirty="0">
                <a:solidFill>
                  <a:srgbClr val="006699"/>
                </a:solidFill>
              </a:rPr>
              <a:t>Tag</a:t>
            </a:r>
            <a:endParaRPr lang="zh-CN" altLang="en-US" sz="2000" b="1" dirty="0">
              <a:solidFill>
                <a:srgbClr val="006699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EAE6DC0-F3A5-4197-8DA7-2A0CF86780D6}"/>
              </a:ext>
            </a:extLst>
          </p:cNvPr>
          <p:cNvSpPr/>
          <p:nvPr/>
        </p:nvSpPr>
        <p:spPr>
          <a:xfrm>
            <a:off x="5208494" y="2405569"/>
            <a:ext cx="1102659" cy="281861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6D9ABB3-440C-45DC-9C28-A4EDA0955B44}"/>
              </a:ext>
            </a:extLst>
          </p:cNvPr>
          <p:cNvSpPr/>
          <p:nvPr/>
        </p:nvSpPr>
        <p:spPr>
          <a:xfrm>
            <a:off x="2542595" y="3473305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广告文本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04FBCA-1C93-4B6D-9478-366C06DF5B0D}"/>
              </a:ext>
            </a:extLst>
          </p:cNvPr>
          <p:cNvSpPr/>
          <p:nvPr/>
        </p:nvSpPr>
        <p:spPr>
          <a:xfrm>
            <a:off x="6684110" y="3444366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99"/>
                </a:solidFill>
              </a:rPr>
              <a:t>广告</a:t>
            </a:r>
            <a:r>
              <a:rPr lang="en-US" altLang="zh-CN" sz="2000" b="1" dirty="0">
                <a:solidFill>
                  <a:srgbClr val="006699"/>
                </a:solidFill>
              </a:rPr>
              <a:t>Tag</a:t>
            </a:r>
            <a:endParaRPr lang="zh-CN" altLang="en-US" sz="2000" b="1" dirty="0">
              <a:solidFill>
                <a:srgbClr val="006699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6AA4EE3-CADC-461A-9D5C-9435F8C2DA98}"/>
              </a:ext>
            </a:extLst>
          </p:cNvPr>
          <p:cNvSpPr/>
          <p:nvPr/>
        </p:nvSpPr>
        <p:spPr>
          <a:xfrm>
            <a:off x="5208494" y="3726255"/>
            <a:ext cx="1102659" cy="281861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96D00186-5D33-4ACF-A7FD-D689DDA0AD7A}"/>
              </a:ext>
            </a:extLst>
          </p:cNvPr>
          <p:cNvSpPr/>
          <p:nvPr/>
        </p:nvSpPr>
        <p:spPr>
          <a:xfrm>
            <a:off x="1792941" y="2617694"/>
            <a:ext cx="385483" cy="1063339"/>
          </a:xfrm>
          <a:prstGeom prst="curved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8160637-D765-4DB6-8636-4A83BD72C61D}"/>
              </a:ext>
            </a:extLst>
          </p:cNvPr>
          <p:cNvSpPr/>
          <p:nvPr/>
        </p:nvSpPr>
        <p:spPr>
          <a:xfrm>
            <a:off x="1059971" y="5045025"/>
            <a:ext cx="7770878" cy="50993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398FDF-696A-41B0-822B-41A32589F114}"/>
              </a:ext>
            </a:extLst>
          </p:cNvPr>
          <p:cNvSpPr/>
          <p:nvPr/>
        </p:nvSpPr>
        <p:spPr>
          <a:xfrm>
            <a:off x="1059971" y="3938670"/>
            <a:ext cx="7770878" cy="50993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3CAE218-7125-47D7-B7D6-332FC96AD8A8}"/>
              </a:ext>
            </a:extLst>
          </p:cNvPr>
          <p:cNvSpPr/>
          <p:nvPr/>
        </p:nvSpPr>
        <p:spPr>
          <a:xfrm>
            <a:off x="1059971" y="2872396"/>
            <a:ext cx="7770878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5B311F-1D88-423D-BC9B-1C9287353691}"/>
              </a:ext>
            </a:extLst>
          </p:cNvPr>
          <p:cNvSpPr/>
          <p:nvPr/>
        </p:nvSpPr>
        <p:spPr>
          <a:xfrm>
            <a:off x="1059971" y="1835916"/>
            <a:ext cx="7770878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引入更多的文本信息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9A0F05-F81F-4609-89CE-02E2C4817CB1}"/>
              </a:ext>
            </a:extLst>
          </p:cNvPr>
          <p:cNvSpPr/>
          <p:nvPr/>
        </p:nvSpPr>
        <p:spPr>
          <a:xfrm>
            <a:off x="885302" y="3549906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Char-Level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873A6C-7DD8-47E4-AFF8-B3B6875A070B}"/>
              </a:ext>
            </a:extLst>
          </p:cNvPr>
          <p:cNvSpPr/>
          <p:nvPr/>
        </p:nvSpPr>
        <p:spPr>
          <a:xfrm>
            <a:off x="885302" y="4608168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Token-Level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81AC9-D95A-4ECA-9C5A-1DD6366B95DC}"/>
              </a:ext>
            </a:extLst>
          </p:cNvPr>
          <p:cNvSpPr txBox="1"/>
          <p:nvPr/>
        </p:nvSpPr>
        <p:spPr>
          <a:xfrm>
            <a:off x="1059971" y="190247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原文本：</a:t>
            </a:r>
            <a:r>
              <a:rPr lang="zh-CN" altLang="en-US" sz="2000" dirty="0">
                <a:solidFill>
                  <a:srgbClr val="006699"/>
                </a:solidFill>
              </a:rPr>
              <a:t>言情小说，点右侧关注，在线免费看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B1CF3D-E2D5-4298-8633-43A09A2097E8}"/>
              </a:ext>
            </a:extLst>
          </p:cNvPr>
          <p:cNvSpPr txBox="1"/>
          <p:nvPr/>
        </p:nvSpPr>
        <p:spPr>
          <a:xfrm>
            <a:off x="1059971" y="3985743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输入：</a:t>
            </a:r>
            <a:r>
              <a:rPr lang="zh-CN" altLang="en-US" sz="2000" dirty="0">
                <a:solidFill>
                  <a:srgbClr val="006699"/>
                </a:solidFill>
              </a:rPr>
              <a:t>言，情，小，说，点，右，侧，关，注，在，线，免，费，看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1B06C7-34AD-4F80-BA72-CF659061540C}"/>
              </a:ext>
            </a:extLst>
          </p:cNvPr>
          <p:cNvSpPr txBox="1"/>
          <p:nvPr/>
        </p:nvSpPr>
        <p:spPr>
          <a:xfrm>
            <a:off x="1059971" y="5099935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输入：</a:t>
            </a:r>
            <a:r>
              <a:rPr lang="zh-CN" altLang="en-US" sz="2000" dirty="0">
                <a:solidFill>
                  <a:srgbClr val="006699"/>
                </a:solidFill>
              </a:rPr>
              <a:t>言情，小说，右侧，关注，在线，免费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500900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Tag</a:t>
            </a:r>
            <a:r>
              <a:rPr lang="zh-CN" altLang="en-US" b="1" dirty="0"/>
              <a:t>（</a:t>
            </a:r>
            <a:r>
              <a:rPr lang="en-US" altLang="zh-CN" b="1" dirty="0"/>
              <a:t>TfIdf</a:t>
            </a:r>
            <a:r>
              <a:rPr lang="zh-CN" altLang="en-US" b="1" dirty="0"/>
              <a:t>得到）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C8CB6-2BE2-4471-9507-C129FDA0F895}"/>
              </a:ext>
            </a:extLst>
          </p:cNvPr>
          <p:cNvSpPr txBox="1"/>
          <p:nvPr/>
        </p:nvSpPr>
        <p:spPr>
          <a:xfrm>
            <a:off x="1059971" y="290595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输入：</a:t>
            </a:r>
            <a:r>
              <a:rPr lang="zh-CN" altLang="en-US" sz="2000" dirty="0">
                <a:solidFill>
                  <a:srgbClr val="006699"/>
                </a:solidFill>
              </a:rPr>
              <a:t>免费、小说、关注</a:t>
            </a:r>
          </a:p>
        </p:txBody>
      </p:sp>
    </p:spTree>
    <p:extLst>
      <p:ext uri="{BB962C8B-B14F-4D97-AF65-F5344CB8AC3E}">
        <p14:creationId xmlns:p14="http://schemas.microsoft.com/office/powerpoint/2010/main" val="14476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5B311F-1D88-423D-BC9B-1C9287353691}"/>
              </a:ext>
            </a:extLst>
          </p:cNvPr>
          <p:cNvSpPr/>
          <p:nvPr/>
        </p:nvSpPr>
        <p:spPr>
          <a:xfrm>
            <a:off x="1059971" y="1835916"/>
            <a:ext cx="7770878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引入更多的文本信息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81AC9-D95A-4ECA-9C5A-1DD6366B95DC}"/>
              </a:ext>
            </a:extLst>
          </p:cNvPr>
          <p:cNvSpPr txBox="1"/>
          <p:nvPr/>
        </p:nvSpPr>
        <p:spPr>
          <a:xfrm>
            <a:off x="1059971" y="190247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原文本：</a:t>
            </a:r>
            <a:r>
              <a:rPr lang="zh-CN" altLang="en-US" sz="2000" dirty="0">
                <a:solidFill>
                  <a:srgbClr val="006699"/>
                </a:solidFill>
              </a:rPr>
              <a:t>言情小说，点右侧关注，在线免费看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50090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实验结果</a:t>
            </a:r>
            <a:r>
              <a:rPr lang="en-US" altLang="zh-CN" b="1" dirty="0"/>
              <a:t>-PR</a:t>
            </a:r>
            <a:endParaRPr lang="zh-CN" altLang="en-US" b="1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325D6DF-9830-4023-9AF4-9C0A396E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57939"/>
              </p:ext>
            </p:extLst>
          </p:nvPr>
        </p:nvGraphicFramePr>
        <p:xfrm>
          <a:off x="2032000" y="3194135"/>
          <a:ext cx="8226816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04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904865246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36899887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1BB489E-04A6-4849-B942-50D21FD56166}"/>
              </a:ext>
            </a:extLst>
          </p:cNvPr>
          <p:cNvSpPr txBox="1"/>
          <p:nvPr/>
        </p:nvSpPr>
        <p:spPr>
          <a:xfrm>
            <a:off x="5315692" y="2781499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PR-20190518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098016-FEEB-4025-AE67-7D038DBC0A10}"/>
              </a:ext>
            </a:extLst>
          </p:cNvPr>
          <p:cNvSpPr/>
          <p:nvPr/>
        </p:nvSpPr>
        <p:spPr>
          <a:xfrm>
            <a:off x="885302" y="4648482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实验结果</a:t>
            </a:r>
            <a:r>
              <a:rPr lang="en-US" altLang="zh-CN" b="1" dirty="0"/>
              <a:t>-IG</a:t>
            </a:r>
            <a:r>
              <a:rPr lang="zh-CN" altLang="en-US" b="1" dirty="0"/>
              <a:t>实验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7E1B0E8-494A-486B-9264-3EA60C117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02972"/>
              </p:ext>
            </p:extLst>
          </p:nvPr>
        </p:nvGraphicFramePr>
        <p:xfrm>
          <a:off x="2032000" y="5300173"/>
          <a:ext cx="8226816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04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904865246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36899887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0.786418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0.785410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0.785318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0.787267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0.784915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0.784927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606AF57-9FBE-43A6-A5A8-DA3FAEC725E2}"/>
              </a:ext>
            </a:extLst>
          </p:cNvPr>
          <p:cNvSpPr txBox="1"/>
          <p:nvPr/>
        </p:nvSpPr>
        <p:spPr>
          <a:xfrm>
            <a:off x="5315692" y="4887537"/>
            <a:ext cx="2288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AUC-20190505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</p:spTree>
    <p:extLst>
      <p:ext uri="{BB962C8B-B14F-4D97-AF65-F5344CB8AC3E}">
        <p14:creationId xmlns:p14="http://schemas.microsoft.com/office/powerpoint/2010/main" val="348616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024912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●</a:t>
            </a:r>
            <a:r>
              <a:rPr lang="zh-CN" altLang="en-US" dirty="0"/>
              <a:t>词典生成方式：计算</a:t>
            </a:r>
            <a:r>
              <a:rPr lang="en-US" altLang="zh-CN" dirty="0"/>
              <a:t>tfidf</a:t>
            </a:r>
            <a:r>
              <a:rPr lang="zh-CN" altLang="en-US" dirty="0"/>
              <a:t>，取</a:t>
            </a:r>
            <a:r>
              <a:rPr lang="en-US" altLang="zh-CN" dirty="0"/>
              <a:t>top10000</a:t>
            </a:r>
            <a:r>
              <a:rPr lang="zh-CN" altLang="en-US" dirty="0"/>
              <a:t>个词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685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316273-9AC3-458F-9F22-5FBF6F493F75}"/>
              </a:ext>
            </a:extLst>
          </p:cNvPr>
          <p:cNvSpPr/>
          <p:nvPr/>
        </p:nvSpPr>
        <p:spPr>
          <a:xfrm>
            <a:off x="885302" y="255821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●</a:t>
            </a:r>
            <a:r>
              <a:rPr lang="zh-CN" altLang="en-US" dirty="0"/>
              <a:t>新旧词典交集，不到</a:t>
            </a:r>
            <a:r>
              <a:rPr lang="en-US" altLang="zh-CN" dirty="0"/>
              <a:t>5000</a:t>
            </a:r>
            <a:r>
              <a:rPr lang="zh-CN" altLang="en-US" dirty="0"/>
              <a:t>个词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2CE520-6514-4DDF-AAFE-79621369D2A2}"/>
              </a:ext>
            </a:extLst>
          </p:cNvPr>
          <p:cNvSpPr/>
          <p:nvPr/>
        </p:nvSpPr>
        <p:spPr>
          <a:xfrm>
            <a:off x="885301" y="309152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●</a:t>
            </a:r>
            <a:r>
              <a:rPr lang="zh-CN" altLang="en-US" dirty="0"/>
              <a:t>实时更新词典</a:t>
            </a:r>
          </a:p>
        </p:txBody>
      </p:sp>
    </p:spTree>
    <p:extLst>
      <p:ext uri="{BB962C8B-B14F-4D97-AF65-F5344CB8AC3E}">
        <p14:creationId xmlns:p14="http://schemas.microsoft.com/office/powerpoint/2010/main" val="380639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5C4147-0635-47F9-BDB3-96A94542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72" y="2023345"/>
            <a:ext cx="10963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E6E53D-979E-4949-921B-C3E8F20F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0" y="2039916"/>
            <a:ext cx="11141260" cy="41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7EEC13D-BBFF-452A-AB7F-976B607EF0A3}"/>
              </a:ext>
            </a:extLst>
          </p:cNvPr>
          <p:cNvSpPr/>
          <p:nvPr/>
        </p:nvSpPr>
        <p:spPr>
          <a:xfrm>
            <a:off x="3965904" y="1149053"/>
            <a:ext cx="4061362" cy="563043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687723-7BF6-4AB8-8BE8-7EDE33F34F14}"/>
              </a:ext>
            </a:extLst>
          </p:cNvPr>
          <p:cNvCxnSpPr>
            <a:cxnSpLocks/>
          </p:cNvCxnSpPr>
          <p:nvPr/>
        </p:nvCxnSpPr>
        <p:spPr>
          <a:xfrm>
            <a:off x="4184104" y="3435927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A230D-5B8F-4DA2-B2FE-05E076D1BFFC}"/>
              </a:ext>
            </a:extLst>
          </p:cNvPr>
          <p:cNvSpPr txBox="1"/>
          <p:nvPr/>
        </p:nvSpPr>
        <p:spPr>
          <a:xfrm>
            <a:off x="5529000" y="2974262"/>
            <a:ext cx="96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 背 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3EB5B2-3255-4C41-9BD1-74C3E3E7EF68}"/>
              </a:ext>
            </a:extLst>
          </p:cNvPr>
          <p:cNvCxnSpPr>
            <a:cxnSpLocks/>
          </p:cNvCxnSpPr>
          <p:nvPr/>
        </p:nvCxnSpPr>
        <p:spPr>
          <a:xfrm>
            <a:off x="4171414" y="4130134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164DF1-22D6-40A1-A354-5503A33C19F0}"/>
              </a:ext>
            </a:extLst>
          </p:cNvPr>
          <p:cNvSpPr txBox="1"/>
          <p:nvPr/>
        </p:nvSpPr>
        <p:spPr>
          <a:xfrm>
            <a:off x="5391485" y="3668467"/>
            <a:ext cx="144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相关领域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18089A-80E0-4C11-BC84-CDF56E47EEB2}"/>
              </a:ext>
            </a:extLst>
          </p:cNvPr>
          <p:cNvCxnSpPr>
            <a:cxnSpLocks/>
          </p:cNvCxnSpPr>
          <p:nvPr/>
        </p:nvCxnSpPr>
        <p:spPr>
          <a:xfrm>
            <a:off x="4171414" y="4824340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A8D16F-6BE0-4B4A-9620-9EC6FC34AB05}"/>
              </a:ext>
            </a:extLst>
          </p:cNvPr>
          <p:cNvSpPr txBox="1"/>
          <p:nvPr/>
        </p:nvSpPr>
        <p:spPr>
          <a:xfrm>
            <a:off x="5391485" y="4326568"/>
            <a:ext cx="14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实 验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804A77F-310E-4D61-82A7-1ED41DA5C773}"/>
              </a:ext>
            </a:extLst>
          </p:cNvPr>
          <p:cNvCxnSpPr>
            <a:cxnSpLocks/>
          </p:cNvCxnSpPr>
          <p:nvPr/>
        </p:nvCxnSpPr>
        <p:spPr>
          <a:xfrm>
            <a:off x="4167444" y="5482442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5397B-1361-49C6-B9CD-EEFC02E713B5}"/>
              </a:ext>
            </a:extLst>
          </p:cNvPr>
          <p:cNvSpPr txBox="1"/>
          <p:nvPr/>
        </p:nvSpPr>
        <p:spPr>
          <a:xfrm>
            <a:off x="5391485" y="5010803"/>
            <a:ext cx="150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未来方向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3F709E8-5CEA-42D7-90D0-5FD03EA56875}"/>
              </a:ext>
            </a:extLst>
          </p:cNvPr>
          <p:cNvSpPr/>
          <p:nvPr/>
        </p:nvSpPr>
        <p:spPr>
          <a:xfrm rot="10800000">
            <a:off x="2560029" y="-1"/>
            <a:ext cx="7036553" cy="2545279"/>
          </a:xfrm>
          <a:prstGeom prst="triangle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3FA452-FAA3-43EA-8E33-9A6A52FCBD74}"/>
              </a:ext>
            </a:extLst>
          </p:cNvPr>
          <p:cNvSpPr txBox="1"/>
          <p:nvPr/>
        </p:nvSpPr>
        <p:spPr>
          <a:xfrm>
            <a:off x="5130476" y="7932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67598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3486A91-8059-4E84-A5AB-7329F2425385}"/>
              </a:ext>
            </a:extLst>
          </p:cNvPr>
          <p:cNvSpPr/>
          <p:nvPr/>
        </p:nvSpPr>
        <p:spPr>
          <a:xfrm>
            <a:off x="1011416" y="3907349"/>
            <a:ext cx="8545943" cy="55191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2748F2-6A1C-468F-B782-2197035FCBFF}"/>
              </a:ext>
            </a:extLst>
          </p:cNvPr>
          <p:cNvSpPr/>
          <p:nvPr/>
        </p:nvSpPr>
        <p:spPr>
          <a:xfrm>
            <a:off x="1011416" y="2889290"/>
            <a:ext cx="8545943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5B311F-1D88-423D-BC9B-1C9287353691}"/>
              </a:ext>
            </a:extLst>
          </p:cNvPr>
          <p:cNvSpPr/>
          <p:nvPr/>
        </p:nvSpPr>
        <p:spPr>
          <a:xfrm>
            <a:off x="1059970" y="1835916"/>
            <a:ext cx="8497389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81AC9-D95A-4ECA-9C5A-1DD6366B95DC}"/>
              </a:ext>
            </a:extLst>
          </p:cNvPr>
          <p:cNvSpPr txBox="1"/>
          <p:nvPr/>
        </p:nvSpPr>
        <p:spPr>
          <a:xfrm>
            <a:off x="1059971" y="1902471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</a:rPr>
              <a:t>Label Tag</a:t>
            </a:r>
            <a:r>
              <a:rPr lang="zh-CN" altLang="en-US" sz="2000" b="1" dirty="0">
                <a:solidFill>
                  <a:srgbClr val="006699"/>
                </a:solidFill>
              </a:rPr>
              <a:t>：</a:t>
            </a:r>
            <a:r>
              <a:rPr lang="zh-CN" altLang="en-US" sz="2000" dirty="0">
                <a:solidFill>
                  <a:srgbClr val="006699"/>
                </a:solidFill>
              </a:rPr>
              <a:t>免费、包邮、旗袍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5009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之前的方案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37FE22-B2C5-4648-9889-153B024203F6}"/>
              </a:ext>
            </a:extLst>
          </p:cNvPr>
          <p:cNvSpPr txBox="1"/>
          <p:nvPr/>
        </p:nvSpPr>
        <p:spPr>
          <a:xfrm>
            <a:off x="1063396" y="2948822"/>
            <a:ext cx="606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6699"/>
                </a:solidFill>
              </a:rPr>
              <a:t>Label</a:t>
            </a:r>
            <a:r>
              <a:rPr lang="zh-CN" altLang="en-US" sz="2000" dirty="0">
                <a:solidFill>
                  <a:srgbClr val="006699"/>
                </a:solidFill>
              </a:rPr>
              <a:t> ：免费（</a:t>
            </a:r>
            <a:r>
              <a:rPr lang="en-US" altLang="zh-CN" sz="2000" dirty="0">
                <a:solidFill>
                  <a:srgbClr val="006699"/>
                </a:solidFill>
              </a:rPr>
              <a:t>0.33</a:t>
            </a:r>
            <a:r>
              <a:rPr lang="zh-CN" altLang="en-US" sz="2000" dirty="0">
                <a:solidFill>
                  <a:srgbClr val="006699"/>
                </a:solidFill>
              </a:rPr>
              <a:t>），包邮（</a:t>
            </a:r>
            <a:r>
              <a:rPr lang="en-US" altLang="zh-CN" sz="2000" dirty="0">
                <a:solidFill>
                  <a:srgbClr val="006699"/>
                </a:solidFill>
              </a:rPr>
              <a:t>0.33</a:t>
            </a:r>
            <a:r>
              <a:rPr lang="zh-CN" altLang="en-US" sz="2000" dirty="0">
                <a:solidFill>
                  <a:srgbClr val="006699"/>
                </a:solidFill>
              </a:rPr>
              <a:t>），旗袍（</a:t>
            </a:r>
            <a:r>
              <a:rPr lang="en-US" altLang="zh-CN" sz="2000" dirty="0">
                <a:solidFill>
                  <a:srgbClr val="006699"/>
                </a:solidFill>
              </a:rPr>
              <a:t>0.33</a:t>
            </a:r>
            <a:r>
              <a:rPr lang="zh-CN" altLang="en-US" sz="2000" dirty="0">
                <a:solidFill>
                  <a:srgbClr val="006699"/>
                </a:solidFill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C5D842-E294-461B-A111-EC57C69A0390}"/>
              </a:ext>
            </a:extLst>
          </p:cNvPr>
          <p:cNvSpPr/>
          <p:nvPr/>
        </p:nvSpPr>
        <p:spPr>
          <a:xfrm>
            <a:off x="885302" y="3538018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根据</a:t>
            </a:r>
            <a:r>
              <a:rPr lang="en-US" altLang="zh-CN" b="1" dirty="0"/>
              <a:t>idf</a:t>
            </a:r>
            <a:r>
              <a:rPr lang="zh-CN" altLang="en-US" b="1" dirty="0"/>
              <a:t>调整概率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FE8954-AB80-476C-9F51-E0B99912A9DF}"/>
              </a:ext>
            </a:extLst>
          </p:cNvPr>
          <p:cNvSpPr txBox="1"/>
          <p:nvPr/>
        </p:nvSpPr>
        <p:spPr>
          <a:xfrm>
            <a:off x="1059970" y="3983252"/>
            <a:ext cx="8077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6699"/>
                </a:solidFill>
              </a:rPr>
              <a:t>免费、包邮、旗袍对应的</a:t>
            </a:r>
            <a:r>
              <a:rPr lang="en-US" altLang="zh-CN" sz="2000" dirty="0">
                <a:solidFill>
                  <a:srgbClr val="006699"/>
                </a:solidFill>
              </a:rPr>
              <a:t>idf</a:t>
            </a:r>
            <a:r>
              <a:rPr lang="zh-CN" altLang="en-US" sz="2000" dirty="0">
                <a:solidFill>
                  <a:srgbClr val="006699"/>
                </a:solidFill>
              </a:rPr>
              <a:t>值分别为：</a:t>
            </a:r>
            <a:r>
              <a:rPr lang="en-US" altLang="zh-CN" sz="2000" dirty="0">
                <a:solidFill>
                  <a:srgbClr val="006699"/>
                </a:solidFill>
              </a:rPr>
              <a:t>2.442568</a:t>
            </a:r>
            <a:r>
              <a:rPr lang="zh-CN" altLang="en-US" sz="2000" dirty="0">
                <a:solidFill>
                  <a:srgbClr val="006699"/>
                </a:solidFill>
              </a:rPr>
              <a:t>、</a:t>
            </a:r>
            <a:r>
              <a:rPr lang="en-US" altLang="zh-CN" sz="2000" dirty="0">
                <a:solidFill>
                  <a:srgbClr val="006699"/>
                </a:solidFill>
              </a:rPr>
              <a:t>3.791193</a:t>
            </a:r>
            <a:r>
              <a:rPr lang="zh-CN" altLang="en-US" sz="2000" dirty="0">
                <a:solidFill>
                  <a:srgbClr val="006699"/>
                </a:solidFill>
              </a:rPr>
              <a:t>、</a:t>
            </a:r>
            <a:r>
              <a:rPr lang="en-US" altLang="zh-CN" sz="2000" dirty="0">
                <a:solidFill>
                  <a:srgbClr val="006699"/>
                </a:solidFill>
              </a:rPr>
              <a:t>5.038659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D211B7F-4BC5-45A3-A64A-8A3EE30805DA}"/>
              </a:ext>
            </a:extLst>
          </p:cNvPr>
          <p:cNvSpPr/>
          <p:nvPr/>
        </p:nvSpPr>
        <p:spPr>
          <a:xfrm>
            <a:off x="1011416" y="5561553"/>
            <a:ext cx="8545943" cy="55191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17C5F6-12D8-4505-9324-AFF6EC9F4536}"/>
              </a:ext>
            </a:extLst>
          </p:cNvPr>
          <p:cNvSpPr txBox="1"/>
          <p:nvPr/>
        </p:nvSpPr>
        <p:spPr>
          <a:xfrm>
            <a:off x="1059970" y="5637456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6699"/>
                </a:solidFill>
              </a:rPr>
              <a:t>根据</a:t>
            </a:r>
            <a:r>
              <a:rPr lang="en-US" altLang="zh-CN" sz="2000" dirty="0">
                <a:solidFill>
                  <a:srgbClr val="006699"/>
                </a:solidFill>
              </a:rPr>
              <a:t>idf</a:t>
            </a:r>
            <a:r>
              <a:rPr lang="zh-CN" altLang="en-US" sz="2000" dirty="0">
                <a:solidFill>
                  <a:srgbClr val="006699"/>
                </a:solidFill>
              </a:rPr>
              <a:t>值计算</a:t>
            </a:r>
            <a:r>
              <a:rPr lang="en-US" altLang="zh-CN" sz="2000" dirty="0">
                <a:solidFill>
                  <a:srgbClr val="006699"/>
                </a:solidFill>
              </a:rPr>
              <a:t>Label</a:t>
            </a:r>
            <a:r>
              <a:rPr lang="zh-CN" altLang="en-US" sz="2000" dirty="0">
                <a:solidFill>
                  <a:srgbClr val="006699"/>
                </a:solidFill>
              </a:rPr>
              <a:t>：免费（</a:t>
            </a:r>
            <a:r>
              <a:rPr lang="en-US" altLang="zh-CN" sz="2000" dirty="0">
                <a:solidFill>
                  <a:srgbClr val="006699"/>
                </a:solidFill>
              </a:rPr>
              <a:t>0.05</a:t>
            </a:r>
            <a:r>
              <a:rPr lang="zh-CN" altLang="en-US" sz="2000" dirty="0">
                <a:solidFill>
                  <a:srgbClr val="006699"/>
                </a:solidFill>
              </a:rPr>
              <a:t>），包邮（</a:t>
            </a:r>
            <a:r>
              <a:rPr lang="en-US" altLang="zh-CN" sz="2000" dirty="0">
                <a:solidFill>
                  <a:srgbClr val="006699"/>
                </a:solidFill>
              </a:rPr>
              <a:t>0.21</a:t>
            </a:r>
            <a:r>
              <a:rPr lang="zh-CN" altLang="en-US" sz="2000" dirty="0">
                <a:solidFill>
                  <a:srgbClr val="006699"/>
                </a:solidFill>
              </a:rPr>
              <a:t>），旗袍（</a:t>
            </a:r>
            <a:r>
              <a:rPr lang="en-US" altLang="zh-CN" sz="2000" dirty="0">
                <a:solidFill>
                  <a:srgbClr val="006699"/>
                </a:solidFill>
              </a:rPr>
              <a:t>0.74</a:t>
            </a:r>
            <a:r>
              <a:rPr lang="zh-CN" altLang="en-US" sz="2000" dirty="0">
                <a:solidFill>
                  <a:srgbClr val="006699"/>
                </a:solidFill>
              </a:rPr>
              <a:t>）</a:t>
            </a:r>
            <a:endParaRPr lang="en-US" altLang="zh-CN" sz="2000" dirty="0">
              <a:solidFill>
                <a:srgbClr val="0066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87820-2C5B-401D-829C-87861A198832}"/>
                  </a:ext>
                </a:extLst>
              </p:cNvPr>
              <p:cNvSpPr txBox="1"/>
              <p:nvPr/>
            </p:nvSpPr>
            <p:spPr>
              <a:xfrm>
                <a:off x="4051715" y="4595875"/>
                <a:ext cx="1998356" cy="755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87820-2C5B-401D-829C-87861A19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715" y="4595875"/>
                <a:ext cx="1998356" cy="75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7BD8A0A2-0B52-426F-BF24-9E50DE1258E9}"/>
              </a:ext>
            </a:extLst>
          </p:cNvPr>
          <p:cNvSpPr/>
          <p:nvPr/>
        </p:nvSpPr>
        <p:spPr>
          <a:xfrm rot="20377250">
            <a:off x="9291433" y="3889083"/>
            <a:ext cx="594500" cy="162168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6D3235-2E0E-4A5F-A192-9D2E8C6A9953}"/>
              </a:ext>
            </a:extLst>
          </p:cNvPr>
          <p:cNvSpPr txBox="1"/>
          <p:nvPr/>
        </p:nvSpPr>
        <p:spPr>
          <a:xfrm>
            <a:off x="9895564" y="35380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同一量级</a:t>
            </a:r>
            <a:endParaRPr lang="zh-CN" altLang="en-US" sz="2000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0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1937230"/>
            <a:ext cx="451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热词定义：根据</a:t>
            </a:r>
            <a:r>
              <a:rPr lang="en-US" altLang="zh-CN" b="1" dirty="0"/>
              <a:t>tfidf</a:t>
            </a:r>
            <a:r>
              <a:rPr lang="zh-CN" altLang="en-US" b="1" dirty="0"/>
              <a:t>排序，在</a:t>
            </a:r>
            <a:r>
              <a:rPr lang="en-US" altLang="zh-CN" b="1" dirty="0"/>
              <a:t>top100</a:t>
            </a:r>
            <a:r>
              <a:rPr lang="zh-CN" altLang="en-US" b="1" dirty="0"/>
              <a:t>的词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7DE455-F5D3-447D-9302-53CB8088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02" y="2470537"/>
            <a:ext cx="3752532" cy="301437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C135CEF-1415-41A7-81AE-F3DAD7000D17}"/>
              </a:ext>
            </a:extLst>
          </p:cNvPr>
          <p:cNvSpPr/>
          <p:nvPr/>
        </p:nvSpPr>
        <p:spPr>
          <a:xfrm>
            <a:off x="6774622" y="193723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热词占比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34CD74-8473-4828-B7E5-7BCD25170D7F}"/>
              </a:ext>
            </a:extLst>
          </p:cNvPr>
          <p:cNvSpPr/>
          <p:nvPr/>
        </p:nvSpPr>
        <p:spPr>
          <a:xfrm>
            <a:off x="6962512" y="2306562"/>
            <a:ext cx="45704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统计预测结果，有多少词出现在</a:t>
            </a:r>
            <a:r>
              <a:rPr lang="en-US" altLang="zh-CN" dirty="0"/>
              <a:t>top 100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zh-CN" altLang="en-US" dirty="0"/>
              <a:t>改进前后比例都在</a:t>
            </a:r>
            <a:r>
              <a:rPr lang="en-US" altLang="zh-CN" b="1" dirty="0"/>
              <a:t>31%</a:t>
            </a:r>
            <a:r>
              <a:rPr lang="zh-CN" altLang="en-US" dirty="0"/>
              <a:t>左右，差别不大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即预测</a:t>
            </a:r>
            <a:r>
              <a:rPr lang="en-US" altLang="zh-CN" dirty="0"/>
              <a:t>10</a:t>
            </a:r>
            <a:r>
              <a:rPr lang="zh-CN" altLang="en-US" dirty="0"/>
              <a:t>个词，平均每个样本有</a:t>
            </a:r>
            <a:r>
              <a:rPr lang="en-US" altLang="zh-CN" dirty="0"/>
              <a:t>3</a:t>
            </a:r>
            <a:r>
              <a:rPr lang="zh-CN" altLang="en-US" dirty="0"/>
              <a:t>个热词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解决热词问题，需要从提取关键词入手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94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总结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1937230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Transformer</a:t>
            </a:r>
            <a:r>
              <a:rPr lang="zh-CN" altLang="en-US" b="1" dirty="0"/>
              <a:t>预测广告</a:t>
            </a:r>
            <a:r>
              <a:rPr lang="en-US" altLang="zh-CN" b="1" dirty="0"/>
              <a:t>Tag</a:t>
            </a:r>
            <a:r>
              <a:rPr lang="zh-CN" altLang="en-US" b="1" dirty="0"/>
              <a:t>可行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F0377-D7B3-431F-BCF9-E365A8FC6AEA}"/>
              </a:ext>
            </a:extLst>
          </p:cNvPr>
          <p:cNvSpPr/>
          <p:nvPr/>
        </p:nvSpPr>
        <p:spPr>
          <a:xfrm>
            <a:off x="885302" y="2602003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Char-Level &amp; Token-Level </a:t>
            </a:r>
            <a:r>
              <a:rPr lang="zh-CN" altLang="en-US" b="1" dirty="0"/>
              <a:t>不</a:t>
            </a:r>
            <a:r>
              <a:rPr lang="en-US" altLang="zh-CN" b="1" dirty="0"/>
              <a:t>work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304F3A-45F3-4801-95DC-4346BCC0492C}"/>
              </a:ext>
            </a:extLst>
          </p:cNvPr>
          <p:cNvSpPr/>
          <p:nvPr/>
        </p:nvSpPr>
        <p:spPr>
          <a:xfrm>
            <a:off x="876860" y="3266776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Tag</a:t>
            </a:r>
            <a:r>
              <a:rPr lang="zh-CN" altLang="en-US" b="1" dirty="0"/>
              <a:t>词典分布，新词越来越多</a:t>
            </a:r>
            <a:r>
              <a:rPr lang="en-US" altLang="zh-CN" b="1" dirty="0"/>
              <a:t>——</a:t>
            </a:r>
            <a:r>
              <a:rPr lang="zh-CN" altLang="en-US" b="1" dirty="0"/>
              <a:t>实时更新词典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16CB31-DEE6-431E-84C3-2059D90FF744}"/>
              </a:ext>
            </a:extLst>
          </p:cNvPr>
          <p:cNvSpPr/>
          <p:nvPr/>
        </p:nvSpPr>
        <p:spPr>
          <a:xfrm>
            <a:off x="876859" y="3931549"/>
            <a:ext cx="678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关键词提取影响模型性能，如热词现象</a:t>
            </a:r>
            <a:r>
              <a:rPr lang="en-US" altLang="zh-CN" b="1" dirty="0"/>
              <a:t>——</a:t>
            </a:r>
            <a:r>
              <a:rPr lang="zh-CN" altLang="en-US" b="1" dirty="0"/>
              <a:t>改善关键词提取方式</a:t>
            </a:r>
          </a:p>
        </p:txBody>
      </p:sp>
    </p:spTree>
    <p:extLst>
      <p:ext uri="{BB962C8B-B14F-4D97-AF65-F5344CB8AC3E}">
        <p14:creationId xmlns:p14="http://schemas.microsoft.com/office/powerpoint/2010/main" val="242734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分词</a:t>
            </a:r>
            <a:endParaRPr lang="zh-CN" altLang="en-US" sz="2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438713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未来方向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48F39B-90B7-4F3B-A160-18AE73674A72}"/>
              </a:ext>
            </a:extLst>
          </p:cNvPr>
          <p:cNvSpPr/>
          <p:nvPr/>
        </p:nvSpPr>
        <p:spPr>
          <a:xfrm>
            <a:off x="885302" y="1773255"/>
            <a:ext cx="9949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目前分词较粗糙（</a:t>
            </a:r>
            <a:r>
              <a:rPr lang="en-US" altLang="zh-CN" dirty="0"/>
              <a:t>e.g. </a:t>
            </a:r>
            <a:r>
              <a:rPr lang="zh-CN" altLang="en-US" b="1" dirty="0"/>
              <a:t>衣火</a:t>
            </a:r>
            <a:r>
              <a:rPr lang="zh-CN" altLang="en-US" dirty="0"/>
              <a:t>），分词所用词典可引入一些关键词，如广告类目、商品名称等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57C9DB-AEBC-46F8-8FDA-BC1C0C7205AB}"/>
              </a:ext>
            </a:extLst>
          </p:cNvPr>
          <p:cNvSpPr txBox="1"/>
          <p:nvPr/>
        </p:nvSpPr>
        <p:spPr>
          <a:xfrm>
            <a:off x="682102" y="403878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预测模型引入别的特征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8097D1-1A56-428F-A8AB-063822BD1FC2}"/>
              </a:ext>
            </a:extLst>
          </p:cNvPr>
          <p:cNvSpPr/>
          <p:nvPr/>
        </p:nvSpPr>
        <p:spPr>
          <a:xfrm>
            <a:off x="885302" y="4438890"/>
            <a:ext cx="919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引入如点击时间、广告类型等特征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56DD87-36B3-4D2E-B9B3-1A0BBB23F2D6}"/>
              </a:ext>
            </a:extLst>
          </p:cNvPr>
          <p:cNvSpPr txBox="1"/>
          <p:nvPr/>
        </p:nvSpPr>
        <p:spPr>
          <a:xfrm>
            <a:off x="682102" y="2261690"/>
            <a:ext cx="141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Tag</a:t>
            </a:r>
            <a:r>
              <a:rPr lang="zh-CN" altLang="en-US" sz="2000" b="1" dirty="0"/>
              <a:t>提取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28A648-261D-462B-AA62-37921AC6BB0F}"/>
              </a:ext>
            </a:extLst>
          </p:cNvPr>
          <p:cNvSpPr/>
          <p:nvPr/>
        </p:nvSpPr>
        <p:spPr>
          <a:xfrm>
            <a:off x="885302" y="2661800"/>
            <a:ext cx="919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目前只尝试了基于</a:t>
            </a:r>
            <a:r>
              <a:rPr lang="en-US" altLang="zh-CN" dirty="0"/>
              <a:t>TfIdf</a:t>
            </a:r>
            <a:r>
              <a:rPr lang="zh-CN" altLang="en-US" dirty="0"/>
              <a:t>的广告</a:t>
            </a:r>
            <a:r>
              <a:rPr lang="en-US" altLang="zh-CN" dirty="0"/>
              <a:t>Tag</a:t>
            </a:r>
            <a:r>
              <a:rPr lang="zh-CN" altLang="en-US" dirty="0"/>
              <a:t>提取方式，可尝试其他方案，如</a:t>
            </a:r>
            <a:r>
              <a:rPr lang="en-US" altLang="zh-CN" dirty="0"/>
              <a:t>LDA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585248-2ABF-4483-A0F8-6B20FB2D05EF}"/>
              </a:ext>
            </a:extLst>
          </p:cNvPr>
          <p:cNvSpPr txBox="1"/>
          <p:nvPr/>
        </p:nvSpPr>
        <p:spPr>
          <a:xfrm>
            <a:off x="682102" y="3150235"/>
            <a:ext cx="192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 </a:t>
            </a:r>
            <a:r>
              <a:rPr lang="zh-CN" altLang="en-US" sz="2000" b="1" dirty="0"/>
              <a:t>广告表征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7A07A4-1C5D-4369-A305-04D56D6D941F}"/>
              </a:ext>
            </a:extLst>
          </p:cNvPr>
          <p:cNvSpPr/>
          <p:nvPr/>
        </p:nvSpPr>
        <p:spPr>
          <a:xfrm>
            <a:off x="852782" y="3550345"/>
            <a:ext cx="919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目前对多个</a:t>
            </a:r>
            <a:r>
              <a:rPr lang="en-US" altLang="zh-CN" dirty="0"/>
              <a:t>tag</a:t>
            </a:r>
            <a:r>
              <a:rPr lang="zh-CN" altLang="en-US" dirty="0"/>
              <a:t>做</a:t>
            </a:r>
            <a:r>
              <a:rPr lang="en-US" altLang="zh-CN" dirty="0"/>
              <a:t>avg pooling</a:t>
            </a:r>
            <a:r>
              <a:rPr lang="zh-CN" altLang="en-US" dirty="0"/>
              <a:t>表征广告，可尝试对多个</a:t>
            </a:r>
            <a:r>
              <a:rPr lang="en-US" altLang="zh-CN" dirty="0"/>
              <a:t>tag</a:t>
            </a:r>
            <a:r>
              <a:rPr lang="zh-CN" altLang="en-US" dirty="0"/>
              <a:t>做</a:t>
            </a:r>
            <a:r>
              <a:rPr lang="en-US" altLang="zh-CN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06397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5FFA9A-0FB7-4182-8810-EB738A35CAE9}"/>
              </a:ext>
            </a:extLst>
          </p:cNvPr>
          <p:cNvSpPr/>
          <p:nvPr/>
        </p:nvSpPr>
        <p:spPr>
          <a:xfrm>
            <a:off x="2541185" y="2215775"/>
            <a:ext cx="71096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0066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感谢聆听，请多指教！</a:t>
            </a:r>
            <a:endParaRPr lang="en-US" altLang="zh-CN" sz="5400" b="0" cap="none" spc="0" dirty="0">
              <a:ln w="0"/>
              <a:solidFill>
                <a:srgbClr val="0066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rgbClr val="0066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rgbClr val="0066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85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666227" y="14203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参考文献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BC59C-1637-48BB-925C-F3B99CD5C355}"/>
              </a:ext>
            </a:extLst>
          </p:cNvPr>
          <p:cNvSpPr/>
          <p:nvPr/>
        </p:nvSpPr>
        <p:spPr>
          <a:xfrm>
            <a:off x="256465" y="1096146"/>
            <a:ext cx="9648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【1】Alibaba, </a:t>
            </a:r>
            <a:r>
              <a:rPr lang="en-US" altLang="zh-CN" dirty="0">
                <a:hlinkClick r:id="rId3"/>
              </a:rPr>
              <a:t>https://arxiv.org/pdf/1905.06874.pdf</a:t>
            </a:r>
            <a:endParaRPr lang="en-US" altLang="zh-CN" dirty="0"/>
          </a:p>
          <a:p>
            <a:r>
              <a:rPr lang="en-US" altLang="zh-CN" dirty="0"/>
              <a:t>【2】AMS, </a:t>
            </a:r>
            <a:r>
              <a:rPr lang="en-US" altLang="zh-CN" dirty="0">
                <a:hlinkClick r:id="rId4"/>
              </a:rPr>
              <a:t>http://km.oa.com/articles/show/407674?kmref=guess_post</a:t>
            </a:r>
            <a:endParaRPr lang="en-US" altLang="zh-CN" dirty="0"/>
          </a:p>
          <a:p>
            <a:r>
              <a:rPr lang="en-US" altLang="zh-CN" dirty="0"/>
              <a:t>【3】Vaswani, A.; </a:t>
            </a:r>
            <a:r>
              <a:rPr lang="en-US" altLang="zh-CN" dirty="0" err="1"/>
              <a:t>Shazeer</a:t>
            </a:r>
            <a:r>
              <a:rPr lang="en-US" altLang="zh-CN" dirty="0"/>
              <a:t>, N.; Parmar, N.; </a:t>
            </a:r>
            <a:r>
              <a:rPr lang="en-US" altLang="zh-CN" dirty="0" err="1"/>
              <a:t>Uszkoreit</a:t>
            </a:r>
            <a:r>
              <a:rPr lang="en-US" altLang="zh-CN" dirty="0"/>
              <a:t>, J.; Jones, L.; Gomez, A. N.; Kaiser, L.; and </a:t>
            </a:r>
            <a:r>
              <a:rPr lang="en-US" altLang="zh-CN" dirty="0" err="1"/>
              <a:t>Polosukhin</a:t>
            </a:r>
            <a:r>
              <a:rPr lang="en-US" altLang="zh-CN" dirty="0"/>
              <a:t>, I. 2017. Attention is all you need. In Advances in Neural Information Processing Systems 30. Curran Associates, Inc. 5998–6008.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85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2375898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背景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819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《BST For E-commerce Recommendation in Alibaba》—— 2019.05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9B0A7A-04E1-46F6-B72C-DA192CE1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90" y="2129792"/>
            <a:ext cx="7494005" cy="45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2375898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背景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从广告文本中挖掘潜在的点击规律，</a:t>
            </a:r>
            <a:r>
              <a:rPr lang="zh-CN" altLang="en-US" sz="2400" b="1" dirty="0"/>
              <a:t>预测</a:t>
            </a:r>
            <a:r>
              <a:rPr lang="zh-CN" altLang="en-US" sz="2000" dirty="0"/>
              <a:t>用户感兴趣的广告</a:t>
            </a:r>
            <a:r>
              <a:rPr lang="en-US" altLang="zh-CN" sz="2000" dirty="0"/>
              <a:t>Tag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E388CD-D58A-446F-8C91-A9732BB4EBBC}"/>
              </a:ext>
            </a:extLst>
          </p:cNvPr>
          <p:cNvSpPr/>
          <p:nvPr/>
        </p:nvSpPr>
        <p:spPr>
          <a:xfrm>
            <a:off x="1479963" y="2711305"/>
            <a:ext cx="3094072" cy="542261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车友、性价比、油耗、哈弗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E5F726-F0BE-4080-AD5E-270928EFF9DD}"/>
              </a:ext>
            </a:extLst>
          </p:cNvPr>
          <p:cNvSpPr/>
          <p:nvPr/>
        </p:nvSpPr>
        <p:spPr>
          <a:xfrm>
            <a:off x="6329462" y="2711306"/>
            <a:ext cx="3094072" cy="54226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车险、年检、车况、事故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E02AE86B-DEC7-4E2C-9326-078E131A3E27}"/>
              </a:ext>
            </a:extLst>
          </p:cNvPr>
          <p:cNvSpPr/>
          <p:nvPr/>
        </p:nvSpPr>
        <p:spPr>
          <a:xfrm>
            <a:off x="4952018" y="2846869"/>
            <a:ext cx="1044744" cy="311006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线形(带边框和强调线) 4">
            <a:extLst>
              <a:ext uri="{FF2B5EF4-FFF2-40B4-BE49-F238E27FC236}">
                <a16:creationId xmlns:a16="http://schemas.microsoft.com/office/drawing/2014/main" id="{2F4AA67F-3912-4E23-A295-0E7D04A32337}"/>
              </a:ext>
            </a:extLst>
          </p:cNvPr>
          <p:cNvSpPr/>
          <p:nvPr/>
        </p:nvSpPr>
        <p:spPr>
          <a:xfrm>
            <a:off x="4401879" y="221157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买车</a:t>
            </a:r>
          </a:p>
        </p:txBody>
      </p:sp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F5B9CF4B-09A1-4CE3-89AA-DD18F0A4EAA4}"/>
              </a:ext>
            </a:extLst>
          </p:cNvPr>
          <p:cNvSpPr/>
          <p:nvPr/>
        </p:nvSpPr>
        <p:spPr>
          <a:xfrm>
            <a:off x="9179441" y="221157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买车险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C09D1F-6BCC-46EA-AF46-487BA918B9E9}"/>
              </a:ext>
            </a:extLst>
          </p:cNvPr>
          <p:cNvSpPr/>
          <p:nvPr/>
        </p:nvSpPr>
        <p:spPr>
          <a:xfrm>
            <a:off x="1479963" y="4531545"/>
            <a:ext cx="3094072" cy="542261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成龙、大哥、魔法、持久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B15A1F-154C-4D39-B951-5B7D469B6F8E}"/>
              </a:ext>
            </a:extLst>
          </p:cNvPr>
          <p:cNvSpPr/>
          <p:nvPr/>
        </p:nvSpPr>
        <p:spPr>
          <a:xfrm>
            <a:off x="6329462" y="4531546"/>
            <a:ext cx="3094072" cy="54226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兄弟、传奇、蓝色、圣坛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6A1FB22-E845-4C9D-89CE-70099F523211}"/>
              </a:ext>
            </a:extLst>
          </p:cNvPr>
          <p:cNvSpPr/>
          <p:nvPr/>
        </p:nvSpPr>
        <p:spPr>
          <a:xfrm>
            <a:off x="4952018" y="4667109"/>
            <a:ext cx="1044744" cy="311006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注: 线形(带边框和强调线) 19">
            <a:extLst>
              <a:ext uri="{FF2B5EF4-FFF2-40B4-BE49-F238E27FC236}">
                <a16:creationId xmlns:a16="http://schemas.microsoft.com/office/drawing/2014/main" id="{2490A432-B1D7-4295-BE17-6B6562E72DCA}"/>
              </a:ext>
            </a:extLst>
          </p:cNvPr>
          <p:cNvSpPr/>
          <p:nvPr/>
        </p:nvSpPr>
        <p:spPr>
          <a:xfrm>
            <a:off x="4401879" y="403181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游戏</a:t>
            </a:r>
          </a:p>
        </p:txBody>
      </p: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3D771E36-2A83-4F16-9B96-CAB38E2ABD14}"/>
              </a:ext>
            </a:extLst>
          </p:cNvPr>
          <p:cNvSpPr/>
          <p:nvPr/>
        </p:nvSpPr>
        <p:spPr>
          <a:xfrm>
            <a:off x="9179441" y="403181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别的游戏</a:t>
            </a:r>
          </a:p>
        </p:txBody>
      </p:sp>
    </p:spTree>
    <p:extLst>
      <p:ext uri="{BB962C8B-B14F-4D97-AF65-F5344CB8AC3E}">
        <p14:creationId xmlns:p14="http://schemas.microsoft.com/office/powerpoint/2010/main" val="28225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广告</a:t>
            </a:r>
            <a:r>
              <a:rPr lang="en-US" altLang="zh-CN" sz="2000" dirty="0"/>
              <a:t>Tag</a:t>
            </a:r>
            <a:r>
              <a:rPr lang="zh-CN" altLang="en-US" sz="2000" dirty="0"/>
              <a:t>兴趣</a:t>
            </a:r>
            <a:r>
              <a:rPr lang="zh-CN" altLang="en-US" sz="2400" b="1" dirty="0"/>
              <a:t>预测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1454E3-77FE-4BEE-9A0D-992A9D658754}"/>
              </a:ext>
            </a:extLst>
          </p:cNvPr>
          <p:cNvSpPr txBox="1"/>
          <p:nvPr/>
        </p:nvSpPr>
        <p:spPr>
          <a:xfrm>
            <a:off x="884124" y="1968552"/>
            <a:ext cx="381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任务</a:t>
            </a:r>
            <a:r>
              <a:rPr lang="en-US" altLang="zh-CN" sz="2000" b="1" dirty="0"/>
              <a:t>1</a:t>
            </a:r>
            <a:r>
              <a:rPr lang="zh-CN" altLang="en-US" sz="2000" dirty="0"/>
              <a:t>：从广告文本里提取</a:t>
            </a:r>
            <a:r>
              <a:rPr lang="en-US" altLang="zh-CN" sz="2000" dirty="0"/>
              <a:t>Tag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5644D1-0768-46A5-93A9-604FABC8F623}"/>
              </a:ext>
            </a:extLst>
          </p:cNvPr>
          <p:cNvSpPr txBox="1"/>
          <p:nvPr/>
        </p:nvSpPr>
        <p:spPr>
          <a:xfrm>
            <a:off x="884124" y="2459872"/>
            <a:ext cx="781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任务</a:t>
            </a:r>
            <a:r>
              <a:rPr lang="en-US" altLang="zh-CN" sz="2000" b="1" dirty="0"/>
              <a:t>2</a:t>
            </a:r>
            <a:r>
              <a:rPr lang="zh-CN" altLang="en-US" sz="2000" dirty="0"/>
              <a:t>：输入用户历史点击过的</a:t>
            </a:r>
            <a:r>
              <a:rPr lang="en-US" altLang="zh-CN" sz="2000" dirty="0"/>
              <a:t>Tag</a:t>
            </a:r>
            <a:r>
              <a:rPr lang="zh-CN" altLang="en-US" sz="2000" dirty="0"/>
              <a:t>，预测用户可能点击的广告</a:t>
            </a:r>
            <a:r>
              <a:rPr lang="en-US" altLang="zh-CN" sz="2000" dirty="0"/>
              <a:t>Tag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BDF1E6-8828-4ED1-8D7D-EA9F2DCFAD84}"/>
              </a:ext>
            </a:extLst>
          </p:cNvPr>
          <p:cNvSpPr txBox="1"/>
          <p:nvPr/>
        </p:nvSpPr>
        <p:spPr>
          <a:xfrm>
            <a:off x="682102" y="329771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提取</a:t>
            </a:r>
            <a:r>
              <a:rPr lang="en-US" altLang="zh-CN" sz="2000" b="1" dirty="0"/>
              <a:t>Tag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1C78A9-D6C8-4D89-A01E-C8D6BCD50B4B}"/>
              </a:ext>
            </a:extLst>
          </p:cNvPr>
          <p:cNvSpPr txBox="1"/>
          <p:nvPr/>
        </p:nvSpPr>
        <p:spPr>
          <a:xfrm>
            <a:off x="885302" y="3864048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“京东，货到付款两件套，谁穿谁年轻”</a:t>
            </a:r>
            <a:endParaRPr lang="en-US" altLang="zh-CN" baseline="30000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593175B-119C-4B72-8694-0B95D235B1F6}"/>
              </a:ext>
            </a:extLst>
          </p:cNvPr>
          <p:cNvSpPr/>
          <p:nvPr/>
        </p:nvSpPr>
        <p:spPr>
          <a:xfrm>
            <a:off x="5809673" y="3956381"/>
            <a:ext cx="954085" cy="184666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CF1214-2CDA-4699-9315-01BCAA4758B4}"/>
              </a:ext>
            </a:extLst>
          </p:cNvPr>
          <p:cNvSpPr txBox="1"/>
          <p:nvPr/>
        </p:nvSpPr>
        <p:spPr>
          <a:xfrm>
            <a:off x="7447738" y="3864048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“京东；货到付款；两件套；年轻”</a:t>
            </a:r>
            <a:endParaRPr lang="en-US" altLang="zh-CN" b="1" baseline="30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5A7FED-64D1-4756-9459-7E66BD16DA3C}"/>
              </a:ext>
            </a:extLst>
          </p:cNvPr>
          <p:cNvSpPr txBox="1"/>
          <p:nvPr/>
        </p:nvSpPr>
        <p:spPr>
          <a:xfrm>
            <a:off x="885302" y="4479600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“点右侧关注，马上进入，免费看小说”</a:t>
            </a:r>
            <a:endParaRPr lang="en-US" altLang="zh-CN" baseline="300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ADAB5B5-4935-418D-8644-DF8B3FB0B9C5}"/>
              </a:ext>
            </a:extLst>
          </p:cNvPr>
          <p:cNvSpPr/>
          <p:nvPr/>
        </p:nvSpPr>
        <p:spPr>
          <a:xfrm>
            <a:off x="5809673" y="4571933"/>
            <a:ext cx="954085" cy="184666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D09093-3364-4761-ABED-DDED187A5363}"/>
              </a:ext>
            </a:extLst>
          </p:cNvPr>
          <p:cNvSpPr txBox="1"/>
          <p:nvPr/>
        </p:nvSpPr>
        <p:spPr>
          <a:xfrm>
            <a:off x="7447738" y="44796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“免费；小说”</a:t>
            </a:r>
            <a:endParaRPr lang="en-US" altLang="zh-CN" b="1" baseline="30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6E7270-F6F9-49E9-8E19-09981B19FB01}"/>
              </a:ext>
            </a:extLst>
          </p:cNvPr>
          <p:cNvSpPr txBox="1"/>
          <p:nvPr/>
        </p:nvSpPr>
        <p:spPr>
          <a:xfrm>
            <a:off x="885302" y="5014130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“看看古装的你到底有多美，立即拍”</a:t>
            </a:r>
            <a:endParaRPr lang="en-US" altLang="zh-CN" baseline="30000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B5CAED8-7545-4371-9483-7FA6C27C7A7C}"/>
              </a:ext>
            </a:extLst>
          </p:cNvPr>
          <p:cNvSpPr/>
          <p:nvPr/>
        </p:nvSpPr>
        <p:spPr>
          <a:xfrm>
            <a:off x="5809673" y="5106463"/>
            <a:ext cx="954085" cy="184666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1D8214-4C69-4AB3-AED4-942EF00D839C}"/>
              </a:ext>
            </a:extLst>
          </p:cNvPr>
          <p:cNvSpPr txBox="1"/>
          <p:nvPr/>
        </p:nvSpPr>
        <p:spPr>
          <a:xfrm>
            <a:off x="7447738" y="501413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“古装”</a:t>
            </a:r>
            <a:endParaRPr lang="en-US" altLang="zh-CN" b="1" baseline="30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0D07CDB-DB67-4478-B997-59DD63D5A8D3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4776559-B5F2-4060-8842-EE67E662BFA8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</p:spTree>
    <p:extLst>
      <p:ext uri="{BB962C8B-B14F-4D97-AF65-F5344CB8AC3E}">
        <p14:creationId xmlns:p14="http://schemas.microsoft.com/office/powerpoint/2010/main" val="36010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如何提取</a:t>
            </a:r>
            <a:r>
              <a:rPr lang="en-US" altLang="zh-CN" sz="2000" b="1" dirty="0"/>
              <a:t>Tag</a:t>
            </a:r>
            <a:endParaRPr lang="zh-CN" altLang="en-US" sz="20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6542F26-DA9A-44DA-A5D7-4E0CF14BA2D3}"/>
              </a:ext>
            </a:extLst>
          </p:cNvPr>
          <p:cNvSpPr/>
          <p:nvPr/>
        </p:nvSpPr>
        <p:spPr>
          <a:xfrm>
            <a:off x="916940" y="2342381"/>
            <a:ext cx="6645910" cy="154737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E9F005-3597-463E-ABC4-23F9E0C085C2}"/>
              </a:ext>
            </a:extLst>
          </p:cNvPr>
          <p:cNvSpPr txBox="1"/>
          <p:nvPr/>
        </p:nvSpPr>
        <p:spPr>
          <a:xfrm>
            <a:off x="1041070" y="2454648"/>
            <a:ext cx="48834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99"/>
                </a:solidFill>
              </a:rPr>
              <a:t>基于统计特征：如</a:t>
            </a:r>
            <a:r>
              <a:rPr lang="en-US" altLang="zh-CN" b="1" dirty="0">
                <a:solidFill>
                  <a:srgbClr val="006699"/>
                </a:solidFill>
              </a:rPr>
              <a:t>TFIDF</a:t>
            </a:r>
            <a:r>
              <a:rPr lang="zh-CN" altLang="en-US" b="1" dirty="0">
                <a:solidFill>
                  <a:srgbClr val="006699"/>
                </a:solidFill>
              </a:rPr>
              <a:t>，实现简单，易理解</a:t>
            </a:r>
          </a:p>
          <a:p>
            <a:endParaRPr lang="zh-CN" altLang="en-US" sz="2000" dirty="0">
              <a:solidFill>
                <a:srgbClr val="006699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88FB0E-2492-4509-9934-438BBFA49CF9}"/>
              </a:ext>
            </a:extLst>
          </p:cNvPr>
          <p:cNvSpPr/>
          <p:nvPr/>
        </p:nvSpPr>
        <p:spPr>
          <a:xfrm>
            <a:off x="916941" y="4766320"/>
            <a:ext cx="6645909" cy="6158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1A4301-8FC6-468D-8CB8-867133C26E81}"/>
              </a:ext>
            </a:extLst>
          </p:cNvPr>
          <p:cNvSpPr txBox="1"/>
          <p:nvPr/>
        </p:nvSpPr>
        <p:spPr>
          <a:xfrm>
            <a:off x="1031235" y="4865879"/>
            <a:ext cx="49824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序列标注问题：如</a:t>
            </a:r>
            <a:r>
              <a:rPr lang="en-US" altLang="zh-CN" dirty="0">
                <a:solidFill>
                  <a:srgbClr val="006699"/>
                </a:solidFill>
              </a:rPr>
              <a:t> LabelNet</a:t>
            </a:r>
            <a:r>
              <a:rPr lang="en-US" altLang="zh-CN" baseline="30000" dirty="0">
                <a:solidFill>
                  <a:srgbClr val="006699"/>
                </a:solidFill>
              </a:rPr>
              <a:t>[2] </a:t>
            </a:r>
            <a:r>
              <a:rPr lang="zh-CN" altLang="en-US" dirty="0">
                <a:solidFill>
                  <a:srgbClr val="006699"/>
                </a:solidFill>
              </a:rPr>
              <a:t>，需要标注数据</a:t>
            </a:r>
          </a:p>
          <a:p>
            <a:endParaRPr lang="zh-CN" altLang="en-US" sz="2000" dirty="0">
              <a:solidFill>
                <a:srgbClr val="00669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AA406B-2FEC-40A3-B410-0C7E155F54FC}"/>
              </a:ext>
            </a:extLst>
          </p:cNvPr>
          <p:cNvSpPr/>
          <p:nvPr/>
        </p:nvSpPr>
        <p:spPr>
          <a:xfrm>
            <a:off x="916941" y="1873152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99"/>
                </a:solidFill>
              </a:rPr>
              <a:t>无监督：</a:t>
            </a:r>
            <a:r>
              <a:rPr lang="en-US" altLang="zh-CN" dirty="0">
                <a:solidFill>
                  <a:srgbClr val="006699"/>
                </a:solidFill>
              </a:rPr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61C62A-C0A1-4AD4-9271-ECB55162364D}"/>
              </a:ext>
            </a:extLst>
          </p:cNvPr>
          <p:cNvSpPr txBox="1"/>
          <p:nvPr/>
        </p:nvSpPr>
        <p:spPr>
          <a:xfrm>
            <a:off x="1031235" y="2934382"/>
            <a:ext cx="65316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基于词图模型：</a:t>
            </a:r>
            <a:r>
              <a:rPr lang="en-US" altLang="zh-CN" dirty="0">
                <a:solidFill>
                  <a:srgbClr val="006699"/>
                </a:solidFill>
              </a:rPr>
              <a:t>TextRank</a:t>
            </a:r>
            <a:r>
              <a:rPr lang="zh-CN" altLang="en-US" dirty="0">
                <a:solidFill>
                  <a:srgbClr val="006699"/>
                </a:solidFill>
              </a:rPr>
              <a:t>，计算复杂度较高，长文本应用较多</a:t>
            </a:r>
          </a:p>
          <a:p>
            <a:endParaRPr lang="zh-CN" altLang="en-US" sz="2000" dirty="0">
              <a:solidFill>
                <a:srgbClr val="006699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4BD6C-8F97-4812-91A1-84FDFE4BC307}"/>
              </a:ext>
            </a:extLst>
          </p:cNvPr>
          <p:cNvSpPr txBox="1"/>
          <p:nvPr/>
        </p:nvSpPr>
        <p:spPr>
          <a:xfrm>
            <a:off x="1041070" y="3426824"/>
            <a:ext cx="45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基于主题模型：</a:t>
            </a:r>
            <a:r>
              <a:rPr lang="en-US" altLang="zh-CN" dirty="0">
                <a:solidFill>
                  <a:srgbClr val="006699"/>
                </a:solidFill>
              </a:rPr>
              <a:t>LDA</a:t>
            </a:r>
            <a:endParaRPr lang="zh-CN" altLang="en-US" dirty="0">
              <a:solidFill>
                <a:srgbClr val="0066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237C0B-4564-43D2-AFA0-A845CE319543}"/>
              </a:ext>
            </a:extLst>
          </p:cNvPr>
          <p:cNvSpPr/>
          <p:nvPr/>
        </p:nvSpPr>
        <p:spPr>
          <a:xfrm>
            <a:off x="885302" y="4297091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99"/>
                </a:solidFill>
              </a:rPr>
              <a:t>有监督：</a:t>
            </a:r>
            <a:r>
              <a:rPr lang="en-US" altLang="zh-CN" dirty="0">
                <a:solidFill>
                  <a:srgbClr val="006699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6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模型方面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26706-51E1-49AC-B538-2E6B7ADCD896}"/>
              </a:ext>
            </a:extLst>
          </p:cNvPr>
          <p:cNvSpPr txBox="1"/>
          <p:nvPr/>
        </p:nvSpPr>
        <p:spPr>
          <a:xfrm>
            <a:off x="792969" y="182247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endParaRPr lang="zh-CN" altLang="en-US" sz="20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CA32D1A-855F-487A-8DF3-08FB256C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51" y="3793442"/>
            <a:ext cx="3613763" cy="2019813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4D789704-F5BE-46F1-A0BE-5AC23DF1B89F}"/>
              </a:ext>
            </a:extLst>
          </p:cNvPr>
          <p:cNvSpPr/>
          <p:nvPr/>
        </p:nvSpPr>
        <p:spPr>
          <a:xfrm>
            <a:off x="6696559" y="4872856"/>
            <a:ext cx="770635" cy="354040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80764DB-A6D5-43FC-94BD-762D0266ED9D}"/>
              </a:ext>
            </a:extLst>
          </p:cNvPr>
          <p:cNvSpPr/>
          <p:nvPr/>
        </p:nvSpPr>
        <p:spPr>
          <a:xfrm>
            <a:off x="1227302" y="4692495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8B19066-CAF8-42F6-98BC-E15124BC5340}"/>
              </a:ext>
            </a:extLst>
          </p:cNvPr>
          <p:cNvSpPr/>
          <p:nvPr/>
        </p:nvSpPr>
        <p:spPr>
          <a:xfrm>
            <a:off x="2217280" y="4703968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543A69-9D96-4C5E-ACB6-0A31B3F9565C}"/>
              </a:ext>
            </a:extLst>
          </p:cNvPr>
          <p:cNvSpPr/>
          <p:nvPr/>
        </p:nvSpPr>
        <p:spPr>
          <a:xfrm>
            <a:off x="3389541" y="4703968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3C91BE3-8C98-451A-BC66-130EEBFF32CB}"/>
              </a:ext>
            </a:extLst>
          </p:cNvPr>
          <p:cNvSpPr/>
          <p:nvPr/>
        </p:nvSpPr>
        <p:spPr>
          <a:xfrm>
            <a:off x="4493441" y="4685965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BEBDF6-9FE9-422D-967F-06ECF05A8D5E}"/>
              </a:ext>
            </a:extLst>
          </p:cNvPr>
          <p:cNvSpPr/>
          <p:nvPr/>
        </p:nvSpPr>
        <p:spPr>
          <a:xfrm>
            <a:off x="5595000" y="4703968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16673BF-F23B-4466-A279-F2DC549C5D4D}"/>
              </a:ext>
            </a:extLst>
          </p:cNvPr>
          <p:cNvCxnSpPr>
            <a:cxnSpLocks/>
          </p:cNvCxnSpPr>
          <p:nvPr/>
        </p:nvCxnSpPr>
        <p:spPr>
          <a:xfrm flipV="1">
            <a:off x="1579728" y="3631908"/>
            <a:ext cx="0" cy="1060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A5DCB49-AE34-4411-A14E-8A76EECEEE90}"/>
              </a:ext>
            </a:extLst>
          </p:cNvPr>
          <p:cNvSpPr/>
          <p:nvPr/>
        </p:nvSpPr>
        <p:spPr>
          <a:xfrm>
            <a:off x="1156447" y="3087582"/>
            <a:ext cx="5189523" cy="544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Encoder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BABFEDF-6957-4CBA-ADF6-20D6C9ABAD1F}"/>
              </a:ext>
            </a:extLst>
          </p:cNvPr>
          <p:cNvSpPr/>
          <p:nvPr/>
        </p:nvSpPr>
        <p:spPr>
          <a:xfrm>
            <a:off x="856666" y="4397528"/>
            <a:ext cx="5688957" cy="1087327"/>
          </a:xfrm>
          <a:prstGeom prst="rect">
            <a:avLst/>
          </a:prstGeom>
          <a:noFill/>
          <a:ln w="19050">
            <a:solidFill>
              <a:srgbClr val="00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63AABA7-5AD5-4476-808A-C02FB30F8C91}"/>
              </a:ext>
            </a:extLst>
          </p:cNvPr>
          <p:cNvSpPr/>
          <p:nvPr/>
        </p:nvSpPr>
        <p:spPr>
          <a:xfrm>
            <a:off x="7081876" y="3087582"/>
            <a:ext cx="2524097" cy="544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E0CB427-DCD1-4465-97EE-8D28937678A1}"/>
              </a:ext>
            </a:extLst>
          </p:cNvPr>
          <p:cNvCxnSpPr>
            <a:cxnSpLocks/>
          </p:cNvCxnSpPr>
          <p:nvPr/>
        </p:nvCxnSpPr>
        <p:spPr>
          <a:xfrm flipV="1">
            <a:off x="2586027" y="3631908"/>
            <a:ext cx="0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60FB8F3-4A41-4BDA-8C9A-56FE26A094D7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3751209" y="3631908"/>
            <a:ext cx="1346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9398A1A-AE83-40AE-AF1C-B6676A109223}"/>
              </a:ext>
            </a:extLst>
          </p:cNvPr>
          <p:cNvCxnSpPr>
            <a:cxnSpLocks/>
          </p:cNvCxnSpPr>
          <p:nvPr/>
        </p:nvCxnSpPr>
        <p:spPr>
          <a:xfrm flipV="1">
            <a:off x="4862188" y="3631908"/>
            <a:ext cx="0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74337B1-699D-4387-A0C9-E2F2B3E88AE4}"/>
              </a:ext>
            </a:extLst>
          </p:cNvPr>
          <p:cNvCxnSpPr>
            <a:cxnSpLocks/>
          </p:cNvCxnSpPr>
          <p:nvPr/>
        </p:nvCxnSpPr>
        <p:spPr>
          <a:xfrm flipV="1">
            <a:off x="5963747" y="3631908"/>
            <a:ext cx="0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49B368-EE36-4678-B089-A912711643F8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6345970" y="3359745"/>
            <a:ext cx="7359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FC97137-17B8-4725-B12F-CD9E20192208}"/>
              </a:ext>
            </a:extLst>
          </p:cNvPr>
          <p:cNvCxnSpPr>
            <a:cxnSpLocks/>
          </p:cNvCxnSpPr>
          <p:nvPr/>
        </p:nvCxnSpPr>
        <p:spPr>
          <a:xfrm flipV="1">
            <a:off x="8369379" y="2492188"/>
            <a:ext cx="0" cy="595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F0A14F3B-5926-46CC-8EB7-2330142244E4}"/>
              </a:ext>
            </a:extLst>
          </p:cNvPr>
          <p:cNvSpPr/>
          <p:nvPr/>
        </p:nvSpPr>
        <p:spPr>
          <a:xfrm>
            <a:off x="6110951" y="2004313"/>
            <a:ext cx="4465946" cy="473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Vocabulary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9" name="对话气泡: 椭圆形 118">
            <a:extLst>
              <a:ext uri="{FF2B5EF4-FFF2-40B4-BE49-F238E27FC236}">
                <a16:creationId xmlns:a16="http://schemas.microsoft.com/office/drawing/2014/main" id="{4A7C171C-733C-49C2-B7E6-8F3E456FCF28}"/>
              </a:ext>
            </a:extLst>
          </p:cNvPr>
          <p:cNvSpPr/>
          <p:nvPr/>
        </p:nvSpPr>
        <p:spPr>
          <a:xfrm rot="608983">
            <a:off x="9342249" y="795360"/>
            <a:ext cx="2143211" cy="1071112"/>
          </a:xfrm>
          <a:prstGeom prst="wedgeEllipse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预测空间是所有词（</a:t>
            </a:r>
            <a:r>
              <a:rPr lang="en-US" altLang="zh-CN" b="1" dirty="0">
                <a:solidFill>
                  <a:schemeClr val="tx1"/>
                </a:solidFill>
              </a:rPr>
              <a:t>Tag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060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469259-546D-4F42-89E5-BFB2BC7A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63" y="1822474"/>
            <a:ext cx="5403865" cy="436040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模型方面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26706-51E1-49AC-B538-2E6B7ADCD896}"/>
              </a:ext>
            </a:extLst>
          </p:cNvPr>
          <p:cNvSpPr txBox="1"/>
          <p:nvPr/>
        </p:nvSpPr>
        <p:spPr>
          <a:xfrm>
            <a:off x="792969" y="182247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Transformer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4B8996-4BFF-4887-8A56-C90A4F8B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45" y="569873"/>
            <a:ext cx="2535997" cy="3775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CC54CC-309D-4CA9-A031-C6819235B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79" y="4510057"/>
            <a:ext cx="3613763" cy="201981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975AE7A-3F56-426E-9B7E-10DE12CA4167}"/>
              </a:ext>
            </a:extLst>
          </p:cNvPr>
          <p:cNvSpPr/>
          <p:nvPr/>
        </p:nvSpPr>
        <p:spPr>
          <a:xfrm>
            <a:off x="6403346" y="5619345"/>
            <a:ext cx="770635" cy="354040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5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模型方面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26706-51E1-49AC-B538-2E6B7ADCD896}"/>
              </a:ext>
            </a:extLst>
          </p:cNvPr>
          <p:cNvSpPr txBox="1"/>
          <p:nvPr/>
        </p:nvSpPr>
        <p:spPr>
          <a:xfrm>
            <a:off x="2803420" y="219791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LSTM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D562B-F2AA-4BBB-A1F4-05E7D326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2" y="2671913"/>
            <a:ext cx="4625236" cy="2678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657A15-F984-4112-B3B2-4285386DC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65" y="3087306"/>
            <a:ext cx="5210677" cy="21303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931624-77A0-4BCE-A8F0-43939FF4C8C3}"/>
              </a:ext>
            </a:extLst>
          </p:cNvPr>
          <p:cNvSpPr txBox="1"/>
          <p:nvPr/>
        </p:nvSpPr>
        <p:spPr>
          <a:xfrm>
            <a:off x="8372083" y="2271803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Attention Layer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26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3524</Words>
  <Application>Microsoft Office PowerPoint</Application>
  <PresentationFormat>宽屏</PresentationFormat>
  <Paragraphs>368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广告Tag兴趣预估</dc:title>
  <dc:creator>T147356</dc:creator>
  <cp:lastModifiedBy> </cp:lastModifiedBy>
  <cp:revision>2766</cp:revision>
  <dcterms:created xsi:type="dcterms:W3CDTF">2019-06-03T01:38:49Z</dcterms:created>
  <dcterms:modified xsi:type="dcterms:W3CDTF">2019-07-10T03:24:09Z</dcterms:modified>
</cp:coreProperties>
</file>