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9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809EBCA-1A96-4EC8-9777-CF00EB886F8F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98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D0EE5C4-0ABF-4EF8-95CC-72D396B8394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收银员通过扫描商品条形码将商品信息录入收银系统中，当所有商品扫描结束后计算商品总金额，并询问顾客是否为会员，以及采用哪一种方式进行付款。付款采用会员卡、扫码支付以及现金支付。</a:t>
            </a:r>
          </a:p>
          <a:p>
            <a:r>
              <a:rPr altLang="en-US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结账后收银系统需要记录收银员的工号以及此订单结束时间，记录工号商场管理员用来累积收银员工作量，同时更新商品的库存信息，并利用收银系统的数据分析功能判断用户购买商品的喜好，以便超市管理者可以对经营策略做出合理规划。</a:t>
            </a:r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后台信息管理状态图</a:t>
            </a:r>
            <a:endParaRPr altLang="en-US" dirty="0" lang="zh-CN"/>
          </a:p>
        </p:txBody>
      </p:sp>
      <p:sp>
        <p:nvSpPr>
          <p:cNvPr id="104858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超市收银系统的实体类模型</a:t>
            </a:r>
            <a:endParaRPr altLang="en-US" dirty="0" lang="zh-CN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交易过程序列图</a:t>
            </a:r>
            <a:endParaRPr altLang="en-US" dirty="0" lang="zh-CN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超市收银系统交易状态图</a:t>
            </a:r>
            <a:endParaRPr altLang="en-US" dirty="0" lang="zh-CN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2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包图</a:t>
            </a:r>
            <a:endParaRPr altLang="en-US" dirty="0" lang="zh-CN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超市收银系统的交易类图</a:t>
            </a:r>
            <a:endParaRPr altLang="en-US" dirty="0" lang="zh-CN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767205">
              <a:spcBef>
                <a:spcPts val="670"/>
              </a:spcBef>
            </a:pPr>
            <a:r>
              <a:rPr altLang="zh-CN" dirty="0" sz="1800" lang="zh-CN" spc="-5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超市管理员管理功能类图</a:t>
            </a:r>
            <a:endParaRPr altLang="zh-CN" dirty="0" sz="1800"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顾客会员类图</a:t>
            </a:r>
            <a:endParaRPr altLang="en-US" dirty="0" lang="zh-CN"/>
          </a:p>
        </p:txBody>
      </p:sp>
      <p:sp>
        <p:nvSpPr>
          <p:cNvPr id="10486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sz="18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商品支付状态图</a:t>
            </a:r>
            <a:endParaRPr altLang="en-US" dirty="0" lang="zh-CN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D0EE5C4-0ABF-4EF8-95CC-72D396B8394B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7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8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8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8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8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8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5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5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9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1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6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C7E7-8AA5-407F-8EC3-6D61D4287444}" type="datetimeFigureOut">
              <a:rPr altLang="en-US" lang="zh-CN" smtClean="0"/>
              <a:t>2025/3/25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C5FD-B9D3-4032-8B0D-01B625DAF68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3"/>
          <p:cNvSpPr txBox="1"/>
          <p:nvPr/>
        </p:nvSpPr>
        <p:spPr>
          <a:xfrm>
            <a:off x="1701800" y="1219200"/>
            <a:ext cx="8788400" cy="83099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4800" lang="zh-CN"/>
              <a:t>超市收银系统设计</a:t>
            </a:r>
          </a:p>
        </p:txBody>
      </p:sp>
      <p:sp>
        <p:nvSpPr>
          <p:cNvPr id="1048615" name="文本框 4"/>
          <p:cNvSpPr txBox="1"/>
          <p:nvPr/>
        </p:nvSpPr>
        <p:spPr>
          <a:xfrm>
            <a:off x="5059680" y="4929724"/>
            <a:ext cx="262128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姓名：覃佐睿</a:t>
            </a:r>
            <a:endParaRPr altLang="zh-CN" dirty="0" lang="en-US"/>
          </a:p>
          <a:p>
            <a:r>
              <a:rPr altLang="en-US" dirty="0" lang="zh-CN"/>
              <a:t>学号：</a:t>
            </a:r>
            <a:r>
              <a:rPr altLang="zh-CN" dirty="0" lang="en-US"/>
              <a:t>M202473146</a:t>
            </a:r>
          </a:p>
          <a:p>
            <a:r>
              <a:rPr altLang="en-US" dirty="0" lang="zh-CN"/>
              <a:t>指导老师：张江山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01340" y="713263"/>
            <a:ext cx="5989320" cy="5431473"/>
          </a:xfrm>
          <a:prstGeom prst="rect"/>
        </p:spPr>
      </p:pic>
      <p:sp>
        <p:nvSpPr>
          <p:cNvPr id="1048639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超市收银系统交易状态图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1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08885" y="1323657"/>
            <a:ext cx="7174230" cy="4210685"/>
          </a:xfrm>
          <a:prstGeom prst="rect"/>
        </p:spPr>
      </p:pic>
      <p:sp>
        <p:nvSpPr>
          <p:cNvPr id="1048643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2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 1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33173" y="938371"/>
            <a:ext cx="7125653" cy="4981258"/>
          </a:xfrm>
          <a:prstGeom prst="rect"/>
        </p:spPr>
      </p:pic>
      <p:sp>
        <p:nvSpPr>
          <p:cNvPr id="1048647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超市收银系统的交易类图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1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16638" y="1413986"/>
            <a:ext cx="7558723" cy="4030028"/>
          </a:xfrm>
          <a:prstGeom prst="rect"/>
        </p:spPr>
      </p:pic>
      <p:sp>
        <p:nvSpPr>
          <p:cNvPr id="1048610" name="文本框 4"/>
          <p:cNvSpPr txBox="1"/>
          <p:nvPr/>
        </p:nvSpPr>
        <p:spPr>
          <a:xfrm>
            <a:off x="-1137920" y="633253"/>
            <a:ext cx="7132319" cy="461665"/>
          </a:xfrm>
          <a:prstGeom prst="rect"/>
          <a:noFill/>
        </p:spPr>
        <p:txBody>
          <a:bodyPr rtlCol="0" wrap="square">
            <a:spAutoFit/>
          </a:bodyPr>
          <a:p>
            <a:pPr marL="1767205">
              <a:spcBef>
                <a:spcPts val="670"/>
              </a:spcBef>
            </a:pPr>
            <a:r>
              <a:rPr altLang="zh-CN" dirty="0" sz="2400" lang="zh-CN" spc="-5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超市管理员管理功能类图</a:t>
            </a:r>
            <a:endParaRPr altLang="zh-CN" dirty="0" sz="2400"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77552" y="2166620"/>
            <a:ext cx="5636895" cy="2524760"/>
          </a:xfrm>
          <a:prstGeom prst="rect"/>
        </p:spPr>
      </p:pic>
      <p:sp>
        <p:nvSpPr>
          <p:cNvPr id="1048601" name="文本框 4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顾客会员类图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30855" y="965835"/>
            <a:ext cx="6130290" cy="4926330"/>
          </a:xfrm>
          <a:prstGeom prst="rect"/>
        </p:spPr>
      </p:pic>
      <p:sp>
        <p:nvSpPr>
          <p:cNvPr id="1048597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商品支付状态图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390900" y="1010761"/>
            <a:ext cx="5410200" cy="4836477"/>
          </a:xfrm>
          <a:prstGeom prst="rect"/>
        </p:spPr>
      </p:pic>
      <p:sp>
        <p:nvSpPr>
          <p:cNvPr id="1048586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后台信息管理状态图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 4"/>
          <p:cNvSpPr txBox="1"/>
          <p:nvPr/>
        </p:nvSpPr>
        <p:spPr>
          <a:xfrm>
            <a:off x="1442720" y="2103120"/>
            <a:ext cx="8676640" cy="2930399"/>
          </a:xfrm>
          <a:prstGeom prst="rect"/>
          <a:noFill/>
        </p:spPr>
        <p:txBody>
          <a:bodyPr rtlCol="0" wrap="square">
            <a:spAutoFit/>
          </a:bodyPr>
          <a:p>
            <a:pPr algn="just" lvl="0" marR="60325">
              <a:lnSpc>
                <a:spcPct val="108000"/>
              </a:lnSpc>
              <a:spcBef>
                <a:spcPts val="55"/>
              </a:spcBef>
              <a:buSzPts val="1000"/>
              <a:tabLst>
                <a:tab algn="l" pos="172085"/>
              </a:tabLst>
            </a:pPr>
            <a:r>
              <a:rPr altLang="zh-CN" dirty="0" sz="1800" lang="en-US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altLang="en-US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功能需求：收银包括商品的扫描、计算、折扣计算、支付等。同时，还需要支持会员卡的扫描和优惠折扣、删除选购商品等功</a:t>
            </a:r>
            <a:r>
              <a:rPr altLang="zh-CN" dirty="0" sz="1800" lang="zh-CN" spc="-3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能。</a:t>
            </a:r>
            <a:endParaRPr altLang="zh-CN" dirty="0" sz="1800" lang="zh-CN" spc="-5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 marR="60325">
              <a:lnSpc>
                <a:spcPct val="108000"/>
              </a:lnSpc>
              <a:spcBef>
                <a:spcPts val="5"/>
              </a:spcBef>
              <a:buSzPts val="1000"/>
              <a:tabLst>
                <a:tab algn="l" pos="172085"/>
              </a:tabLst>
            </a:pPr>
            <a:r>
              <a:rPr altLang="zh-CN" dirty="0" sz="1800" lang="en-US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altLang="en-US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性能需求：需要具备高效、稳定的性能，能够在高并发的情况下快速处理大量的交易数据。</a:t>
            </a:r>
            <a:endParaRPr altLang="zh-CN" dirty="0" sz="1800" lang="zh-CN" spc="-5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 marR="60325">
              <a:lnSpc>
                <a:spcPct val="108000"/>
              </a:lnSpc>
              <a:buSzPts val="1000"/>
              <a:tabLst>
                <a:tab algn="l" pos="172085"/>
              </a:tabLst>
            </a:pPr>
            <a:r>
              <a:rPr altLang="zh-CN" dirty="0" sz="1800" lang="en-US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altLang="en-US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安全需求：需要具备安全性，保护客户的隐私和交易数据的安全。同时，需要支持密码验证、账户权限控制等安全措施。</a:t>
            </a:r>
            <a:endParaRPr altLang="zh-CN" dirty="0" sz="1800" lang="zh-CN" spc="-5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>
              <a:lnSpc>
                <a:spcPct val="108000"/>
              </a:lnSpc>
              <a:spcBef>
                <a:spcPts val="5"/>
              </a:spcBef>
              <a:buSzPts val="1000"/>
              <a:tabLst>
                <a:tab algn="l" pos="172085"/>
              </a:tabLst>
            </a:pPr>
            <a:r>
              <a:rPr altLang="zh-CN" dirty="0" sz="1800" lang="en-US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4</a:t>
            </a:r>
            <a:r>
              <a:rPr altLang="en-US" dirty="0" sz="1800" lang="zh-CN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可用性需求：需要具备易用性和可靠性，用户界面要友好、简</a:t>
            </a:r>
            <a:r>
              <a:rPr altLang="zh-CN" dirty="0" sz="1800" lang="zh-CN" spc="-7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洁，操作方便、直观。同时，系统应该能够快速响应、稳定运行，</a:t>
            </a:r>
            <a:r>
              <a:rPr altLang="zh-CN" dirty="0" sz="1800" lang="zh-CN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以避免因系统故障而影响到顾客购物的体验。</a:t>
            </a:r>
            <a:endParaRPr altLang="zh-CN" dirty="0" sz="1800" lang="zh-CN" spc="-5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>
              <a:buSzPts val="1000"/>
              <a:tabLst>
                <a:tab algn="l" pos="170815"/>
              </a:tabLst>
            </a:pPr>
            <a:r>
              <a:rPr altLang="zh-CN" dirty="0" sz="1800" lang="en-US" spc="-2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5</a:t>
            </a:r>
            <a:r>
              <a:rPr altLang="en-US" dirty="0" sz="1800" lang="zh-CN" spc="-2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2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兼容性需求：需要具备良好的兼容性，能够在不同的操作系统、</a:t>
            </a:r>
            <a:r>
              <a:rPr altLang="zh-CN" dirty="0" sz="1800" lang="zh-CN" spc="-1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浏览器等环境中运行，并与其他系统进行集成。</a:t>
            </a:r>
            <a:endParaRPr altLang="en-US" dirty="0" lang="zh-CN"/>
          </a:p>
        </p:txBody>
      </p:sp>
      <p:sp>
        <p:nvSpPr>
          <p:cNvPr id="1048617" name="文本框 6"/>
          <p:cNvSpPr txBox="1"/>
          <p:nvPr/>
        </p:nvSpPr>
        <p:spPr>
          <a:xfrm>
            <a:off x="894080" y="741680"/>
            <a:ext cx="451104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zh-CN"/>
              <a:t>需求分析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 4"/>
          <p:cNvSpPr txBox="1"/>
          <p:nvPr/>
        </p:nvSpPr>
        <p:spPr>
          <a:xfrm>
            <a:off x="1442720" y="2103120"/>
            <a:ext cx="8676640" cy="2727071"/>
          </a:xfrm>
          <a:prstGeom prst="rect"/>
          <a:noFill/>
        </p:spPr>
        <p:txBody>
          <a:bodyPr rtlCol="0" wrap="square">
            <a:spAutoFit/>
          </a:bodyPr>
          <a:p>
            <a:pPr lvl="0" marR="61595">
              <a:lnSpc>
                <a:spcPct val="113000"/>
              </a:lnSpc>
              <a:spcBef>
                <a:spcPts val="80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altLang="en-US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模块划分：将系统划分为不同的模块，例如商品管理模块、收银模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块、支付模块、会员管理模块等。</a:t>
            </a:r>
          </a:p>
          <a:p>
            <a:pPr lvl="0">
              <a:spcBef>
                <a:spcPts val="5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altLang="en-US" dirty="0" sz="1800" lang="zh-CN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模块间关系：确定各个模块之间的关系和交互方式。</a:t>
            </a:r>
            <a:endParaRPr altLang="zh-CN" dirty="0" sz="1800" lang="zh-CN" spc="-10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 marR="61595">
              <a:lnSpc>
                <a:spcPct val="113000"/>
              </a:lnSpc>
              <a:spcBef>
                <a:spcPts val="195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altLang="en-US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数据流程：根据系统功能需求和模块划分，确定数据的流程和处理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方式，例如商品的扫描和识别、折扣计算、支付等流程。</a:t>
            </a:r>
          </a:p>
          <a:p>
            <a:pPr lvl="0" marR="61595">
              <a:lnSpc>
                <a:spcPct val="113000"/>
              </a:lnSpc>
              <a:spcBef>
                <a:spcPts val="10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4</a:t>
            </a:r>
            <a:r>
              <a:rPr altLang="en-US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2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输入输出：确定系统的输入和输出方式，例如扫描枪、触摸屏等输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入方式，收银小票、交易明细等输出方式。</a:t>
            </a:r>
          </a:p>
          <a:p>
            <a:pPr lvl="0">
              <a:spcBef>
                <a:spcPts val="5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5</a:t>
            </a:r>
            <a:r>
              <a:rPr altLang="en-US" dirty="0" sz="1800" lang="zh-CN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用户界面：根据系统的可用性需求，设计用户友好、直观的界面，</a:t>
            </a:r>
            <a:r>
              <a:rPr altLang="zh-CN" dirty="0" sz="1800" lang="zh-CN" spc="-1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以便用户能够方便快捷地使用系统。</a:t>
            </a:r>
            <a:endParaRPr altLang="en-US" dirty="0" lang="zh-CN"/>
          </a:p>
        </p:txBody>
      </p:sp>
      <p:sp>
        <p:nvSpPr>
          <p:cNvPr id="1048619" name="文本框 6"/>
          <p:cNvSpPr txBox="1"/>
          <p:nvPr/>
        </p:nvSpPr>
        <p:spPr>
          <a:xfrm>
            <a:off x="894080" y="741680"/>
            <a:ext cx="451104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zh-CN"/>
              <a:t>概要设计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4"/>
          <p:cNvSpPr txBox="1"/>
          <p:nvPr/>
        </p:nvSpPr>
        <p:spPr>
          <a:xfrm>
            <a:off x="1442720" y="2103120"/>
            <a:ext cx="8676640" cy="3110230"/>
          </a:xfrm>
          <a:prstGeom prst="rect"/>
          <a:noFill/>
        </p:spPr>
        <p:txBody>
          <a:bodyPr rtlCol="0" wrap="square">
            <a:spAutoFit/>
          </a:bodyPr>
          <a:p>
            <a:pPr lvl="0">
              <a:lnSpc>
                <a:spcPct val="113000"/>
              </a:lnSpc>
              <a:spcBef>
                <a:spcPts val="90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7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altLang="en-US" dirty="0" sz="1800" lang="zh-CN" spc="-7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7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数据库设计：设计数据库模型和数据表结构，包括商品表、会员表、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订单表、交易记录表等，以便于系统对数据进行管理和操作。</a:t>
            </a:r>
          </a:p>
          <a:p>
            <a:pPr lvl="0" marR="8255">
              <a:lnSpc>
                <a:spcPct val="113000"/>
              </a:lnSpc>
              <a:spcBef>
                <a:spcPts val="5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altLang="en-US" dirty="0" sz="1800" lang="zh-CN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系统模块设计：对各个模块进行详细设计，包括模块的接口设计、</a:t>
            </a:r>
            <a:r>
              <a:rPr altLang="zh-CN" dirty="0" sz="1800" lang="zh-CN" spc="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数据流程、输入输出、错误处理等，以确保模块之间的协同和功能</a:t>
            </a:r>
            <a:r>
              <a:rPr altLang="zh-CN" dirty="0" sz="1800" lang="zh-CN" spc="-5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的完整实现。</a:t>
            </a:r>
            <a:endParaRPr altLang="zh-CN" dirty="0" sz="1800" lang="zh-CN" spc="-10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>
              <a:lnSpc>
                <a:spcPct val="113000"/>
              </a:lnSpc>
              <a:spcBef>
                <a:spcPts val="15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altLang="en-US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用户界面设计：根据概要设计中确定的用户界面，进行详细的设计和实现，包括界面布局、交互方式、控件设计等，以实现用户友好、直观的操作界面。</a:t>
            </a:r>
          </a:p>
          <a:p>
            <a:pPr lvl="0">
              <a:lnSpc>
                <a:spcPct val="113000"/>
              </a:lnSpc>
              <a:spcBef>
                <a:spcPts val="10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4</a:t>
            </a:r>
            <a:r>
              <a:rPr altLang="en-US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系统安全设计：对系统的安全性进行设计和实现，包括用户验证、账户权限控制、数据加密等措施，以确保系统的安全性和隐私保护。 </a:t>
            </a:r>
            <a:endParaRPr altLang="zh-CN" dirty="0" sz="1800" lang="en-US" spc="-10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>
              <a:lnSpc>
                <a:spcPct val="113000"/>
              </a:lnSpc>
              <a:spcBef>
                <a:spcPts val="10"/>
              </a:spcBef>
              <a:buSzPts val="950"/>
              <a:tabLst>
                <a:tab algn="l" pos="167005"/>
              </a:tabLst>
            </a:pPr>
            <a:r>
              <a:rPr altLang="zh-CN" dirty="0" sz="1800" lang="en-US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5.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性能优化设计：对系统的性能进行优化设计，包括代码优化、数据库优化、并发处理、缓存等措施，以确保系统在高并发和大数据量</a:t>
            </a:r>
            <a:r>
              <a:rPr altLang="zh-CN" dirty="0" sz="1800" lang="zh-CN" spc="-1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的情况下稳定运行和高效处理。</a:t>
            </a:r>
            <a:endParaRPr altLang="en-US" dirty="0" lang="zh-CN"/>
          </a:p>
        </p:txBody>
      </p:sp>
      <p:sp>
        <p:nvSpPr>
          <p:cNvPr id="1048621" name="文本框 6"/>
          <p:cNvSpPr txBox="1"/>
          <p:nvPr/>
        </p:nvSpPr>
        <p:spPr>
          <a:xfrm>
            <a:off x="894080" y="741680"/>
            <a:ext cx="451104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zh-CN"/>
              <a:t>详细设计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4"/>
          <p:cNvSpPr txBox="1"/>
          <p:nvPr/>
        </p:nvSpPr>
        <p:spPr>
          <a:xfrm>
            <a:off x="1442720" y="2103120"/>
            <a:ext cx="8676640" cy="2491740"/>
          </a:xfrm>
          <a:prstGeom prst="rect"/>
          <a:noFill/>
        </p:spPr>
        <p:txBody>
          <a:bodyPr rtlCol="0" wrap="square">
            <a:spAutoFit/>
          </a:bodyPr>
          <a:p>
            <a:pPr indent="304800" marL="137795" marR="499110">
              <a:lnSpc>
                <a:spcPct val="150000"/>
              </a:lnSpc>
              <a:spcBef>
                <a:spcPts val="1220"/>
              </a:spcBef>
              <a:buNone/>
            </a:pPr>
            <a:r>
              <a:rPr altLang="zh-CN" dirty="0" sz="1800" lang="zh-CN" spc="-3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收银员通过扫描商品条形码将商品信息录入收银系统中，当所有商品扫描结</a:t>
            </a:r>
            <a:r>
              <a:rPr altLang="zh-CN" dirty="0" sz="1800" lang="zh-CN" spc="-1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束后计算商品总金额，并询问顾客是否为会员，以及采用哪一种方式进行付款。付款采用会员卡、扫码支付以及现金支付。</a:t>
            </a:r>
            <a:endParaRPr altLang="zh-CN" dirty="0" sz="1800"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indent="304800" marL="137795" marR="555625">
              <a:lnSpc>
                <a:spcPct val="150000"/>
              </a:lnSpc>
            </a:pPr>
            <a:r>
              <a:rPr altLang="zh-CN" dirty="0" sz="1800" lang="zh-CN" spc="-3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结账后收银系统需要记录收银员的工号以及此订单结束时间，记录工号商场</a:t>
            </a:r>
            <a:r>
              <a:rPr altLang="zh-CN" dirty="0" sz="1800" lang="zh-CN" spc="-2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管理员用来累积收银员工作量，同时更新商品的库存信息，并利用收银系统的数</a:t>
            </a:r>
            <a:r>
              <a:rPr altLang="zh-CN" dirty="0" sz="1800" lang="zh-CN" spc="-4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据分析功能判断用户购买商品的喜好，以便超市管理者可以对经营策略做出合理</a:t>
            </a:r>
            <a:r>
              <a:rPr altLang="zh-CN" dirty="0" sz="1800" lang="zh-CN" spc="-2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规划。</a:t>
            </a:r>
            <a:endParaRPr altLang="zh-CN" dirty="0" sz="1800"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623" name="文本框 6"/>
          <p:cNvSpPr txBox="1"/>
          <p:nvPr/>
        </p:nvSpPr>
        <p:spPr>
          <a:xfrm>
            <a:off x="894080" y="741680"/>
            <a:ext cx="451104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zh-CN"/>
              <a:t>需求建模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963703" y="633253"/>
            <a:ext cx="6264593" cy="5591493"/>
          </a:xfrm>
          <a:prstGeom prst="rect"/>
        </p:spPr>
      </p:pic>
      <p:sp>
        <p:nvSpPr>
          <p:cNvPr id="1048624" name="文本框 3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系统用例图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 1"/>
          <p:cNvSpPr txBox="1"/>
          <p:nvPr/>
        </p:nvSpPr>
        <p:spPr>
          <a:xfrm>
            <a:off x="853440" y="1410278"/>
            <a:ext cx="4947920" cy="4701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用例</a:t>
            </a:r>
            <a:r>
              <a:rPr altLang="zh-CN" b="1" dirty="0" i="0" lang="en-US">
                <a:solidFill>
                  <a:srgbClr val="404040"/>
                </a:solidFill>
                <a:effectLst/>
                <a:latin typeface="DeepSeek-CJK-patch"/>
              </a:rPr>
              <a:t>1</a:t>
            </a: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：扫描商品</a:t>
            </a:r>
          </a:p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参与者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：收银员（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Cashier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）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前置条件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：收银员已登录系统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后置条件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：商品信息加入当前订单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主要流程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</a:t>
            </a:r>
          </a:p>
          <a:p>
            <a:pPr algn="l"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收银员扫描商品条形码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系统查询商品数据库获取商品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ID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、价格和库存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系统显示商品名称、单价和当前库存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系统累加订单总金额</a:t>
            </a:r>
          </a:p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扩展流程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商品不存在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系统显示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未找到商品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提示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允许手动输入商品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ID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库存不足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系统提示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库存不足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并显示剩余数量</a:t>
            </a:r>
          </a:p>
          <a:p>
            <a:endParaRPr altLang="en-US" dirty="0" lang="zh-CN"/>
          </a:p>
        </p:txBody>
      </p:sp>
      <p:sp>
        <p:nvSpPr>
          <p:cNvPr id="1048629" name="文本框 2"/>
          <p:cNvSpPr txBox="1"/>
          <p:nvPr/>
        </p:nvSpPr>
        <p:spPr>
          <a:xfrm>
            <a:off x="6390640" y="1384878"/>
            <a:ext cx="4947920" cy="50063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用例</a:t>
            </a:r>
            <a:r>
              <a:rPr altLang="zh-CN" b="1" dirty="0" lang="en-US">
                <a:solidFill>
                  <a:srgbClr val="404040"/>
                </a:solidFill>
                <a:latin typeface="DeepSeek-CJK-patch"/>
              </a:rPr>
              <a:t>2</a:t>
            </a: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：会员卡支付</a:t>
            </a:r>
          </a:p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参与者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：顾客（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Customer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）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前置条件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：订单总额已计算完成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后置条件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：扣减会员卡余额，更新订单状态</a:t>
            </a:r>
            <a:b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</a:b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主要流程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</a:t>
            </a:r>
          </a:p>
          <a:p>
            <a:pPr algn="l"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顾客出示会员卡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系统读取卡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ID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和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Balance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验证支付密码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扣减订单金额并更新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Balance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增加相应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Credits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（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1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元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=1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积分）</a:t>
            </a:r>
          </a:p>
          <a:p>
            <a:pPr algn="l">
              <a:buNone/>
            </a:pPr>
            <a:r>
              <a:rPr altLang="en-US" b="1" dirty="0" i="0" lang="zh-CN">
                <a:solidFill>
                  <a:srgbClr val="404040"/>
                </a:solidFill>
                <a:effectLst/>
                <a:latin typeface="DeepSeek-CJK-patch"/>
              </a:rPr>
              <a:t>异常流程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：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密码错误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允许重试（最多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3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次）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超过次数则锁定卡片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余额不足</a:t>
            </a:r>
          </a:p>
          <a:p>
            <a:pPr algn="l" indent="-285750" lvl="1" marL="7429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提示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余额不足</a:t>
            </a:r>
            <a:r>
              <a:rPr altLang="zh-CN" b="0" dirty="0" i="0" lang="en-US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altLang="en-US" b="0" dirty="0" i="0" lang="zh-CN">
                <a:solidFill>
                  <a:srgbClr val="404040"/>
                </a:solidFill>
                <a:effectLst/>
                <a:latin typeface="DeepSeek-CJK-patch"/>
              </a:rPr>
              <a:t>并建议其他支付方式</a:t>
            </a:r>
          </a:p>
          <a:p>
            <a:endParaRPr altLang="en-US" dirty="0" lang="zh-CN"/>
          </a:p>
        </p:txBody>
      </p:sp>
      <p:sp>
        <p:nvSpPr>
          <p:cNvPr id="1048630" name="文本框 3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altLang="en-US" dirty="0" sz="2400" lang="zh-CN" spc="-10">
                <a:ea typeface="宋体" panose="02010600030101010101" pitchFamily="2" charset="-122"/>
                <a:cs typeface="宋体" panose="02010600030101010101" pitchFamily="2" charset="-122"/>
              </a:rPr>
              <a:t>规约</a:t>
            </a:r>
            <a:r>
              <a:rPr altLang="zh-CN" dirty="0" sz="2400" lang="en-US" spc="-10"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46546" y="997585"/>
            <a:ext cx="6498908" cy="4862830"/>
          </a:xfrm>
          <a:prstGeom prst="rect"/>
        </p:spPr>
      </p:pic>
      <p:sp>
        <p:nvSpPr>
          <p:cNvPr id="1048631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5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超市收银系统的实体类模型</a:t>
            </a:r>
            <a:endParaRPr altLang="en-US" dirty="0" sz="1600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794476" y="942975"/>
            <a:ext cx="6603048" cy="4972050"/>
          </a:xfrm>
          <a:prstGeom prst="rect"/>
        </p:spPr>
      </p:pic>
      <p:sp>
        <p:nvSpPr>
          <p:cNvPr id="1048635" name="文本框 2"/>
          <p:cNvSpPr txBox="1"/>
          <p:nvPr/>
        </p:nvSpPr>
        <p:spPr>
          <a:xfrm>
            <a:off x="708183" y="633253"/>
            <a:ext cx="451104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pc="-1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交易过程序列图</a:t>
            </a:r>
            <a:endParaRPr altLang="en-US" dirty="0" sz="160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铭清 彭</dc:creator>
  <cp:lastModifiedBy>铭清 彭</cp:lastModifiedBy>
  <dcterms:created xsi:type="dcterms:W3CDTF">2025-03-24T02:29:01Z</dcterms:created>
  <dcterms:modified xsi:type="dcterms:W3CDTF">2025-03-25T11:38:28Z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3a5e968091604312a5dc8c19368d5dc5_23</vt:lpwstr>
  </property>
</Properties>
</file>