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智能坦克对战</a:t>
            </a:r>
            <a:endParaRPr sz="8000"/>
          </a:p>
          <a:p>
            <a:pPr lvl="0">
              <a:defRPr sz="1800"/>
            </a:pPr>
            <a:r>
              <a:rPr sz="8000"/>
              <a:t>项目总结报告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2015年4月10日</a:t>
            </a:r>
          </a:p>
        </p:txBody>
      </p:sp>
      <p:sp>
        <p:nvSpPr>
          <p:cNvPr id="34" name="Shape 34"/>
          <p:cNvSpPr/>
          <p:nvPr/>
        </p:nvSpPr>
        <p:spPr>
          <a:xfrm>
            <a:off x="3619500" y="6718300"/>
            <a:ext cx="1270000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4064000" y="7224985"/>
            <a:ext cx="1474143" cy="25663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8115300" y="6718300"/>
            <a:ext cx="1270000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8621985" y="6160641"/>
            <a:ext cx="256630" cy="14149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6951749" y="7224985"/>
            <a:ext cx="256630" cy="256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小组分工</a:t>
            </a:r>
          </a:p>
        </p:txBody>
      </p:sp>
      <p:graphicFrame>
        <p:nvGraphicFramePr>
          <p:cNvPr id="41" name="Table 41"/>
          <p:cNvGraphicFramePr/>
          <p:nvPr/>
        </p:nvGraphicFramePr>
        <p:xfrm>
          <a:off x="2152625" y="2641600"/>
          <a:ext cx="8699550" cy="571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174887"/>
                <a:gridCol w="2174887"/>
                <a:gridCol w="2174887"/>
                <a:gridCol w="2174887"/>
              </a:tblGrid>
              <a:tr h="1143000">
                <a:tc>
                  <a:txBody>
                    <a:bodyPr/>
                    <a:lstStyle/>
                    <a:p>
                      <a:pPr lvl="0"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工作内容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郭景明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lvl="0" defTabSz="914400"/>
                      <a:r>
                        <a:t>图形界面构建／物理世界搭建／逻辑实现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陈阳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lvl="0" defTabSz="914400"/>
                      <a:r>
                        <a:t>物理逻辑实现／寻路算法整合／贴图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熊宇轩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lvl="0" defTabSz="914400"/>
                      <a:r>
                        <a:t>A＊算法／在具体静态地图上实现寻路，体现电脑“智能特性”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嵇昊雨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lvl="0" defTabSz="914400"/>
                      <a:r>
                        <a:t>概要设计／地图设计绘制／贴图／PPt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313454" y="540257"/>
            <a:ext cx="4377892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物理世界逻辑层次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036298" y="4107144"/>
            <a:ext cx="10932454" cy="3622585"/>
            <a:chOff x="0" y="0"/>
            <a:chExt cx="10932452" cy="3622583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0932453" cy="287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57" y="18"/>
                  </a:moveTo>
                  <a:lnTo>
                    <a:pt x="0" y="21600"/>
                  </a:lnTo>
                  <a:lnTo>
                    <a:pt x="15917" y="21600"/>
                  </a:lnTo>
                  <a:lnTo>
                    <a:pt x="21600" y="0"/>
                  </a:lnTo>
                  <a:lnTo>
                    <a:pt x="5756" y="95"/>
                  </a:lnTo>
                </a:path>
              </a:pathLst>
            </a:custGeom>
            <a:noFill/>
            <a:ln w="25400" cap="flat">
              <a:solidFill>
                <a:srgbClr val="773F9B"/>
              </a:solidFill>
              <a:prstDash val="solid"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       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3948451" y="3212626"/>
              <a:ext cx="1028701" cy="409958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2400"/>
                <a:t>地图层</a:t>
              </a:r>
            </a:p>
          </p:txBody>
        </p:sp>
      </p:grpSp>
      <p:sp>
        <p:nvSpPr>
          <p:cNvPr id="47" name="Shape 47"/>
          <p:cNvSpPr/>
          <p:nvPr/>
        </p:nvSpPr>
        <p:spPr>
          <a:xfrm>
            <a:off x="7877074" y="6086281"/>
            <a:ext cx="1308069" cy="506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39" y="80"/>
                </a:moveTo>
                <a:lnTo>
                  <a:pt x="0" y="21600"/>
                </a:lnTo>
                <a:lnTo>
                  <a:pt x="13230" y="21600"/>
                </a:lnTo>
                <a:lnTo>
                  <a:pt x="21600" y="0"/>
                </a:lnTo>
                <a:lnTo>
                  <a:pt x="8339" y="80"/>
                </a:lnTo>
                <a:close/>
              </a:path>
            </a:pathLst>
          </a:custGeom>
          <a:solidFill>
            <a:srgbClr val="70BF41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50" name="Group 50"/>
          <p:cNvGrpSpPr/>
          <p:nvPr/>
        </p:nvGrpSpPr>
        <p:grpSpPr>
          <a:xfrm>
            <a:off x="9067800" y="6407150"/>
            <a:ext cx="3270250" cy="1291781"/>
            <a:chOff x="0" y="0"/>
            <a:chExt cx="3270249" cy="1291780"/>
          </a:xfrm>
        </p:grpSpPr>
        <p:sp>
          <p:nvSpPr>
            <p:cNvPr id="48" name="Shape 48"/>
            <p:cNvSpPr/>
            <p:nvPr/>
          </p:nvSpPr>
          <p:spPr>
            <a:xfrm>
              <a:off x="1225549" y="943419"/>
              <a:ext cx="2044701" cy="348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900"/>
              </a:lvl1pPr>
            </a:lstStyle>
            <a:p>
              <a:pPr lvl="0">
                <a:defRPr sz="1800"/>
              </a:pPr>
              <a:r>
                <a:rPr sz="1900"/>
                <a:t>铁墙／水域／草地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0"/>
              <a:ext cx="1019720" cy="1019720"/>
            </a:xfrm>
            <a:prstGeom prst="line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8520137" y="5426284"/>
            <a:ext cx="1308069" cy="506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39" y="80"/>
                </a:moveTo>
                <a:lnTo>
                  <a:pt x="0" y="21600"/>
                </a:lnTo>
                <a:lnTo>
                  <a:pt x="13230" y="21600"/>
                </a:lnTo>
                <a:lnTo>
                  <a:pt x="21600" y="0"/>
                </a:lnTo>
                <a:lnTo>
                  <a:pt x="8339" y="80"/>
                </a:lnTo>
                <a:close/>
              </a:path>
            </a:pathLst>
          </a:custGeom>
          <a:solidFill>
            <a:srgbClr val="51A7F9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2" name="Shape 52"/>
          <p:cNvSpPr/>
          <p:nvPr/>
        </p:nvSpPr>
        <p:spPr>
          <a:xfrm>
            <a:off x="7485995" y="5426284"/>
            <a:ext cx="1308068" cy="506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39" y="80"/>
                </a:moveTo>
                <a:lnTo>
                  <a:pt x="0" y="21600"/>
                </a:lnTo>
                <a:lnTo>
                  <a:pt x="13230" y="21600"/>
                </a:lnTo>
                <a:lnTo>
                  <a:pt x="21600" y="0"/>
                </a:lnTo>
                <a:lnTo>
                  <a:pt x="8339" y="80"/>
                </a:lnTo>
                <a:close/>
              </a:path>
            </a:pathLst>
          </a:custGeom>
          <a:solidFill>
            <a:srgbClr val="51A7F9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3" name="Shape 53"/>
          <p:cNvSpPr/>
          <p:nvPr/>
        </p:nvSpPr>
        <p:spPr>
          <a:xfrm>
            <a:off x="8129058" y="4766288"/>
            <a:ext cx="1308069" cy="506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39" y="80"/>
                </a:moveTo>
                <a:lnTo>
                  <a:pt x="0" y="21600"/>
                </a:lnTo>
                <a:lnTo>
                  <a:pt x="13230" y="21600"/>
                </a:lnTo>
                <a:lnTo>
                  <a:pt x="21600" y="0"/>
                </a:lnTo>
                <a:lnTo>
                  <a:pt x="8339" y="80"/>
                </a:lnTo>
                <a:close/>
              </a:path>
            </a:pathLst>
          </a:custGeom>
          <a:solidFill>
            <a:srgbClr val="70BF41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70" name="Group 70"/>
          <p:cNvGrpSpPr/>
          <p:nvPr/>
        </p:nvGrpSpPr>
        <p:grpSpPr>
          <a:xfrm>
            <a:off x="9176471" y="3349534"/>
            <a:ext cx="1430855" cy="1456783"/>
            <a:chOff x="611691" y="21907"/>
            <a:chExt cx="1430853" cy="1456782"/>
          </a:xfrm>
        </p:grpSpPr>
        <p:grpSp>
          <p:nvGrpSpPr>
            <p:cNvPr id="68" name="Group 68"/>
            <p:cNvGrpSpPr/>
            <p:nvPr/>
          </p:nvGrpSpPr>
          <p:grpSpPr>
            <a:xfrm>
              <a:off x="611691" y="67429"/>
              <a:ext cx="1430855" cy="1411261"/>
              <a:chOff x="0" y="0"/>
              <a:chExt cx="1430853" cy="1411259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387622" y="500199"/>
                <a:ext cx="1038938" cy="284981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" name="Shape 55"/>
              <p:cNvSpPr/>
              <p:nvPr/>
            </p:nvSpPr>
            <p:spPr>
              <a:xfrm rot="1967">
                <a:off x="2654" y="499753"/>
                <a:ext cx="385531" cy="6470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39" y="0"/>
                    </a:moveTo>
                    <a:lnTo>
                      <a:pt x="182" y="11919"/>
                    </a:lnTo>
                    <a:lnTo>
                      <a:pt x="0" y="21541"/>
                    </a:lnTo>
                    <a:lnTo>
                      <a:pt x="26" y="21600"/>
                    </a:lnTo>
                    <a:lnTo>
                      <a:pt x="21401" y="9681"/>
                    </a:lnTo>
                    <a:lnTo>
                      <a:pt x="21600" y="137"/>
                    </a:lnTo>
                    <a:lnTo>
                      <a:pt x="21539" y="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0" y="861353"/>
                <a:ext cx="1038937" cy="284982"/>
              </a:xfrm>
              <a:prstGeom prst="rect">
                <a:avLst/>
              </a:pr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967">
                <a:off x="1036396" y="497725"/>
                <a:ext cx="385531" cy="6470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39" y="0"/>
                    </a:moveTo>
                    <a:lnTo>
                      <a:pt x="182" y="11919"/>
                    </a:lnTo>
                    <a:lnTo>
                      <a:pt x="0" y="21541"/>
                    </a:lnTo>
                    <a:lnTo>
                      <a:pt x="26" y="21600"/>
                    </a:lnTo>
                    <a:lnTo>
                      <a:pt x="21401" y="9681"/>
                    </a:lnTo>
                    <a:lnTo>
                      <a:pt x="21600" y="137"/>
                    </a:lnTo>
                    <a:lnTo>
                      <a:pt x="21539" y="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" name="Shape 58"/>
              <p:cNvSpPr/>
              <p:nvPr/>
            </p:nvSpPr>
            <p:spPr>
              <a:xfrm rot="2671853">
                <a:off x="359108" y="65782"/>
                <a:ext cx="711545" cy="1279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39" y="0"/>
                    </a:moveTo>
                    <a:lnTo>
                      <a:pt x="182" y="11919"/>
                    </a:lnTo>
                    <a:lnTo>
                      <a:pt x="0" y="21541"/>
                    </a:lnTo>
                    <a:lnTo>
                      <a:pt x="26" y="21600"/>
                    </a:lnTo>
                    <a:lnTo>
                      <a:pt x="21401" y="9681"/>
                    </a:lnTo>
                    <a:lnTo>
                      <a:pt x="21600" y="137"/>
                    </a:lnTo>
                    <a:lnTo>
                      <a:pt x="21539" y="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" name="Shape 59"/>
              <p:cNvSpPr/>
              <p:nvPr/>
            </p:nvSpPr>
            <p:spPr>
              <a:xfrm flipV="1">
                <a:off x="10636" y="861353"/>
                <a:ext cx="1" cy="28498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 flipV="1">
                <a:off x="1041781" y="861353"/>
                <a:ext cx="1" cy="28498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 flipV="1">
                <a:off x="1423590" y="500199"/>
                <a:ext cx="1" cy="2849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 flipV="1">
                <a:off x="1043037" y="774007"/>
                <a:ext cx="386120" cy="3660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3" name="Shape 63"/>
              <p:cNvSpPr/>
              <p:nvPr/>
            </p:nvSpPr>
            <p:spPr>
              <a:xfrm flipV="1">
                <a:off x="1040480" y="511835"/>
                <a:ext cx="382842" cy="3622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4" name="Shape 64"/>
              <p:cNvSpPr/>
              <p:nvPr/>
            </p:nvSpPr>
            <p:spPr>
              <a:xfrm flipV="1">
                <a:off x="3998" y="504043"/>
                <a:ext cx="390533" cy="37004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 flipV="1">
                <a:off x="247" y="1144214"/>
                <a:ext cx="1046831" cy="54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 flipV="1">
                <a:off x="2793" y="866298"/>
                <a:ext cx="1046832" cy="54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 flipV="1">
                <a:off x="384023" y="502671"/>
                <a:ext cx="1046831" cy="541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sp>
          <p:nvSpPr>
            <p:cNvPr id="69" name="Shape 69"/>
            <p:cNvSpPr/>
            <p:nvPr/>
          </p:nvSpPr>
          <p:spPr>
            <a:xfrm>
              <a:off x="984218" y="21907"/>
              <a:ext cx="685801" cy="286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 lvl="0">
                <a:defRPr sz="1800"/>
              </a:pPr>
              <a:r>
                <a:rPr sz="1500"/>
                <a:t>砖块墙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1978017" y="4155028"/>
            <a:ext cx="3088760" cy="745747"/>
            <a:chOff x="0" y="0"/>
            <a:chExt cx="3088759" cy="745746"/>
          </a:xfrm>
        </p:grpSpPr>
        <p:sp>
          <p:nvSpPr>
            <p:cNvPr id="71" name="Shape 71"/>
            <p:cNvSpPr/>
            <p:nvPr/>
          </p:nvSpPr>
          <p:spPr>
            <a:xfrm>
              <a:off x="0" y="2722"/>
              <a:ext cx="1886205" cy="313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95" y="0"/>
                  </a:lnTo>
                  <a:lnTo>
                    <a:pt x="21600" y="0"/>
                  </a:lnTo>
                </a:path>
              </a:pathLst>
            </a:custGeom>
            <a:solidFill>
              <a:srgbClr val="0B5D1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2" name="Shape 72"/>
            <p:cNvSpPr/>
            <p:nvPr/>
          </p:nvSpPr>
          <p:spPr>
            <a:xfrm rot="71162">
              <a:off x="1162460" y="10635"/>
              <a:ext cx="1035159" cy="72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60" y="21600"/>
                  </a:moveTo>
                  <a:lnTo>
                    <a:pt x="21600" y="10333"/>
                  </a:lnTo>
                  <a:cubicBezTo>
                    <a:pt x="21111" y="8156"/>
                    <a:pt x="20316" y="6139"/>
                    <a:pt x="19262" y="4401"/>
                  </a:cubicBezTo>
                  <a:cubicBezTo>
                    <a:pt x="18129" y="2536"/>
                    <a:pt x="16724" y="1035"/>
                    <a:pt x="15142" y="0"/>
                  </a:cubicBezTo>
                  <a:lnTo>
                    <a:pt x="0" y="9505"/>
                  </a:lnTo>
                </a:path>
              </a:pathLst>
            </a:custGeom>
            <a:solidFill>
              <a:srgbClr val="0B5D1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8254" y="317082"/>
              <a:ext cx="1468254" cy="40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"/>
                  </a:moveTo>
                  <a:lnTo>
                    <a:pt x="0" y="20927"/>
                  </a:lnTo>
                  <a:cubicBezTo>
                    <a:pt x="4832" y="20961"/>
                    <a:pt x="9664" y="21073"/>
                    <a:pt x="14496" y="21263"/>
                  </a:cubicBezTo>
                  <a:cubicBezTo>
                    <a:pt x="16864" y="21357"/>
                    <a:pt x="19232" y="21469"/>
                    <a:pt x="21600" y="21600"/>
                  </a:cubicBezTo>
                  <a:cubicBezTo>
                    <a:pt x="21105" y="17550"/>
                    <a:pt x="20490" y="13705"/>
                    <a:pt x="19766" y="10129"/>
                  </a:cubicBezTo>
                  <a:cubicBezTo>
                    <a:pt x="19014" y="6417"/>
                    <a:pt x="18149" y="3020"/>
                    <a:pt x="17187" y="0"/>
                  </a:cubicBezTo>
                  <a:lnTo>
                    <a:pt x="0" y="126"/>
                  </a:lnTo>
                  <a:close/>
                </a:path>
              </a:pathLst>
            </a:custGeom>
            <a:solidFill>
              <a:srgbClr val="0B5D1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1764224" y="231382"/>
              <a:ext cx="118311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4224" y="371650"/>
              <a:ext cx="118311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grpSp>
          <p:nvGrpSpPr>
            <p:cNvPr id="78" name="Group 78"/>
            <p:cNvGrpSpPr/>
            <p:nvPr/>
          </p:nvGrpSpPr>
          <p:grpSpPr>
            <a:xfrm>
              <a:off x="2768253" y="232566"/>
              <a:ext cx="320507" cy="137901"/>
              <a:chOff x="0" y="0"/>
              <a:chExt cx="320505" cy="137900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0" y="0"/>
                <a:ext cx="265692" cy="137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54814" y="0"/>
                <a:ext cx="265692" cy="137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2540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sp>
          <p:nvSpPr>
            <p:cNvPr id="79" name="Shape 79"/>
            <p:cNvSpPr/>
            <p:nvPr/>
          </p:nvSpPr>
          <p:spPr>
            <a:xfrm>
              <a:off x="1675324" y="230004"/>
              <a:ext cx="187735" cy="143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B5D1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81" name="Shape 81"/>
          <p:cNvSpPr/>
          <p:nvPr/>
        </p:nvSpPr>
        <p:spPr>
          <a:xfrm>
            <a:off x="5591802" y="4387895"/>
            <a:ext cx="232138" cy="106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4" h="20371" fill="norm" stroke="1" extrusionOk="0">
                <a:moveTo>
                  <a:pt x="0" y="363"/>
                </a:moveTo>
                <a:lnTo>
                  <a:pt x="0" y="20279"/>
                </a:lnTo>
                <a:lnTo>
                  <a:pt x="15805" y="20279"/>
                </a:lnTo>
                <a:cubicBezTo>
                  <a:pt x="18386" y="21016"/>
                  <a:pt x="20767" y="17246"/>
                  <a:pt x="21142" y="11831"/>
                </a:cubicBezTo>
                <a:cubicBezTo>
                  <a:pt x="21600" y="5199"/>
                  <a:pt x="18981" y="-584"/>
                  <a:pt x="15805" y="48"/>
                </a:cubicBezTo>
                <a:lnTo>
                  <a:pt x="0" y="363"/>
                </a:lnTo>
                <a:close/>
              </a:path>
            </a:pathLst>
          </a:custGeom>
          <a:solidFill>
            <a:srgbClr val="EC5D57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2" name="Shape 82"/>
          <p:cNvSpPr/>
          <p:nvPr/>
        </p:nvSpPr>
        <p:spPr>
          <a:xfrm>
            <a:off x="1238323" y="3517039"/>
            <a:ext cx="3771901" cy="29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坦克：电脑和玩家的坦克在地图上被创建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5184064" y="2806744"/>
            <a:ext cx="2636671" cy="1450121"/>
            <a:chOff x="0" y="0"/>
            <a:chExt cx="2636670" cy="1450119"/>
          </a:xfrm>
        </p:grpSpPr>
        <p:sp>
          <p:nvSpPr>
            <p:cNvPr id="83" name="Shape 83"/>
            <p:cNvSpPr/>
            <p:nvPr/>
          </p:nvSpPr>
          <p:spPr>
            <a:xfrm flipV="1">
              <a:off x="605925" y="710295"/>
              <a:ext cx="425552" cy="7398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0"/>
              <a:ext cx="2636671" cy="591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algn="l">
                <a:defRPr sz="1800"/>
              </a:pPr>
              <a:r>
                <a:rPr b="1" sz="1300">
                  <a:latin typeface="Helvetica"/>
                  <a:ea typeface="Helvetica"/>
                  <a:cs typeface="Helvetica"/>
                  <a:sym typeface="Helvetica"/>
                </a:rPr>
                <a:t>子弹具有自身的速度以及声明周期</a:t>
              </a:r>
              <a:endParaRPr b="1" sz="1300"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l">
                <a:defRPr sz="1800"/>
              </a:pPr>
              <a:r>
                <a:rPr b="1" sz="1300">
                  <a:latin typeface="Helvetica"/>
                  <a:ea typeface="Helvetica"/>
                  <a:cs typeface="Helvetica"/>
                  <a:sym typeface="Helvetica"/>
                </a:rPr>
                <a:t>并且根据发射子弹的单位不同，</a:t>
              </a:r>
              <a:endParaRPr b="1" sz="1300"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l">
                <a:defRPr sz="1800"/>
              </a:pPr>
              <a:r>
                <a:rPr b="1" sz="1300">
                  <a:latin typeface="Helvetica"/>
                  <a:ea typeface="Helvetica"/>
                  <a:cs typeface="Helvetica"/>
                  <a:sym typeface="Helvetica"/>
                </a:rPr>
                <a:t>子弹也有己方和敌方子弹之分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18127" y="2410614"/>
            <a:ext cx="2157800" cy="827774"/>
            <a:chOff x="0" y="0"/>
            <a:chExt cx="2157799" cy="827772"/>
          </a:xfrm>
        </p:grpSpPr>
        <p:sp>
          <p:nvSpPr>
            <p:cNvPr id="86" name="Shape 86"/>
            <p:cNvSpPr/>
            <p:nvPr/>
          </p:nvSpPr>
          <p:spPr>
            <a:xfrm>
              <a:off x="0" y="385414"/>
              <a:ext cx="2157800" cy="442359"/>
            </a:xfrm>
            <a:prstGeom prst="rightArrow">
              <a:avLst>
                <a:gd name="adj1" fmla="val 32000"/>
                <a:gd name="adj2" fmla="val 198265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>
              <a:off x="376829" y="0"/>
              <a:ext cx="890105" cy="442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2100"/>
                <a:t>速度v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625183" y="4094396"/>
            <a:ext cx="1235546" cy="1883357"/>
            <a:chOff x="0" y="0"/>
            <a:chExt cx="1235545" cy="1883355"/>
          </a:xfrm>
        </p:grpSpPr>
        <p:sp>
          <p:nvSpPr>
            <p:cNvPr id="89" name="Shape 89"/>
            <p:cNvSpPr/>
            <p:nvPr/>
          </p:nvSpPr>
          <p:spPr>
            <a:xfrm>
              <a:off x="39871" y="0"/>
              <a:ext cx="1155803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 lvl="0"/>
              <a:r>
                <a:t>方向：4向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1271504"/>
              <a:ext cx="123554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91" name="Shape 91"/>
            <p:cNvSpPr/>
            <p:nvPr/>
          </p:nvSpPr>
          <p:spPr>
            <a:xfrm flipV="1">
              <a:off x="617772" y="591575"/>
              <a:ext cx="1" cy="12917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9502775" y="2375272"/>
            <a:ext cx="2400301" cy="1361937"/>
            <a:chOff x="0" y="0"/>
            <a:chExt cx="2400300" cy="1361935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2400300" cy="360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有生命值，会被击毁</a:t>
              </a:r>
            </a:p>
          </p:txBody>
        </p:sp>
        <p:sp>
          <p:nvSpPr>
            <p:cNvPr id="94" name="Shape 94"/>
            <p:cNvSpPr/>
            <p:nvPr/>
          </p:nvSpPr>
          <p:spPr>
            <a:xfrm flipV="1">
              <a:off x="1176917" y="537951"/>
              <a:ext cx="210901" cy="8239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presetClass="entr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8" presetID="2" grpId="1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presetClass="entr" presetSubtype="0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presetClass="entr" presetSubtype="0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presetClass="exit" presetSubtype="5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vertical)" transition="out">
                                      <p:cBhvr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presetClass="exit" presetSubtype="0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presetClass="exit" presetSubtype="2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(left)" transition="out">
                                      <p:cBhvr>
                                        <p:cTn id="85" dur="2500" fill="hold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presetClass="exi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90" dur="100" fill="hold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" grpId="4"/>
      <p:bldP build="whole" bldLvl="1" animBg="1" rev="0" advAuto="0" spid="88" grpId="10"/>
      <p:bldP build="whole" bldLvl="1" animBg="1" rev="0" advAuto="0" spid="92" grpId="11"/>
      <p:bldP build="whole" bldLvl="1" animBg="1" rev="0" advAuto="0" spid="50" grpId="6"/>
      <p:bldP build="whole" bldLvl="1" animBg="1" rev="0" advAuto="0" spid="80" grpId="9"/>
      <p:bldP build="whole" bldLvl="1" animBg="1" rev="0" advAuto="0" spid="85" grpId="15"/>
      <p:bldP build="whole" bldLvl="1" animBg="1" rev="0" advAuto="0" spid="95" grpId="17"/>
      <p:bldP build="whole" bldLvl="1" animBg="1" rev="0" advAuto="0" spid="46" grpId="1"/>
      <p:bldP build="whole" bldLvl="1" animBg="1" rev="0" advAuto="0" spid="52" grpId="3"/>
      <p:bldP build="whole" bldLvl="1" animBg="1" rev="0" advAuto="0" spid="70" grpId="16"/>
      <p:bldP build="whole" bldLvl="1" animBg="1" rev="0" advAuto="0" spid="81" grpId="18"/>
      <p:bldP build="whole" bldLvl="1" animBg="1" rev="0" advAuto="0" spid="47" grpId="5"/>
      <p:bldP build="whole" bldLvl="1" animBg="1" rev="0" advAuto="0" spid="82" grpId="8"/>
      <p:bldP build="whole" bldLvl="1" animBg="1" rev="0" advAuto="0" spid="53" grpId="2"/>
      <p:bldP build="whole" bldLvl="1" animBg="1" rev="0" advAuto="0" spid="85" grpId="13"/>
      <p:bldP build="whole" bldLvl="1" animBg="1" rev="0" advAuto="0" spid="95" grpId="14"/>
      <p:bldP build="whole" bldLvl="1" animBg="1" rev="0" advAuto="0" spid="70" grpId="7"/>
      <p:bldP build="whole" bldLvl="1" animBg="1" rev="0" advAuto="0" spid="81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QQ截图201504101451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815" y="1725137"/>
            <a:ext cx="7802354" cy="526349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71046" y="462964"/>
            <a:ext cx="7271507" cy="1112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游戏主界面：</a:t>
            </a:r>
          </a:p>
        </p:txBody>
      </p:sp>
      <p:sp>
        <p:nvSpPr>
          <p:cNvPr id="99" name="Shape 99"/>
          <p:cNvSpPr/>
          <p:nvPr/>
        </p:nvSpPr>
        <p:spPr>
          <a:xfrm>
            <a:off x="8889193" y="1708993"/>
            <a:ext cx="3613875" cy="2607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900"/>
              <a:t>主界面中：</a:t>
            </a:r>
            <a:endParaRPr sz="1900"/>
          </a:p>
          <a:p>
            <a:pPr lvl="0" algn="l">
              <a:defRPr sz="1800"/>
            </a:pPr>
            <a:r>
              <a:rPr sz="1900"/>
              <a:t>1.用户通过 W/S/A/D来实现左右</a:t>
            </a:r>
            <a:endParaRPr sz="1900"/>
          </a:p>
          <a:p>
            <a:pPr lvl="0" algn="l">
              <a:defRPr sz="1800"/>
            </a:pPr>
            <a:r>
              <a:rPr sz="1900"/>
              <a:t>移动；</a:t>
            </a:r>
            <a:endParaRPr sz="1900"/>
          </a:p>
          <a:p>
            <a:pPr lvl="0" algn="l">
              <a:defRPr sz="1800"/>
            </a:pPr>
            <a:r>
              <a:rPr sz="1900"/>
              <a:t>2.用户通过 I/K/J/L 来控制坦克的</a:t>
            </a:r>
            <a:endParaRPr sz="1900"/>
          </a:p>
          <a:p>
            <a:pPr lvl="0" algn="l">
              <a:defRPr sz="1800"/>
            </a:pPr>
            <a:r>
              <a:rPr sz="1900"/>
              <a:t>炮台方向；</a:t>
            </a:r>
            <a:endParaRPr sz="1900"/>
          </a:p>
          <a:p>
            <a:pPr lvl="0" algn="l">
              <a:defRPr sz="1800"/>
            </a:pPr>
            <a:r>
              <a:rPr sz="1900"/>
              <a:t>3.数字键1/2 可以控制当前坦克</a:t>
            </a:r>
            <a:endParaRPr sz="1900"/>
          </a:p>
          <a:p>
            <a:pPr lvl="0" algn="l">
              <a:defRPr sz="1800"/>
            </a:pPr>
            <a:r>
              <a:rPr sz="1900"/>
              <a:t>使用的武器种类；</a:t>
            </a:r>
            <a:endParaRPr sz="1900"/>
          </a:p>
          <a:p>
            <a:pPr lvl="0" algn="l">
              <a:defRPr sz="1800"/>
            </a:pPr>
            <a:r>
              <a:rPr sz="1900"/>
              <a:t>4.u键开火；</a:t>
            </a:r>
            <a:endParaRPr sz="1900"/>
          </a:p>
        </p:txBody>
      </p:sp>
      <p:sp>
        <p:nvSpPr>
          <p:cNvPr id="100" name="Shape 100"/>
          <p:cNvSpPr/>
          <p:nvPr/>
        </p:nvSpPr>
        <p:spPr>
          <a:xfrm>
            <a:off x="9001709" y="4746543"/>
            <a:ext cx="3388843" cy="17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100"/>
              <a:t>注：每辆坦克占据一个单位</a:t>
            </a:r>
            <a:endParaRPr sz="2100"/>
          </a:p>
          <a:p>
            <a:pPr lvl="0" algn="l">
              <a:defRPr sz="1800"/>
            </a:pPr>
            <a:r>
              <a:rPr sz="2100"/>
              <a:t>面积，水面不可行走。每辆</a:t>
            </a:r>
            <a:endParaRPr sz="2100"/>
          </a:p>
          <a:p>
            <a:pPr lvl="0" algn="l">
              <a:defRPr sz="1800"/>
            </a:pPr>
            <a:r>
              <a:rPr sz="2100"/>
              <a:t>坦克拥有血量值上限，开始</a:t>
            </a:r>
            <a:endParaRPr sz="2100"/>
          </a:p>
          <a:p>
            <a:pPr lvl="0" algn="l">
              <a:defRPr sz="1800"/>
            </a:pPr>
            <a:r>
              <a:rPr sz="2100"/>
              <a:t>一局新游戏时，说有单位血</a:t>
            </a:r>
            <a:endParaRPr sz="2100"/>
          </a:p>
          <a:p>
            <a:pPr lvl="0" algn="l">
              <a:defRPr sz="1800"/>
            </a:pPr>
            <a:r>
              <a:rPr sz="2100"/>
              <a:t>量刷新，该单位血量为零时</a:t>
            </a:r>
            <a:endParaRPr sz="2100"/>
          </a:p>
          <a:p>
            <a:pPr lvl="0" algn="l">
              <a:defRPr sz="1800"/>
            </a:pPr>
            <a:r>
              <a:rPr sz="2100"/>
              <a:t>该单位被摧毁。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3"/>
      <p:bldP build="whole" bldLvl="1" animBg="1" rev="0" advAuto="0" spid="98" grpId="1"/>
      <p:bldP build="whole" bldLvl="1" animBg="1" rev="0" advAuto="0" spid="97" grpId="2"/>
      <p:bldP build="whole" bldLvl="1" animBg="1" rev="0" advAuto="0" spid="100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94380" y="469415"/>
            <a:ext cx="4178301" cy="1112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辅助面板</a:t>
            </a:r>
          </a:p>
        </p:txBody>
      </p:sp>
      <p:pic>
        <p:nvPicPr>
          <p:cNvPr id="103" name="QQ截图201504101459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633" y="1979341"/>
            <a:ext cx="3407794" cy="67179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8" name="Group 108"/>
          <p:cNvGrpSpPr/>
          <p:nvPr/>
        </p:nvGrpSpPr>
        <p:grpSpPr>
          <a:xfrm>
            <a:off x="3829553" y="4840674"/>
            <a:ext cx="7022497" cy="2409622"/>
            <a:chOff x="-38099" y="0"/>
            <a:chExt cx="7022495" cy="2409620"/>
          </a:xfrm>
        </p:grpSpPr>
        <p:pic>
          <p:nvPicPr>
            <p:cNvPr id="104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1" y="935421"/>
              <a:ext cx="861586" cy="1474200"/>
            </a:xfrm>
            <a:prstGeom prst="rect">
              <a:avLst/>
            </a:prstGeom>
            <a:effectLst/>
          </p:spPr>
        </p:pic>
        <p:sp>
          <p:nvSpPr>
            <p:cNvPr id="106" name="Shape 106"/>
            <p:cNvSpPr/>
            <p:nvPr/>
          </p:nvSpPr>
          <p:spPr>
            <a:xfrm flipV="1">
              <a:off x="808945" y="554495"/>
              <a:ext cx="2245102" cy="1106211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336195" y="0"/>
              <a:ext cx="4648201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2100"/>
                <a:t>显示当前坦克属性值：生命值／能量值</a:t>
              </a:r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3400273" y="2077728"/>
            <a:ext cx="7985177" cy="2435415"/>
            <a:chOff x="-38100" y="0"/>
            <a:chExt cx="7985175" cy="2435413"/>
          </a:xfrm>
        </p:grpSpPr>
        <p:sp>
          <p:nvSpPr>
            <p:cNvPr id="109" name="Shape 109"/>
            <p:cNvSpPr/>
            <p:nvPr/>
          </p:nvSpPr>
          <p:spPr>
            <a:xfrm flipV="1">
              <a:off x="545571" y="511635"/>
              <a:ext cx="2535516" cy="1238956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232075" y="0"/>
              <a:ext cx="5715001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2100"/>
                <a:t>雷达：用于显示视野范围内能侦测到的敌方坦克</a:t>
              </a:r>
            </a:p>
          </p:txBody>
        </p:sp>
        <p:pic>
          <p:nvPicPr>
            <p:cNvPr id="111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38100" y="961214"/>
              <a:ext cx="1301750" cy="1474200"/>
            </a:xfrm>
            <a:prstGeom prst="rect">
              <a:avLst/>
            </a:prstGeom>
            <a:effectLst/>
          </p:spPr>
        </p:pic>
      </p:grpSp>
      <p:grpSp>
        <p:nvGrpSpPr>
          <p:cNvPr id="118" name="Group 118"/>
          <p:cNvGrpSpPr/>
          <p:nvPr/>
        </p:nvGrpSpPr>
        <p:grpSpPr>
          <a:xfrm>
            <a:off x="1014084" y="3461025"/>
            <a:ext cx="8637816" cy="2651279"/>
            <a:chOff x="-38100" y="0"/>
            <a:chExt cx="8637814" cy="2651277"/>
          </a:xfrm>
        </p:grpSpPr>
        <p:sp>
          <p:nvSpPr>
            <p:cNvPr id="114" name="Shape 114"/>
            <p:cNvSpPr/>
            <p:nvPr/>
          </p:nvSpPr>
          <p:spPr>
            <a:xfrm flipV="1">
              <a:off x="2491090" y="511772"/>
              <a:ext cx="3416846" cy="1659729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351814" y="0"/>
              <a:ext cx="2247901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2100"/>
                <a:t>显示剩余敌人数量</a:t>
              </a:r>
            </a:p>
          </p:txBody>
        </p:sp>
        <p:pic>
          <p:nvPicPr>
            <p:cNvPr id="116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1691762"/>
              <a:ext cx="2593320" cy="959516"/>
            </a:xfrm>
            <a:prstGeom prst="rect">
              <a:avLst/>
            </a:prstGeom>
            <a:effectLst/>
          </p:spPr>
        </p:pic>
      </p:grpSp>
      <p:grpSp>
        <p:nvGrpSpPr>
          <p:cNvPr id="123" name="Group 123"/>
          <p:cNvGrpSpPr/>
          <p:nvPr/>
        </p:nvGrpSpPr>
        <p:grpSpPr>
          <a:xfrm>
            <a:off x="2330953" y="6243374"/>
            <a:ext cx="7454297" cy="1889685"/>
            <a:chOff x="-38100" y="0"/>
            <a:chExt cx="7454295" cy="1889684"/>
          </a:xfrm>
        </p:grpSpPr>
        <p:pic>
          <p:nvPicPr>
            <p:cNvPr id="119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38101" y="1145231"/>
              <a:ext cx="1648683" cy="744454"/>
            </a:xfrm>
            <a:prstGeom prst="rect">
              <a:avLst/>
            </a:prstGeom>
            <a:effectLst/>
          </p:spPr>
        </p:pic>
        <p:sp>
          <p:nvSpPr>
            <p:cNvPr id="121" name="Shape 121"/>
            <p:cNvSpPr/>
            <p:nvPr/>
          </p:nvSpPr>
          <p:spPr>
            <a:xfrm flipV="1">
              <a:off x="1621745" y="230154"/>
              <a:ext cx="2908929" cy="1321254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901595" y="0"/>
              <a:ext cx="2514601" cy="373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2100"/>
                <a:t>当前使用的武器种类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2"/>
      <p:bldP build="whole" bldLvl="1" animBg="1" rev="0" advAuto="0" spid="108" grpId="3"/>
      <p:bldP build="whole" bldLvl="1" animBg="1" rev="0" advAuto="0" spid="113" grpId="1"/>
      <p:bldP build="whole" bldLvl="1" animBg="1" rev="0" advAuto="0" spid="123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QQ截图201504101500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3626" y="2168259"/>
            <a:ext cx="3607032" cy="6568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QQ截图201504101500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8054" y="2181916"/>
            <a:ext cx="2509768" cy="6541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433311" y="508120"/>
            <a:ext cx="7226301" cy="1112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武器种类示范：</a:t>
            </a:r>
          </a:p>
        </p:txBody>
      </p:sp>
      <p:sp>
        <p:nvSpPr>
          <p:cNvPr id="128" name="Shape 128"/>
          <p:cNvSpPr/>
          <p:nvPr/>
        </p:nvSpPr>
        <p:spPr>
          <a:xfrm>
            <a:off x="730250" y="2284445"/>
            <a:ext cx="1790701" cy="38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默认穿甲弹：</a:t>
            </a:r>
          </a:p>
        </p:txBody>
      </p:sp>
      <p:sp>
        <p:nvSpPr>
          <p:cNvPr id="129" name="Shape 129"/>
          <p:cNvSpPr/>
          <p:nvPr/>
        </p:nvSpPr>
        <p:spPr>
          <a:xfrm>
            <a:off x="5941684" y="2284445"/>
            <a:ext cx="1231901" cy="38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激光弹：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QQ截图201504101456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50" y="1536700"/>
            <a:ext cx="3314701" cy="668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556078" y="579063"/>
            <a:ext cx="4229101" cy="55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项目文件结构概览：</a:t>
            </a:r>
          </a:p>
        </p:txBody>
      </p:sp>
      <p:sp>
        <p:nvSpPr>
          <p:cNvPr id="133" name="Shape 133"/>
          <p:cNvSpPr/>
          <p:nvPr/>
        </p:nvSpPr>
        <p:spPr>
          <a:xfrm>
            <a:off x="823484" y="8295957"/>
            <a:ext cx="2971801" cy="47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500"/>
              <a:t>关键类：</a:t>
            </a:r>
            <a:endParaRPr sz="1500"/>
          </a:p>
          <a:p>
            <a:pPr lvl="0" algn="l">
              <a:defRPr sz="1800"/>
            </a:pPr>
            <a:r>
              <a:rPr sz="1500"/>
              <a:t>地图类／坦克类／武器类／子弹类</a:t>
            </a:r>
          </a:p>
        </p:txBody>
      </p:sp>
      <p:sp>
        <p:nvSpPr>
          <p:cNvPr id="134" name="Shape 134"/>
          <p:cNvSpPr/>
          <p:nvPr/>
        </p:nvSpPr>
        <p:spPr>
          <a:xfrm>
            <a:off x="4950605" y="534105"/>
            <a:ext cx="3619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核心A-star算法：</a:t>
            </a:r>
          </a:p>
        </p:txBody>
      </p:sp>
      <p:pic>
        <p:nvPicPr>
          <p:cNvPr id="135" name="X0Q3S40X_$HF5SDO1GT~4NT.png"/>
          <p:cNvPicPr/>
          <p:nvPr/>
        </p:nvPicPr>
        <p:blipFill>
          <a:blip r:embed="rId3">
            <a:extLst/>
          </a:blip>
          <a:srcRect l="0" t="2708" r="0" b="43889"/>
          <a:stretch>
            <a:fillRect/>
          </a:stretch>
        </p:blipFill>
        <p:spPr>
          <a:xfrm>
            <a:off x="5101040" y="1483919"/>
            <a:ext cx="7678299" cy="712226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8614226" y="8908351"/>
            <a:ext cx="6519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part1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X0Q3S40X_$HF5SDO1GT~4NT.png"/>
          <p:cNvPicPr/>
          <p:nvPr/>
        </p:nvPicPr>
        <p:blipFill>
          <a:blip r:embed="rId2">
            <a:extLst/>
          </a:blip>
          <a:srcRect l="0" t="55555" r="0" b="6873"/>
          <a:stretch>
            <a:fillRect/>
          </a:stretch>
        </p:blipFill>
        <p:spPr>
          <a:xfrm>
            <a:off x="688697" y="1386920"/>
            <a:ext cx="10695449" cy="697981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574951" y="534105"/>
            <a:ext cx="3619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核心A-star算法：</a:t>
            </a:r>
          </a:p>
        </p:txBody>
      </p:sp>
      <p:sp>
        <p:nvSpPr>
          <p:cNvPr id="140" name="Shape 140"/>
          <p:cNvSpPr/>
          <p:nvPr/>
        </p:nvSpPr>
        <p:spPr>
          <a:xfrm>
            <a:off x="5680535" y="8571876"/>
            <a:ext cx="7117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part2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921249" y="1566050"/>
            <a:ext cx="3162301" cy="1112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谢谢！</a:t>
            </a:r>
          </a:p>
        </p:txBody>
      </p:sp>
      <p:pic>
        <p:nvPicPr>
          <p:cNvPr id="143" name="QQ截图201504101450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1609" y="3198325"/>
            <a:ext cx="6421582" cy="3356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