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3" r:id="rId4"/>
    <p:sldId id="259" r:id="rId5"/>
    <p:sldId id="262" r:id="rId6"/>
    <p:sldId id="275" r:id="rId7"/>
    <p:sldId id="277" r:id="rId8"/>
    <p:sldId id="276" r:id="rId9"/>
    <p:sldId id="264" r:id="rId10"/>
    <p:sldId id="273" r:id="rId11"/>
    <p:sldId id="278" r:id="rId12"/>
    <p:sldId id="274" r:id="rId13"/>
    <p:sldId id="279" r:id="rId14"/>
    <p:sldId id="265" r:id="rId1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20/3/2019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</a:t>
            </a:r>
            <a:r>
              <a:rPr lang="es-SV" dirty="0" smtClean="0"/>
              <a:t>01-2019</a:t>
            </a:r>
            <a:endParaRPr lang="es-SV" dirty="0"/>
          </a:p>
        </p:txBody>
      </p:sp>
      <p:sp>
        <p:nvSpPr>
          <p:cNvPr id="5" name="TextBox 4"/>
          <p:cNvSpPr txBox="1"/>
          <p:nvPr/>
        </p:nvSpPr>
        <p:spPr>
          <a:xfrm>
            <a:off x="2209799" y="209888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 smtClean="0"/>
              <a:t>Java </a:t>
            </a:r>
            <a:r>
              <a:rPr lang="es-SV" sz="6000" dirty="0" err="1" smtClean="0"/>
              <a:t>Servlets</a:t>
            </a:r>
            <a:endParaRPr lang="es-SV" sz="6000" dirty="0"/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Métodos</a:t>
            </a:r>
            <a:r>
              <a:rPr lang="en-US" dirty="0"/>
              <a:t> </a:t>
            </a:r>
            <a:r>
              <a:rPr lang="en-US" dirty="0" err="1"/>
              <a:t>doGet</a:t>
            </a:r>
            <a:r>
              <a:rPr lang="en-US" dirty="0"/>
              <a:t>() y </a:t>
            </a:r>
            <a:r>
              <a:rPr lang="en-US" dirty="0" err="1"/>
              <a:t>doPost</a:t>
            </a:r>
            <a:r>
              <a:rPr lang="en-US" dirty="0"/>
              <a:t>()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tipo</a:t>
            </a:r>
            <a:r>
              <a:rPr lang="en-US" dirty="0"/>
              <a:t> de Request que </a:t>
            </a:r>
            <a:r>
              <a:rPr lang="en-US" dirty="0" err="1"/>
              <a:t>manejara</a:t>
            </a:r>
            <a:r>
              <a:rPr lang="en-US" dirty="0"/>
              <a:t> el Servlet (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ambos inclusive) y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HttpServletRequest</a:t>
            </a:r>
            <a:r>
              <a:rPr lang="en-US" dirty="0"/>
              <a:t> y </a:t>
            </a:r>
            <a:r>
              <a:rPr lang="en-US" dirty="0" err="1"/>
              <a:t>HttpServletResponse</a:t>
            </a:r>
            <a:endParaRPr lang="en-US" dirty="0"/>
          </a:p>
          <a:p>
            <a:r>
              <a:rPr lang="en-US" b="1" dirty="0" err="1"/>
              <a:t>Método</a:t>
            </a:r>
            <a:r>
              <a:rPr lang="en-US" b="1" dirty="0"/>
              <a:t> </a:t>
            </a:r>
            <a:r>
              <a:rPr lang="en-US" b="1" dirty="0" err="1"/>
              <a:t>doGet</a:t>
            </a:r>
            <a:r>
              <a:rPr lang="en-US" b="1" dirty="0"/>
              <a:t>(): </a:t>
            </a:r>
            <a:r>
              <a:rPr lang="en-US" dirty="0"/>
              <a:t>Se </a:t>
            </a:r>
            <a:r>
              <a:rPr lang="en-US" dirty="0" err="1"/>
              <a:t>ejecuta</a:t>
            </a:r>
            <a:r>
              <a:rPr lang="en-US" dirty="0"/>
              <a:t> al </a:t>
            </a:r>
            <a:r>
              <a:rPr lang="en-US" dirty="0" err="1"/>
              <a:t>recibir</a:t>
            </a:r>
            <a:r>
              <a:rPr lang="en-US" dirty="0"/>
              <a:t> el servlet un request de </a:t>
            </a:r>
            <a:r>
              <a:rPr lang="en-US" dirty="0" err="1"/>
              <a:t>tipo</a:t>
            </a:r>
            <a:r>
              <a:rPr lang="en-US" dirty="0"/>
              <a:t> GET</a:t>
            </a:r>
          </a:p>
          <a:p>
            <a:r>
              <a:rPr lang="en-US" b="1" dirty="0" err="1"/>
              <a:t>Método</a:t>
            </a:r>
            <a:r>
              <a:rPr lang="en-US" b="1" dirty="0"/>
              <a:t> </a:t>
            </a:r>
            <a:r>
              <a:rPr lang="en-US" b="1" dirty="0" err="1"/>
              <a:t>doPost</a:t>
            </a:r>
            <a:r>
              <a:rPr lang="en-US" b="1" dirty="0"/>
              <a:t>(): </a:t>
            </a:r>
            <a:r>
              <a:rPr lang="en-US" dirty="0"/>
              <a:t>Se </a:t>
            </a:r>
            <a:r>
              <a:rPr lang="en-US" dirty="0" err="1"/>
              <a:t>ejecuta</a:t>
            </a:r>
            <a:r>
              <a:rPr lang="en-US" dirty="0"/>
              <a:t> al </a:t>
            </a:r>
            <a:r>
              <a:rPr lang="en-US" dirty="0" err="1"/>
              <a:t>recibir</a:t>
            </a:r>
            <a:r>
              <a:rPr lang="en-US" dirty="0"/>
              <a:t> el servlet un request de </a:t>
            </a:r>
            <a:r>
              <a:rPr lang="en-US" dirty="0" err="1"/>
              <a:t>tipo</a:t>
            </a:r>
            <a:r>
              <a:rPr lang="en-US" dirty="0"/>
              <a:t> POST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3097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B500-D08A-4776-9669-5B1B1251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Implementaremos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servlet 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doGet</a:t>
            </a:r>
            <a:r>
              <a:rPr lang="en-US" dirty="0"/>
              <a:t>()</a:t>
            </a:r>
            <a:endParaRPr lang="es-S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313FB-BC85-4D7F-839D-231EA7C8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8" y="2091940"/>
            <a:ext cx="9332845" cy="2089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DF109-7719-4745-85FC-3FA9EEF688FC}"/>
              </a:ext>
            </a:extLst>
          </p:cNvPr>
          <p:cNvSpPr txBox="1"/>
          <p:nvPr/>
        </p:nvSpPr>
        <p:spPr>
          <a:xfrm>
            <a:off x="1145219" y="4705165"/>
            <a:ext cx="972104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 para </a:t>
            </a:r>
            <a:r>
              <a:rPr lang="en-US" dirty="0" err="1"/>
              <a:t>enviar</a:t>
            </a:r>
            <a:r>
              <a:rPr lang="en-US" dirty="0"/>
              <a:t> al </a:t>
            </a:r>
            <a:r>
              <a:rPr lang="en-US" dirty="0" err="1"/>
              <a:t>navegador</a:t>
            </a:r>
            <a:r>
              <a:rPr lang="en-US" dirty="0"/>
              <a:t> el HTML que el Servlet </a:t>
            </a:r>
            <a:r>
              <a:rPr lang="en-US" dirty="0" err="1"/>
              <a:t>devolverá</a:t>
            </a:r>
            <a:r>
              <a:rPr lang="en-US" dirty="0"/>
              <a:t>.</a:t>
            </a:r>
          </a:p>
          <a:p>
            <a:r>
              <a:rPr lang="en-US" dirty="0"/>
              <a:t>Sin embargo, no lo </a:t>
            </a:r>
            <a:r>
              <a:rPr lang="en-US" dirty="0" err="1"/>
              <a:t>instanciamos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que </a:t>
            </a:r>
            <a:r>
              <a:rPr lang="en-US" dirty="0" err="1"/>
              <a:t>utilizamos</a:t>
            </a:r>
            <a:r>
              <a:rPr lang="en-US" dirty="0"/>
              <a:t> el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getWriter</a:t>
            </a:r>
            <a:r>
              <a:rPr lang="en-US" dirty="0"/>
              <a:t>() del </a:t>
            </a:r>
            <a:r>
              <a:rPr lang="en-US" dirty="0" err="1"/>
              <a:t>HttpServletResponse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instancia</a:t>
            </a:r>
            <a:r>
              <a:rPr lang="en-US" dirty="0"/>
              <a:t> de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.</a:t>
            </a:r>
          </a:p>
          <a:p>
            <a:r>
              <a:rPr lang="en-US" dirty="0" err="1"/>
              <a:t>Posteriormente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println</a:t>
            </a:r>
            <a:r>
              <a:rPr lang="en-US" dirty="0"/>
              <a:t>() para </a:t>
            </a:r>
            <a:r>
              <a:rPr lang="en-US" dirty="0" err="1"/>
              <a:t>devolver</a:t>
            </a:r>
            <a:r>
              <a:rPr lang="en-US" dirty="0"/>
              <a:t> al </a:t>
            </a:r>
            <a:r>
              <a:rPr lang="en-US" dirty="0" err="1"/>
              <a:t>navegador</a:t>
            </a:r>
            <a:r>
              <a:rPr lang="en-US" dirty="0"/>
              <a:t> el HTML.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0229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Envío</a:t>
            </a:r>
            <a:r>
              <a:rPr lang="en-US" dirty="0"/>
              <a:t> de </a:t>
            </a:r>
            <a:r>
              <a:rPr lang="en-US" dirty="0" err="1"/>
              <a:t>parámetros</a:t>
            </a:r>
            <a:r>
              <a:rPr lang="en-US" dirty="0"/>
              <a:t> al Servlet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72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 </a:t>
            </a:r>
            <a:r>
              <a:rPr lang="en-US" sz="2400" dirty="0" err="1"/>
              <a:t>interfaz</a:t>
            </a:r>
            <a:r>
              <a:rPr lang="en-US" sz="2400" dirty="0"/>
              <a:t> </a:t>
            </a:r>
            <a:r>
              <a:rPr lang="en-US" sz="2400" dirty="0" err="1"/>
              <a:t>HttpServletRequest</a:t>
            </a:r>
            <a:r>
              <a:rPr lang="en-US" sz="2400" dirty="0"/>
              <a:t> </a:t>
            </a:r>
            <a:r>
              <a:rPr lang="en-US" sz="2400" dirty="0" err="1"/>
              <a:t>provee</a:t>
            </a:r>
            <a:r>
              <a:rPr lang="en-US" sz="2400" dirty="0"/>
              <a:t> el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 err="1"/>
              <a:t>getParameter</a:t>
            </a:r>
            <a:r>
              <a:rPr lang="en-US" sz="2400" b="1" dirty="0"/>
              <a:t>(String) </a:t>
            </a:r>
            <a:r>
              <a:rPr lang="en-US" sz="2400" dirty="0"/>
              <a:t>para </a:t>
            </a:r>
            <a:r>
              <a:rPr lang="en-US" sz="2400" dirty="0" err="1"/>
              <a:t>obtener</a:t>
            </a:r>
            <a:r>
              <a:rPr lang="en-US" sz="2400" dirty="0"/>
              <a:t> el </a:t>
            </a:r>
            <a:r>
              <a:rPr lang="en-US" sz="2400" dirty="0" err="1"/>
              <a:t>parámetro</a:t>
            </a:r>
            <a:r>
              <a:rPr lang="en-US" sz="2400" dirty="0"/>
              <a:t> </a:t>
            </a:r>
            <a:r>
              <a:rPr lang="en-US" sz="2400" dirty="0" err="1"/>
              <a:t>definido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forma de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página</a:t>
            </a:r>
            <a:r>
              <a:rPr lang="en-US" sz="2400" dirty="0"/>
              <a:t> web </a:t>
            </a:r>
            <a:r>
              <a:rPr lang="en-US" sz="2400" dirty="0" err="1"/>
              <a:t>definido</a:t>
            </a:r>
            <a:r>
              <a:rPr lang="en-US" sz="2400" dirty="0"/>
              <a:t> con el </a:t>
            </a:r>
            <a:r>
              <a:rPr lang="en-US" sz="2400" dirty="0" err="1"/>
              <a:t>atributo</a:t>
            </a:r>
            <a:r>
              <a:rPr lang="en-US" sz="2400" dirty="0"/>
              <a:t> </a:t>
            </a:r>
            <a:r>
              <a:rPr lang="en-US" sz="2400" b="1" dirty="0"/>
              <a:t>name.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err="1"/>
              <a:t>Utilizando</a:t>
            </a:r>
            <a:r>
              <a:rPr lang="en-US" sz="2400" dirty="0"/>
              <a:t> el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b="1" dirty="0" err="1"/>
              <a:t>getParameter</a:t>
            </a:r>
            <a:r>
              <a:rPr lang="en-US" sz="2400" b="1" dirty="0"/>
              <a:t>(“</a:t>
            </a:r>
            <a:r>
              <a:rPr lang="en-US" sz="2400" b="1" dirty="0" err="1"/>
              <a:t>nombre</a:t>
            </a:r>
            <a:r>
              <a:rPr lang="en-US" sz="2400" b="1" dirty="0"/>
              <a:t>”) </a:t>
            </a:r>
            <a:r>
              <a:rPr lang="en-US" sz="2400" dirty="0" err="1"/>
              <a:t>obtendremos</a:t>
            </a:r>
            <a:r>
              <a:rPr lang="en-US" sz="2400" dirty="0"/>
              <a:t> el valor del input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enviado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usuario</a:t>
            </a:r>
            <a:endParaRPr lang="es-MX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72" y="3091201"/>
            <a:ext cx="440055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72" y="5762803"/>
            <a:ext cx="6648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@</a:t>
            </a:r>
            <a:r>
              <a:rPr lang="en-US" dirty="0" err="1" smtClean="0"/>
              <a:t>WebServlet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definer servlets sin </a:t>
            </a:r>
            <a:r>
              <a:rPr lang="en-US" dirty="0" err="1" smtClean="0"/>
              <a:t>necesidad</a:t>
            </a:r>
            <a:r>
              <a:rPr lang="en-US" dirty="0" smtClean="0"/>
              <a:t> del </a:t>
            </a:r>
            <a:r>
              <a:rPr lang="en-US" dirty="0" err="1" smtClean="0"/>
              <a:t>archivo</a:t>
            </a:r>
            <a:r>
              <a:rPr lang="en-US" dirty="0" smtClean="0"/>
              <a:t> web.xml</a:t>
            </a:r>
          </a:p>
          <a:p>
            <a:r>
              <a:rPr lang="en-US" dirty="0" smtClean="0"/>
              <a:t>Lo </a:t>
            </a:r>
            <a:r>
              <a:rPr lang="en-US" dirty="0" err="1" smtClean="0"/>
              <a:t>hacemos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la </a:t>
            </a:r>
            <a:r>
              <a:rPr lang="en-US" dirty="0" err="1" smtClean="0"/>
              <a:t>anotación</a:t>
            </a:r>
            <a:r>
              <a:rPr lang="en-US" dirty="0" smtClean="0"/>
              <a:t> @</a:t>
            </a:r>
            <a:r>
              <a:rPr lang="en-US" dirty="0" err="1" smtClean="0"/>
              <a:t>WebServlet</a:t>
            </a:r>
            <a:endParaRPr lang="en-US" dirty="0" smtClean="0"/>
          </a:p>
          <a:p>
            <a:r>
              <a:rPr lang="en-US" dirty="0" err="1" smtClean="0"/>
              <a:t>Recibe</a:t>
            </a:r>
            <a:r>
              <a:rPr lang="en-US" dirty="0" smtClean="0"/>
              <a:t> dos </a:t>
            </a:r>
            <a:r>
              <a:rPr lang="en-US" dirty="0" err="1" smtClean="0"/>
              <a:t>propiedades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Name: </a:t>
            </a:r>
            <a:r>
              <a:rPr lang="en-US" dirty="0" smtClean="0"/>
              <a:t>El </a:t>
            </a:r>
            <a:r>
              <a:rPr lang="en-US" dirty="0" err="1" smtClean="0"/>
              <a:t>nombre</a:t>
            </a:r>
            <a:r>
              <a:rPr lang="en-US" dirty="0" smtClean="0"/>
              <a:t> con el que </a:t>
            </a:r>
            <a:r>
              <a:rPr lang="en-US" dirty="0" err="1" smtClean="0"/>
              <a:t>identificaremos</a:t>
            </a:r>
            <a:r>
              <a:rPr lang="en-US" dirty="0" smtClean="0"/>
              <a:t> al Servlet</a:t>
            </a:r>
          </a:p>
          <a:p>
            <a:pPr lvl="1"/>
            <a:r>
              <a:rPr lang="en-US" b="1" dirty="0" err="1" smtClean="0"/>
              <a:t>urlPatterns</a:t>
            </a:r>
            <a:r>
              <a:rPr lang="en-US" b="1" dirty="0" smtClean="0"/>
              <a:t>: </a:t>
            </a:r>
            <a:r>
              <a:rPr lang="en-US" dirty="0" smtClean="0"/>
              <a:t>La URL o URLs </a:t>
            </a:r>
            <a:r>
              <a:rPr lang="en-US" dirty="0" err="1" smtClean="0"/>
              <a:t>asociadas</a:t>
            </a:r>
            <a:r>
              <a:rPr lang="en-US" dirty="0" smtClean="0"/>
              <a:t> al Servlet</a:t>
            </a:r>
          </a:p>
          <a:p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anotación</a:t>
            </a:r>
            <a:r>
              <a:rPr lang="en-US" dirty="0" smtClean="0"/>
              <a:t> </a:t>
            </a:r>
            <a:r>
              <a:rPr lang="en-US" dirty="0" err="1" smtClean="0"/>
              <a:t>afecta</a:t>
            </a:r>
            <a:r>
              <a:rPr lang="en-US" dirty="0" smtClean="0"/>
              <a:t> a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correspondiente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Ventajas y desventajas de los </a:t>
            </a:r>
            <a:r>
              <a:rPr lang="es-SV" dirty="0" err="1"/>
              <a:t>Servlets</a:t>
            </a:r>
            <a:endParaRPr lang="es-SV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199" y="1573834"/>
            <a:ext cx="4409661" cy="45486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SV" sz="2400" b="1" dirty="0"/>
              <a:t>Ventajas</a:t>
            </a:r>
          </a:p>
          <a:p>
            <a:pPr marL="514350" indent="-514350" algn="just">
              <a:buAutoNum type="arabicPeriod"/>
            </a:pPr>
            <a:r>
              <a:rPr lang="es-SV" sz="2400" dirty="0"/>
              <a:t>Al estar compilados se ejecutan rápidamente.</a:t>
            </a:r>
          </a:p>
          <a:p>
            <a:pPr marL="514350" indent="-514350" algn="just">
              <a:buAutoNum type="arabicPeriod"/>
            </a:pPr>
            <a:r>
              <a:rPr lang="es-SV" sz="2400" dirty="0"/>
              <a:t>Son mas eficientes en el uso de recursos (se instancian una vez en el servidor)</a:t>
            </a:r>
          </a:p>
          <a:p>
            <a:pPr marL="514350" indent="-514350" algn="just">
              <a:buAutoNum type="arabicPeriod"/>
            </a:pPr>
            <a:r>
              <a:rPr lang="es-SV" sz="2400" dirty="0" smtClean="0"/>
              <a:t>Permite (hasta cierto punto) </a:t>
            </a:r>
            <a:r>
              <a:rPr lang="es-SV" sz="2400" dirty="0"/>
              <a:t>una mayor flexibilidad para desarrollar aplicaciones </a:t>
            </a:r>
            <a:r>
              <a:rPr lang="es-SV" sz="2400" dirty="0" smtClean="0"/>
              <a:t>web Java</a:t>
            </a:r>
            <a:endParaRPr lang="es-SV" sz="2400" dirty="0"/>
          </a:p>
          <a:p>
            <a:pPr marL="514350" indent="-514350" algn="just">
              <a:buAutoNum type="arabicPeriod"/>
            </a:pPr>
            <a:endParaRPr lang="es-SV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34538" y="1573834"/>
            <a:ext cx="4409661" cy="454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SV" sz="2400" b="1" dirty="0"/>
              <a:t>Desventajas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s-SV" sz="2400" dirty="0"/>
              <a:t>Llega un punto en que se vuelve engorroso (al ser código HTML en código Java)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s-SV" sz="2400" dirty="0"/>
              <a:t>Hay que definir todos los </a:t>
            </a:r>
            <a:r>
              <a:rPr lang="es-SV" sz="2400" dirty="0" err="1"/>
              <a:t>servlets</a:t>
            </a:r>
            <a:r>
              <a:rPr lang="es-SV" sz="2400" dirty="0"/>
              <a:t> en el archivo </a:t>
            </a:r>
            <a:r>
              <a:rPr lang="es-SV" sz="2400" dirty="0" smtClean="0"/>
              <a:t>descriptor (web.xml)</a:t>
            </a:r>
            <a:endParaRPr lang="es-SV" sz="2400" dirty="0"/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s-SV" sz="2400" dirty="0"/>
              <a:t>Todas las páginas deben generarse mediante sentencias </a:t>
            </a:r>
            <a:r>
              <a:rPr lang="es-SV" sz="2400" dirty="0" err="1"/>
              <a:t>out.println</a:t>
            </a:r>
            <a:r>
              <a:rPr lang="es-SV" sz="2400" dirty="0"/>
              <a:t> (tedioso)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s-SV" sz="2400" dirty="0"/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30490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978D-C547-4CDF-BFF4-06C86D5E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Servlets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FBF7-FF49-4BFC-9A78-00159B86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tecnología</a:t>
            </a:r>
            <a:r>
              <a:rPr lang="en-US" dirty="0"/>
              <a:t> para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web </a:t>
            </a:r>
            <a:r>
              <a:rPr lang="en-US" dirty="0" err="1"/>
              <a:t>dinámicas</a:t>
            </a:r>
            <a:r>
              <a:rPr lang="en-US" dirty="0"/>
              <a:t>.</a:t>
            </a:r>
          </a:p>
          <a:p>
            <a:r>
              <a:rPr lang="en-US" dirty="0"/>
              <a:t>Son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</a:t>
            </a:r>
            <a:r>
              <a:rPr lang="en-US" dirty="0" err="1"/>
              <a:t>procesan</a:t>
            </a:r>
            <a:r>
              <a:rPr lang="en-US" dirty="0"/>
              <a:t> </a:t>
            </a:r>
            <a:r>
              <a:rPr lang="en-US" dirty="0" err="1"/>
              <a:t>peticiones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usuario</a:t>
            </a:r>
            <a:r>
              <a:rPr lang="en-US" dirty="0"/>
              <a:t> a </a:t>
            </a:r>
            <a:r>
              <a:rPr lang="en-US" dirty="0" err="1"/>
              <a:t>traves</a:t>
            </a:r>
            <a:r>
              <a:rPr lang="en-US" dirty="0"/>
              <a:t> de un </a:t>
            </a:r>
            <a:r>
              <a:rPr lang="en-US" dirty="0" err="1"/>
              <a:t>navegador</a:t>
            </a:r>
            <a:r>
              <a:rPr lang="en-US" dirty="0"/>
              <a:t> web</a:t>
            </a:r>
          </a:p>
          <a:p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extender la </a:t>
            </a:r>
            <a:r>
              <a:rPr lang="en-US" dirty="0" err="1"/>
              <a:t>funcionalidad</a:t>
            </a:r>
            <a:r>
              <a:rPr lang="en-US" dirty="0"/>
              <a:t> de </a:t>
            </a:r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para </a:t>
            </a:r>
            <a:r>
              <a:rPr lang="en-US" dirty="0" err="1"/>
              <a:t>consumir</a:t>
            </a:r>
            <a:r>
              <a:rPr lang="en-US" dirty="0"/>
              <a:t> bases de </a:t>
            </a:r>
            <a:r>
              <a:rPr lang="en-US" dirty="0" err="1"/>
              <a:t>datos</a:t>
            </a:r>
            <a:r>
              <a:rPr lang="en-US" dirty="0"/>
              <a:t>, web services, etc.</a:t>
            </a:r>
          </a:p>
          <a:p>
            <a:r>
              <a:rPr lang="en-US" dirty="0"/>
              <a:t>Antes de Java Servlets </a:t>
            </a:r>
            <a:r>
              <a:rPr lang="en-US" dirty="0" err="1"/>
              <a:t>existía</a:t>
            </a:r>
            <a:r>
              <a:rPr lang="en-US" dirty="0"/>
              <a:t> el </a:t>
            </a:r>
            <a:r>
              <a:rPr lang="en-US" dirty="0" err="1"/>
              <a:t>lenguaje</a:t>
            </a:r>
            <a:r>
              <a:rPr lang="en-US" dirty="0"/>
              <a:t> CGI (Common Gateway Interface) para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paginas</a:t>
            </a:r>
            <a:r>
              <a:rPr lang="en-US" dirty="0"/>
              <a:t> web </a:t>
            </a:r>
            <a:r>
              <a:rPr lang="en-US" dirty="0" err="1"/>
              <a:t>dinamicas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5067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730" y="1825625"/>
            <a:ext cx="7705948" cy="4535418"/>
          </a:xfrm>
        </p:spPr>
        <p:txBody>
          <a:bodyPr>
            <a:normAutofit/>
          </a:bodyPr>
          <a:lstStyle/>
          <a:p>
            <a:pPr algn="just"/>
            <a:r>
              <a:rPr lang="es-SV" dirty="0"/>
              <a:t>Devuelven código HTML</a:t>
            </a:r>
          </a:p>
          <a:p>
            <a:pPr algn="just"/>
            <a:r>
              <a:rPr lang="es-SV" dirty="0"/>
              <a:t>Su funcionalidad se basa en las interfaces </a:t>
            </a:r>
            <a:r>
              <a:rPr lang="es-SV" dirty="0" err="1"/>
              <a:t>HttpServletRequest</a:t>
            </a:r>
            <a:r>
              <a:rPr lang="es-SV" dirty="0"/>
              <a:t> y </a:t>
            </a:r>
            <a:r>
              <a:rPr lang="es-SV" dirty="0" err="1"/>
              <a:t>HttpServletResponse</a:t>
            </a:r>
            <a:endParaRPr lang="es-SV" dirty="0"/>
          </a:p>
          <a:p>
            <a:pPr algn="just"/>
            <a:r>
              <a:rPr lang="es-SV" dirty="0"/>
              <a:t>Hay que desarrollar un </a:t>
            </a:r>
            <a:r>
              <a:rPr lang="es-SV" dirty="0" err="1"/>
              <a:t>Servlet</a:t>
            </a:r>
            <a:r>
              <a:rPr lang="es-SV" dirty="0"/>
              <a:t> por cada funcionalidad deseada</a:t>
            </a:r>
          </a:p>
          <a:p>
            <a:pPr algn="just"/>
            <a:r>
              <a:rPr lang="es-SV" dirty="0"/>
              <a:t>Se definen en un archivo descriptor de despliegue (web.xml)</a:t>
            </a:r>
          </a:p>
        </p:txBody>
      </p:sp>
      <p:pic>
        <p:nvPicPr>
          <p:cNvPr id="1026" name="Picture 2" descr="http://www.javatpoint.com/images/servlet/java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39" y="2355710"/>
            <a:ext cx="2527852" cy="2616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3B0969A-05C7-40BF-825E-90070B4A072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Java Servlets (cont.)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199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BC72-61B9-4664-91BA-47D5FE5D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Funcionamiento</a:t>
            </a:r>
            <a:r>
              <a:rPr lang="en-US" dirty="0"/>
              <a:t> de un Servlet</a:t>
            </a:r>
            <a:endParaRPr lang="es-S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E0F61-3442-4B8E-B655-52FF8059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1662"/>
            <a:ext cx="5992064" cy="2811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094FD7-BC76-428E-8ABF-E7E117CA7C3F}"/>
              </a:ext>
            </a:extLst>
          </p:cNvPr>
          <p:cNvSpPr txBox="1"/>
          <p:nvPr/>
        </p:nvSpPr>
        <p:spPr>
          <a:xfrm>
            <a:off x="7359588" y="2201662"/>
            <a:ext cx="4145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petición</a:t>
            </a:r>
            <a:r>
              <a:rPr lang="en-US" dirty="0"/>
              <a:t> HTTP y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enviada</a:t>
            </a:r>
            <a:r>
              <a:rPr lang="en-US" dirty="0"/>
              <a:t> a un </a:t>
            </a:r>
            <a:r>
              <a:rPr lang="en-US" dirty="0" err="1"/>
              <a:t>servidor</a:t>
            </a:r>
            <a:endParaRPr lang="en-US" dirty="0"/>
          </a:p>
          <a:p>
            <a:r>
              <a:rPr lang="en-US" dirty="0"/>
              <a:t>2.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la </a:t>
            </a:r>
            <a:r>
              <a:rPr lang="en-US" dirty="0" err="1"/>
              <a:t>petición</a:t>
            </a:r>
            <a:r>
              <a:rPr lang="en-US" dirty="0"/>
              <a:t> y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procesada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servlet (</a:t>
            </a:r>
            <a:r>
              <a:rPr lang="en-US" dirty="0" err="1"/>
              <a:t>clase</a:t>
            </a:r>
            <a:r>
              <a:rPr lang="en-US" dirty="0"/>
              <a:t> Java) </a:t>
            </a:r>
            <a:r>
              <a:rPr lang="en-US" dirty="0" err="1"/>
              <a:t>asociada</a:t>
            </a:r>
            <a:r>
              <a:rPr lang="en-US" dirty="0"/>
              <a:t> a la URL</a:t>
            </a:r>
          </a:p>
          <a:p>
            <a:r>
              <a:rPr lang="en-US" dirty="0"/>
              <a:t>3. Se </a:t>
            </a:r>
            <a:r>
              <a:rPr lang="en-US" dirty="0" err="1"/>
              <a:t>procesa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y se </a:t>
            </a:r>
            <a:r>
              <a:rPr lang="en-US" dirty="0" err="1"/>
              <a:t>crea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HTML</a:t>
            </a:r>
          </a:p>
          <a:p>
            <a:r>
              <a:rPr lang="en-US" dirty="0"/>
              <a:t>4. La </a:t>
            </a:r>
            <a:r>
              <a:rPr lang="es-SV" dirty="0"/>
              <a:t>pagina</a:t>
            </a:r>
            <a:r>
              <a:rPr lang="en-US" dirty="0"/>
              <a:t> HTML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devuelta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 para que el </a:t>
            </a:r>
            <a:r>
              <a:rPr lang="en-US" dirty="0" err="1"/>
              <a:t>navegador</a:t>
            </a:r>
            <a:r>
              <a:rPr lang="en-US" dirty="0"/>
              <a:t> la </a:t>
            </a:r>
            <a:r>
              <a:rPr lang="en-US" dirty="0" err="1"/>
              <a:t>interprete</a:t>
            </a:r>
            <a:r>
              <a:rPr lang="en-US" dirty="0"/>
              <a:t>.</a:t>
            </a:r>
            <a:endParaRPr lang="es-SV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7DA52-6E7F-4446-B772-4FD9B1746530}"/>
              </a:ext>
            </a:extLst>
          </p:cNvPr>
          <p:cNvSpPr txBox="1"/>
          <p:nvPr/>
        </p:nvSpPr>
        <p:spPr>
          <a:xfrm>
            <a:off x="1766656" y="5282214"/>
            <a:ext cx="8824404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, </a:t>
            </a:r>
            <a:r>
              <a:rPr lang="en-US" dirty="0" err="1"/>
              <a:t>creamos</a:t>
            </a:r>
            <a:r>
              <a:rPr lang="en-US" dirty="0"/>
              <a:t> HTML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dinámica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del </a:t>
            </a:r>
            <a:r>
              <a:rPr lang="en-US" dirty="0" err="1"/>
              <a:t>procesamiento</a:t>
            </a:r>
            <a:r>
              <a:rPr lang="en-US" dirty="0"/>
              <a:t> que el Servlet </a:t>
            </a:r>
            <a:r>
              <a:rPr lang="en-US" dirty="0" err="1"/>
              <a:t>hace</a:t>
            </a:r>
            <a:r>
              <a:rPr lang="en-US" dirty="0"/>
              <a:t>,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interacciones</a:t>
            </a:r>
            <a:r>
              <a:rPr lang="en-US" dirty="0"/>
              <a:t> con </a:t>
            </a:r>
            <a:r>
              <a:rPr lang="en-US" dirty="0" err="1"/>
              <a:t>repositorios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bases de </a:t>
            </a:r>
            <a:r>
              <a:rPr lang="en-US" dirty="0" err="1"/>
              <a:t>datos</a:t>
            </a:r>
            <a:r>
              <a:rPr lang="en-US" dirty="0"/>
              <a:t> o </a:t>
            </a:r>
            <a:r>
              <a:rPr lang="en-US" dirty="0" err="1"/>
              <a:t>servicios</a:t>
            </a:r>
            <a:r>
              <a:rPr lang="en-US" dirty="0"/>
              <a:t> web.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622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Archivo web.xml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14932"/>
          </a:xfrm>
        </p:spPr>
        <p:txBody>
          <a:bodyPr/>
          <a:lstStyle/>
          <a:p>
            <a:r>
              <a:rPr lang="es-SV" dirty="0"/>
              <a:t>Se utiliza para definir los distintos </a:t>
            </a:r>
            <a:r>
              <a:rPr lang="es-SV" dirty="0" err="1"/>
              <a:t>servlets</a:t>
            </a:r>
            <a:r>
              <a:rPr lang="es-SV" dirty="0"/>
              <a:t> que utilizará nuestra aplicación</a:t>
            </a:r>
          </a:p>
          <a:p>
            <a:pPr lvl="1"/>
            <a:r>
              <a:rPr lang="es-SV" dirty="0" err="1"/>
              <a:t>Tag</a:t>
            </a:r>
            <a:r>
              <a:rPr lang="es-SV" dirty="0"/>
              <a:t> &lt;</a:t>
            </a:r>
            <a:r>
              <a:rPr lang="es-SV" dirty="0" err="1"/>
              <a:t>servlet</a:t>
            </a:r>
            <a:r>
              <a:rPr lang="es-SV" dirty="0"/>
              <a:t>&gt;&lt;/</a:t>
            </a:r>
            <a:r>
              <a:rPr lang="es-SV" dirty="0" err="1"/>
              <a:t>servlet</a:t>
            </a:r>
            <a:r>
              <a:rPr lang="es-SV" dirty="0"/>
              <a:t>&gt;</a:t>
            </a:r>
          </a:p>
          <a:p>
            <a:r>
              <a:rPr lang="es-SV" dirty="0"/>
              <a:t>Se debe ubicar dentro de la carpeta WEB-INF</a:t>
            </a:r>
          </a:p>
          <a:p>
            <a:r>
              <a:rPr lang="es-SV" dirty="0"/>
              <a:t>Se define también el mapeo de cada </a:t>
            </a:r>
            <a:r>
              <a:rPr lang="es-SV" dirty="0" err="1"/>
              <a:t>servlet</a:t>
            </a:r>
            <a:r>
              <a:rPr lang="es-SV" dirty="0"/>
              <a:t> (la URL que la invocará)</a:t>
            </a:r>
          </a:p>
          <a:p>
            <a:pPr lvl="1"/>
            <a:r>
              <a:rPr lang="es-SV" dirty="0" err="1"/>
              <a:t>Tag</a:t>
            </a:r>
            <a:r>
              <a:rPr lang="es-SV" dirty="0"/>
              <a:t> &lt;</a:t>
            </a:r>
            <a:r>
              <a:rPr lang="es-SV" dirty="0" err="1"/>
              <a:t>servlet-mapping</a:t>
            </a:r>
            <a:r>
              <a:rPr lang="es-SV" dirty="0"/>
              <a:t>&gt;&lt;/</a:t>
            </a:r>
            <a:r>
              <a:rPr lang="es-SV" dirty="0" err="1"/>
              <a:t>servlet-mapping</a:t>
            </a:r>
            <a:r>
              <a:rPr lang="es-SV" dirty="0"/>
              <a:t>&gt;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524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D278-AEC6-4D53-9F48-3BB11DDD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311" y="2584543"/>
            <a:ext cx="10223377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Implementación</a:t>
            </a:r>
            <a:r>
              <a:rPr lang="en-US" dirty="0"/>
              <a:t> de </a:t>
            </a:r>
            <a:r>
              <a:rPr lang="en-US" dirty="0" err="1"/>
              <a:t>archivo</a:t>
            </a:r>
            <a:r>
              <a:rPr lang="en-US" dirty="0"/>
              <a:t> web.xml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2547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0E99-1F35-4B51-A63F-4DA98F7B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archivo</a:t>
            </a:r>
            <a:r>
              <a:rPr lang="en-US" dirty="0"/>
              <a:t> web.xml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EA68-348E-4CFD-8A5F-8DDA9BE7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 WEB-INF </a:t>
            </a:r>
            <a:r>
              <a:rPr lang="en-US" dirty="0" err="1"/>
              <a:t>creamos</a:t>
            </a:r>
            <a:r>
              <a:rPr lang="en-US" dirty="0"/>
              <a:t> un nuevo </a:t>
            </a:r>
            <a:r>
              <a:rPr lang="en-US" dirty="0" err="1"/>
              <a:t>archivo</a:t>
            </a:r>
            <a:r>
              <a:rPr lang="en-US" dirty="0"/>
              <a:t> XML (New </a:t>
            </a:r>
            <a:r>
              <a:rPr lang="en-US" dirty="0">
                <a:sym typeface="Wingdings" panose="05000000000000000000" pitchFamily="2" charset="2"/>
              </a:rPr>
              <a:t> XML File)</a:t>
            </a:r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pondremos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web.xml</a:t>
            </a:r>
          </a:p>
          <a:p>
            <a:r>
              <a:rPr lang="en-US" dirty="0" err="1"/>
              <a:t>Configuramos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servlets que </a:t>
            </a:r>
            <a:r>
              <a:rPr lang="en-US" dirty="0" err="1"/>
              <a:t>desarrollaremos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 err="1"/>
              <a:t>Demostración</a:t>
            </a:r>
            <a:endParaRPr lang="en-US" b="1" u="sng" dirty="0"/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456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6C8-3C34-4ED3-9BE9-D98B9324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Desarrollo</a:t>
            </a:r>
            <a:r>
              <a:rPr lang="en-US" dirty="0"/>
              <a:t> de Servlets</a:t>
            </a:r>
            <a:endParaRPr lang="es-S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7AFF-6B38-47E5-BF7B-485904D7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dirty="0" err="1"/>
              <a:t>paquete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</a:t>
            </a:r>
            <a:r>
              <a:rPr lang="en-US" dirty="0" err="1"/>
              <a:t>com.capas.servlets</a:t>
            </a:r>
            <a:endParaRPr lang="en-US" dirty="0"/>
          </a:p>
          <a:p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crearemos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EjemploServlet.java</a:t>
            </a:r>
          </a:p>
          <a:p>
            <a:r>
              <a:rPr lang="en-US" dirty="0" err="1"/>
              <a:t>Extenderemos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recién</a:t>
            </a:r>
            <a:r>
              <a:rPr lang="en-US" dirty="0"/>
              <a:t> </a:t>
            </a:r>
            <a:r>
              <a:rPr lang="en-US" dirty="0" err="1"/>
              <a:t>creada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HttpServlet</a:t>
            </a:r>
            <a:r>
              <a:rPr lang="en-US" dirty="0"/>
              <a:t> (</a:t>
            </a:r>
            <a:r>
              <a:rPr lang="en-US" dirty="0" err="1"/>
              <a:t>javax.servlet.http.HttpServlet</a:t>
            </a:r>
            <a:r>
              <a:rPr lang="en-US" dirty="0"/>
              <a:t>)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451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Interfaces </a:t>
            </a:r>
            <a:r>
              <a:rPr lang="es-SV" dirty="0" err="1"/>
              <a:t>HttpServletRequest</a:t>
            </a:r>
            <a:r>
              <a:rPr lang="es-SV" dirty="0"/>
              <a:t> y </a:t>
            </a:r>
            <a:r>
              <a:rPr lang="es-SV" dirty="0" err="1"/>
              <a:t>HttpServletResponse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31975"/>
          </a:xfrm>
        </p:spPr>
        <p:txBody>
          <a:bodyPr/>
          <a:lstStyle/>
          <a:p>
            <a:r>
              <a:rPr lang="es-SV" b="1" dirty="0" err="1"/>
              <a:t>HttpServletRequest</a:t>
            </a:r>
            <a:r>
              <a:rPr lang="es-SV" dirty="0"/>
              <a:t>: Es la representación en objeto Java de la petición hecha por el navegador al servidor.</a:t>
            </a:r>
          </a:p>
          <a:p>
            <a:r>
              <a:rPr lang="es-SV" b="1" dirty="0" err="1"/>
              <a:t>HttpServletResponse</a:t>
            </a:r>
            <a:r>
              <a:rPr lang="es-SV" dirty="0"/>
              <a:t>: Es la representación en objeto Java de la respuesta del servidor al navegador.</a:t>
            </a:r>
          </a:p>
        </p:txBody>
      </p:sp>
      <p:pic>
        <p:nvPicPr>
          <p:cNvPr id="2050" name="Picture 2" descr="https://docs.oracle.com/javaee/6/tutorial/doc/figures/web-requestHandl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71" y="3792537"/>
            <a:ext cx="43624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E41F0D-9B54-4F6A-B810-33F9538AACCB}"/>
              </a:ext>
            </a:extLst>
          </p:cNvPr>
          <p:cNvSpPr/>
          <p:nvPr/>
        </p:nvSpPr>
        <p:spPr>
          <a:xfrm>
            <a:off x="6178858" y="3792537"/>
            <a:ext cx="1970263" cy="2552700"/>
          </a:xfrm>
          <a:prstGeom prst="rect">
            <a:avLst/>
          </a:prstGeom>
          <a:solidFill>
            <a:schemeClr val="tx1">
              <a:lumMod val="9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094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3076</TotalTime>
  <Words>690</Words>
  <Application>Microsoft Office PowerPoint</Application>
  <PresentationFormat>Panorámica</PresentationFormat>
  <Paragraphs>70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Depth</vt:lpstr>
      <vt:lpstr>Presentación de PowerPoint</vt:lpstr>
      <vt:lpstr>Java Servlets</vt:lpstr>
      <vt:lpstr>Presentación de PowerPoint</vt:lpstr>
      <vt:lpstr>Funcionamiento de un Servlet</vt:lpstr>
      <vt:lpstr>Archivo web.xml </vt:lpstr>
      <vt:lpstr>Implementación de archivo web.xml</vt:lpstr>
      <vt:lpstr>Desarrollo de archivo web.xml</vt:lpstr>
      <vt:lpstr>Desarrollo de Servlets</vt:lpstr>
      <vt:lpstr>Interfaces HttpServletRequest y HttpServletResponse</vt:lpstr>
      <vt:lpstr>Métodos doGet() y doPost()</vt:lpstr>
      <vt:lpstr>Implementaremos en el servlet el metodo doGet()</vt:lpstr>
      <vt:lpstr>Envío de parámetros al Servlet</vt:lpstr>
      <vt:lpstr>Definición por medio de @WebServlet</vt:lpstr>
      <vt:lpstr>Ventajas y desventajas de los Servlets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152</cp:revision>
  <dcterms:created xsi:type="dcterms:W3CDTF">2016-03-08T02:32:38Z</dcterms:created>
  <dcterms:modified xsi:type="dcterms:W3CDTF">2019-03-21T02:00:14Z</dcterms:modified>
</cp:coreProperties>
</file>