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25/3/2019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/>
              <a:t>Ciclo </a:t>
            </a:r>
            <a:r>
              <a:rPr lang="es-SV" smtClean="0"/>
              <a:t>01-2019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Introducción a Spring MVC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La inyección de dependencia es el núcleo del funcionamiento de Spring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3461" y="3339548"/>
            <a:ext cx="25046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400" dirty="0"/>
              <a:t>Contenedor de Spring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796209" y="3755046"/>
            <a:ext cx="153725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7409" y="3247215"/>
            <a:ext cx="1828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 err="1"/>
              <a:t>Metadata</a:t>
            </a:r>
            <a:r>
              <a:rPr lang="es-SV" dirty="0"/>
              <a:t> (configuración en Java)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1391" y="1868786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/>
              <a:t>Clases Java (POJO)</a:t>
            </a:r>
          </a:p>
        </p:txBody>
      </p:sp>
      <p:cxnSp>
        <p:nvCxnSpPr>
          <p:cNvPr id="12" name="Straight Arrow Connector 11"/>
          <p:cNvCxnSpPr>
            <a:stCxn id="10" idx="2"/>
            <a:endCxn id="4" idx="0"/>
          </p:cNvCxnSpPr>
          <p:nvPr/>
        </p:nvCxnSpPr>
        <p:spPr>
          <a:xfrm>
            <a:off x="5585791" y="2515117"/>
            <a:ext cx="0" cy="824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1391" y="4738084"/>
            <a:ext cx="18288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/>
              <a:t>Aplicación completamente configurada</a:t>
            </a:r>
          </a:p>
        </p:txBody>
      </p:sp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5585791" y="4170545"/>
            <a:ext cx="0" cy="56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4591" y="2185385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SV" dirty="0"/>
              <a:t>Se configura Spring ya sea mediante XML o clases en Java</a:t>
            </a:r>
          </a:p>
          <a:p>
            <a:pPr marL="342900" indent="-342900" algn="just">
              <a:buAutoNum type="arabicPeriod"/>
            </a:pPr>
            <a:r>
              <a:rPr lang="es-SV" dirty="0"/>
              <a:t>Se crean las clases Java que serán manejadas por Spring</a:t>
            </a:r>
          </a:p>
          <a:p>
            <a:pPr marL="342900" indent="-342900" algn="just">
              <a:buAutoNum type="arabicPeriod"/>
            </a:pPr>
            <a:r>
              <a:rPr lang="es-SV" dirty="0"/>
              <a:t>Estas clases son referenciadas en la configuración (Se crea la inyección de dependencias)</a:t>
            </a:r>
          </a:p>
          <a:p>
            <a:pPr marL="342900" indent="-342900" algn="just">
              <a:buAutoNum type="arabicPeriod"/>
            </a:pPr>
            <a:r>
              <a:rPr lang="es-SV" dirty="0"/>
              <a:t>Esta es procesada por el contenedor de Spring</a:t>
            </a:r>
          </a:p>
          <a:p>
            <a:pPr marL="342900" indent="-342900" algn="just">
              <a:buAutoNum type="arabicPeriod"/>
            </a:pPr>
            <a:r>
              <a:rPr lang="es-SV" dirty="0"/>
              <a:t>Al finalizar, la aplicación se encuentra completamente configurada con las instancias de dichos objetos</a:t>
            </a:r>
          </a:p>
        </p:txBody>
      </p:sp>
    </p:spTree>
    <p:extLst>
      <p:ext uri="{BB962C8B-B14F-4D97-AF65-F5344CB8AC3E}">
        <p14:creationId xmlns:p14="http://schemas.microsoft.com/office/powerpoint/2010/main" val="99572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inyectar</a:t>
            </a:r>
            <a:r>
              <a:rPr lang="en-US" dirty="0"/>
              <a:t> con Spring MVC?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41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inyectar</a:t>
            </a:r>
            <a:r>
              <a:rPr lang="en-US" dirty="0"/>
              <a:t> </a:t>
            </a:r>
            <a:r>
              <a:rPr lang="en-US" dirty="0" err="1"/>
              <a:t>practicamente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media </a:t>
            </a:r>
            <a:r>
              <a:rPr lang="en-US" dirty="0" err="1"/>
              <a:t>vez</a:t>
            </a:r>
            <a:r>
              <a:rPr lang="en-US" dirty="0"/>
              <a:t> sea </a:t>
            </a:r>
            <a:r>
              <a:rPr lang="en-US" dirty="0" err="1"/>
              <a:t>especificada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configuración</a:t>
            </a:r>
            <a:r>
              <a:rPr lang="en-US" dirty="0"/>
              <a:t> de Spring.</a:t>
            </a:r>
          </a:p>
          <a:p>
            <a:pPr marL="0" indent="0">
              <a:buNone/>
            </a:pPr>
            <a:r>
              <a:rPr lang="en-US" dirty="0"/>
              <a:t>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que se </a:t>
            </a:r>
            <a:r>
              <a:rPr lang="en-US" dirty="0" err="1"/>
              <a:t>inyectan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:</a:t>
            </a:r>
          </a:p>
          <a:p>
            <a:r>
              <a:rPr lang="en-US" dirty="0"/>
              <a:t>DAOs</a:t>
            </a:r>
          </a:p>
          <a:p>
            <a:r>
              <a:rPr lang="en-US" dirty="0" err="1"/>
              <a:t>Repositorios</a:t>
            </a:r>
            <a:endParaRPr lang="en-US" dirty="0"/>
          </a:p>
          <a:p>
            <a:r>
              <a:rPr lang="en-US" dirty="0" err="1"/>
              <a:t>Datasources</a:t>
            </a:r>
            <a:endParaRPr lang="en-US" dirty="0"/>
          </a:p>
          <a:p>
            <a:r>
              <a:rPr lang="en-US" dirty="0" err="1"/>
              <a:t>Servicios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8384" y="5237825"/>
            <a:ext cx="10147177" cy="8345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y Evita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, </a:t>
            </a:r>
            <a:r>
              <a:rPr lang="en-US" dirty="0" err="1"/>
              <a:t>delegando</a:t>
            </a:r>
            <a:r>
              <a:rPr lang="en-US" dirty="0"/>
              <a:t> </a:t>
            </a:r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responsabilidad</a:t>
            </a:r>
            <a:r>
              <a:rPr lang="en-US" dirty="0"/>
              <a:t> a Spring. (Como </a:t>
            </a:r>
            <a:r>
              <a:rPr lang="en-US" dirty="0" err="1"/>
              <a:t>adelanto</a:t>
            </a:r>
            <a:r>
              <a:rPr lang="en-US" dirty="0"/>
              <a:t>, para </a:t>
            </a:r>
            <a:r>
              <a:rPr lang="en-US" dirty="0" err="1"/>
              <a:t>inyectar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manejado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Spring se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anotación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Autowired</a:t>
            </a:r>
            <a:r>
              <a:rPr lang="en-US" b="1" dirty="0"/>
              <a:t>, </a:t>
            </a:r>
            <a:r>
              <a:rPr lang="en-US" dirty="0"/>
              <a:t>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mas </a:t>
            </a:r>
            <a:r>
              <a:rPr lang="en-US" dirty="0" err="1"/>
              <a:t>adelante</a:t>
            </a:r>
            <a:r>
              <a:rPr lang="en-US" dirty="0"/>
              <a:t>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94499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Componentes de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872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SV" b="1" dirty="0" err="1"/>
              <a:t>DispatcherServlet</a:t>
            </a:r>
            <a:r>
              <a:rPr lang="es-SV" dirty="0"/>
              <a:t>: Controlador central de Spring que maneja y redirige las peticiones HTTP. Envía la petición a los manejadores registrados para su procesamiento.</a:t>
            </a:r>
          </a:p>
          <a:p>
            <a:pPr>
              <a:lnSpc>
                <a:spcPct val="100000"/>
              </a:lnSpc>
            </a:pPr>
            <a:r>
              <a:rPr lang="es-SV" b="1" dirty="0" err="1"/>
              <a:t>Handler</a:t>
            </a:r>
            <a:r>
              <a:rPr lang="es-SV" b="1" dirty="0"/>
              <a:t> </a:t>
            </a:r>
            <a:r>
              <a:rPr lang="es-SV" b="1" dirty="0" err="1"/>
              <a:t>Mapping</a:t>
            </a:r>
            <a:r>
              <a:rPr lang="es-SV" b="1" dirty="0"/>
              <a:t>: </a:t>
            </a:r>
            <a:r>
              <a:rPr lang="es-SV" dirty="0"/>
              <a:t>Contiene las entradas de todos los controladores registrados. El </a:t>
            </a:r>
            <a:r>
              <a:rPr lang="es-SV" dirty="0" err="1"/>
              <a:t>Dispatcher</a:t>
            </a:r>
            <a:r>
              <a:rPr lang="es-SV" dirty="0"/>
              <a:t> </a:t>
            </a:r>
            <a:r>
              <a:rPr lang="es-SV" dirty="0" err="1"/>
              <a:t>Servlet</a:t>
            </a:r>
            <a:r>
              <a:rPr lang="es-SV" dirty="0"/>
              <a:t> lo utiliza para saber donde tiene que mandar cada petición</a:t>
            </a:r>
            <a:endParaRPr lang="es-SV" b="1" dirty="0"/>
          </a:p>
          <a:p>
            <a:pPr>
              <a:lnSpc>
                <a:spcPct val="100000"/>
              </a:lnSpc>
            </a:pPr>
            <a:r>
              <a:rPr lang="es-SV" b="1" dirty="0"/>
              <a:t>View Resolver</a:t>
            </a:r>
            <a:r>
              <a:rPr lang="es-SV" dirty="0"/>
              <a:t>: Es utilizado para resolver los recursos de las vistas (páginas JSP) que son devueltos por el controlador.</a:t>
            </a:r>
          </a:p>
          <a:p>
            <a:pPr>
              <a:lnSpc>
                <a:spcPct val="100000"/>
              </a:lnSpc>
            </a:pPr>
            <a:r>
              <a:rPr lang="es-SV" b="1" dirty="0" err="1"/>
              <a:t>Controller</a:t>
            </a:r>
            <a:r>
              <a:rPr lang="es-SV" b="1" dirty="0"/>
              <a:t>: </a:t>
            </a:r>
            <a:r>
              <a:rPr lang="es-SV" dirty="0"/>
              <a:t>Es la clase en Java que recibe la petición del DS para procesarla según la lógica de negocio</a:t>
            </a:r>
            <a:endParaRPr lang="es-SV" b="1" dirty="0"/>
          </a:p>
          <a:p>
            <a:pPr>
              <a:lnSpc>
                <a:spcPct val="100000"/>
              </a:lnSpc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67928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Componentes de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b="1" dirty="0" err="1"/>
              <a:t>ModelAndView</a:t>
            </a:r>
            <a:r>
              <a:rPr lang="es-SV" b="1" dirty="0"/>
              <a:t>: </a:t>
            </a:r>
            <a:r>
              <a:rPr lang="es-SV" dirty="0"/>
              <a:t>Es un objeto que contiene tanto la información (modelo) y la vista (página JSP) a la que se enviará. Es devuelto por el controlador</a:t>
            </a:r>
          </a:p>
          <a:p>
            <a:r>
              <a:rPr lang="es-SV" b="1" dirty="0"/>
              <a:t>View: </a:t>
            </a:r>
            <a:r>
              <a:rPr lang="es-SV" dirty="0"/>
              <a:t>Es la página JSP (</a:t>
            </a:r>
            <a:r>
              <a:rPr lang="es-SV"/>
              <a:t>o HTML) que </a:t>
            </a:r>
            <a:r>
              <a:rPr lang="es-SV" dirty="0"/>
              <a:t>contiene los </a:t>
            </a:r>
            <a:r>
              <a:rPr lang="es-SV"/>
              <a:t>elementos que </a:t>
            </a:r>
            <a:r>
              <a:rPr lang="es-SV" dirty="0"/>
              <a:t>serán procesados con la información del modelo para su despliegue al usuario</a:t>
            </a:r>
            <a:endParaRPr lang="es-SV" b="1" dirty="0"/>
          </a:p>
          <a:p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225231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Funcionamiento de Spring MVC</a:t>
            </a:r>
          </a:p>
        </p:txBody>
      </p:sp>
      <p:pic>
        <p:nvPicPr>
          <p:cNvPr id="1026" name="Picture 2" descr="http://www.javatpoint.com/images/sp/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8" y="1690688"/>
            <a:ext cx="6079435" cy="37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56174" y="1590261"/>
            <a:ext cx="47442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SV" dirty="0"/>
              <a:t>Las peticiones ingresan al </a:t>
            </a:r>
            <a:r>
              <a:rPr lang="es-SV" dirty="0" err="1"/>
              <a:t>DispatcherServlet</a:t>
            </a:r>
            <a:r>
              <a:rPr lang="es-SV" dirty="0"/>
              <a:t> (DS), que trabaja como el controlador frontal.</a:t>
            </a:r>
          </a:p>
          <a:p>
            <a:pPr marL="342900" indent="-342900">
              <a:buAutoNum type="arabicPeriod"/>
            </a:pPr>
            <a:r>
              <a:rPr lang="es-SV" dirty="0"/>
              <a:t>El DS obtiene del </a:t>
            </a:r>
            <a:r>
              <a:rPr lang="es-SV" dirty="0" err="1"/>
              <a:t>Handler</a:t>
            </a:r>
            <a:r>
              <a:rPr lang="es-SV" dirty="0"/>
              <a:t> </a:t>
            </a:r>
            <a:r>
              <a:rPr lang="es-SV" dirty="0" err="1"/>
              <a:t>Mapping</a:t>
            </a:r>
            <a:r>
              <a:rPr lang="es-SV" dirty="0"/>
              <a:t> el nombre del controlador al que debe redirigir la petición</a:t>
            </a:r>
          </a:p>
          <a:p>
            <a:pPr marL="342900" indent="-342900">
              <a:buAutoNum type="arabicPeriod"/>
            </a:pPr>
            <a:r>
              <a:rPr lang="es-SV" dirty="0"/>
              <a:t>El </a:t>
            </a:r>
            <a:r>
              <a:rPr lang="es-SV" dirty="0" err="1"/>
              <a:t>Dispatcher</a:t>
            </a:r>
            <a:r>
              <a:rPr lang="es-SV" dirty="0"/>
              <a:t> </a:t>
            </a:r>
            <a:r>
              <a:rPr lang="es-SV" dirty="0" err="1"/>
              <a:t>Servlet</a:t>
            </a:r>
            <a:r>
              <a:rPr lang="es-SV" dirty="0"/>
              <a:t> redirige la petición al Controlador</a:t>
            </a:r>
          </a:p>
          <a:p>
            <a:pPr marL="342900" indent="-342900">
              <a:buAutoNum type="arabicPeriod"/>
            </a:pPr>
            <a:r>
              <a:rPr lang="es-SV" dirty="0"/>
              <a:t>El controlador procesa la petición y envía un objeto </a:t>
            </a:r>
            <a:r>
              <a:rPr lang="es-SV" dirty="0" err="1"/>
              <a:t>ModelAndView</a:t>
            </a:r>
            <a:r>
              <a:rPr lang="es-SV" dirty="0"/>
              <a:t> con la información del modelo y el nombre de la vista</a:t>
            </a:r>
          </a:p>
          <a:p>
            <a:pPr marL="342900" indent="-342900">
              <a:buAutoNum type="arabicPeriod"/>
            </a:pPr>
            <a:r>
              <a:rPr lang="es-SV" dirty="0"/>
              <a:t>Con esta información el </a:t>
            </a:r>
            <a:r>
              <a:rPr lang="es-SV" dirty="0" err="1"/>
              <a:t>DispatcherServlet</a:t>
            </a:r>
            <a:r>
              <a:rPr lang="es-SV" dirty="0"/>
              <a:t> consulta al </a:t>
            </a:r>
            <a:r>
              <a:rPr lang="es-SV" dirty="0" err="1"/>
              <a:t>ViewResolver</a:t>
            </a:r>
            <a:r>
              <a:rPr lang="es-SV" dirty="0"/>
              <a:t> para resolver el nombre de la vista con el recurso de la vista</a:t>
            </a:r>
          </a:p>
          <a:p>
            <a:pPr marL="342900" indent="-342900">
              <a:buAutoNum type="arabicPeriod"/>
            </a:pPr>
            <a:r>
              <a:rPr lang="es-SV" dirty="0"/>
              <a:t>El DS con esta información invoca a la vista (JSP) involucrada y la página es </a:t>
            </a:r>
            <a:r>
              <a:rPr lang="es-SV" dirty="0" err="1"/>
              <a:t>renderizada</a:t>
            </a:r>
            <a:r>
              <a:rPr lang="es-SV" dirty="0"/>
              <a:t> con la información del modelo</a:t>
            </a:r>
          </a:p>
        </p:txBody>
      </p:sp>
    </p:spTree>
    <p:extLst>
      <p:ext uri="{BB962C8B-B14F-4D97-AF65-F5344CB8AC3E}">
        <p14:creationId xmlns:p14="http://schemas.microsoft.com/office/powerpoint/2010/main" val="195763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¿Cómo hemos venido desarrollando?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SV" dirty="0"/>
              <a:t>Programación web basada en “</a:t>
            </a:r>
            <a:r>
              <a:rPr lang="es-SV" dirty="0" err="1"/>
              <a:t>Servlets</a:t>
            </a:r>
            <a:r>
              <a:rPr lang="es-SV" dirty="0"/>
              <a:t>”</a:t>
            </a:r>
          </a:p>
          <a:p>
            <a:pPr>
              <a:lnSpc>
                <a:spcPct val="100000"/>
              </a:lnSpc>
            </a:pPr>
            <a:r>
              <a:rPr lang="es-SV" dirty="0"/>
              <a:t>Forma HTML o JSP enviada  a </a:t>
            </a:r>
            <a:r>
              <a:rPr lang="es-SV" dirty="0" err="1"/>
              <a:t>Servlet</a:t>
            </a:r>
            <a:r>
              <a:rPr lang="es-SV" dirty="0"/>
              <a:t>, este procesa los datos y retorna información</a:t>
            </a:r>
          </a:p>
          <a:p>
            <a:pPr>
              <a:lnSpc>
                <a:spcPct val="100000"/>
              </a:lnSpc>
            </a:pPr>
            <a:r>
              <a:rPr lang="es-SV" dirty="0"/>
              <a:t>Funciona bien para aplicaciones </a:t>
            </a:r>
            <a:r>
              <a:rPr lang="es-SV" dirty="0" smtClean="0"/>
              <a:t>web </a:t>
            </a:r>
            <a:r>
              <a:rPr lang="es-SV" dirty="0"/>
              <a:t>pequeñas, pero para mas grandes puede salirse de control (organizar HTML, librerías, </a:t>
            </a:r>
            <a:r>
              <a:rPr lang="es-SV" dirty="0" err="1"/>
              <a:t>Javascript</a:t>
            </a:r>
            <a:r>
              <a:rPr lang="es-SV" dirty="0"/>
              <a:t>, </a:t>
            </a:r>
            <a:r>
              <a:rPr lang="es-SV" dirty="0" err="1"/>
              <a:t>etc</a:t>
            </a:r>
            <a:r>
              <a:rPr lang="es-SV" dirty="0"/>
              <a:t>)</a:t>
            </a:r>
          </a:p>
          <a:p>
            <a:pPr>
              <a:lnSpc>
                <a:spcPct val="100000"/>
              </a:lnSpc>
            </a:pPr>
            <a:r>
              <a:rPr lang="es-SV" dirty="0"/>
              <a:t>Una falta de estructura puede dar lugar a una mezcla engorrosa de diferentes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6017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Hay mejores formas de 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3200" dirty="0"/>
              <a:t>Separar el acceso a los datos, la lógica de negocio y la presentación utilizando una arquitectura MVC</a:t>
            </a:r>
          </a:p>
          <a:p>
            <a:r>
              <a:rPr lang="es-SV" sz="3200" dirty="0"/>
              <a:t>Sin embargo, para esto debemos auxiliarnos de algún </a:t>
            </a:r>
            <a:r>
              <a:rPr lang="es-SV" sz="3200" dirty="0" err="1"/>
              <a:t>framework</a:t>
            </a:r>
            <a:r>
              <a:rPr lang="es-SV" sz="3200" dirty="0"/>
              <a:t>:</a:t>
            </a:r>
          </a:p>
          <a:p>
            <a:pPr lvl="1"/>
            <a:r>
              <a:rPr lang="es-SV" sz="2800" dirty="0" err="1"/>
              <a:t>Struts</a:t>
            </a:r>
            <a:endParaRPr lang="es-SV" sz="2800" dirty="0"/>
          </a:p>
          <a:p>
            <a:pPr lvl="1"/>
            <a:r>
              <a:rPr lang="es-SV" sz="2800" dirty="0" err="1"/>
              <a:t>Tapestry</a:t>
            </a:r>
            <a:endParaRPr lang="es-SV" sz="2800" dirty="0"/>
          </a:p>
          <a:p>
            <a:pPr lvl="1"/>
            <a:r>
              <a:rPr lang="es-SV" sz="2800" dirty="0"/>
              <a:t>Java Server Faces</a:t>
            </a:r>
          </a:p>
          <a:p>
            <a:pPr lvl="1"/>
            <a:r>
              <a:rPr lang="es-SV" sz="2800" dirty="0"/>
              <a:t>Etc..</a:t>
            </a:r>
          </a:p>
          <a:p>
            <a:pPr lvl="1"/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7409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Estos </a:t>
            </a:r>
            <a:r>
              <a:rPr lang="es-SV" dirty="0" err="1"/>
              <a:t>frameworks</a:t>
            </a:r>
            <a:r>
              <a:rPr lang="es-SV" dirty="0"/>
              <a:t> han ido evolucionando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err="1"/>
              <a:t>Struts</a:t>
            </a:r>
            <a:r>
              <a:rPr lang="es-SV" dirty="0"/>
              <a:t> fue el mas popular en su momento, llegando últimamente a la versión 2.3.20 </a:t>
            </a:r>
          </a:p>
          <a:p>
            <a:r>
              <a:rPr lang="es-SV" dirty="0" err="1"/>
              <a:t>Tapestry</a:t>
            </a:r>
            <a:r>
              <a:rPr lang="es-SV" dirty="0"/>
              <a:t>, desarrollado por Apache, tiene bastante tiempo de existir. Se orienta al desarrollo modular (MVC) utilizando XML</a:t>
            </a:r>
          </a:p>
          <a:p>
            <a:r>
              <a:rPr lang="es-SV" dirty="0"/>
              <a:t>Spring, fue el último en ser lanzado (2002), pero es el que mas vigente sigue. Tiene la característica de tener varios sub proyectos, entre ellos Spring MVC</a:t>
            </a:r>
          </a:p>
        </p:txBody>
      </p:sp>
    </p:spTree>
    <p:extLst>
      <p:ext uri="{BB962C8B-B14F-4D97-AF65-F5344CB8AC3E}">
        <p14:creationId xmlns:p14="http://schemas.microsoft.com/office/powerpoint/2010/main" val="183906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¿Por qué utilizar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Se integra a </a:t>
            </a:r>
            <a:r>
              <a:rPr lang="es-SV" dirty="0" err="1"/>
              <a:t>frameworks</a:t>
            </a:r>
            <a:r>
              <a:rPr lang="es-SV" dirty="0"/>
              <a:t> ORM populares como </a:t>
            </a:r>
            <a:r>
              <a:rPr lang="es-SV" dirty="0" err="1"/>
              <a:t>Hibernate</a:t>
            </a:r>
            <a:endParaRPr lang="es-SV" dirty="0"/>
          </a:p>
          <a:p>
            <a:r>
              <a:rPr lang="es-SV" dirty="0"/>
              <a:t>Es de código abierto</a:t>
            </a:r>
          </a:p>
          <a:p>
            <a:r>
              <a:rPr lang="es-SV" dirty="0"/>
              <a:t>Utiliza un patrón de inyección de dependencias, donde Spring provee de objetos a una clase, sin que esta tenga necesidad  de instanciarla</a:t>
            </a:r>
          </a:p>
          <a:p>
            <a:r>
              <a:rPr lang="es-SV" dirty="0"/>
              <a:t>La curva de aprendizaje (desde la versión 3) no es tan grande</a:t>
            </a:r>
          </a:p>
          <a:p>
            <a:r>
              <a:rPr lang="es-SV" dirty="0"/>
              <a:t>Tiene una comunidad muy activa de usuarios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586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278" y="1930155"/>
            <a:ext cx="10515600" cy="25451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Gran parte de la </a:t>
            </a:r>
            <a:r>
              <a:rPr lang="en-US" dirty="0" err="1" smtClean="0"/>
              <a:t>funcionalidad</a:t>
            </a:r>
            <a:r>
              <a:rPr lang="en-US" dirty="0" smtClean="0"/>
              <a:t> de Spring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patrón</a:t>
            </a:r>
            <a:r>
              <a:rPr lang="en-US" dirty="0" smtClean="0"/>
              <a:t> de </a:t>
            </a:r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Dependencias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0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Inyección de dependencias (ID) (</a:t>
            </a:r>
            <a:r>
              <a:rPr lang="es-SV" dirty="0" err="1"/>
              <a:t>dependency</a:t>
            </a:r>
            <a:r>
              <a:rPr lang="es-SV" dirty="0"/>
              <a:t> </a:t>
            </a:r>
            <a:r>
              <a:rPr lang="es-SV" dirty="0" err="1"/>
              <a:t>injection</a:t>
            </a:r>
            <a:r>
              <a:rPr lang="es-SV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SV" dirty="0"/>
              <a:t>Es una forma de programación (patrón de diseño) del tipo de “inversión de control”</a:t>
            </a:r>
          </a:p>
          <a:p>
            <a:r>
              <a:rPr lang="es-SV" dirty="0"/>
              <a:t>Normalmente, una clase programada por el usuario está encargada de instanciar sus objetos.</a:t>
            </a:r>
          </a:p>
          <a:p>
            <a:r>
              <a:rPr lang="es-SV" dirty="0"/>
              <a:t>La inyección de dependencia, en cambio, “inyecta” a la clase objetos ya instanciados (he aquí el flujo inverso, no es la clase la que los instancia, sino que “se los instancian”)</a:t>
            </a:r>
          </a:p>
          <a:p>
            <a:r>
              <a:rPr lang="es-SV" dirty="0"/>
              <a:t>Spring es el encargado de instanciar diferentes tipos de objetos e inyectarlos hacia las </a:t>
            </a:r>
            <a:r>
              <a:rPr lang="es-SV" dirty="0" smtClean="0"/>
              <a:t>clases que lo requieran</a:t>
            </a:r>
            <a:endParaRPr lang="es-SV" dirty="0"/>
          </a:p>
          <a:p>
            <a:r>
              <a:rPr lang="es-SV" dirty="0"/>
              <a:t>La </a:t>
            </a:r>
            <a:r>
              <a:rPr lang="es-SV" dirty="0" smtClean="0"/>
              <a:t>Inyección de Dependencias </a:t>
            </a:r>
            <a:r>
              <a:rPr lang="es-SV" dirty="0"/>
              <a:t>entonces es cuando el control de la aplicación es invertido hacia el </a:t>
            </a:r>
            <a:r>
              <a:rPr lang="es-SV" dirty="0" err="1"/>
              <a:t>framework</a:t>
            </a:r>
            <a:r>
              <a:rPr lang="es-SV" dirty="0"/>
              <a:t>. Este control es configurado en Spring a través de XML o de clases en Java</a:t>
            </a:r>
          </a:p>
        </p:txBody>
      </p:sp>
    </p:spTree>
    <p:extLst>
      <p:ext uri="{BB962C8B-B14F-4D97-AF65-F5344CB8AC3E}">
        <p14:creationId xmlns:p14="http://schemas.microsoft.com/office/powerpoint/2010/main" val="292944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Un ejemplo de Inyección de Dependencia (ID)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57" y="2168198"/>
            <a:ext cx="6593698" cy="1844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6918" y="4336773"/>
            <a:ext cx="8158163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s-SV" sz="2000" dirty="0"/>
              <a:t>Sin inyección de dependencia, en este caso hemos creado una “dependencia” entre </a:t>
            </a:r>
            <a:r>
              <a:rPr lang="es-SV" sz="2000" dirty="0" err="1"/>
              <a:t>EditorTexto</a:t>
            </a:r>
            <a:r>
              <a:rPr lang="es-SV" sz="2000" dirty="0"/>
              <a:t> y </a:t>
            </a:r>
            <a:r>
              <a:rPr lang="es-SV" sz="2000" dirty="0" err="1"/>
              <a:t>FormatChecker</a:t>
            </a:r>
            <a:r>
              <a:rPr lang="es-SV" sz="2000" dirty="0"/>
              <a:t>, ya que </a:t>
            </a:r>
            <a:r>
              <a:rPr lang="es-SV" sz="2000" dirty="0" err="1"/>
              <a:t>EditorTexto</a:t>
            </a:r>
            <a:r>
              <a:rPr lang="es-SV" sz="2000" dirty="0"/>
              <a:t> es el encargado de instanciar dicho objeto cuando sea utilizado (en el constructor).</a:t>
            </a:r>
          </a:p>
        </p:txBody>
      </p:sp>
    </p:spTree>
    <p:extLst>
      <p:ext uri="{BB962C8B-B14F-4D97-AF65-F5344CB8AC3E}">
        <p14:creationId xmlns:p14="http://schemas.microsoft.com/office/powerpoint/2010/main" val="256201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Utilizando Inyección de Dependencia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3" y="1990726"/>
            <a:ext cx="6226501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6918" y="4490661"/>
            <a:ext cx="8158163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s-SV" sz="2000" dirty="0"/>
              <a:t>En este caso, </a:t>
            </a:r>
            <a:r>
              <a:rPr lang="es-SV" sz="2000" dirty="0" err="1"/>
              <a:t>EditorTexto</a:t>
            </a:r>
            <a:r>
              <a:rPr lang="es-SV" sz="2000" dirty="0"/>
              <a:t> no debe preocuparse por la instanciación del objeto </a:t>
            </a:r>
            <a:r>
              <a:rPr lang="es-SV" sz="2000" dirty="0" err="1"/>
              <a:t>FormatChecker</a:t>
            </a:r>
            <a:r>
              <a:rPr lang="es-SV" sz="2000" dirty="0"/>
              <a:t>, ya que este será instanciado fuera de su ámbito y será provisto a la clase </a:t>
            </a:r>
            <a:r>
              <a:rPr lang="es-SV" sz="2000" dirty="0" err="1"/>
              <a:t>EditorTexto</a:t>
            </a:r>
            <a:r>
              <a:rPr lang="es-SV" sz="2000" dirty="0"/>
              <a:t> mediante su constructor.</a:t>
            </a:r>
          </a:p>
        </p:txBody>
      </p:sp>
    </p:spTree>
    <p:extLst>
      <p:ext uri="{BB962C8B-B14F-4D97-AF65-F5344CB8AC3E}">
        <p14:creationId xmlns:p14="http://schemas.microsoft.com/office/powerpoint/2010/main" val="38002337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2351</TotalTime>
  <Words>936</Words>
  <Application>Microsoft Office PowerPoint</Application>
  <PresentationFormat>Panorámica</PresentationFormat>
  <Paragraphs>69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Presentación de PowerPoint</vt:lpstr>
      <vt:lpstr>¿Cómo hemos venido desarrollando?</vt:lpstr>
      <vt:lpstr>Hay mejores formas de implementación</vt:lpstr>
      <vt:lpstr>Estos frameworks han ido evolucionando</vt:lpstr>
      <vt:lpstr>¿Por qué utilizar Spring?</vt:lpstr>
      <vt:lpstr>Gran parte de la funcionalidad de Spring está basada en el patrón de Inyección de Dependencias</vt:lpstr>
      <vt:lpstr>Inyección de dependencias (ID) (dependency injection)</vt:lpstr>
      <vt:lpstr>Un ejemplo de Inyección de Dependencia (ID)</vt:lpstr>
      <vt:lpstr>Utilizando Inyección de Dependencia</vt:lpstr>
      <vt:lpstr>La inyección de dependencia es el núcleo del funcionamiento de Spring</vt:lpstr>
      <vt:lpstr>¿Qué objetos podemos inyectar con Spring MVC?</vt:lpstr>
      <vt:lpstr>Componentes de Spring MVC</vt:lpstr>
      <vt:lpstr>Componentes de Spring MVC</vt:lpstr>
      <vt:lpstr>Funcionamiento de Spring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138</cp:revision>
  <dcterms:created xsi:type="dcterms:W3CDTF">2016-03-08T02:32:38Z</dcterms:created>
  <dcterms:modified xsi:type="dcterms:W3CDTF">2019-03-25T23:51:52Z</dcterms:modified>
</cp:coreProperties>
</file>