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</a:t>
            </a:r>
            <a:r>
              <a:rPr lang="es-SV" dirty="0" smtClean="0"/>
              <a:t>01-2019</a:t>
            </a:r>
            <a:endParaRPr lang="es-SV" dirty="0"/>
          </a:p>
        </p:txBody>
      </p:sp>
      <p:sp>
        <p:nvSpPr>
          <p:cNvPr id="5" name="TextBox 4"/>
          <p:cNvSpPr txBox="1"/>
          <p:nvPr/>
        </p:nvSpPr>
        <p:spPr>
          <a:xfrm>
            <a:off x="1083076" y="1104974"/>
            <a:ext cx="10270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Configuración e implementación de Spring MVC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Crear la página JSP que </a:t>
            </a:r>
            <a:r>
              <a:rPr lang="es-SV" sz="4400" dirty="0" err="1"/>
              <a:t>renderizará</a:t>
            </a:r>
            <a:r>
              <a:rPr lang="es-SV" sz="4400" dirty="0"/>
              <a:t> la información que devolverá el </a:t>
            </a:r>
            <a:r>
              <a:rPr lang="es-SV" sz="4400" dirty="0" err="1"/>
              <a:t>framework</a:t>
            </a:r>
            <a:endParaRPr lang="es-SV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/>
              <a:t>8. Crear la carpeta “</a:t>
            </a:r>
            <a:r>
              <a:rPr lang="es-SV" dirty="0" err="1"/>
              <a:t>views</a:t>
            </a:r>
            <a:r>
              <a:rPr lang="es-SV" dirty="0"/>
              <a:t>” dentro de la carpeta WEB-INF, aquí irán todas las páginas JSP de  nuestra aplicación</a:t>
            </a:r>
          </a:p>
          <a:p>
            <a:pPr marL="0" indent="0">
              <a:buNone/>
            </a:pPr>
            <a:r>
              <a:rPr lang="es-SV" dirty="0"/>
              <a:t>9. Crearemos una página “</a:t>
            </a:r>
            <a:r>
              <a:rPr lang="es-SV" dirty="0" err="1"/>
              <a:t>main.jsp</a:t>
            </a:r>
            <a:r>
              <a:rPr lang="es-SV" dirty="0"/>
              <a:t>” que tendrá en su </a:t>
            </a:r>
            <a:r>
              <a:rPr lang="es-SV" dirty="0" err="1"/>
              <a:t>body</a:t>
            </a:r>
            <a:r>
              <a:rPr lang="es-SV" dirty="0"/>
              <a:t> lo siguiente: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93" y="3872120"/>
            <a:ext cx="4818211" cy="10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3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Crearemos el controlador que se encargará de redirigirnos a la página </a:t>
            </a:r>
            <a:r>
              <a:rPr lang="es-SV" sz="4400" dirty="0" err="1"/>
              <a:t>main.jsp</a:t>
            </a:r>
            <a:endParaRPr lang="es-SV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474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SV" sz="2400" dirty="0"/>
              <a:t>10. Crearemos el paquete </a:t>
            </a:r>
            <a:r>
              <a:rPr lang="es-SV" sz="2400" b="1" dirty="0" err="1"/>
              <a:t>com.uca.capas.controller</a:t>
            </a:r>
            <a:r>
              <a:rPr lang="es-SV" sz="2400" b="1" dirty="0"/>
              <a:t> </a:t>
            </a:r>
            <a:r>
              <a:rPr lang="es-SV" sz="2400" dirty="0"/>
              <a:t>donde estarán las clases controladoras</a:t>
            </a:r>
          </a:p>
          <a:p>
            <a:pPr marL="0" indent="0">
              <a:buNone/>
            </a:pPr>
            <a:r>
              <a:rPr lang="es-SV" sz="2400" dirty="0"/>
              <a:t>11. Crearemos la clase </a:t>
            </a:r>
            <a:r>
              <a:rPr lang="es-SV" sz="2400" b="1" dirty="0"/>
              <a:t>MainController.java </a:t>
            </a:r>
            <a:r>
              <a:rPr lang="es-SV" sz="2400" dirty="0"/>
              <a:t>que contendrá la lógica del controlador.</a:t>
            </a:r>
          </a:p>
          <a:p>
            <a:pPr marL="0" indent="0">
              <a:buNone/>
            </a:pPr>
            <a:endParaRPr lang="es-SV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85" y="3434728"/>
            <a:ext cx="8256815" cy="26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4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Revisemos el código de esta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b="1" dirty="0"/>
              <a:t>@</a:t>
            </a:r>
            <a:r>
              <a:rPr lang="es-SV" b="1" dirty="0" err="1"/>
              <a:t>Controller</a:t>
            </a:r>
            <a:r>
              <a:rPr lang="es-SV" dirty="0"/>
              <a:t>: Esta anotación anota la clase y le dice al </a:t>
            </a:r>
            <a:r>
              <a:rPr lang="es-SV" dirty="0" err="1"/>
              <a:t>framework</a:t>
            </a:r>
            <a:r>
              <a:rPr lang="es-SV" dirty="0"/>
              <a:t> que esta es un controlador y será escaneada por Spring al iniciar el contenedor.</a:t>
            </a:r>
          </a:p>
          <a:p>
            <a:r>
              <a:rPr lang="es-SV" b="1" dirty="0"/>
              <a:t>@</a:t>
            </a:r>
            <a:r>
              <a:rPr lang="es-SV" b="1" dirty="0" err="1"/>
              <a:t>RequestMapping</a:t>
            </a:r>
            <a:r>
              <a:rPr lang="es-SV" b="1" dirty="0"/>
              <a:t>: </a:t>
            </a:r>
            <a:r>
              <a:rPr lang="es-SV" dirty="0"/>
              <a:t>Anota los métodos que serán mapeados por el </a:t>
            </a:r>
            <a:r>
              <a:rPr lang="es-SV" dirty="0" err="1"/>
              <a:t>DispatcherServlet</a:t>
            </a:r>
            <a:r>
              <a:rPr lang="es-SV" dirty="0"/>
              <a:t> cuando se reciba una petición. Recibe de parámetro la URL con la que será accedida.</a:t>
            </a:r>
          </a:p>
          <a:p>
            <a:r>
              <a:rPr lang="es-SV" dirty="0"/>
              <a:t>Este método controlador devuelve como parámetro un </a:t>
            </a:r>
            <a:r>
              <a:rPr lang="es-SV" b="1" dirty="0" err="1"/>
              <a:t>ModelAndView</a:t>
            </a:r>
            <a:r>
              <a:rPr lang="es-SV" dirty="0"/>
              <a:t>, que contiene tanto la página (</a:t>
            </a:r>
            <a:r>
              <a:rPr lang="es-SV" dirty="0" err="1"/>
              <a:t>main</a:t>
            </a:r>
            <a:r>
              <a:rPr lang="es-SV" dirty="0"/>
              <a:t>) como algún modelo (la hora).</a:t>
            </a:r>
          </a:p>
          <a:p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182700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Desplegar el aplicativo en el servidor de aplicaciones (contenedor)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Desplegar el aplicativo en un servidor de aplicaciones (o contenedor web) compatible con JEE (</a:t>
            </a:r>
            <a:r>
              <a:rPr lang="es-SV" dirty="0" err="1"/>
              <a:t>Tomcat</a:t>
            </a:r>
            <a:r>
              <a:rPr lang="es-SV" dirty="0"/>
              <a:t> o </a:t>
            </a:r>
            <a:r>
              <a:rPr lang="es-SV" dirty="0" err="1"/>
              <a:t>JBoss</a:t>
            </a:r>
            <a:r>
              <a:rPr lang="es-SV" dirty="0"/>
              <a:t> EAP)</a:t>
            </a:r>
          </a:p>
          <a:p>
            <a:r>
              <a:rPr lang="es-SV" dirty="0"/>
              <a:t>Ingresar a la URL:</a:t>
            </a:r>
          </a:p>
          <a:p>
            <a:pPr lvl="1"/>
            <a:r>
              <a:rPr lang="es-SV"/>
              <a:t>http://127.0.0.1:8080/spring-capas/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02601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Configuración de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84243"/>
            <a:ext cx="10233800" cy="4692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SV" sz="2400" dirty="0"/>
              <a:t>Trabajaremos en nuestra primera aplicación Web con Spring MVC:</a:t>
            </a:r>
          </a:p>
          <a:p>
            <a:pPr marL="514350" indent="-514350">
              <a:buAutoNum type="arabicPeriod"/>
            </a:pPr>
            <a:r>
              <a:rPr lang="es-SV" sz="2400" dirty="0"/>
              <a:t>Crearemos un nuevo proyecto dinámico web en el IDE Eclipse</a:t>
            </a:r>
          </a:p>
          <a:p>
            <a:pPr marL="514350" indent="-514350">
              <a:buAutoNum type="arabicPeriod"/>
            </a:pPr>
            <a:r>
              <a:rPr lang="es-SV" sz="2400" dirty="0"/>
              <a:t>Luego lo convertiremos a un proyecto </a:t>
            </a:r>
            <a:r>
              <a:rPr lang="es-SV" sz="2400" dirty="0" err="1"/>
              <a:t>Maven</a:t>
            </a:r>
            <a:endParaRPr lang="es-SV" sz="2400" dirty="0"/>
          </a:p>
          <a:p>
            <a:pPr marL="514350" indent="-514350">
              <a:buAutoNum type="arabicPeriod"/>
            </a:pPr>
            <a:r>
              <a:rPr lang="es-SV" sz="2400" dirty="0"/>
              <a:t>Abrimos el archivo pom.xml y añadiremos la siguiente dependencia:</a:t>
            </a:r>
          </a:p>
          <a:p>
            <a:pPr marL="0" indent="0">
              <a:buNone/>
            </a:pPr>
            <a:endParaRPr lang="es-SV" sz="2400" dirty="0"/>
          </a:p>
          <a:p>
            <a:pPr marL="0" indent="0">
              <a:buNone/>
            </a:pPr>
            <a:endParaRPr lang="es-SV" sz="2400" dirty="0"/>
          </a:p>
          <a:p>
            <a:pPr marL="0" indent="0">
              <a:buNone/>
            </a:pPr>
            <a:endParaRPr lang="es-SV" sz="2400" dirty="0"/>
          </a:p>
          <a:p>
            <a:pPr marL="0" indent="0">
              <a:buNone/>
            </a:pPr>
            <a:endParaRPr lang="es-SV" sz="2400" dirty="0"/>
          </a:p>
          <a:p>
            <a:pPr marL="0" indent="0">
              <a:buNone/>
            </a:pPr>
            <a:endParaRPr lang="es-SV" sz="2400" dirty="0"/>
          </a:p>
          <a:p>
            <a:pPr marL="0" indent="0">
              <a:buNone/>
            </a:pPr>
            <a:endParaRPr lang="es-SV" sz="2400" dirty="0"/>
          </a:p>
          <a:p>
            <a:pPr marL="0" indent="0">
              <a:buNone/>
            </a:pPr>
            <a:r>
              <a:rPr lang="es-SV" sz="2400" dirty="0"/>
              <a:t>Con esto hemos agregado las librerías JAR para trabajar con Spring MVC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70530-A8A0-488E-900C-1CDAE438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9642030" cy="15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Configuración de Spring MVC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84243"/>
            <a:ext cx="10233800" cy="469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SV" sz="2400" dirty="0"/>
              <a:t>4. Crearemos un paquete </a:t>
            </a:r>
            <a:r>
              <a:rPr lang="es-SV" sz="2400" b="1" dirty="0" err="1"/>
              <a:t>com.uca.capas.configuration</a:t>
            </a:r>
            <a:r>
              <a:rPr lang="es-SV" sz="2400" dirty="0"/>
              <a:t> que contendrá las clases de configuración de Spring (antes se hacía con XML)</a:t>
            </a:r>
          </a:p>
          <a:p>
            <a:pPr marL="0" indent="0">
              <a:buNone/>
            </a:pPr>
            <a:r>
              <a:rPr lang="es-SV" sz="2400" dirty="0"/>
              <a:t>5. Crearemos dentro de este paquete una clase llamada </a:t>
            </a:r>
            <a:r>
              <a:rPr lang="es-SV" sz="2400" b="1" dirty="0"/>
              <a:t>SpringConfiguration.java</a:t>
            </a:r>
            <a:endParaRPr lang="es-SV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01" y="3233737"/>
            <a:ext cx="8772417" cy="29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4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>
                <a:solidFill>
                  <a:schemeClr val="tx1"/>
                </a:solidFill>
              </a:rPr>
              <a:t>Revisemos</a:t>
            </a:r>
            <a:r>
              <a:rPr lang="es-SV" dirty="0"/>
              <a:t> la clase </a:t>
            </a:r>
            <a:r>
              <a:rPr lang="es-SV" dirty="0" err="1"/>
              <a:t>SpringConfiguration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79395"/>
            <a:ext cx="10233800" cy="4832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SV" dirty="0">
                <a:solidFill>
                  <a:schemeClr val="tx1"/>
                </a:solidFill>
              </a:rPr>
              <a:t>Esta clase contiene los elementos de configuración de Spring.</a:t>
            </a:r>
          </a:p>
          <a:p>
            <a:r>
              <a:rPr lang="es-SV" b="1" dirty="0">
                <a:solidFill>
                  <a:schemeClr val="tx1"/>
                </a:solidFill>
              </a:rPr>
              <a:t>@</a:t>
            </a:r>
            <a:r>
              <a:rPr lang="es-SV" b="1" dirty="0" err="1">
                <a:solidFill>
                  <a:schemeClr val="tx1"/>
                </a:solidFill>
              </a:rPr>
              <a:t>Configuration</a:t>
            </a:r>
            <a:r>
              <a:rPr lang="es-SV" b="1" dirty="0">
                <a:solidFill>
                  <a:schemeClr val="tx1"/>
                </a:solidFill>
              </a:rPr>
              <a:t>: </a:t>
            </a:r>
            <a:r>
              <a:rPr lang="es-SV" dirty="0">
                <a:solidFill>
                  <a:schemeClr val="tx1"/>
                </a:solidFill>
              </a:rPr>
              <a:t>Se utiliza para indicar que esta es una clase de configuración para el </a:t>
            </a:r>
            <a:r>
              <a:rPr lang="es-SV" dirty="0" err="1">
                <a:solidFill>
                  <a:schemeClr val="tx1"/>
                </a:solidFill>
              </a:rPr>
              <a:t>framework</a:t>
            </a:r>
            <a:endParaRPr lang="es-SV" dirty="0">
              <a:solidFill>
                <a:schemeClr val="tx1"/>
              </a:solidFill>
            </a:endParaRPr>
          </a:p>
          <a:p>
            <a:r>
              <a:rPr lang="es-SV" b="1" dirty="0">
                <a:solidFill>
                  <a:schemeClr val="tx1"/>
                </a:solidFill>
              </a:rPr>
              <a:t>@</a:t>
            </a:r>
            <a:r>
              <a:rPr lang="es-SV" b="1" dirty="0" err="1">
                <a:solidFill>
                  <a:schemeClr val="tx1"/>
                </a:solidFill>
              </a:rPr>
              <a:t>EnableWebMvc</a:t>
            </a:r>
            <a:r>
              <a:rPr lang="es-SV" b="1" dirty="0">
                <a:solidFill>
                  <a:schemeClr val="tx1"/>
                </a:solidFill>
              </a:rPr>
              <a:t>: </a:t>
            </a:r>
            <a:r>
              <a:rPr lang="es-SV" dirty="0">
                <a:solidFill>
                  <a:schemeClr val="tx1"/>
                </a:solidFill>
              </a:rPr>
              <a:t>Se utiliza para habilitar en el </a:t>
            </a:r>
            <a:r>
              <a:rPr lang="es-SV" dirty="0" err="1">
                <a:solidFill>
                  <a:schemeClr val="tx1"/>
                </a:solidFill>
              </a:rPr>
              <a:t>framework</a:t>
            </a:r>
            <a:r>
              <a:rPr lang="es-SV" dirty="0">
                <a:solidFill>
                  <a:schemeClr val="tx1"/>
                </a:solidFill>
              </a:rPr>
              <a:t> el soporte de definición de controladores por medio de anotaciones</a:t>
            </a:r>
          </a:p>
          <a:p>
            <a:r>
              <a:rPr lang="es-SV" b="1" dirty="0">
                <a:solidFill>
                  <a:schemeClr val="tx1"/>
                </a:solidFill>
              </a:rPr>
              <a:t>@</a:t>
            </a:r>
            <a:r>
              <a:rPr lang="es-SV" b="1" dirty="0" err="1">
                <a:solidFill>
                  <a:schemeClr val="tx1"/>
                </a:solidFill>
              </a:rPr>
              <a:t>ComponentScan</a:t>
            </a:r>
            <a:r>
              <a:rPr lang="es-SV" b="1" dirty="0">
                <a:solidFill>
                  <a:schemeClr val="tx1"/>
                </a:solidFill>
              </a:rPr>
              <a:t>: </a:t>
            </a:r>
            <a:r>
              <a:rPr lang="es-SV" dirty="0">
                <a:solidFill>
                  <a:schemeClr val="tx1"/>
                </a:solidFill>
              </a:rPr>
              <a:t>Se utiliza para indicarle a Spring el paquete raíz donde se encontrarán las clases de los controladores</a:t>
            </a:r>
          </a:p>
          <a:p>
            <a:r>
              <a:rPr lang="es-SV" dirty="0">
                <a:solidFill>
                  <a:schemeClr val="tx1"/>
                </a:solidFill>
              </a:rPr>
              <a:t>@</a:t>
            </a:r>
            <a:r>
              <a:rPr lang="es-SV" b="1" dirty="0" err="1">
                <a:solidFill>
                  <a:schemeClr val="tx1"/>
                </a:solidFill>
              </a:rPr>
              <a:t>Bean</a:t>
            </a:r>
            <a:r>
              <a:rPr lang="es-SV" b="1" dirty="0">
                <a:solidFill>
                  <a:schemeClr val="tx1"/>
                </a:solidFill>
              </a:rPr>
              <a:t>: </a:t>
            </a:r>
            <a:r>
              <a:rPr lang="es-SV" dirty="0">
                <a:solidFill>
                  <a:schemeClr val="tx1"/>
                </a:solidFill>
              </a:rPr>
              <a:t>Anotación que se utiliza para marcar como un “</a:t>
            </a:r>
            <a:r>
              <a:rPr lang="es-SV" dirty="0" err="1">
                <a:solidFill>
                  <a:schemeClr val="tx1"/>
                </a:solidFill>
              </a:rPr>
              <a:t>bean</a:t>
            </a:r>
            <a:r>
              <a:rPr lang="es-SV" dirty="0">
                <a:solidFill>
                  <a:schemeClr val="tx1"/>
                </a:solidFill>
              </a:rPr>
              <a:t>” cada uno de los métodos para que estén disponibles para Spring</a:t>
            </a:r>
          </a:p>
          <a:p>
            <a:pPr marL="0" indent="0">
              <a:buNone/>
            </a:pPr>
            <a:r>
              <a:rPr lang="es-SV" sz="2000" dirty="0">
                <a:solidFill>
                  <a:schemeClr val="tx1"/>
                </a:solidFill>
              </a:rPr>
              <a:t>Un </a:t>
            </a:r>
            <a:r>
              <a:rPr lang="es-SV" sz="2000" dirty="0" err="1">
                <a:solidFill>
                  <a:schemeClr val="tx1"/>
                </a:solidFill>
              </a:rPr>
              <a:t>bean</a:t>
            </a:r>
            <a:r>
              <a:rPr lang="es-SV" sz="2000" dirty="0">
                <a:solidFill>
                  <a:schemeClr val="tx1"/>
                </a:solidFill>
              </a:rPr>
              <a:t> es un objeto que es instanciado y administrado por el contenedor de Spring, y estos son creados con la </a:t>
            </a:r>
            <a:r>
              <a:rPr lang="es-SV" sz="2000" dirty="0" err="1">
                <a:solidFill>
                  <a:schemeClr val="tx1"/>
                </a:solidFill>
              </a:rPr>
              <a:t>metadata</a:t>
            </a:r>
            <a:r>
              <a:rPr lang="es-SV" sz="2000" dirty="0">
                <a:solidFill>
                  <a:schemeClr val="tx1"/>
                </a:solidFill>
              </a:rPr>
              <a:t> de la configuración, en este caso a través de las clases Java, y anteriormente a través de las definiciones hechas en los archivos de configuración XML correspondientes.</a:t>
            </a:r>
          </a:p>
          <a:p>
            <a:endParaRPr lang="es-SV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01" y="179595"/>
            <a:ext cx="10515600" cy="1325563"/>
          </a:xfrm>
        </p:spPr>
        <p:txBody>
          <a:bodyPr/>
          <a:lstStyle/>
          <a:p>
            <a:r>
              <a:rPr lang="es-SV" dirty="0"/>
              <a:t>Crearemos el </a:t>
            </a:r>
            <a:r>
              <a:rPr lang="es-SV" dirty="0" err="1"/>
              <a:t>bean</a:t>
            </a:r>
            <a:r>
              <a:rPr lang="es-SV" dirty="0"/>
              <a:t> “</a:t>
            </a:r>
            <a:r>
              <a:rPr lang="es-SV" dirty="0" err="1"/>
              <a:t>ViewResolver</a:t>
            </a:r>
            <a:r>
              <a:rPr lang="es-SV" dirty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2939" y="4452731"/>
            <a:ext cx="8825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 err="1"/>
              <a:t>InternalResourceViewResolver</a:t>
            </a:r>
            <a:r>
              <a:rPr lang="es-SV" b="1" dirty="0"/>
              <a:t>: </a:t>
            </a:r>
            <a:r>
              <a:rPr lang="es-SV" dirty="0"/>
              <a:t>Clase del </a:t>
            </a:r>
            <a:r>
              <a:rPr lang="es-SV" dirty="0" err="1"/>
              <a:t>framework</a:t>
            </a:r>
            <a:r>
              <a:rPr lang="es-SV" dirty="0"/>
              <a:t> que provee la funcionalidad para resolver las vistas referenciadas por Spring.</a:t>
            </a:r>
          </a:p>
          <a:p>
            <a:r>
              <a:rPr lang="es-SV" b="1" dirty="0" err="1"/>
              <a:t>setPrefix</a:t>
            </a:r>
            <a:r>
              <a:rPr lang="es-SV" b="1" dirty="0"/>
              <a:t>: </a:t>
            </a:r>
            <a:r>
              <a:rPr lang="es-SV" dirty="0"/>
              <a:t>Se establece la ubicación donde se encuentran los recursos de vista de nuestra aplicación (JSP, HTML, </a:t>
            </a:r>
            <a:r>
              <a:rPr lang="es-SV" dirty="0" err="1"/>
              <a:t>Velocity</a:t>
            </a:r>
            <a:r>
              <a:rPr lang="es-SV" dirty="0"/>
              <a:t>, XML, </a:t>
            </a:r>
            <a:r>
              <a:rPr lang="es-SV" dirty="0" err="1"/>
              <a:t>etc</a:t>
            </a:r>
            <a:r>
              <a:rPr lang="es-SV" dirty="0"/>
              <a:t>)</a:t>
            </a:r>
          </a:p>
          <a:p>
            <a:r>
              <a:rPr lang="es-SV" b="1" dirty="0" err="1"/>
              <a:t>setSuffix</a:t>
            </a:r>
            <a:r>
              <a:rPr lang="es-SV" b="1" dirty="0"/>
              <a:t>: </a:t>
            </a:r>
            <a:r>
              <a:rPr lang="es-SV" dirty="0"/>
              <a:t>Se establece la extensión con la que terminan los recursos de vista, se recomienda cuando solamente se maneja un tipo de recurso.</a:t>
            </a:r>
            <a:endParaRPr lang="es-SV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2512323"/>
            <a:ext cx="9805925" cy="1781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2939" y="1475224"/>
            <a:ext cx="980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Este es un método “</a:t>
            </a:r>
            <a:r>
              <a:rPr lang="es-SV" dirty="0" err="1"/>
              <a:t>Bean</a:t>
            </a:r>
            <a:r>
              <a:rPr lang="es-SV" dirty="0"/>
              <a:t>” que es utilizado por Spring para saber la ubicación de los recursos de vista (JSP, HTML, </a:t>
            </a:r>
            <a:r>
              <a:rPr lang="es-SV" dirty="0" err="1"/>
              <a:t>etc</a:t>
            </a:r>
            <a:r>
              <a:rPr lang="es-SV" dirty="0"/>
              <a:t>) que serán utilizados para </a:t>
            </a:r>
            <a:r>
              <a:rPr lang="es-SV" dirty="0" err="1"/>
              <a:t>renderizar</a:t>
            </a:r>
            <a:r>
              <a:rPr lang="es-SV" dirty="0"/>
              <a:t> la información con alguna información de Modelo</a:t>
            </a:r>
          </a:p>
        </p:txBody>
      </p:sp>
    </p:spTree>
    <p:extLst>
      <p:ext uri="{BB962C8B-B14F-4D97-AF65-F5344CB8AC3E}">
        <p14:creationId xmlns:p14="http://schemas.microsoft.com/office/powerpoint/2010/main" val="247234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444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/>
              <a:t>Ya</a:t>
            </a:r>
            <a:r>
              <a:rPr lang="en-US" sz="3600" dirty="0"/>
              <a:t> </a:t>
            </a:r>
            <a:r>
              <a:rPr lang="en-US" sz="3600" dirty="0" err="1"/>
              <a:t>hemos</a:t>
            </a:r>
            <a:r>
              <a:rPr lang="en-US" sz="3600" dirty="0"/>
              <a:t> </a:t>
            </a:r>
            <a:r>
              <a:rPr lang="en-US" sz="3600" dirty="0" err="1"/>
              <a:t>desarrollado</a:t>
            </a:r>
            <a:r>
              <a:rPr lang="en-US" sz="3600" dirty="0"/>
              <a:t> la </a:t>
            </a:r>
            <a:r>
              <a:rPr lang="en-US" sz="3600" dirty="0" err="1"/>
              <a:t>clase</a:t>
            </a:r>
            <a:r>
              <a:rPr lang="en-US" sz="3600" dirty="0"/>
              <a:t> de </a:t>
            </a:r>
            <a:r>
              <a:rPr lang="en-US" sz="3600" dirty="0" err="1"/>
              <a:t>configuración</a:t>
            </a:r>
            <a:r>
              <a:rPr lang="en-US" sz="3600" dirty="0"/>
              <a:t> de Spring, </a:t>
            </a:r>
            <a:r>
              <a:rPr lang="en-US" sz="3600" dirty="0" err="1"/>
              <a:t>ahora</a:t>
            </a:r>
            <a:r>
              <a:rPr lang="en-US" sz="3600" dirty="0"/>
              <a:t> </a:t>
            </a:r>
            <a:r>
              <a:rPr lang="en-US" sz="3600" dirty="0" err="1"/>
              <a:t>implementaremos</a:t>
            </a:r>
            <a:r>
              <a:rPr lang="en-US" sz="3600" dirty="0"/>
              <a:t> la </a:t>
            </a:r>
            <a:r>
              <a:rPr lang="en-US" sz="3600" dirty="0" err="1"/>
              <a:t>clase</a:t>
            </a:r>
            <a:r>
              <a:rPr lang="en-US" sz="3600" dirty="0"/>
              <a:t> que </a:t>
            </a:r>
            <a:r>
              <a:rPr lang="en-US" sz="3600" dirty="0" err="1"/>
              <a:t>iniciará</a:t>
            </a:r>
            <a:r>
              <a:rPr lang="en-US" sz="3600" dirty="0"/>
              <a:t> </a:t>
            </a:r>
            <a:r>
              <a:rPr lang="en-US" sz="3600" dirty="0" err="1"/>
              <a:t>dicha</a:t>
            </a:r>
            <a:r>
              <a:rPr lang="en-US" sz="3600" dirty="0"/>
              <a:t> </a:t>
            </a:r>
            <a:r>
              <a:rPr lang="en-US" sz="3600" dirty="0" err="1"/>
              <a:t>configuración</a:t>
            </a:r>
            <a:r>
              <a:rPr lang="en-US" sz="3600" dirty="0"/>
              <a:t> al </a:t>
            </a:r>
            <a:r>
              <a:rPr lang="en-US" sz="3600" dirty="0" err="1"/>
              <a:t>levantar</a:t>
            </a:r>
            <a:r>
              <a:rPr lang="en-US" sz="3600" dirty="0"/>
              <a:t> el </a:t>
            </a:r>
            <a:r>
              <a:rPr lang="en-US" sz="3600" dirty="0" err="1"/>
              <a:t>servidor</a:t>
            </a:r>
            <a:r>
              <a:rPr lang="en-US" sz="3600" dirty="0"/>
              <a:t> de </a:t>
            </a:r>
            <a:r>
              <a:rPr lang="en-US" sz="3600" dirty="0" err="1"/>
              <a:t>aplicaciones</a:t>
            </a:r>
            <a:r>
              <a:rPr lang="en-US" sz="3600" dirty="0"/>
              <a:t> </a:t>
            </a:r>
            <a:r>
              <a:rPr lang="en-US" sz="3600" dirty="0" smtClean="0"/>
              <a:t>(Tomcat)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58700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Creación de clase inicializadora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81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SV" sz="2400" dirty="0"/>
              <a:t>6. Crearemos una clase </a:t>
            </a:r>
            <a:r>
              <a:rPr lang="es-SV" sz="2400" b="1" dirty="0" err="1"/>
              <a:t>SpringInitializer</a:t>
            </a:r>
            <a:r>
              <a:rPr lang="es-SV" sz="2400" b="1" dirty="0"/>
              <a:t> </a:t>
            </a:r>
            <a:r>
              <a:rPr lang="es-SV" sz="2400" dirty="0"/>
              <a:t>que será la encargada de levantar las clases de configuración al iniciar el servidor de aplicación y tendrá lo siguiente:</a:t>
            </a:r>
          </a:p>
          <a:p>
            <a:pPr marL="0" indent="0">
              <a:buNone/>
            </a:pPr>
            <a:endParaRPr lang="es-SV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888974"/>
            <a:ext cx="9774949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6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Revisemos el código de esta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dirty="0"/>
              <a:t>Esta clase debe implementar la interfaz </a:t>
            </a:r>
            <a:r>
              <a:rPr lang="es-SV" sz="2400" b="1" dirty="0" err="1"/>
              <a:t>WebApplicationInitializer</a:t>
            </a:r>
            <a:r>
              <a:rPr lang="es-SV" sz="2400" b="1" dirty="0"/>
              <a:t>.</a:t>
            </a:r>
          </a:p>
          <a:p>
            <a:r>
              <a:rPr lang="es-SV" sz="2400" dirty="0"/>
              <a:t>Implementar el método </a:t>
            </a:r>
            <a:r>
              <a:rPr lang="es-SV" sz="2400" b="1" dirty="0" err="1"/>
              <a:t>onStartup</a:t>
            </a:r>
            <a:r>
              <a:rPr lang="es-SV" sz="2400" dirty="0"/>
              <a:t> que recibe como parámetro un objeto de tipo </a:t>
            </a:r>
            <a:r>
              <a:rPr lang="es-SV" sz="2400" b="1" dirty="0" err="1"/>
              <a:t>ServletContext</a:t>
            </a:r>
            <a:r>
              <a:rPr lang="es-SV" sz="2400" dirty="0"/>
              <a:t>.</a:t>
            </a:r>
          </a:p>
          <a:p>
            <a:r>
              <a:rPr lang="es-SV" sz="2400" dirty="0"/>
              <a:t>Creamos un objeto de tipo </a:t>
            </a:r>
            <a:r>
              <a:rPr lang="es-SV" sz="2400" b="1" dirty="0" err="1"/>
              <a:t>AnnotationConfigWebApplicationContext</a:t>
            </a:r>
            <a:r>
              <a:rPr lang="es-SV" sz="2400" dirty="0"/>
              <a:t>, el cual es el objeto en el que registraremos todas las clases de configuración (@</a:t>
            </a:r>
            <a:r>
              <a:rPr lang="es-SV" sz="2400" dirty="0" err="1"/>
              <a:t>Configuration</a:t>
            </a:r>
            <a:r>
              <a:rPr lang="es-SV" sz="2400" dirty="0"/>
              <a:t>)</a:t>
            </a:r>
          </a:p>
          <a:p>
            <a:r>
              <a:rPr lang="es-SV" sz="2400" dirty="0"/>
              <a:t>Utilizamos el método </a:t>
            </a:r>
            <a:r>
              <a:rPr lang="es-SV" sz="2400" b="1" dirty="0" err="1"/>
              <a:t>register</a:t>
            </a:r>
            <a:r>
              <a:rPr lang="es-SV" sz="2400" dirty="0"/>
              <a:t> de este objeto para registrar la clase de configuración </a:t>
            </a:r>
            <a:r>
              <a:rPr lang="es-SV" sz="2400" b="1" dirty="0" err="1"/>
              <a:t>SpringConfiguration</a:t>
            </a:r>
            <a:endParaRPr lang="es-SV" sz="2400" b="1" dirty="0"/>
          </a:p>
          <a:p>
            <a:r>
              <a:rPr lang="es-SV" sz="2400" dirty="0"/>
              <a:t>Utilizamos el método </a:t>
            </a:r>
            <a:r>
              <a:rPr lang="es-SV" sz="2400" b="1" dirty="0" err="1"/>
              <a:t>setServletContext</a:t>
            </a:r>
            <a:r>
              <a:rPr lang="es-SV" sz="2400" b="1" dirty="0"/>
              <a:t> </a:t>
            </a:r>
            <a:r>
              <a:rPr lang="es-SV" sz="2400" dirty="0"/>
              <a:t>para establecer el contexto actual del contenedor web.</a:t>
            </a:r>
          </a:p>
        </p:txBody>
      </p:sp>
    </p:spTree>
    <p:extLst>
      <p:ext uri="{BB962C8B-B14F-4D97-AF65-F5344CB8AC3E}">
        <p14:creationId xmlns:p14="http://schemas.microsoft.com/office/powerpoint/2010/main" val="174482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03150"/>
            <a:ext cx="10233800" cy="22110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SV" sz="2400" dirty="0"/>
          </a:p>
          <a:p>
            <a:pPr algn="just"/>
            <a:r>
              <a:rPr lang="es-SV" sz="2400" dirty="0"/>
              <a:t>Registramos la instancia del </a:t>
            </a:r>
            <a:r>
              <a:rPr lang="es-SV" sz="2400" dirty="0" err="1"/>
              <a:t>DispatcherServlet</a:t>
            </a:r>
            <a:r>
              <a:rPr lang="es-SV" sz="2400" dirty="0"/>
              <a:t> con el método </a:t>
            </a:r>
            <a:r>
              <a:rPr lang="es-SV" sz="2400" b="1" dirty="0" err="1"/>
              <a:t>container.addServlet</a:t>
            </a:r>
            <a:r>
              <a:rPr lang="es-SV" sz="2400" dirty="0"/>
              <a:t> y le pasamos como parámetro el nombre con el que queremos que se registre y una nueva instancia del </a:t>
            </a:r>
            <a:r>
              <a:rPr lang="es-SV" sz="2400" dirty="0" err="1"/>
              <a:t>DispatcherServlet</a:t>
            </a:r>
            <a:r>
              <a:rPr lang="es-SV" sz="2400" dirty="0"/>
              <a:t>, con el objeto que contiene las clases de configuración como parámetro de constructor.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/>
              <a:t>Revisemos el código de esta clase (continuación)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1" y="1978717"/>
            <a:ext cx="11638957" cy="303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680295"/>
            <a:ext cx="3905148" cy="686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5339" y="4468261"/>
            <a:ext cx="5473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Le decimos que queremos que este </a:t>
            </a:r>
            <a:r>
              <a:rPr lang="es-SV" dirty="0" err="1"/>
              <a:t>Servlet</a:t>
            </a:r>
            <a:r>
              <a:rPr lang="es-SV" dirty="0"/>
              <a:t> se instancie al iniciarse el contenedor web (valor mayor o igual que cero). Un valor negativo hará que se instancie hasta que reciba la primer petición.</a:t>
            </a:r>
          </a:p>
          <a:p>
            <a:r>
              <a:rPr lang="es-SV" dirty="0"/>
              <a:t>Con el método </a:t>
            </a:r>
            <a:r>
              <a:rPr lang="es-SV" b="1" dirty="0" err="1"/>
              <a:t>addMapping</a:t>
            </a:r>
            <a:r>
              <a:rPr lang="es-SV" dirty="0"/>
              <a:t> y al ponerle la “/” le decimos que queremos que se encargue de recibir peticiones de cualquier URL.</a:t>
            </a:r>
          </a:p>
        </p:txBody>
      </p:sp>
    </p:spTree>
    <p:extLst>
      <p:ext uri="{BB962C8B-B14F-4D97-AF65-F5344CB8AC3E}">
        <p14:creationId xmlns:p14="http://schemas.microsoft.com/office/powerpoint/2010/main" val="20217440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2725</TotalTime>
  <Words>837</Words>
  <Application>Microsoft Office PowerPoint</Application>
  <PresentationFormat>Panorámica</PresentationFormat>
  <Paragraphs>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Presentación de PowerPoint</vt:lpstr>
      <vt:lpstr>Configuración de Spring MVC</vt:lpstr>
      <vt:lpstr>Configuración de Spring MVC (cont.)</vt:lpstr>
      <vt:lpstr>Revisemos la clase SpringConfiguration</vt:lpstr>
      <vt:lpstr>Crearemos el bean “ViewResolver”</vt:lpstr>
      <vt:lpstr>Presentación de PowerPoint</vt:lpstr>
      <vt:lpstr>Creación de clase inicializadora</vt:lpstr>
      <vt:lpstr>Revisemos el código de esta clase</vt:lpstr>
      <vt:lpstr>Presentación de PowerPoint</vt:lpstr>
      <vt:lpstr>Crear la página JSP que renderizará la información que devolverá el framework</vt:lpstr>
      <vt:lpstr>Crearemos el controlador que se encargará de redirigirnos a la página main.jsp</vt:lpstr>
      <vt:lpstr>Revisemos el código de esta clase</vt:lpstr>
      <vt:lpstr>Desplegar el aplicativo en el servidor de aplicaciones (contenedor)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157</cp:revision>
  <dcterms:created xsi:type="dcterms:W3CDTF">2016-03-08T02:32:38Z</dcterms:created>
  <dcterms:modified xsi:type="dcterms:W3CDTF">2019-03-25T23:48:56Z</dcterms:modified>
</cp:coreProperties>
</file>