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2/4/2019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01-2019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799" y="110497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/>
              <a:t>Manejo de formularios con Spring MVC</a:t>
            </a:r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03DD-86C0-4995-ADA1-C42D29E4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(</a:t>
            </a:r>
            <a:r>
              <a:rPr lang="en-US" dirty="0" err="1"/>
              <a:t>Javascript</a:t>
            </a:r>
            <a:r>
              <a:rPr lang="en-US" dirty="0"/>
              <a:t> Object Notation)</a:t>
            </a:r>
            <a:endParaRPr lang="es-S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B052-5B9B-49AC-807A-50965270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 </a:t>
            </a:r>
            <a:r>
              <a:rPr lang="en-US" dirty="0" err="1"/>
              <a:t>cadenas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que se </a:t>
            </a:r>
            <a:r>
              <a:rPr lang="en-US" dirty="0" err="1"/>
              <a:t>utilizan</a:t>
            </a:r>
            <a:r>
              <a:rPr lang="en-US" dirty="0"/>
              <a:t> para </a:t>
            </a:r>
            <a:r>
              <a:rPr lang="en-US" dirty="0" err="1"/>
              <a:t>intercambio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entre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sistemas</a:t>
            </a:r>
            <a:endParaRPr lang="en-US" dirty="0"/>
          </a:p>
          <a:p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sintaxis</a:t>
            </a:r>
            <a:r>
              <a:rPr lang="en-US" dirty="0"/>
              <a:t> es </a:t>
            </a:r>
            <a:r>
              <a:rPr lang="en-US" dirty="0" err="1"/>
              <a:t>sencilla</a:t>
            </a:r>
            <a:r>
              <a:rPr lang="en-US" dirty="0"/>
              <a:t> de </a:t>
            </a:r>
            <a:r>
              <a:rPr lang="en-US" dirty="0" err="1"/>
              <a:t>entender</a:t>
            </a:r>
            <a:endParaRPr lang="en-US" dirty="0"/>
          </a:p>
          <a:p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Java, las </a:t>
            </a:r>
            <a:r>
              <a:rPr lang="en-US" dirty="0" err="1"/>
              <a:t>cuales</a:t>
            </a:r>
            <a:r>
              <a:rPr lang="en-US" dirty="0"/>
              <a:t> son </a:t>
            </a:r>
            <a:r>
              <a:rPr lang="en-US" dirty="0" err="1"/>
              <a:t>devueltas</a:t>
            </a:r>
            <a:r>
              <a:rPr lang="en-US" dirty="0"/>
              <a:t> a la vista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HTTP</a:t>
            </a:r>
          </a:p>
          <a:p>
            <a:r>
              <a:rPr lang="en-US" dirty="0" err="1"/>
              <a:t>Utilizaremos</a:t>
            </a:r>
            <a:r>
              <a:rPr lang="en-US" dirty="0"/>
              <a:t> la </a:t>
            </a:r>
            <a:r>
              <a:rPr lang="en-US" dirty="0" err="1"/>
              <a:t>librería</a:t>
            </a:r>
            <a:r>
              <a:rPr lang="en-US" dirty="0"/>
              <a:t> Jackson para </a:t>
            </a:r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a </a:t>
            </a:r>
            <a:r>
              <a:rPr lang="en-US" dirty="0" err="1"/>
              <a:t>notación</a:t>
            </a:r>
            <a:r>
              <a:rPr lang="en-US" dirty="0"/>
              <a:t> JSON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08013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F8C7-4BF7-492E-A5D7-9B12430B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pom.xml</a:t>
            </a:r>
            <a:endParaRPr lang="es-S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2783C-0F41-4FF5-BC98-E433F07D4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0" y="2777336"/>
            <a:ext cx="10066538" cy="17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2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89B8-2B09-476C-8652-B58C77CA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Configuración</a:t>
            </a:r>
            <a:r>
              <a:rPr lang="en-US" dirty="0"/>
              <a:t> con Spring</a:t>
            </a:r>
            <a:endParaRPr lang="es-S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91CE-A2B6-442F-9709-42003D1B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11720"/>
            <a:ext cx="10233800" cy="2107183"/>
          </a:xfrm>
        </p:spPr>
        <p:txBody>
          <a:bodyPr/>
          <a:lstStyle/>
          <a:p>
            <a:r>
              <a:rPr lang="en-US" dirty="0" err="1"/>
              <a:t>Debemos</a:t>
            </a:r>
            <a:r>
              <a:rPr lang="en-US" dirty="0"/>
              <a:t> de </a:t>
            </a:r>
            <a:r>
              <a:rPr lang="en-US" dirty="0" err="1"/>
              <a:t>delegar</a:t>
            </a:r>
            <a:r>
              <a:rPr lang="en-US" dirty="0"/>
              <a:t> a la </a:t>
            </a:r>
            <a:r>
              <a:rPr lang="en-US" dirty="0" err="1"/>
              <a:t>librería</a:t>
            </a:r>
            <a:r>
              <a:rPr lang="en-US" dirty="0"/>
              <a:t> Jackson la conversion de </a:t>
            </a:r>
            <a:r>
              <a:rPr lang="en-US" dirty="0" err="1"/>
              <a:t>objetos</a:t>
            </a:r>
            <a:r>
              <a:rPr lang="en-US" dirty="0"/>
              <a:t> Java a JSON </a:t>
            </a:r>
            <a:r>
              <a:rPr lang="en-US" dirty="0" err="1"/>
              <a:t>desde</a:t>
            </a:r>
            <a:r>
              <a:rPr lang="en-US" dirty="0"/>
              <a:t> Spring</a:t>
            </a:r>
          </a:p>
          <a:p>
            <a:r>
              <a:rPr lang="en-US" dirty="0"/>
              <a:t>Lo </a:t>
            </a: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creando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@Bean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SpringConfiguration</a:t>
            </a:r>
            <a:endParaRPr lang="es-S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03EA9-5D9A-49F2-9A9D-30321E7F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049735" cy="3199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10883F-51EC-4F18-A6C6-4D255AE374D7}"/>
              </a:ext>
            </a:extLst>
          </p:cNvPr>
          <p:cNvSpPr txBox="1"/>
          <p:nvPr/>
        </p:nvSpPr>
        <p:spPr>
          <a:xfrm>
            <a:off x="8867970" y="4755071"/>
            <a:ext cx="226733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Con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configurado</a:t>
            </a:r>
            <a:r>
              <a:rPr lang="en-US" dirty="0"/>
              <a:t> a Jackson para que sea el </a:t>
            </a:r>
            <a:r>
              <a:rPr lang="en-US" dirty="0" err="1"/>
              <a:t>encargado</a:t>
            </a:r>
            <a:r>
              <a:rPr lang="en-US" dirty="0"/>
              <a:t> de </a:t>
            </a:r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Java a JSON</a:t>
            </a:r>
            <a:endParaRPr lang="es-SV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C3D4FB-6AF9-4BFB-B590-B0790061BEED}"/>
              </a:ext>
            </a:extLst>
          </p:cNvPr>
          <p:cNvCxnSpPr/>
          <p:nvPr/>
        </p:nvCxnSpPr>
        <p:spPr>
          <a:xfrm flipH="1">
            <a:off x="6569476" y="6098959"/>
            <a:ext cx="2210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2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238B-F864-4A24-BABB-6AFEDEF2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Para </a:t>
            </a:r>
            <a:r>
              <a:rPr lang="en-US" sz="4800" dirty="0" err="1"/>
              <a:t>devolver</a:t>
            </a:r>
            <a:r>
              <a:rPr lang="en-US" sz="4800" dirty="0"/>
              <a:t> un </a:t>
            </a:r>
            <a:r>
              <a:rPr lang="en-US" sz="4800" dirty="0" err="1"/>
              <a:t>objeto</a:t>
            </a:r>
            <a:r>
              <a:rPr lang="en-US" sz="4800" dirty="0"/>
              <a:t> </a:t>
            </a:r>
            <a:r>
              <a:rPr lang="en-US" sz="4800" dirty="0" err="1"/>
              <a:t>como</a:t>
            </a:r>
            <a:r>
              <a:rPr lang="en-US" sz="4800" dirty="0"/>
              <a:t> JSON </a:t>
            </a:r>
            <a:r>
              <a:rPr lang="en-US" sz="4800" dirty="0" err="1"/>
              <a:t>utilizamos</a:t>
            </a:r>
            <a:r>
              <a:rPr lang="en-US" sz="4800" dirty="0"/>
              <a:t> la </a:t>
            </a:r>
            <a:r>
              <a:rPr lang="en-US" sz="4800" dirty="0" err="1"/>
              <a:t>anotación</a:t>
            </a:r>
            <a:r>
              <a:rPr lang="en-US" sz="4800" dirty="0"/>
              <a:t> @</a:t>
            </a:r>
            <a:r>
              <a:rPr lang="en-US" sz="4800" dirty="0" err="1"/>
              <a:t>ResponseBody</a:t>
            </a:r>
            <a:endParaRPr lang="es-SV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1C19A-F8E1-4B8F-B134-AC8F8B3A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18390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Crearemos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asociado</a:t>
            </a:r>
            <a:r>
              <a:rPr lang="en-US" dirty="0"/>
              <a:t> a la URL “/</a:t>
            </a:r>
            <a:r>
              <a:rPr lang="en-US" dirty="0" err="1"/>
              <a:t>getAlumnos</a:t>
            </a:r>
            <a:r>
              <a:rPr lang="en-US" dirty="0"/>
              <a:t>”,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devuelve</a:t>
            </a:r>
            <a:r>
              <a:rPr lang="en-US" dirty="0"/>
              <a:t> un JSON al </a:t>
            </a:r>
            <a:r>
              <a:rPr lang="en-US" dirty="0" err="1"/>
              <a:t>navegador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una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Alumnos</a:t>
            </a:r>
            <a:r>
              <a:rPr lang="en-US" dirty="0"/>
              <a:t>.</a:t>
            </a:r>
            <a:endParaRPr lang="es-S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222BE-EB7E-45D0-A2D0-CBC0B2F8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16" y="3144467"/>
            <a:ext cx="6670471" cy="2330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F9C36-DB7B-4AF8-87A0-D18703E60E58}"/>
              </a:ext>
            </a:extLst>
          </p:cNvPr>
          <p:cNvSpPr txBox="1"/>
          <p:nvPr/>
        </p:nvSpPr>
        <p:spPr>
          <a:xfrm>
            <a:off x="7785718" y="3144467"/>
            <a:ext cx="40570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Notar</a:t>
            </a:r>
            <a:r>
              <a:rPr lang="en-US" dirty="0"/>
              <a:t> que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especificado</a:t>
            </a:r>
            <a:r>
              <a:rPr lang="en-US" dirty="0"/>
              <a:t> dos </a:t>
            </a:r>
            <a:r>
              <a:rPr lang="en-US" dirty="0" err="1"/>
              <a:t>propiedades</a:t>
            </a:r>
            <a:r>
              <a:rPr lang="en-US" dirty="0"/>
              <a:t> a la </a:t>
            </a:r>
            <a:r>
              <a:rPr lang="en-US" dirty="0" err="1"/>
              <a:t>anotación</a:t>
            </a:r>
            <a:r>
              <a:rPr lang="en-US" dirty="0"/>
              <a:t> @</a:t>
            </a:r>
            <a:r>
              <a:rPr lang="en-US" dirty="0" err="1"/>
              <a:t>RequestMapping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b="1" dirty="0"/>
              <a:t>value: </a:t>
            </a:r>
            <a:r>
              <a:rPr lang="en-US" dirty="0" err="1"/>
              <a:t>especifica</a:t>
            </a:r>
            <a:r>
              <a:rPr lang="en-US" dirty="0"/>
              <a:t> la URL </a:t>
            </a:r>
            <a:r>
              <a:rPr lang="en-US" dirty="0" err="1"/>
              <a:t>asociada</a:t>
            </a:r>
            <a:r>
              <a:rPr lang="en-US" dirty="0"/>
              <a:t> al </a:t>
            </a:r>
            <a:r>
              <a:rPr lang="en-US" dirty="0" err="1"/>
              <a:t>método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en-US" b="1" dirty="0"/>
              <a:t>Produces: </a:t>
            </a:r>
            <a:r>
              <a:rPr lang="en-US" dirty="0" err="1"/>
              <a:t>especifica</a:t>
            </a:r>
            <a:r>
              <a:rPr lang="en-US" dirty="0"/>
              <a:t> 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devuelto</a:t>
            </a:r>
            <a:r>
              <a:rPr lang="en-US" dirty="0"/>
              <a:t> por el </a:t>
            </a:r>
            <a:r>
              <a:rPr lang="en-US" dirty="0" err="1"/>
              <a:t>método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es JSON.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haber</a:t>
            </a:r>
            <a:r>
              <a:rPr lang="en-US" dirty="0"/>
              <a:t>:</a:t>
            </a:r>
            <a:endParaRPr lang="es-SV" b="1" dirty="0"/>
          </a:p>
          <a:p>
            <a:pPr marL="800100" lvl="1" indent="-342900" algn="just">
              <a:buAutoNum type="arabicPeriod"/>
            </a:pPr>
            <a:r>
              <a:rPr lang="en-US" b="1" dirty="0"/>
              <a:t>Application/xml</a:t>
            </a:r>
          </a:p>
          <a:p>
            <a:pPr marL="800100" lvl="1" indent="-342900" algn="just">
              <a:buAutoNum type="arabicPeriod"/>
            </a:pPr>
            <a:r>
              <a:rPr lang="en-US" b="1" dirty="0"/>
              <a:t>Application/octet-stream</a:t>
            </a:r>
          </a:p>
          <a:p>
            <a:pPr marL="800100" lvl="1" indent="-342900" algn="just">
              <a:buAutoNum type="arabicPeriod"/>
            </a:pPr>
            <a:r>
              <a:rPr lang="en-US" b="1" dirty="0"/>
              <a:t>Text/plain</a:t>
            </a:r>
          </a:p>
          <a:p>
            <a:pPr marL="800100" lvl="1" indent="-342900" algn="just">
              <a:buAutoNum type="arabicPeriod"/>
            </a:pPr>
            <a:r>
              <a:rPr lang="en-US" b="1" dirty="0" err="1"/>
              <a:t>Etc</a:t>
            </a:r>
            <a:r>
              <a:rPr lang="en-US" b="1" dirty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9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sz="4000" dirty="0"/>
              <a:t>Normalmente utilizamos la clase </a:t>
            </a:r>
            <a:r>
              <a:rPr lang="es-SV" sz="4000" dirty="0" err="1"/>
              <a:t>HttpServletRequest</a:t>
            </a:r>
            <a:r>
              <a:rPr lang="es-SV" sz="4000" dirty="0"/>
              <a:t> para manejo de parámetros de formularios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1346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dirty="0"/>
              <a:t>Estos son obtenidos a través del método </a:t>
            </a:r>
            <a:r>
              <a:rPr lang="es-SV" sz="2400" dirty="0" err="1"/>
              <a:t>getParameter</a:t>
            </a:r>
            <a:r>
              <a:rPr lang="es-SV" sz="2400" dirty="0"/>
              <a:t>(</a:t>
            </a:r>
            <a:r>
              <a:rPr lang="es-SV" sz="2400" dirty="0" err="1"/>
              <a:t>String</a:t>
            </a:r>
            <a:r>
              <a:rPr lang="es-SV" sz="2400" dirty="0"/>
              <a:t>) del objeto </a:t>
            </a:r>
            <a:r>
              <a:rPr lang="es-SV" sz="2400" dirty="0" err="1"/>
              <a:t>HttpServletRequest</a:t>
            </a:r>
            <a:r>
              <a:rPr lang="es-SV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dirty="0"/>
              <a:t>Spring MVC facilita la obtención de parámetros con la anotación @</a:t>
            </a:r>
            <a:r>
              <a:rPr lang="es-SV" sz="2400" dirty="0" err="1"/>
              <a:t>RequestParam</a:t>
            </a:r>
            <a:endParaRPr lang="es-SV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dirty="0"/>
              <a:t>@</a:t>
            </a:r>
            <a:r>
              <a:rPr lang="es-SV" sz="2400" dirty="0" err="1"/>
              <a:t>RequestParam</a:t>
            </a:r>
            <a:r>
              <a:rPr lang="es-SV" sz="2400" dirty="0"/>
              <a:t> anota los parámetros del controlador y puede recibir varias propiedades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SV" sz="2400" dirty="0"/>
              <a:t>Esta anotación nos permite enlazar los parámetros del </a:t>
            </a:r>
            <a:r>
              <a:rPr lang="es-SV" sz="2400" dirty="0" err="1"/>
              <a:t>Request</a:t>
            </a:r>
            <a:r>
              <a:rPr lang="es-SV" sz="2400" dirty="0"/>
              <a:t> a los parámetros del método en el Controlador</a:t>
            </a:r>
          </a:p>
        </p:txBody>
      </p:sp>
    </p:spTree>
    <p:extLst>
      <p:ext uri="{BB962C8B-B14F-4D97-AF65-F5344CB8AC3E}">
        <p14:creationId xmlns:p14="http://schemas.microsoft.com/office/powerpoint/2010/main" val="231468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Revisemos como se hace con </a:t>
            </a:r>
            <a:r>
              <a:rPr lang="es-SV" dirty="0" err="1"/>
              <a:t>HttpServletRequest</a:t>
            </a:r>
            <a:endParaRPr lang="es-S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5306"/>
            <a:ext cx="6983276" cy="31475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50086" y="2272540"/>
            <a:ext cx="3445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2000" dirty="0"/>
              <a:t>1. El método Controlador recibe un objeto de tipo </a:t>
            </a:r>
            <a:r>
              <a:rPr lang="es-SV" sz="2000" dirty="0" err="1"/>
              <a:t>HttpServletRequest</a:t>
            </a:r>
            <a:r>
              <a:rPr lang="es-SV" sz="2000" dirty="0"/>
              <a:t>, que contiene los parámetros que vienen de nuestro </a:t>
            </a:r>
            <a:r>
              <a:rPr lang="es-SV" sz="2000" dirty="0" err="1"/>
              <a:t>Form</a:t>
            </a:r>
            <a:r>
              <a:rPr lang="es-SV" sz="2000" dirty="0"/>
              <a:t>.</a:t>
            </a:r>
          </a:p>
          <a:p>
            <a:r>
              <a:rPr lang="es-SV" sz="2000" dirty="0"/>
              <a:t>2. Luego obtenemos los parámetros con el método </a:t>
            </a:r>
            <a:r>
              <a:rPr lang="es-SV" sz="2000" b="1" dirty="0" err="1"/>
              <a:t>getParameter</a:t>
            </a:r>
            <a:r>
              <a:rPr lang="es-SV" sz="2000" b="1" dirty="0"/>
              <a:t>(</a:t>
            </a:r>
            <a:r>
              <a:rPr lang="es-SV" sz="2000" b="1" dirty="0" err="1"/>
              <a:t>String</a:t>
            </a:r>
            <a:r>
              <a:rPr lang="es-SV" sz="2000" b="1" dirty="0"/>
              <a:t>) </a:t>
            </a:r>
            <a:r>
              <a:rPr lang="es-SV" sz="2000" dirty="0"/>
              <a:t>y lo </a:t>
            </a:r>
            <a:r>
              <a:rPr lang="es-SV" sz="2000" dirty="0" err="1"/>
              <a:t>seteamos</a:t>
            </a:r>
            <a:r>
              <a:rPr lang="es-SV" sz="2000" dirty="0"/>
              <a:t> a una variable.</a:t>
            </a:r>
          </a:p>
        </p:txBody>
      </p:sp>
    </p:spTree>
    <p:extLst>
      <p:ext uri="{BB962C8B-B14F-4D97-AF65-F5344CB8AC3E}">
        <p14:creationId xmlns:p14="http://schemas.microsoft.com/office/powerpoint/2010/main" val="90152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sz="4800" dirty="0"/>
              <a:t>Utilizando la anotación @</a:t>
            </a:r>
            <a:r>
              <a:rPr lang="es-SV" sz="4800" dirty="0" err="1"/>
              <a:t>RequestParam</a:t>
            </a:r>
            <a:endParaRPr lang="es-SV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38" y="1929227"/>
            <a:ext cx="7117924" cy="2523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155" y="4691269"/>
            <a:ext cx="10283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SV" sz="2000" dirty="0"/>
              <a:t>El método recibe cada parámetro que se encuentra en nuestro </a:t>
            </a:r>
            <a:r>
              <a:rPr lang="es-SV" sz="2000" dirty="0" err="1"/>
              <a:t>form</a:t>
            </a:r>
            <a:r>
              <a:rPr lang="es-SV" sz="2000" dirty="0"/>
              <a:t>, </a:t>
            </a:r>
            <a:r>
              <a:rPr lang="es-SV" sz="2000" u="sng" dirty="0"/>
              <a:t>cuyo nombre debe ser el mismo que tiene la propiedad “</a:t>
            </a:r>
            <a:r>
              <a:rPr lang="es-SV" sz="2000" u="sng" dirty="0" err="1"/>
              <a:t>name</a:t>
            </a:r>
            <a:r>
              <a:rPr lang="es-SV" sz="2000" u="sng" dirty="0"/>
              <a:t>” de nuestro </a:t>
            </a:r>
            <a:r>
              <a:rPr lang="es-SV" sz="2000" u="sng" dirty="0" err="1"/>
              <a:t>Form</a:t>
            </a:r>
            <a:endParaRPr lang="es-SV" sz="2000" u="sng" dirty="0"/>
          </a:p>
          <a:p>
            <a:pPr marL="457200" indent="-457200">
              <a:buAutoNum type="arabicPeriod"/>
            </a:pPr>
            <a:r>
              <a:rPr lang="es-SV" sz="2000" dirty="0"/>
              <a:t>Se anota cada parámetro con @</a:t>
            </a:r>
            <a:r>
              <a:rPr lang="es-SV" sz="2000" dirty="0" err="1"/>
              <a:t>RequestParam</a:t>
            </a:r>
            <a:endParaRPr lang="es-SV" sz="2000" dirty="0"/>
          </a:p>
          <a:p>
            <a:pPr marL="457200" indent="-457200">
              <a:buAutoNum type="arabicPeriod"/>
            </a:pPr>
            <a:r>
              <a:rPr lang="es-SV" sz="2000" dirty="0"/>
              <a:t>Se utilizan posteriormente como cualquier otra variable</a:t>
            </a:r>
          </a:p>
        </p:txBody>
      </p:sp>
    </p:spTree>
    <p:extLst>
      <p:ext uri="{BB962C8B-B14F-4D97-AF65-F5344CB8AC3E}">
        <p14:creationId xmlns:p14="http://schemas.microsoft.com/office/powerpoint/2010/main" val="61742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dirty="0"/>
              <a:t>Propiedad “</a:t>
            </a:r>
            <a:r>
              <a:rPr lang="es-SV" dirty="0" err="1"/>
              <a:t>value</a:t>
            </a:r>
            <a:r>
              <a:rPr lang="es-SV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SV" dirty="0"/>
              <a:t>Se utiliza cuando no se desea usar el mismo nombre (</a:t>
            </a:r>
            <a:r>
              <a:rPr lang="es-SV" dirty="0" err="1"/>
              <a:t>name</a:t>
            </a:r>
            <a:r>
              <a:rPr lang="es-SV" dirty="0"/>
              <a:t>) del parámetro “input” en nuestro </a:t>
            </a:r>
            <a:r>
              <a:rPr lang="es-SV" dirty="0" err="1"/>
              <a:t>Form</a:t>
            </a:r>
            <a:r>
              <a:rPr lang="es-SV" dirty="0"/>
              <a:t> en la JSP en la variable del método de nuestro controlador.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55" y="3414092"/>
            <a:ext cx="9311289" cy="266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9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Propiedad “</a:t>
            </a:r>
            <a:r>
              <a:rPr lang="es-SV" dirty="0" err="1"/>
              <a:t>required</a:t>
            </a:r>
            <a:r>
              <a:rPr lang="es-SV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275384"/>
          </a:xfrm>
        </p:spPr>
        <p:txBody>
          <a:bodyPr/>
          <a:lstStyle/>
          <a:p>
            <a:pPr marL="0" indent="0">
              <a:buNone/>
            </a:pPr>
            <a:r>
              <a:rPr lang="es-SV" dirty="0"/>
              <a:t>Por defecto, un parámetro al definirse con @</a:t>
            </a:r>
            <a:r>
              <a:rPr lang="es-SV" dirty="0" err="1"/>
              <a:t>RequestParam</a:t>
            </a:r>
            <a:r>
              <a:rPr lang="es-SV" dirty="0"/>
              <a:t> es de carácter obligatorio que se envíe en la petición. Si no se hace el servidor arrojara un error como el siguiente: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0015"/>
            <a:ext cx="10892400" cy="23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0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Para evitar esto se utiliza la propiedad “</a:t>
            </a:r>
            <a:r>
              <a:rPr lang="es-SV" dirty="0" err="1"/>
              <a:t>required</a:t>
            </a:r>
            <a:r>
              <a:rPr lang="es-SV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646445"/>
          </a:xfrm>
        </p:spPr>
        <p:txBody>
          <a:bodyPr/>
          <a:lstStyle/>
          <a:p>
            <a:pPr marL="0" indent="0">
              <a:buNone/>
            </a:pPr>
            <a:r>
              <a:rPr lang="es-SV" dirty="0"/>
              <a:t>Agregando la propiedad “</a:t>
            </a:r>
            <a:r>
              <a:rPr lang="es-SV" dirty="0" err="1"/>
              <a:t>required</a:t>
            </a:r>
            <a:r>
              <a:rPr lang="es-SV" dirty="0"/>
              <a:t>=false” a la anotación le decimos que el parámetro es de carácter opcional, con esto evitaremos que el servidor web nos devuelva un error en caso de no encontrar el parámetro.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607007"/>
            <a:ext cx="9640765" cy="30012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8069" y="4227444"/>
            <a:ext cx="7129670" cy="2650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1562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Anotación @</a:t>
            </a:r>
            <a:r>
              <a:rPr lang="es-SV" dirty="0" err="1"/>
              <a:t>ResponseBody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Esta anotación se asocia a un método, y significa que el tipo de dato de retorno se escribirá directamente sobre el cuerpo HTTP de la respuesta.</a:t>
            </a:r>
          </a:p>
          <a:p>
            <a:r>
              <a:rPr lang="es-SV" dirty="0"/>
              <a:t>Se utiliza para retornar tipos de datos basados en texto como JSON o XML</a:t>
            </a:r>
          </a:p>
          <a:p>
            <a:r>
              <a:rPr lang="es-SV" dirty="0"/>
              <a:t>También se puede utilizar cuando se desea que un método devuelva valores concretos (por ejemplo, </a:t>
            </a:r>
            <a:r>
              <a:rPr lang="es-SV"/>
              <a:t>para validación). </a:t>
            </a:r>
            <a:r>
              <a:rPr lang="es-SV" dirty="0"/>
              <a:t>Esto es útil cuando se quieren hacer validaciones por medio de Ajax.</a:t>
            </a:r>
          </a:p>
        </p:txBody>
      </p:sp>
    </p:spTree>
    <p:extLst>
      <p:ext uri="{BB962C8B-B14F-4D97-AF65-F5344CB8AC3E}">
        <p14:creationId xmlns:p14="http://schemas.microsoft.com/office/powerpoint/2010/main" val="347255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Ejemplo: Se desea que el método de validación devuelva un número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891071"/>
          </a:xfrm>
        </p:spPr>
        <p:txBody>
          <a:bodyPr/>
          <a:lstStyle/>
          <a:p>
            <a:r>
              <a:rPr lang="es-SV" dirty="0"/>
              <a:t>Este número será 1 si la validación fue exitosa, y cero en caso contrario</a:t>
            </a:r>
          </a:p>
          <a:p>
            <a:endParaRPr lang="es-S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262450"/>
            <a:ext cx="10124718" cy="18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7188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3668</TotalTime>
  <Words>592</Words>
  <Application>Microsoft Office PowerPoint</Application>
  <PresentationFormat>Panorámica</PresentationFormat>
  <Paragraphs>46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Depth</vt:lpstr>
      <vt:lpstr>Presentación de PowerPoint</vt:lpstr>
      <vt:lpstr>Normalmente utilizamos la clase HttpServletRequest para manejo de parámetros de formularios</vt:lpstr>
      <vt:lpstr>Revisemos como se hace con HttpServletRequest</vt:lpstr>
      <vt:lpstr>Utilizando la anotación @RequestParam</vt:lpstr>
      <vt:lpstr>Propiedad “value”</vt:lpstr>
      <vt:lpstr>Propiedad “required”</vt:lpstr>
      <vt:lpstr>Para evitar esto se utiliza la propiedad “required”</vt:lpstr>
      <vt:lpstr>Anotación @ResponseBody</vt:lpstr>
      <vt:lpstr>Ejemplo: Se desea que el método de validación devuelva un número</vt:lpstr>
      <vt:lpstr>JSON (Javascript Object Notation)</vt:lpstr>
      <vt:lpstr>Dependencia en pom.xml</vt:lpstr>
      <vt:lpstr>Configuración con Spring</vt:lpstr>
      <vt:lpstr>Para devolver un objeto como JSON utilizamos la anotación @ResponseBody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203</cp:revision>
  <dcterms:created xsi:type="dcterms:W3CDTF">2016-03-08T02:32:38Z</dcterms:created>
  <dcterms:modified xsi:type="dcterms:W3CDTF">2019-04-03T02:15:07Z</dcterms:modified>
</cp:coreProperties>
</file>