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0" r:id="rId3"/>
    <p:sldId id="261" r:id="rId4"/>
    <p:sldId id="262" r:id="rId5"/>
    <p:sldId id="263" r:id="rId6"/>
    <p:sldId id="264" r:id="rId7"/>
    <p:sldId id="269" r:id="rId8"/>
    <p:sldId id="265" r:id="rId9"/>
    <p:sldId id="266" r:id="rId10"/>
    <p:sldId id="267" r:id="rId11"/>
    <p:sldId id="268" r:id="rId12"/>
    <p:sldId id="272" r:id="rId13"/>
    <p:sldId id="270" r:id="rId14"/>
    <p:sldId id="271" r:id="rId15"/>
    <p:sldId id="273" r:id="rId16"/>
    <p:sldId id="274" r:id="rId17"/>
    <p:sldId id="275" r:id="rId18"/>
    <p:sldId id="276" r:id="rId19"/>
    <p:sldId id="277" r:id="rId20"/>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4321C-596E-4878-9A62-CEDD88667E73}" type="datetimeFigureOut">
              <a:rPr lang="es-SV" smtClean="0"/>
              <a:t>3/4/2019</a:t>
            </a:fld>
            <a:endParaRPr lang="es-S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S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7C61F-ECB9-48FD-83C6-F97741B14279}" type="slidenum">
              <a:rPr lang="es-SV" smtClean="0"/>
              <a:t>‹Nº›</a:t>
            </a:fld>
            <a:endParaRPr lang="es-SV"/>
          </a:p>
        </p:txBody>
      </p:sp>
    </p:spTree>
    <p:extLst>
      <p:ext uri="{BB962C8B-B14F-4D97-AF65-F5344CB8AC3E}">
        <p14:creationId xmlns:p14="http://schemas.microsoft.com/office/powerpoint/2010/main" val="80581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SV" dirty="0"/>
          </a:p>
        </p:txBody>
      </p:sp>
      <p:sp>
        <p:nvSpPr>
          <p:cNvPr id="4" name="Slide Number Placeholder 3"/>
          <p:cNvSpPr>
            <a:spLocks noGrp="1"/>
          </p:cNvSpPr>
          <p:nvPr>
            <p:ph type="sldNum" sz="quarter" idx="10"/>
          </p:nvPr>
        </p:nvSpPr>
        <p:spPr/>
        <p:txBody>
          <a:bodyPr/>
          <a:lstStyle/>
          <a:p>
            <a:fld id="{9027C61F-ECB9-48FD-83C6-F97741B14279}" type="slidenum">
              <a:rPr lang="es-SV" smtClean="0"/>
              <a:t>15</a:t>
            </a:fld>
            <a:endParaRPr lang="es-SV"/>
          </a:p>
        </p:txBody>
      </p:sp>
    </p:spTree>
    <p:extLst>
      <p:ext uri="{BB962C8B-B14F-4D97-AF65-F5344CB8AC3E}">
        <p14:creationId xmlns:p14="http://schemas.microsoft.com/office/powerpoint/2010/main" val="9489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3/4/2019</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04883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59930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45739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80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9397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3/4/2019</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6696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4D2261-1CD0-44C7-92F3-5B60E2F49A93}" type="datetimeFigureOut">
              <a:rPr lang="es-SV" smtClean="0"/>
              <a:t>3/4/2019</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55747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3/4/2019</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29380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3/4/2019</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744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3/4/2019</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43087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D2261-1CD0-44C7-92F3-5B60E2F49A93}" type="datetimeFigureOut">
              <a:rPr lang="es-SV" smtClean="0"/>
              <a:t>3/4/2019</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37885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94803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D2261-1CD0-44C7-92F3-5B60E2F49A93}" type="datetimeFigureOut">
              <a:rPr lang="es-SV" smtClean="0"/>
              <a:t>3/4/2019</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4112691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D2261-1CD0-44C7-92F3-5B60E2F49A93}" type="datetimeFigureOut">
              <a:rPr lang="es-SV" smtClean="0"/>
              <a:t>3/4/2019</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323733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D2261-1CD0-44C7-92F3-5B60E2F49A93}" type="datetimeFigureOut">
              <a:rPr lang="es-SV" smtClean="0"/>
              <a:t>3/4/2019</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151852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76908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D2261-1CD0-44C7-92F3-5B60E2F49A93}" type="datetimeFigureOut">
              <a:rPr lang="es-SV" smtClean="0"/>
              <a:t>3/4/2019</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63D580A-2959-4DF7-B046-2F7089E9EC35}" type="slidenum">
              <a:rPr lang="es-SV" smtClean="0"/>
              <a:t>‹Nº›</a:t>
            </a:fld>
            <a:endParaRPr lang="es-SV"/>
          </a:p>
        </p:txBody>
      </p:sp>
    </p:spTree>
    <p:extLst>
      <p:ext uri="{BB962C8B-B14F-4D97-AF65-F5344CB8AC3E}">
        <p14:creationId xmlns:p14="http://schemas.microsoft.com/office/powerpoint/2010/main" val="25541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4D2261-1CD0-44C7-92F3-5B60E2F49A93}" type="datetimeFigureOut">
              <a:rPr lang="es-SV" smtClean="0"/>
              <a:t>3/4/2019</a:t>
            </a:fld>
            <a:endParaRPr lang="es-S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S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3D580A-2959-4DF7-B046-2F7089E9EC35}" type="slidenum">
              <a:rPr lang="es-SV" smtClean="0"/>
              <a:t>‹Nº›</a:t>
            </a:fld>
            <a:endParaRPr lang="es-SV"/>
          </a:p>
        </p:txBody>
      </p:sp>
    </p:spTree>
    <p:extLst>
      <p:ext uri="{BB962C8B-B14F-4D97-AF65-F5344CB8AC3E}">
        <p14:creationId xmlns:p14="http://schemas.microsoft.com/office/powerpoint/2010/main" val="889629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799" y="4354775"/>
            <a:ext cx="9144000" cy="1071834"/>
          </a:xfrm>
        </p:spPr>
        <p:txBody>
          <a:bodyPr>
            <a:normAutofit lnSpcReduction="10000"/>
          </a:bodyPr>
          <a:lstStyle/>
          <a:p>
            <a:r>
              <a:rPr lang="es-SV" dirty="0"/>
              <a:t>Universidad Centroamericana “José Simeón Cañas”</a:t>
            </a:r>
          </a:p>
          <a:p>
            <a:r>
              <a:rPr lang="es-SV" dirty="0"/>
              <a:t>Ciclo </a:t>
            </a:r>
            <a:r>
              <a:rPr lang="es-SV" dirty="0" smtClean="0"/>
              <a:t>01-2019</a:t>
            </a:r>
            <a:endParaRPr lang="es-SV" dirty="0"/>
          </a:p>
        </p:txBody>
      </p:sp>
      <p:sp>
        <p:nvSpPr>
          <p:cNvPr id="5" name="TextBox 4"/>
          <p:cNvSpPr txBox="1"/>
          <p:nvPr/>
        </p:nvSpPr>
        <p:spPr>
          <a:xfrm>
            <a:off x="2209799" y="1104974"/>
            <a:ext cx="9144000" cy="2862322"/>
          </a:xfrm>
          <a:prstGeom prst="rect">
            <a:avLst/>
          </a:prstGeom>
          <a:noFill/>
        </p:spPr>
        <p:txBody>
          <a:bodyPr wrap="square" rtlCol="0">
            <a:spAutoFit/>
          </a:bodyPr>
          <a:lstStyle/>
          <a:p>
            <a:r>
              <a:rPr lang="es-SV" sz="6000" dirty="0"/>
              <a:t>Anotaciones @</a:t>
            </a:r>
            <a:r>
              <a:rPr lang="es-SV" sz="6000" dirty="0" err="1"/>
              <a:t>ModelAttribute</a:t>
            </a:r>
            <a:r>
              <a:rPr lang="es-SV" sz="6000" dirty="0"/>
              <a:t>, @</a:t>
            </a:r>
            <a:r>
              <a:rPr lang="es-SV" sz="6000" dirty="0" err="1"/>
              <a:t>Valid</a:t>
            </a:r>
            <a:r>
              <a:rPr lang="es-SV" sz="6000" dirty="0"/>
              <a:t> e Interface </a:t>
            </a:r>
            <a:r>
              <a:rPr lang="es-SV" sz="6000" dirty="0" err="1"/>
              <a:t>BindingResult</a:t>
            </a:r>
            <a:endParaRPr lang="es-SV" sz="6000" dirty="0"/>
          </a:p>
        </p:txBody>
      </p:sp>
    </p:spTree>
    <p:extLst>
      <p:ext uri="{BB962C8B-B14F-4D97-AF65-F5344CB8AC3E}">
        <p14:creationId xmlns:p14="http://schemas.microsoft.com/office/powerpoint/2010/main" val="111335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Validaciones de formularios con @</a:t>
            </a:r>
            <a:r>
              <a:rPr lang="es-SV" dirty="0" err="1"/>
              <a:t>Valid</a:t>
            </a:r>
            <a:endParaRPr lang="es-SV" dirty="0"/>
          </a:p>
        </p:txBody>
      </p:sp>
      <p:sp>
        <p:nvSpPr>
          <p:cNvPr id="3" name="Content Placeholder 2"/>
          <p:cNvSpPr>
            <a:spLocks noGrp="1"/>
          </p:cNvSpPr>
          <p:nvPr>
            <p:ph idx="1"/>
          </p:nvPr>
        </p:nvSpPr>
        <p:spPr/>
        <p:txBody>
          <a:bodyPr/>
          <a:lstStyle/>
          <a:p>
            <a:r>
              <a:rPr lang="es-SV" dirty="0"/>
              <a:t>Spring MVC provee de formas de validación de entidades a nivel de dominio</a:t>
            </a:r>
          </a:p>
          <a:p>
            <a:r>
              <a:rPr lang="es-SV" dirty="0"/>
              <a:t>Estas validaciones se establecen a través de anotaciones en la clase de la Entidad</a:t>
            </a:r>
          </a:p>
          <a:p>
            <a:r>
              <a:rPr lang="es-SV" dirty="0"/>
              <a:t>Por ejemplo, para validar que un campo tenga longitud máxima de X, que no venga vacío, que no sea nulo, o que sea de cierta estructura (conformada por números, letras o combinación de ambas)</a:t>
            </a:r>
          </a:p>
          <a:p>
            <a:pPr marL="0" indent="0">
              <a:buNone/>
            </a:pPr>
            <a:endParaRPr lang="es-SV" dirty="0"/>
          </a:p>
          <a:p>
            <a:pPr marL="0" indent="0">
              <a:buNone/>
            </a:pPr>
            <a:endParaRPr lang="es-SV" dirty="0"/>
          </a:p>
        </p:txBody>
      </p:sp>
    </p:spTree>
    <p:extLst>
      <p:ext uri="{BB962C8B-B14F-4D97-AF65-F5344CB8AC3E}">
        <p14:creationId xmlns:p14="http://schemas.microsoft.com/office/powerpoint/2010/main" val="392970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Para utilizar esta funcionalidad, agregaremos una nueva dependencia</a:t>
            </a:r>
          </a:p>
        </p:txBody>
      </p:sp>
      <p:sp>
        <p:nvSpPr>
          <p:cNvPr id="3" name="Content Placeholder 2"/>
          <p:cNvSpPr>
            <a:spLocks noGrp="1"/>
          </p:cNvSpPr>
          <p:nvPr>
            <p:ph idx="1"/>
          </p:nvPr>
        </p:nvSpPr>
        <p:spPr>
          <a:xfrm>
            <a:off x="1120000" y="1825625"/>
            <a:ext cx="10233800" cy="2693366"/>
          </a:xfrm>
        </p:spPr>
        <p:txBody>
          <a:bodyPr>
            <a:normAutofit/>
          </a:bodyPr>
          <a:lstStyle/>
          <a:p>
            <a:r>
              <a:rPr lang="es-SV" dirty="0"/>
              <a:t>La dependencia que agregaremos será </a:t>
            </a:r>
            <a:r>
              <a:rPr lang="es-SV" b="1" dirty="0" err="1"/>
              <a:t>hibernate-validator</a:t>
            </a:r>
            <a:endParaRPr lang="es-SV" b="1" dirty="0"/>
          </a:p>
          <a:p>
            <a:pPr lvl="1"/>
            <a:r>
              <a:rPr lang="es-SV" dirty="0"/>
              <a:t>Utilizaremos esta librería por el momento solamente para efectos de validación</a:t>
            </a:r>
          </a:p>
          <a:p>
            <a:r>
              <a:rPr lang="es-SV" dirty="0"/>
              <a:t>Esta contiene clases (anotaciones) que se utilizan como medios de validación para cada una de nuestras propiedades</a:t>
            </a:r>
          </a:p>
          <a:p>
            <a:r>
              <a:rPr lang="es-SV" dirty="0"/>
              <a:t>Agregaremos esta dependencia a nuestro </a:t>
            </a:r>
            <a:r>
              <a:rPr lang="es-SV" b="1" dirty="0"/>
              <a:t>pom.xml</a:t>
            </a:r>
            <a:endParaRPr lang="es-SV" dirty="0"/>
          </a:p>
        </p:txBody>
      </p:sp>
    </p:spTree>
    <p:extLst>
      <p:ext uri="{BB962C8B-B14F-4D97-AF65-F5344CB8AC3E}">
        <p14:creationId xmlns:p14="http://schemas.microsoft.com/office/powerpoint/2010/main" val="104500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Agregaremos las validaciones a la clase Usuario</a:t>
            </a:r>
          </a:p>
        </p:txBody>
      </p:sp>
      <p:pic>
        <p:nvPicPr>
          <p:cNvPr id="4" name="Picture 3"/>
          <p:cNvPicPr>
            <a:picLocks noChangeAspect="1"/>
          </p:cNvPicPr>
          <p:nvPr/>
        </p:nvPicPr>
        <p:blipFill>
          <a:blip r:embed="rId2"/>
          <a:stretch>
            <a:fillRect/>
          </a:stretch>
        </p:blipFill>
        <p:spPr>
          <a:xfrm>
            <a:off x="838199" y="1992794"/>
            <a:ext cx="4504477" cy="4089954"/>
          </a:xfrm>
          <a:prstGeom prst="rect">
            <a:avLst/>
          </a:prstGeom>
        </p:spPr>
      </p:pic>
      <p:sp>
        <p:nvSpPr>
          <p:cNvPr id="5" name="TextBox 4"/>
          <p:cNvSpPr txBox="1"/>
          <p:nvPr/>
        </p:nvSpPr>
        <p:spPr>
          <a:xfrm>
            <a:off x="6294783" y="1383194"/>
            <a:ext cx="4943061" cy="5016758"/>
          </a:xfrm>
          <a:prstGeom prst="rect">
            <a:avLst/>
          </a:prstGeom>
          <a:noFill/>
          <a:ln>
            <a:solidFill>
              <a:schemeClr val="tx1"/>
            </a:solidFill>
          </a:ln>
        </p:spPr>
        <p:txBody>
          <a:bodyPr wrap="square" rtlCol="0">
            <a:spAutoFit/>
          </a:bodyPr>
          <a:lstStyle/>
          <a:p>
            <a:r>
              <a:rPr lang="es-SV" sz="2000" dirty="0"/>
              <a:t>En este caso hemos agregado dos validaciones por medio de dos anotaciones.</a:t>
            </a:r>
          </a:p>
          <a:p>
            <a:r>
              <a:rPr lang="es-SV" sz="2000" dirty="0"/>
              <a:t>Las anotaciones se han puesto a las propiedades de la clase Usuario.</a:t>
            </a:r>
          </a:p>
          <a:p>
            <a:endParaRPr lang="es-SV" sz="2000" dirty="0"/>
          </a:p>
          <a:p>
            <a:r>
              <a:rPr lang="es-SV" sz="2000" dirty="0"/>
              <a:t>La primera es @</a:t>
            </a:r>
            <a:r>
              <a:rPr lang="es-SV" sz="2000" dirty="0" err="1"/>
              <a:t>Size</a:t>
            </a:r>
            <a:r>
              <a:rPr lang="es-SV" sz="2000" dirty="0"/>
              <a:t>, el cual tiene como propiedades min y </a:t>
            </a:r>
            <a:r>
              <a:rPr lang="es-SV" sz="2000" dirty="0" err="1"/>
              <a:t>max</a:t>
            </a:r>
            <a:r>
              <a:rPr lang="es-SV" sz="2000" dirty="0"/>
              <a:t>. Esto es la longitud mínima y la longitud máxima que puede tener.</a:t>
            </a:r>
          </a:p>
          <a:p>
            <a:endParaRPr lang="es-SV" sz="2000" dirty="0"/>
          </a:p>
          <a:p>
            <a:r>
              <a:rPr lang="es-SV" sz="2000" dirty="0"/>
              <a:t>La segunda es @</a:t>
            </a:r>
            <a:r>
              <a:rPr lang="es-SV" sz="2000" dirty="0" err="1"/>
              <a:t>NotEmpty</a:t>
            </a:r>
            <a:r>
              <a:rPr lang="es-SV" sz="2000" dirty="0"/>
              <a:t>, con la cual le decimos que este parámetro no debe venir vacío, no confundir con @</a:t>
            </a:r>
            <a:r>
              <a:rPr lang="es-SV" sz="2000" dirty="0" err="1"/>
              <a:t>NotNull</a:t>
            </a:r>
            <a:endParaRPr lang="es-SV" sz="2000" dirty="0"/>
          </a:p>
          <a:p>
            <a:r>
              <a:rPr lang="es-SV" sz="2000" dirty="0"/>
              <a:t>En la JSR 303 (documento de especificaciones) se mencionan las validaciones soportadas</a:t>
            </a:r>
          </a:p>
        </p:txBody>
      </p:sp>
    </p:spTree>
    <p:extLst>
      <p:ext uri="{BB962C8B-B14F-4D97-AF65-F5344CB8AC3E}">
        <p14:creationId xmlns:p14="http://schemas.microsoft.com/office/powerpoint/2010/main" val="265663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Interface </a:t>
            </a:r>
            <a:r>
              <a:rPr lang="es-SV" dirty="0" err="1"/>
              <a:t>BindingResult</a:t>
            </a:r>
            <a:r>
              <a:rPr lang="es-SV" dirty="0"/>
              <a:t> (</a:t>
            </a:r>
            <a:r>
              <a:rPr lang="es-SV" dirty="0" err="1"/>
              <a:t>org.springframework.validation</a:t>
            </a:r>
            <a:r>
              <a:rPr lang="es-SV" dirty="0"/>
              <a:t>)</a:t>
            </a:r>
          </a:p>
        </p:txBody>
      </p:sp>
      <p:sp>
        <p:nvSpPr>
          <p:cNvPr id="3" name="Content Placeholder 2"/>
          <p:cNvSpPr>
            <a:spLocks noGrp="1"/>
          </p:cNvSpPr>
          <p:nvPr>
            <p:ph idx="1"/>
          </p:nvPr>
        </p:nvSpPr>
        <p:spPr/>
        <p:txBody>
          <a:bodyPr/>
          <a:lstStyle/>
          <a:p>
            <a:r>
              <a:rPr lang="es-SV" dirty="0"/>
              <a:t>Interface utilizada por Spring para manejo de resultado de validaciones</a:t>
            </a:r>
          </a:p>
          <a:p>
            <a:r>
              <a:rPr lang="es-SV" dirty="0"/>
              <a:t>Se recibe como parámetro en el método cuyo objeto-entidad queremos validar</a:t>
            </a:r>
          </a:p>
          <a:p>
            <a:r>
              <a:rPr lang="es-SV" dirty="0"/>
              <a:t>El método </a:t>
            </a:r>
            <a:r>
              <a:rPr lang="es-SV" b="1" dirty="0" err="1"/>
              <a:t>hasErrors</a:t>
            </a:r>
            <a:r>
              <a:rPr lang="es-SV" b="1" dirty="0"/>
              <a:t>() </a:t>
            </a:r>
            <a:r>
              <a:rPr lang="es-SV" dirty="0"/>
              <a:t>nos devuelve un booleano si hay errores de validación o no</a:t>
            </a:r>
          </a:p>
          <a:p>
            <a:r>
              <a:rPr lang="es-SV" dirty="0"/>
              <a:t>También podemos obtener una lista con los distintos errores que hay en el objeto-entidad con el método </a:t>
            </a:r>
            <a:r>
              <a:rPr lang="es-SV" b="1" dirty="0" err="1"/>
              <a:t>getFieldErrors</a:t>
            </a:r>
            <a:r>
              <a:rPr lang="es-SV" b="1" dirty="0"/>
              <a:t>()</a:t>
            </a:r>
            <a:endParaRPr lang="es-SV" dirty="0"/>
          </a:p>
        </p:txBody>
      </p:sp>
    </p:spTree>
    <p:extLst>
      <p:ext uri="{BB962C8B-B14F-4D97-AF65-F5344CB8AC3E}">
        <p14:creationId xmlns:p14="http://schemas.microsoft.com/office/powerpoint/2010/main" val="269006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SV" dirty="0"/>
              <a:t>Anotación @</a:t>
            </a:r>
            <a:r>
              <a:rPr lang="es-SV" dirty="0" err="1"/>
              <a:t>Valid</a:t>
            </a:r>
            <a:endParaRPr lang="es-SV" dirty="0"/>
          </a:p>
        </p:txBody>
      </p:sp>
      <p:sp>
        <p:nvSpPr>
          <p:cNvPr id="3" name="Content Placeholder 2"/>
          <p:cNvSpPr>
            <a:spLocks noGrp="1"/>
          </p:cNvSpPr>
          <p:nvPr>
            <p:ph idx="1"/>
          </p:nvPr>
        </p:nvSpPr>
        <p:spPr/>
        <p:txBody>
          <a:bodyPr/>
          <a:lstStyle/>
          <a:p>
            <a:r>
              <a:rPr lang="es-SV" dirty="0"/>
              <a:t>El objeto </a:t>
            </a:r>
            <a:r>
              <a:rPr lang="es-SV" b="1" dirty="0" err="1"/>
              <a:t>BindingResult</a:t>
            </a:r>
            <a:r>
              <a:rPr lang="es-SV" dirty="0"/>
              <a:t> sin embargo, solo contiene los errores (o el resultado) de las validaciones</a:t>
            </a:r>
          </a:p>
          <a:p>
            <a:r>
              <a:rPr lang="es-SV" dirty="0"/>
              <a:t>La anotación </a:t>
            </a:r>
            <a:r>
              <a:rPr lang="es-SV" b="1" dirty="0"/>
              <a:t>@</a:t>
            </a:r>
            <a:r>
              <a:rPr lang="es-SV" b="1" dirty="0" err="1"/>
              <a:t>Valid</a:t>
            </a:r>
            <a:r>
              <a:rPr lang="es-SV" b="1" dirty="0"/>
              <a:t> </a:t>
            </a:r>
            <a:r>
              <a:rPr lang="es-SV" dirty="0"/>
              <a:t>es la encargada de ejecutar las validaciones que hemos definido por medio de anotaciones en nuestra clase de dominio (entidad)</a:t>
            </a:r>
          </a:p>
          <a:p>
            <a:r>
              <a:rPr lang="es-SV" dirty="0"/>
              <a:t>Esta anotación se implementa sobre el parámetro que enlaza a la entidad con el formulario, o en su defecto el que hemos anotado con </a:t>
            </a:r>
            <a:r>
              <a:rPr lang="es-SV" b="1" dirty="0"/>
              <a:t>@</a:t>
            </a:r>
            <a:r>
              <a:rPr lang="es-SV" b="1" dirty="0" err="1"/>
              <a:t>ModelAttribute</a:t>
            </a:r>
            <a:endParaRPr lang="es-SV" b="1" dirty="0"/>
          </a:p>
        </p:txBody>
      </p:sp>
    </p:spTree>
    <p:extLst>
      <p:ext uri="{BB962C8B-B14F-4D97-AF65-F5344CB8AC3E}">
        <p14:creationId xmlns:p14="http://schemas.microsoft.com/office/powerpoint/2010/main" val="10874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Validaremos las propiedades de Usuario</a:t>
            </a:r>
          </a:p>
        </p:txBody>
      </p:sp>
      <p:pic>
        <p:nvPicPr>
          <p:cNvPr id="4" name="Picture 3"/>
          <p:cNvPicPr>
            <a:picLocks noChangeAspect="1"/>
          </p:cNvPicPr>
          <p:nvPr/>
        </p:nvPicPr>
        <p:blipFill>
          <a:blip r:embed="rId3"/>
          <a:stretch>
            <a:fillRect/>
          </a:stretch>
        </p:blipFill>
        <p:spPr>
          <a:xfrm>
            <a:off x="838200" y="1690688"/>
            <a:ext cx="10135117" cy="3437903"/>
          </a:xfrm>
          <a:prstGeom prst="rect">
            <a:avLst/>
          </a:prstGeom>
        </p:spPr>
      </p:pic>
      <p:sp>
        <p:nvSpPr>
          <p:cNvPr id="5" name="TextBox 4"/>
          <p:cNvSpPr txBox="1"/>
          <p:nvPr/>
        </p:nvSpPr>
        <p:spPr>
          <a:xfrm>
            <a:off x="838200" y="5327374"/>
            <a:ext cx="10135117" cy="923330"/>
          </a:xfrm>
          <a:prstGeom prst="rect">
            <a:avLst/>
          </a:prstGeom>
          <a:noFill/>
          <a:ln>
            <a:solidFill>
              <a:schemeClr val="tx1"/>
            </a:solidFill>
          </a:ln>
        </p:spPr>
        <p:txBody>
          <a:bodyPr wrap="square" rtlCol="0">
            <a:spAutoFit/>
          </a:bodyPr>
          <a:lstStyle/>
          <a:p>
            <a:r>
              <a:rPr lang="es-SV" dirty="0"/>
              <a:t>De esta forma, anotando con @</a:t>
            </a:r>
            <a:r>
              <a:rPr lang="es-SV" dirty="0" err="1"/>
              <a:t>Valid</a:t>
            </a:r>
            <a:r>
              <a:rPr lang="es-SV" dirty="0"/>
              <a:t> el parámetro </a:t>
            </a:r>
            <a:r>
              <a:rPr lang="es-SV" dirty="0" err="1"/>
              <a:t>user</a:t>
            </a:r>
            <a:r>
              <a:rPr lang="es-SV" dirty="0"/>
              <a:t>, le decimos a Spring que queremos que ejecute las validaciones puestas a nivel de dominio (entidad). Luego, en el objeto </a:t>
            </a:r>
            <a:r>
              <a:rPr lang="es-SV" dirty="0" err="1"/>
              <a:t>result</a:t>
            </a:r>
            <a:r>
              <a:rPr lang="es-SV" dirty="0"/>
              <a:t> (</a:t>
            </a:r>
            <a:r>
              <a:rPr lang="es-SV" dirty="0" err="1"/>
              <a:t>BindingResult</a:t>
            </a:r>
            <a:r>
              <a:rPr lang="es-SV" dirty="0"/>
              <a:t>) obtendremos el resultado. Si hay errores en la validación entonces retornaremos a la página </a:t>
            </a:r>
            <a:r>
              <a:rPr lang="es-SV" b="1" dirty="0" err="1"/>
              <a:t>main.jsp</a:t>
            </a:r>
            <a:endParaRPr lang="es-SV" dirty="0"/>
          </a:p>
        </p:txBody>
      </p:sp>
    </p:spTree>
    <p:extLst>
      <p:ext uri="{BB962C8B-B14F-4D97-AF65-F5344CB8AC3E}">
        <p14:creationId xmlns:p14="http://schemas.microsoft.com/office/powerpoint/2010/main" val="26391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Spring también nos ayuda a mostrar un mensaje en caso de algún error</a:t>
            </a:r>
          </a:p>
        </p:txBody>
      </p:sp>
      <p:sp>
        <p:nvSpPr>
          <p:cNvPr id="3" name="Content Placeholder 2"/>
          <p:cNvSpPr>
            <a:spLocks noGrp="1"/>
          </p:cNvSpPr>
          <p:nvPr>
            <p:ph idx="1"/>
          </p:nvPr>
        </p:nvSpPr>
        <p:spPr>
          <a:xfrm>
            <a:off x="1120000" y="1825625"/>
            <a:ext cx="10233800" cy="1818723"/>
          </a:xfrm>
        </p:spPr>
        <p:txBody>
          <a:bodyPr/>
          <a:lstStyle/>
          <a:p>
            <a:r>
              <a:rPr lang="es-SV" dirty="0"/>
              <a:t>Spring no solamente nos ayuda a validar y verificar si existe algún error con la interface </a:t>
            </a:r>
            <a:r>
              <a:rPr lang="es-SV" dirty="0" err="1"/>
              <a:t>BindingResult</a:t>
            </a:r>
            <a:r>
              <a:rPr lang="es-SV" dirty="0"/>
              <a:t>, sino que también nos permite incrustar algún mensaje de error directamente en la JSP.</a:t>
            </a:r>
          </a:p>
          <a:p>
            <a:r>
              <a:rPr lang="es-SV" dirty="0"/>
              <a:t>Para esto utilizamos el </a:t>
            </a:r>
            <a:r>
              <a:rPr lang="es-SV" dirty="0" err="1"/>
              <a:t>tag</a:t>
            </a:r>
            <a:r>
              <a:rPr lang="es-SV" dirty="0"/>
              <a:t> &lt;</a:t>
            </a:r>
            <a:r>
              <a:rPr lang="es-SV" dirty="0" err="1"/>
              <a:t>form:errors</a:t>
            </a:r>
            <a:r>
              <a:rPr lang="es-SV" dirty="0"/>
              <a:t> .. /&gt;</a:t>
            </a:r>
          </a:p>
        </p:txBody>
      </p:sp>
      <p:pic>
        <p:nvPicPr>
          <p:cNvPr id="4" name="Picture 3"/>
          <p:cNvPicPr>
            <a:picLocks noChangeAspect="1"/>
          </p:cNvPicPr>
          <p:nvPr/>
        </p:nvPicPr>
        <p:blipFill>
          <a:blip r:embed="rId2"/>
          <a:stretch>
            <a:fillRect/>
          </a:stretch>
        </p:blipFill>
        <p:spPr>
          <a:xfrm>
            <a:off x="1820229" y="3938311"/>
            <a:ext cx="8551542" cy="1972158"/>
          </a:xfrm>
          <a:prstGeom prst="rect">
            <a:avLst/>
          </a:prstGeom>
        </p:spPr>
      </p:pic>
    </p:spTree>
    <p:extLst>
      <p:ext uri="{BB962C8B-B14F-4D97-AF65-F5344CB8AC3E}">
        <p14:creationId xmlns:p14="http://schemas.microsoft.com/office/powerpoint/2010/main" val="12005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SV" dirty="0"/>
              <a:t>Obtendremos, al ejecutar la validación y se encuentren errores, lo siguiente</a:t>
            </a:r>
          </a:p>
        </p:txBody>
      </p:sp>
      <p:pic>
        <p:nvPicPr>
          <p:cNvPr id="5" name="Picture 4"/>
          <p:cNvPicPr>
            <a:picLocks noChangeAspect="1"/>
          </p:cNvPicPr>
          <p:nvPr/>
        </p:nvPicPr>
        <p:blipFill>
          <a:blip r:embed="rId2"/>
          <a:stretch>
            <a:fillRect/>
          </a:stretch>
        </p:blipFill>
        <p:spPr>
          <a:xfrm>
            <a:off x="2433668" y="2277510"/>
            <a:ext cx="7324663" cy="2122212"/>
          </a:xfrm>
          <a:prstGeom prst="rect">
            <a:avLst/>
          </a:prstGeom>
        </p:spPr>
      </p:pic>
      <p:sp>
        <p:nvSpPr>
          <p:cNvPr id="6" name="TextBox 5"/>
          <p:cNvSpPr txBox="1"/>
          <p:nvPr/>
        </p:nvSpPr>
        <p:spPr>
          <a:xfrm>
            <a:off x="1007165" y="4717774"/>
            <a:ext cx="10084905" cy="923330"/>
          </a:xfrm>
          <a:prstGeom prst="rect">
            <a:avLst/>
          </a:prstGeom>
          <a:noFill/>
          <a:ln>
            <a:solidFill>
              <a:schemeClr val="tx1"/>
            </a:solidFill>
          </a:ln>
        </p:spPr>
        <p:txBody>
          <a:bodyPr wrap="square" rtlCol="0">
            <a:spAutoFit/>
          </a:bodyPr>
          <a:lstStyle/>
          <a:p>
            <a:r>
              <a:rPr lang="es-SV" dirty="0"/>
              <a:t>Spring, debido a que hubieron errores en la validación (en este caso dejamos el campo </a:t>
            </a:r>
            <a:r>
              <a:rPr lang="es-SV" b="1" dirty="0"/>
              <a:t>contraseña </a:t>
            </a:r>
            <a:r>
              <a:rPr lang="es-SV" dirty="0"/>
              <a:t>vacío), redirige a la vista (</a:t>
            </a:r>
            <a:r>
              <a:rPr lang="es-SV" dirty="0" err="1"/>
              <a:t>main.jsp</a:t>
            </a:r>
            <a:r>
              <a:rPr lang="es-SV" dirty="0"/>
              <a:t>) y busca el </a:t>
            </a:r>
            <a:r>
              <a:rPr lang="es-SV" dirty="0" err="1"/>
              <a:t>tag</a:t>
            </a:r>
            <a:r>
              <a:rPr lang="es-SV" dirty="0"/>
              <a:t> &lt;</a:t>
            </a:r>
            <a:r>
              <a:rPr lang="es-SV" dirty="0" err="1"/>
              <a:t>form:errors</a:t>
            </a:r>
            <a:r>
              <a:rPr lang="es-SV" dirty="0"/>
              <a:t> .. /&gt; cuyo </a:t>
            </a:r>
            <a:r>
              <a:rPr lang="es-SV" b="1" dirty="0" err="1"/>
              <a:t>path</a:t>
            </a:r>
            <a:r>
              <a:rPr lang="es-SV" b="1" dirty="0"/>
              <a:t> </a:t>
            </a:r>
            <a:r>
              <a:rPr lang="es-SV" dirty="0"/>
              <a:t>tenga el valor de la propiedad a la que está asociado el error, y muestra un mensaje con el error.</a:t>
            </a:r>
          </a:p>
        </p:txBody>
      </p:sp>
    </p:spTree>
    <p:extLst>
      <p:ext uri="{BB962C8B-B14F-4D97-AF65-F5344CB8AC3E}">
        <p14:creationId xmlns:p14="http://schemas.microsoft.com/office/powerpoint/2010/main" val="202046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400" dirty="0"/>
              <a:t>La propiedad “</a:t>
            </a:r>
            <a:r>
              <a:rPr lang="es-SV" sz="4400" dirty="0" err="1"/>
              <a:t>message</a:t>
            </a:r>
            <a:r>
              <a:rPr lang="es-SV" sz="4400" dirty="0"/>
              <a:t>” de las validaciones nos permite </a:t>
            </a:r>
            <a:r>
              <a:rPr lang="es-SV" sz="4400" dirty="0" err="1"/>
              <a:t>customizar</a:t>
            </a:r>
            <a:r>
              <a:rPr lang="es-SV" sz="4400" dirty="0"/>
              <a:t> el mensaje de error</a:t>
            </a:r>
          </a:p>
        </p:txBody>
      </p:sp>
      <p:sp>
        <p:nvSpPr>
          <p:cNvPr id="3" name="Content Placeholder 2"/>
          <p:cNvSpPr>
            <a:spLocks noGrp="1"/>
          </p:cNvSpPr>
          <p:nvPr>
            <p:ph idx="1"/>
          </p:nvPr>
        </p:nvSpPr>
        <p:spPr>
          <a:xfrm>
            <a:off x="1120000" y="1825625"/>
            <a:ext cx="10233800" cy="1831975"/>
          </a:xfrm>
        </p:spPr>
        <p:txBody>
          <a:bodyPr>
            <a:normAutofit/>
          </a:bodyPr>
          <a:lstStyle/>
          <a:p>
            <a:r>
              <a:rPr lang="es-SV" dirty="0"/>
              <a:t>Es posible utilizar otro mensaje distinto al que trae por defecto </a:t>
            </a:r>
            <a:r>
              <a:rPr lang="es-SV" dirty="0" err="1"/>
              <a:t>spring</a:t>
            </a:r>
            <a:r>
              <a:rPr lang="es-SV" dirty="0"/>
              <a:t>.</a:t>
            </a:r>
          </a:p>
          <a:p>
            <a:r>
              <a:rPr lang="es-SV" dirty="0"/>
              <a:t>Para esto agregamos la propiedad “</a:t>
            </a:r>
            <a:r>
              <a:rPr lang="es-SV" dirty="0" err="1"/>
              <a:t>message</a:t>
            </a:r>
            <a:r>
              <a:rPr lang="es-SV" dirty="0"/>
              <a:t>” a la anotación de validación.</a:t>
            </a:r>
          </a:p>
        </p:txBody>
      </p:sp>
      <p:pic>
        <p:nvPicPr>
          <p:cNvPr id="4" name="Picture 3"/>
          <p:cNvPicPr>
            <a:picLocks noChangeAspect="1"/>
          </p:cNvPicPr>
          <p:nvPr/>
        </p:nvPicPr>
        <p:blipFill>
          <a:blip r:embed="rId2"/>
          <a:stretch>
            <a:fillRect/>
          </a:stretch>
        </p:blipFill>
        <p:spPr>
          <a:xfrm>
            <a:off x="1473682" y="4163598"/>
            <a:ext cx="9241040" cy="1336054"/>
          </a:xfrm>
          <a:prstGeom prst="rect">
            <a:avLst/>
          </a:prstGeom>
        </p:spPr>
      </p:pic>
    </p:spTree>
    <p:extLst>
      <p:ext uri="{BB962C8B-B14F-4D97-AF65-F5344CB8AC3E}">
        <p14:creationId xmlns:p14="http://schemas.microsoft.com/office/powerpoint/2010/main" val="131431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800" dirty="0"/>
              <a:t>Al ejecutar Spring la validación, obtendremos los mensajes configurados</a:t>
            </a:r>
          </a:p>
        </p:txBody>
      </p:sp>
      <p:pic>
        <p:nvPicPr>
          <p:cNvPr id="7" name="Picture 6"/>
          <p:cNvPicPr>
            <a:picLocks noChangeAspect="1"/>
          </p:cNvPicPr>
          <p:nvPr/>
        </p:nvPicPr>
        <p:blipFill>
          <a:blip r:embed="rId2"/>
          <a:stretch>
            <a:fillRect/>
          </a:stretch>
        </p:blipFill>
        <p:spPr>
          <a:xfrm>
            <a:off x="1386803" y="2284343"/>
            <a:ext cx="9418394" cy="2340666"/>
          </a:xfrm>
          <a:prstGeom prst="rect">
            <a:avLst/>
          </a:prstGeom>
        </p:spPr>
      </p:pic>
    </p:spTree>
    <p:extLst>
      <p:ext uri="{BB962C8B-B14F-4D97-AF65-F5344CB8AC3E}">
        <p14:creationId xmlns:p14="http://schemas.microsoft.com/office/powerpoint/2010/main" val="66226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SV" sz="4000" dirty="0"/>
              <a:t>El manejo de formularios es básico en una aplicación web empresarial</a:t>
            </a:r>
          </a:p>
        </p:txBody>
      </p:sp>
      <p:sp>
        <p:nvSpPr>
          <p:cNvPr id="7" name="TextBox 6"/>
          <p:cNvSpPr txBox="1"/>
          <p:nvPr/>
        </p:nvSpPr>
        <p:spPr>
          <a:xfrm>
            <a:off x="838200" y="1690688"/>
            <a:ext cx="10134600" cy="3970318"/>
          </a:xfrm>
          <a:prstGeom prst="rect">
            <a:avLst/>
          </a:prstGeom>
          <a:noFill/>
        </p:spPr>
        <p:txBody>
          <a:bodyPr wrap="square" rtlCol="0">
            <a:spAutoFit/>
          </a:bodyPr>
          <a:lstStyle/>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Por ejemplo para autenticarnos a un sistema, llenar una encuesta, ingresar datos de contabilidad,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etc</a:t>
            </a:r>
            <a:endPar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Para esto utilizamos el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tag</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&lt;</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form</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&gt; de HTML para definir un formulario que el usuario puede completar</a:t>
            </a: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Dentro de este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tag</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definimos todos los campos que conformarán nuestra forma con el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tag</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&lt;input&gt;</a:t>
            </a:r>
          </a:p>
          <a:p>
            <a:pPr marL="342900" indent="-342900">
              <a:buFont typeface="Arial" panose="020B0604020202020204" pitchFamily="34" charset="0"/>
              <a:buChar char="•"/>
            </a:pP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Terminando con un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tag</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&lt;input&gt; de tipo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submit</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que será el encargado de enviar los datos del formulario al </a:t>
            </a:r>
            <a:r>
              <a:rPr lang="es-SV" sz="28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servlet</a:t>
            </a:r>
            <a:r>
              <a:rPr lang="es-SV" sz="28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método controlador, etc.</a:t>
            </a:r>
          </a:p>
        </p:txBody>
      </p:sp>
    </p:spTree>
    <p:extLst>
      <p:ext uri="{BB962C8B-B14F-4D97-AF65-F5344CB8AC3E}">
        <p14:creationId xmlns:p14="http://schemas.microsoft.com/office/powerpoint/2010/main" val="23146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¿Cómo manejamos los parámetros del formulario?</a:t>
            </a:r>
          </a:p>
        </p:txBody>
      </p:sp>
      <p:sp>
        <p:nvSpPr>
          <p:cNvPr id="3" name="Content Placeholder 2"/>
          <p:cNvSpPr>
            <a:spLocks noGrp="1"/>
          </p:cNvSpPr>
          <p:nvPr>
            <p:ph idx="1"/>
          </p:nvPr>
        </p:nvSpPr>
        <p:spPr>
          <a:xfrm>
            <a:off x="1120000" y="1825625"/>
            <a:ext cx="10233800" cy="2931905"/>
          </a:xfrm>
        </p:spPr>
        <p:txBody>
          <a:bodyPr/>
          <a:lstStyle/>
          <a:p>
            <a:r>
              <a:rPr lang="es-SV" dirty="0"/>
              <a:t>De la forma antigua, utilizando el método </a:t>
            </a:r>
            <a:r>
              <a:rPr lang="es-SV" dirty="0" err="1"/>
              <a:t>getParameter</a:t>
            </a:r>
            <a:r>
              <a:rPr lang="es-SV" dirty="0"/>
              <a:t> del objeto </a:t>
            </a:r>
            <a:r>
              <a:rPr lang="es-SV" dirty="0" err="1"/>
              <a:t>HttpServletRequest</a:t>
            </a:r>
            <a:endParaRPr lang="es-SV" dirty="0"/>
          </a:p>
          <a:p>
            <a:r>
              <a:rPr lang="es-SV" dirty="0"/>
              <a:t>Utilizando la anotación </a:t>
            </a:r>
            <a:r>
              <a:rPr lang="es-SV" b="1" dirty="0"/>
              <a:t>@</a:t>
            </a:r>
            <a:r>
              <a:rPr lang="es-SV" b="1" dirty="0" err="1"/>
              <a:t>RequestParam</a:t>
            </a:r>
            <a:r>
              <a:rPr lang="es-SV" b="1" dirty="0"/>
              <a:t> </a:t>
            </a:r>
            <a:r>
              <a:rPr lang="es-SV" dirty="0"/>
              <a:t>de </a:t>
            </a:r>
            <a:r>
              <a:rPr lang="es-SV" dirty="0" err="1"/>
              <a:t>SpringMVC</a:t>
            </a:r>
            <a:r>
              <a:rPr lang="es-SV" dirty="0"/>
              <a:t>, que será el encargado de enlazar los parámetros del método controlador a cada parámetro del formulario</a:t>
            </a:r>
          </a:p>
          <a:p>
            <a:pPr lvl="1"/>
            <a:r>
              <a:rPr lang="es-SV" dirty="0"/>
              <a:t>Ya enlazados, los parámetros se trabajan como cualquier otra variable de Java</a:t>
            </a:r>
          </a:p>
          <a:p>
            <a:pPr marL="457200" lvl="1" indent="0">
              <a:buNone/>
            </a:pPr>
            <a:endParaRPr lang="es-SV" dirty="0"/>
          </a:p>
        </p:txBody>
      </p:sp>
      <p:sp>
        <p:nvSpPr>
          <p:cNvPr id="4" name="TextBox 3"/>
          <p:cNvSpPr txBox="1"/>
          <p:nvPr/>
        </p:nvSpPr>
        <p:spPr>
          <a:xfrm>
            <a:off x="1120000" y="4892467"/>
            <a:ext cx="979979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SV" dirty="0"/>
              <a:t>Sin embargo, la mayor parte del tiempo, nos daremos cuenta que la información que maneja un formulario es la representación de una entidad, comúnmente una tabla en una base de datos</a:t>
            </a:r>
          </a:p>
        </p:txBody>
      </p:sp>
    </p:spTree>
    <p:extLst>
      <p:ext uri="{BB962C8B-B14F-4D97-AF65-F5344CB8AC3E}">
        <p14:creationId xmlns:p14="http://schemas.microsoft.com/office/powerpoint/2010/main" val="39581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000" dirty="0"/>
              <a:t>Spring MVC provee la anotación @</a:t>
            </a:r>
            <a:r>
              <a:rPr lang="es-SV" sz="4000" dirty="0" err="1"/>
              <a:t>ModelAttribute</a:t>
            </a:r>
            <a:r>
              <a:rPr lang="es-SV" sz="4000" dirty="0"/>
              <a:t> para aprovechar esta situación</a:t>
            </a:r>
          </a:p>
        </p:txBody>
      </p:sp>
      <p:sp>
        <p:nvSpPr>
          <p:cNvPr id="3" name="Content Placeholder 2"/>
          <p:cNvSpPr>
            <a:spLocks noGrp="1"/>
          </p:cNvSpPr>
          <p:nvPr>
            <p:ph idx="1"/>
          </p:nvPr>
        </p:nvSpPr>
        <p:spPr>
          <a:xfrm>
            <a:off x="583097" y="1825625"/>
            <a:ext cx="11052312" cy="4351338"/>
          </a:xfrm>
        </p:spPr>
        <p:txBody>
          <a:bodyPr>
            <a:normAutofit/>
          </a:bodyPr>
          <a:lstStyle/>
          <a:p>
            <a:r>
              <a:rPr lang="es-SV" sz="2400" dirty="0"/>
              <a:t>Esta anotación nos permite enlazar un formulario con una entidad de nuestro proyecto</a:t>
            </a:r>
          </a:p>
          <a:p>
            <a:pPr lvl="1"/>
            <a:r>
              <a:rPr lang="es-SV" sz="2000" dirty="0"/>
              <a:t>Normalmente estas entidades se encontrarán en un paquete llamado “dominio” o “</a:t>
            </a:r>
            <a:r>
              <a:rPr lang="es-SV" sz="2000" dirty="0" err="1"/>
              <a:t>domain</a:t>
            </a:r>
            <a:r>
              <a:rPr lang="es-SV" sz="2000" dirty="0"/>
              <a:t>”, las cuales pueden ser generadas por el ORM que estamos utilizando (</a:t>
            </a:r>
            <a:r>
              <a:rPr lang="es-SV" sz="2000" dirty="0" err="1"/>
              <a:t>Hibernate</a:t>
            </a:r>
            <a:r>
              <a:rPr lang="es-SV" sz="2000" dirty="0"/>
              <a:t>)</a:t>
            </a:r>
          </a:p>
          <a:p>
            <a:r>
              <a:rPr lang="es-SV" sz="2400" dirty="0"/>
              <a:t>Para asociar un formulario a una entidad manejada por Spring se utiliza la propiedad “</a:t>
            </a:r>
            <a:r>
              <a:rPr lang="es-SV" sz="2400" dirty="0" err="1"/>
              <a:t>modelAttribute</a:t>
            </a:r>
            <a:r>
              <a:rPr lang="es-SV" sz="2400" dirty="0"/>
              <a:t>” del </a:t>
            </a:r>
            <a:r>
              <a:rPr lang="es-SV" sz="2400" dirty="0" err="1"/>
              <a:t>form</a:t>
            </a:r>
            <a:endParaRPr lang="es-SV" sz="2400" dirty="0"/>
          </a:p>
          <a:p>
            <a:r>
              <a:rPr lang="es-SV" sz="2400" dirty="0"/>
              <a:t>Sin embargo, esta propiedad no está presente en el </a:t>
            </a:r>
            <a:r>
              <a:rPr lang="es-SV" sz="2400" dirty="0" err="1"/>
              <a:t>tag</a:t>
            </a:r>
            <a:r>
              <a:rPr lang="es-SV" sz="2400" dirty="0"/>
              <a:t> </a:t>
            </a:r>
            <a:r>
              <a:rPr lang="es-SV" sz="2400" b="1" dirty="0" err="1"/>
              <a:t>form</a:t>
            </a:r>
            <a:r>
              <a:rPr lang="es-SV" sz="2400" b="1" dirty="0"/>
              <a:t>. </a:t>
            </a:r>
            <a:r>
              <a:rPr lang="es-SV" sz="2400" dirty="0"/>
              <a:t>Para esto Spring extiende la funcionalidad de estos </a:t>
            </a:r>
            <a:r>
              <a:rPr lang="es-SV" sz="2400" dirty="0" err="1"/>
              <a:t>tags</a:t>
            </a:r>
            <a:endParaRPr lang="es-SV" sz="2400" dirty="0"/>
          </a:p>
          <a:p>
            <a:pPr lvl="1"/>
            <a:r>
              <a:rPr lang="es-SV" sz="2000" dirty="0"/>
              <a:t>Este provee de las propiedades necesarias para enlazar un formulario con sus campos a una entidad con sus propiedades</a:t>
            </a:r>
          </a:p>
          <a:p>
            <a:r>
              <a:rPr lang="es-SV" sz="2400" dirty="0"/>
              <a:t>Para utilizar esta extensión debemos de incluir el siguiente encabezado en la JSP:</a:t>
            </a:r>
          </a:p>
        </p:txBody>
      </p:sp>
      <p:pic>
        <p:nvPicPr>
          <p:cNvPr id="4" name="Picture 3"/>
          <p:cNvPicPr>
            <a:picLocks noChangeAspect="1"/>
          </p:cNvPicPr>
          <p:nvPr/>
        </p:nvPicPr>
        <p:blipFill>
          <a:blip r:embed="rId2"/>
          <a:stretch>
            <a:fillRect/>
          </a:stretch>
        </p:blipFill>
        <p:spPr>
          <a:xfrm>
            <a:off x="1462691" y="5990777"/>
            <a:ext cx="9266618" cy="287337"/>
          </a:xfrm>
          <a:prstGeom prst="rect">
            <a:avLst/>
          </a:prstGeom>
        </p:spPr>
      </p:pic>
    </p:spTree>
    <p:extLst>
      <p:ext uri="{BB962C8B-B14F-4D97-AF65-F5344CB8AC3E}">
        <p14:creationId xmlns:p14="http://schemas.microsoft.com/office/powerpoint/2010/main" val="12044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SV" sz="4000" dirty="0"/>
              <a:t>Utilizamos la extensión del tag “</a:t>
            </a:r>
            <a:r>
              <a:rPr lang="es-SV" sz="4000" dirty="0" err="1"/>
              <a:t>form</a:t>
            </a:r>
            <a:r>
              <a:rPr lang="es-SV" sz="4000" dirty="0"/>
              <a:t>”</a:t>
            </a:r>
          </a:p>
        </p:txBody>
      </p:sp>
      <p:sp>
        <p:nvSpPr>
          <p:cNvPr id="3" name="Content Placeholder 2"/>
          <p:cNvSpPr>
            <a:spLocks noGrp="1"/>
          </p:cNvSpPr>
          <p:nvPr>
            <p:ph idx="1"/>
          </p:nvPr>
        </p:nvSpPr>
        <p:spPr>
          <a:xfrm>
            <a:off x="1120000" y="1825625"/>
            <a:ext cx="10233800" cy="1063349"/>
          </a:xfrm>
        </p:spPr>
        <p:txBody>
          <a:bodyPr>
            <a:normAutofit lnSpcReduction="10000"/>
          </a:bodyPr>
          <a:lstStyle/>
          <a:p>
            <a:pPr marL="0" indent="0">
              <a:buNone/>
            </a:pPr>
            <a:r>
              <a:rPr lang="es-SV" sz="2400" dirty="0"/>
              <a:t>Ejemplo: Queremos enlazar el inicio de sesión a una entidad “Usuario”. Tendríamos la siguiente forma en la JSP (utilizando el </a:t>
            </a:r>
            <a:r>
              <a:rPr lang="es-SV" sz="2400" dirty="0" err="1"/>
              <a:t>tag</a:t>
            </a:r>
            <a:r>
              <a:rPr lang="es-SV" sz="2400" dirty="0"/>
              <a:t> &lt;</a:t>
            </a:r>
            <a:r>
              <a:rPr lang="es-SV" sz="2400" dirty="0" err="1"/>
              <a:t>form:form</a:t>
            </a:r>
            <a:r>
              <a:rPr lang="es-SV" sz="2400" dirty="0"/>
              <a:t>&gt; de Spring)</a:t>
            </a:r>
          </a:p>
        </p:txBody>
      </p:sp>
      <p:pic>
        <p:nvPicPr>
          <p:cNvPr id="4" name="Picture 3"/>
          <p:cNvPicPr>
            <a:picLocks noChangeAspect="1"/>
          </p:cNvPicPr>
          <p:nvPr/>
        </p:nvPicPr>
        <p:blipFill>
          <a:blip r:embed="rId2"/>
          <a:stretch>
            <a:fillRect/>
          </a:stretch>
        </p:blipFill>
        <p:spPr>
          <a:xfrm>
            <a:off x="838199" y="3023911"/>
            <a:ext cx="10966455" cy="3310628"/>
          </a:xfrm>
          <a:prstGeom prst="rect">
            <a:avLst/>
          </a:prstGeom>
        </p:spPr>
      </p:pic>
    </p:spTree>
    <p:extLst>
      <p:ext uri="{BB962C8B-B14F-4D97-AF65-F5344CB8AC3E}">
        <p14:creationId xmlns:p14="http://schemas.microsoft.com/office/powerpoint/2010/main" val="239606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SV" dirty="0"/>
              <a:t>Revisemos lo que se ha cambiado</a:t>
            </a:r>
          </a:p>
        </p:txBody>
      </p:sp>
      <p:sp>
        <p:nvSpPr>
          <p:cNvPr id="6" name="TextBox 5"/>
          <p:cNvSpPr txBox="1"/>
          <p:nvPr/>
        </p:nvSpPr>
        <p:spPr>
          <a:xfrm>
            <a:off x="692426" y="1978488"/>
            <a:ext cx="10891722" cy="923330"/>
          </a:xfrm>
          <a:prstGeom prst="rect">
            <a:avLst/>
          </a:prstGeom>
          <a:noFill/>
        </p:spPr>
        <p:txBody>
          <a:bodyPr wrap="square" rtlCol="0">
            <a:spAutoFit/>
          </a:bodyPr>
          <a:lstStyle/>
          <a:p>
            <a:r>
              <a:rPr lang="es-SV" dirty="0"/>
              <a:t>Estamos creando un formulario con el tag &lt;</a:t>
            </a:r>
            <a:r>
              <a:rPr lang="es-SV" dirty="0" err="1"/>
              <a:t>form:form</a:t>
            </a:r>
            <a:r>
              <a:rPr lang="es-SV" dirty="0"/>
              <a:t>&gt; de Spring, una de sus propiedades es </a:t>
            </a:r>
            <a:r>
              <a:rPr lang="es-SV" b="1" dirty="0" err="1"/>
              <a:t>modelAttribute</a:t>
            </a:r>
            <a:r>
              <a:rPr lang="es-SV" b="1" dirty="0"/>
              <a:t>=“usuario”</a:t>
            </a:r>
            <a:r>
              <a:rPr lang="es-SV" dirty="0"/>
              <a:t>. Con esto le decimos que queremos que nos enlace este formulario con una entidad usuario, la cual es enviada como objeto por el controlador en el </a:t>
            </a:r>
            <a:r>
              <a:rPr lang="es-SV" dirty="0" err="1"/>
              <a:t>ModelAndView</a:t>
            </a:r>
            <a:endParaRPr lang="es-SV" dirty="0"/>
          </a:p>
        </p:txBody>
      </p:sp>
      <p:pic>
        <p:nvPicPr>
          <p:cNvPr id="7" name="Picture 6"/>
          <p:cNvPicPr>
            <a:picLocks noChangeAspect="1"/>
          </p:cNvPicPr>
          <p:nvPr/>
        </p:nvPicPr>
        <p:blipFill>
          <a:blip r:embed="rId2"/>
          <a:stretch>
            <a:fillRect/>
          </a:stretch>
        </p:blipFill>
        <p:spPr>
          <a:xfrm>
            <a:off x="692426" y="1672858"/>
            <a:ext cx="10891722" cy="225804"/>
          </a:xfrm>
          <a:prstGeom prst="rect">
            <a:avLst/>
          </a:prstGeom>
        </p:spPr>
      </p:pic>
      <p:pic>
        <p:nvPicPr>
          <p:cNvPr id="8" name="Picture 7"/>
          <p:cNvPicPr>
            <a:picLocks noChangeAspect="1"/>
          </p:cNvPicPr>
          <p:nvPr/>
        </p:nvPicPr>
        <p:blipFill>
          <a:blip r:embed="rId3"/>
          <a:stretch>
            <a:fillRect/>
          </a:stretch>
        </p:blipFill>
        <p:spPr>
          <a:xfrm>
            <a:off x="692426" y="3006985"/>
            <a:ext cx="6218342" cy="1133863"/>
          </a:xfrm>
          <a:prstGeom prst="rect">
            <a:avLst/>
          </a:prstGeom>
        </p:spPr>
      </p:pic>
      <p:sp>
        <p:nvSpPr>
          <p:cNvPr id="9" name="TextBox 8"/>
          <p:cNvSpPr txBox="1"/>
          <p:nvPr/>
        </p:nvSpPr>
        <p:spPr>
          <a:xfrm>
            <a:off x="650139" y="4246015"/>
            <a:ext cx="10891722" cy="2308324"/>
          </a:xfrm>
          <a:prstGeom prst="rect">
            <a:avLst/>
          </a:prstGeom>
          <a:noFill/>
        </p:spPr>
        <p:txBody>
          <a:bodyPr wrap="square" rtlCol="0">
            <a:spAutoFit/>
          </a:bodyPr>
          <a:lstStyle/>
          <a:p>
            <a:r>
              <a:rPr lang="es-SV" dirty="0"/>
              <a:t>De igual forma agregamos los campos para que la persona introduzca su usuario y contraseña, sin embargo hoy utilizaremos el </a:t>
            </a:r>
            <a:r>
              <a:rPr lang="es-SV" dirty="0" err="1"/>
              <a:t>tag</a:t>
            </a:r>
            <a:r>
              <a:rPr lang="es-SV" dirty="0"/>
              <a:t> de Spring &lt;</a:t>
            </a:r>
            <a:r>
              <a:rPr lang="es-SV" dirty="0" err="1"/>
              <a:t>form:input</a:t>
            </a:r>
            <a:r>
              <a:rPr lang="es-SV" dirty="0"/>
              <a:t>&gt;. Este tag funciona igual al tag &lt;input&gt; de HTML, sin embargo añade la propiedad </a:t>
            </a:r>
            <a:r>
              <a:rPr lang="es-SV" b="1" dirty="0" err="1"/>
              <a:t>path</a:t>
            </a:r>
            <a:r>
              <a:rPr lang="es-SV" dirty="0"/>
              <a:t>, la cual tendrá como valor la propiedad de clase de la entidad a la cual estará enlazada el campo.</a:t>
            </a:r>
          </a:p>
          <a:p>
            <a:r>
              <a:rPr lang="en-US" dirty="0"/>
              <a:t>L</a:t>
            </a:r>
            <a:r>
              <a:rPr lang="es-SV" dirty="0"/>
              <a:t>a propiedad </a:t>
            </a:r>
            <a:r>
              <a:rPr lang="es-SV" b="1" dirty="0" err="1"/>
              <a:t>path</a:t>
            </a:r>
            <a:r>
              <a:rPr lang="es-SV" b="1" dirty="0"/>
              <a:t> </a:t>
            </a:r>
            <a:r>
              <a:rPr lang="es-SV" dirty="0"/>
              <a:t>de hecho, utiliza los métodos </a:t>
            </a:r>
            <a:r>
              <a:rPr lang="es-SV" dirty="0" err="1" smtClean="0"/>
              <a:t>getters</a:t>
            </a:r>
            <a:r>
              <a:rPr lang="es-SV" dirty="0" smtClean="0"/>
              <a:t> </a:t>
            </a:r>
            <a:r>
              <a:rPr lang="es-SV" dirty="0"/>
              <a:t>de la clase para acceder a las propiedades, y por convención de la especificación 1.01 de JavaBeans, se escribe en la propiedad </a:t>
            </a:r>
            <a:r>
              <a:rPr lang="es-SV" b="1" dirty="0" err="1"/>
              <a:t>path</a:t>
            </a:r>
            <a:r>
              <a:rPr lang="es-SV" b="1" dirty="0"/>
              <a:t> </a:t>
            </a:r>
            <a:r>
              <a:rPr lang="es-SV" dirty="0"/>
              <a:t>el nombre del método</a:t>
            </a:r>
            <a:r>
              <a:rPr lang="es-SV" b="1" dirty="0"/>
              <a:t> set </a:t>
            </a:r>
            <a:r>
              <a:rPr lang="es-SV" dirty="0"/>
              <a:t>sin el prefijo </a:t>
            </a:r>
            <a:r>
              <a:rPr lang="es-SV" b="1" dirty="0"/>
              <a:t>set, </a:t>
            </a:r>
            <a:r>
              <a:rPr lang="es-SV" dirty="0"/>
              <a:t>esto es, si queremos referenciar la propiedad </a:t>
            </a:r>
            <a:r>
              <a:rPr lang="es-SV" b="1" dirty="0"/>
              <a:t>usuario</a:t>
            </a:r>
            <a:r>
              <a:rPr lang="es-SV" dirty="0"/>
              <a:t>, y su método set es </a:t>
            </a:r>
            <a:r>
              <a:rPr lang="es-SV" b="1" dirty="0" err="1"/>
              <a:t>setUsuario</a:t>
            </a:r>
            <a:r>
              <a:rPr lang="es-SV" b="1" dirty="0"/>
              <a:t>, </a:t>
            </a:r>
            <a:r>
              <a:rPr lang="es-SV" dirty="0"/>
              <a:t>se hará referencia con </a:t>
            </a:r>
            <a:r>
              <a:rPr lang="es-SV" b="1" dirty="0" err="1"/>
              <a:t>path</a:t>
            </a:r>
            <a:r>
              <a:rPr lang="es-SV" b="1" dirty="0"/>
              <a:t>=“usuario”</a:t>
            </a:r>
            <a:r>
              <a:rPr lang="es-SV" dirty="0"/>
              <a:t>, si el método set es </a:t>
            </a:r>
            <a:r>
              <a:rPr lang="es-SV" b="1" dirty="0" err="1"/>
              <a:t>setUsername</a:t>
            </a:r>
            <a:r>
              <a:rPr lang="es-SV" dirty="0"/>
              <a:t>, se hará referencia a dicha propiedad como </a:t>
            </a:r>
            <a:r>
              <a:rPr lang="es-SV" b="1" dirty="0" err="1"/>
              <a:t>path</a:t>
            </a:r>
            <a:r>
              <a:rPr lang="es-SV" b="1" dirty="0"/>
              <a:t>=“</a:t>
            </a:r>
            <a:r>
              <a:rPr lang="es-SV" b="1" dirty="0" err="1"/>
              <a:t>username</a:t>
            </a:r>
            <a:r>
              <a:rPr lang="es-SV" b="1" dirty="0"/>
              <a:t>”</a:t>
            </a:r>
            <a:r>
              <a:rPr lang="es-SV" dirty="0"/>
              <a:t>.</a:t>
            </a:r>
          </a:p>
        </p:txBody>
      </p:sp>
    </p:spTree>
    <p:extLst>
      <p:ext uri="{BB962C8B-B14F-4D97-AF65-F5344CB8AC3E}">
        <p14:creationId xmlns:p14="http://schemas.microsoft.com/office/powerpoint/2010/main" val="411427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Ahora crearemos la clase dominio con la que enlazaremos el formulario</a:t>
            </a:r>
          </a:p>
        </p:txBody>
      </p:sp>
      <p:pic>
        <p:nvPicPr>
          <p:cNvPr id="5" name="Picture 4"/>
          <p:cNvPicPr>
            <a:picLocks noChangeAspect="1"/>
          </p:cNvPicPr>
          <p:nvPr/>
        </p:nvPicPr>
        <p:blipFill>
          <a:blip r:embed="rId2"/>
          <a:stretch>
            <a:fillRect/>
          </a:stretch>
        </p:blipFill>
        <p:spPr>
          <a:xfrm>
            <a:off x="3670556" y="1959458"/>
            <a:ext cx="4850888" cy="4348577"/>
          </a:xfrm>
          <a:prstGeom prst="rect">
            <a:avLst/>
          </a:prstGeom>
        </p:spPr>
      </p:pic>
    </p:spTree>
    <p:extLst>
      <p:ext uri="{BB962C8B-B14F-4D97-AF65-F5344CB8AC3E}">
        <p14:creationId xmlns:p14="http://schemas.microsoft.com/office/powerpoint/2010/main" val="32545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Luego debemos “inyectar” un objeto Usuario al modelo y devolverlo a la vista</a:t>
            </a:r>
          </a:p>
        </p:txBody>
      </p:sp>
      <p:sp>
        <p:nvSpPr>
          <p:cNvPr id="3" name="Content Placeholder 2"/>
          <p:cNvSpPr>
            <a:spLocks noGrp="1"/>
          </p:cNvSpPr>
          <p:nvPr>
            <p:ph idx="1"/>
          </p:nvPr>
        </p:nvSpPr>
        <p:spPr>
          <a:xfrm>
            <a:off x="1120000" y="1825625"/>
            <a:ext cx="10233800" cy="1288636"/>
          </a:xfrm>
        </p:spPr>
        <p:txBody>
          <a:bodyPr/>
          <a:lstStyle/>
          <a:p>
            <a:r>
              <a:rPr lang="es-SV" dirty="0"/>
              <a:t>En nuestro ejemplo, la página </a:t>
            </a:r>
            <a:r>
              <a:rPr lang="es-SV" b="1" dirty="0" err="1"/>
              <a:t>main.jsp</a:t>
            </a:r>
            <a:r>
              <a:rPr lang="es-SV" dirty="0"/>
              <a:t> es la que contiene el formulario que se desea enlazar a la entidad </a:t>
            </a:r>
            <a:r>
              <a:rPr lang="es-SV" b="1" dirty="0"/>
              <a:t>“Usuario”</a:t>
            </a:r>
            <a:r>
              <a:rPr lang="es-SV" dirty="0"/>
              <a:t>, por lo que debemos de proveerle una instancia de esta clase.</a:t>
            </a:r>
          </a:p>
        </p:txBody>
      </p:sp>
      <p:pic>
        <p:nvPicPr>
          <p:cNvPr id="4" name="Picture 3"/>
          <p:cNvPicPr>
            <a:picLocks noChangeAspect="1"/>
          </p:cNvPicPr>
          <p:nvPr/>
        </p:nvPicPr>
        <p:blipFill>
          <a:blip r:embed="rId2"/>
          <a:stretch>
            <a:fillRect/>
          </a:stretch>
        </p:blipFill>
        <p:spPr>
          <a:xfrm>
            <a:off x="1120000" y="3394972"/>
            <a:ext cx="4583243" cy="1866141"/>
          </a:xfrm>
          <a:prstGeom prst="rect">
            <a:avLst/>
          </a:prstGeom>
        </p:spPr>
      </p:pic>
      <p:sp>
        <p:nvSpPr>
          <p:cNvPr id="5" name="TextBox 4"/>
          <p:cNvSpPr txBox="1"/>
          <p:nvPr/>
        </p:nvSpPr>
        <p:spPr>
          <a:xfrm>
            <a:off x="7456165" y="3249198"/>
            <a:ext cx="4152739"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SV" dirty="0"/>
              <a:t>Instanciamos un objeto de tipo Usuario y lo añadimos al modelo con el método </a:t>
            </a:r>
            <a:r>
              <a:rPr lang="es-SV" dirty="0" err="1"/>
              <a:t>addObject</a:t>
            </a:r>
            <a:r>
              <a:rPr lang="es-SV" dirty="0"/>
              <a:t> del </a:t>
            </a:r>
            <a:r>
              <a:rPr lang="es-SV" dirty="0" err="1"/>
              <a:t>ModelAndView</a:t>
            </a:r>
            <a:r>
              <a:rPr lang="es-SV" dirty="0"/>
              <a:t>, el nombre debe ser el mismo que se le asignó a la propiedad </a:t>
            </a:r>
            <a:r>
              <a:rPr lang="es-SV" b="1" dirty="0" err="1"/>
              <a:t>modelAttribute</a:t>
            </a:r>
            <a:r>
              <a:rPr lang="es-SV" b="1" dirty="0"/>
              <a:t> </a:t>
            </a:r>
            <a:r>
              <a:rPr lang="es-SV" dirty="0"/>
              <a:t> del &lt;</a:t>
            </a:r>
            <a:r>
              <a:rPr lang="es-SV" dirty="0" err="1"/>
              <a:t>form:form</a:t>
            </a:r>
            <a:r>
              <a:rPr lang="es-SV" dirty="0"/>
              <a:t>&gt;. Finalmente establecemos la vista “</a:t>
            </a:r>
            <a:r>
              <a:rPr lang="es-SV" dirty="0" err="1"/>
              <a:t>main</a:t>
            </a:r>
            <a:r>
              <a:rPr lang="es-SV" dirty="0"/>
              <a:t>” y retornamos el objeto.</a:t>
            </a:r>
          </a:p>
        </p:txBody>
      </p:sp>
      <p:sp>
        <p:nvSpPr>
          <p:cNvPr id="6" name="Right Arrow 5"/>
          <p:cNvSpPr/>
          <p:nvPr/>
        </p:nvSpPr>
        <p:spPr>
          <a:xfrm>
            <a:off x="6096000" y="3896139"/>
            <a:ext cx="980661" cy="7288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SV"/>
          </a:p>
        </p:txBody>
      </p:sp>
    </p:spTree>
    <p:extLst>
      <p:ext uri="{BB962C8B-B14F-4D97-AF65-F5344CB8AC3E}">
        <p14:creationId xmlns:p14="http://schemas.microsoft.com/office/powerpoint/2010/main" val="347980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SV" dirty="0"/>
              <a:t>Anotamos el parámetro del controlador con @</a:t>
            </a:r>
            <a:r>
              <a:rPr lang="es-SV" dirty="0" err="1"/>
              <a:t>ModelAttribute</a:t>
            </a:r>
            <a:endParaRPr lang="es-SV" dirty="0"/>
          </a:p>
        </p:txBody>
      </p:sp>
      <p:sp>
        <p:nvSpPr>
          <p:cNvPr id="3" name="Content Placeholder 2"/>
          <p:cNvSpPr>
            <a:spLocks noGrp="1"/>
          </p:cNvSpPr>
          <p:nvPr>
            <p:ph idx="1"/>
          </p:nvPr>
        </p:nvSpPr>
        <p:spPr>
          <a:xfrm>
            <a:off x="1120000" y="1825625"/>
            <a:ext cx="10233800" cy="1156114"/>
          </a:xfrm>
        </p:spPr>
        <p:txBody>
          <a:bodyPr>
            <a:normAutofit/>
          </a:bodyPr>
          <a:lstStyle/>
          <a:p>
            <a:pPr marL="0" indent="0">
              <a:buNone/>
            </a:pPr>
            <a:r>
              <a:rPr lang="es-SV" sz="2400" dirty="0"/>
              <a:t>Ahora en el método del controlador, en vez de utilizar @</a:t>
            </a:r>
            <a:r>
              <a:rPr lang="es-SV" sz="2400" dirty="0" err="1"/>
              <a:t>RequestParam</a:t>
            </a:r>
            <a:r>
              <a:rPr lang="es-SV" sz="2400" dirty="0"/>
              <a:t> para recibir “usuario” y “contraseña”, recibimos un parámetro de tipo Usuario y lo anotamos con @</a:t>
            </a:r>
            <a:r>
              <a:rPr lang="es-SV" sz="2400" dirty="0" err="1"/>
              <a:t>ModelAttribute</a:t>
            </a:r>
            <a:endParaRPr lang="es-SV" sz="2400" dirty="0"/>
          </a:p>
        </p:txBody>
      </p:sp>
      <p:pic>
        <p:nvPicPr>
          <p:cNvPr id="4" name="Picture 3"/>
          <p:cNvPicPr>
            <a:picLocks noChangeAspect="1"/>
          </p:cNvPicPr>
          <p:nvPr/>
        </p:nvPicPr>
        <p:blipFill>
          <a:blip r:embed="rId2"/>
          <a:stretch>
            <a:fillRect/>
          </a:stretch>
        </p:blipFill>
        <p:spPr>
          <a:xfrm>
            <a:off x="1120000" y="3116676"/>
            <a:ext cx="7361391" cy="2272644"/>
          </a:xfrm>
          <a:prstGeom prst="rect">
            <a:avLst/>
          </a:prstGeom>
        </p:spPr>
      </p:pic>
      <p:sp>
        <p:nvSpPr>
          <p:cNvPr id="5" name="TextBox 4"/>
          <p:cNvSpPr txBox="1"/>
          <p:nvPr/>
        </p:nvSpPr>
        <p:spPr>
          <a:xfrm>
            <a:off x="1120000" y="5685183"/>
            <a:ext cx="920344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SV" dirty="0"/>
              <a:t>De esta forma accedemos a los valores “usuario” y “contraseña” a través del método </a:t>
            </a:r>
            <a:r>
              <a:rPr lang="es-SV" dirty="0" err="1"/>
              <a:t>Get</a:t>
            </a:r>
            <a:r>
              <a:rPr lang="es-SV" dirty="0"/>
              <a:t> de cada propiedad de la clase Usuario</a:t>
            </a:r>
          </a:p>
        </p:txBody>
      </p:sp>
    </p:spTree>
    <p:extLst>
      <p:ext uri="{BB962C8B-B14F-4D97-AF65-F5344CB8AC3E}">
        <p14:creationId xmlns:p14="http://schemas.microsoft.com/office/powerpoint/2010/main" val="136260209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3748</TotalTime>
  <Words>1358</Words>
  <Application>Microsoft Office PowerPoint</Application>
  <PresentationFormat>Panorámica</PresentationFormat>
  <Paragraphs>71</Paragraphs>
  <Slides>19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Corbel</vt:lpstr>
      <vt:lpstr>Depth</vt:lpstr>
      <vt:lpstr>Presentación de PowerPoint</vt:lpstr>
      <vt:lpstr>El manejo de formularios es básico en una aplicación web empresarial</vt:lpstr>
      <vt:lpstr>¿Cómo manejamos los parámetros del formulario?</vt:lpstr>
      <vt:lpstr>Spring MVC provee la anotación @ModelAttribute para aprovechar esta situación</vt:lpstr>
      <vt:lpstr>Utilizamos la extensión del tag “form”</vt:lpstr>
      <vt:lpstr>Revisemos lo que se ha cambiado</vt:lpstr>
      <vt:lpstr>Ahora crearemos la clase dominio con la que enlazaremos el formulario</vt:lpstr>
      <vt:lpstr>Luego debemos “inyectar” un objeto Usuario al modelo y devolverlo a la vista</vt:lpstr>
      <vt:lpstr>Anotamos el parámetro del controlador con @ModelAttribute</vt:lpstr>
      <vt:lpstr>Validaciones de formularios con @Valid</vt:lpstr>
      <vt:lpstr>Para utilizar esta funcionalidad, agregaremos una nueva dependencia</vt:lpstr>
      <vt:lpstr>Agregaremos las validaciones a la clase Usuario</vt:lpstr>
      <vt:lpstr>Interface BindingResult (org.springframework.validation)</vt:lpstr>
      <vt:lpstr>Anotación @Valid</vt:lpstr>
      <vt:lpstr>Validaremos las propiedades de Usuario</vt:lpstr>
      <vt:lpstr>Spring también nos ayuda a mostrar un mensaje en caso de algún error</vt:lpstr>
      <vt:lpstr>Obtendremos, al ejecutar la validación y se encuentren errores, lo siguiente</vt:lpstr>
      <vt:lpstr>La propiedad “message” de las validaciones nos permite customizar el mensaje de error</vt:lpstr>
      <vt:lpstr>Al ejecutar Spring la validación, obtendremos los mensajes configurados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Lozano</dc:creator>
  <cp:lastModifiedBy>Juan Lozano</cp:lastModifiedBy>
  <cp:revision>233</cp:revision>
  <dcterms:created xsi:type="dcterms:W3CDTF">2016-03-08T02:32:38Z</dcterms:created>
  <dcterms:modified xsi:type="dcterms:W3CDTF">2019-04-03T23:54:33Z</dcterms:modified>
</cp:coreProperties>
</file>