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9" r:id="rId3"/>
    <p:sldId id="280" r:id="rId4"/>
    <p:sldId id="281" r:id="rId5"/>
    <p:sldId id="282" r:id="rId6"/>
    <p:sldId id="283" r:id="rId7"/>
    <p:sldId id="258" r:id="rId8"/>
    <p:sldId id="259" r:id="rId9"/>
    <p:sldId id="260" r:id="rId10"/>
    <p:sldId id="284" r:id="rId11"/>
    <p:sldId id="270" r:id="rId12"/>
    <p:sldId id="271" r:id="rId13"/>
    <p:sldId id="272" r:id="rId14"/>
    <p:sldId id="277" r:id="rId15"/>
    <p:sldId id="268" r:id="rId16"/>
    <p:sldId id="269" r:id="rId17"/>
    <p:sldId id="261" r:id="rId18"/>
    <p:sldId id="273" r:id="rId19"/>
    <p:sldId id="274" r:id="rId20"/>
    <p:sldId id="275" r:id="rId21"/>
    <p:sldId id="276" r:id="rId22"/>
    <p:sldId id="262" r:id="rId23"/>
    <p:sldId id="278" r:id="rId24"/>
    <p:sldId id="263" r:id="rId25"/>
    <p:sldId id="265" r:id="rId26"/>
    <p:sldId id="266" r:id="rId27"/>
    <p:sldId id="267" r:id="rId28"/>
    <p:sldId id="257" r:id="rId29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321C-596E-4878-9A62-CEDD88667E73}" type="datetimeFigureOut">
              <a:rPr lang="es-SV" smtClean="0"/>
              <a:t>12/3/2019</a:t>
            </a:fld>
            <a:endParaRPr lang="es-S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7C61F-ECB9-48FD-83C6-F97741B1427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0581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SV" dirty="0"/>
              <a:t>Preguntar</a:t>
            </a:r>
            <a:r>
              <a:rPr lang="es-SV" baseline="0" dirty="0"/>
              <a:t> a los alumnos que entienden por arquitectura en general.</a:t>
            </a:r>
            <a:endParaRPr lang="es-S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7C61F-ECB9-48FD-83C6-F97741B14279}" type="slidenum">
              <a:rPr lang="es-SV" smtClean="0"/>
              <a:t>7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7805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12/3/2019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4883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12/3/2019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993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12/3/2019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5739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12/3/2019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80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12/3/2019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93976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12/3/2019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6696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12/3/2019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57470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12/3/2019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93805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12/3/2019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7447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12/3/2019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3087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12/3/2019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788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12/3/2019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480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12/3/2019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126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12/3/2019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373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12/3/2019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1852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12/3/2019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6908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12/3/2019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5410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C4D2261-1CD0-44C7-92F3-5B60E2F49A93}" type="datetimeFigureOut">
              <a:rPr lang="es-SV" smtClean="0"/>
              <a:t>12/3/2019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89629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4354775"/>
            <a:ext cx="9144000" cy="1071834"/>
          </a:xfrm>
        </p:spPr>
        <p:txBody>
          <a:bodyPr>
            <a:normAutofit lnSpcReduction="10000"/>
          </a:bodyPr>
          <a:lstStyle/>
          <a:p>
            <a:r>
              <a:rPr lang="es-SV" dirty="0"/>
              <a:t>Universidad Centroamericana “José Simeón Cañas”</a:t>
            </a:r>
          </a:p>
          <a:p>
            <a:r>
              <a:rPr lang="es-SV" dirty="0"/>
              <a:t>Ciclo </a:t>
            </a:r>
            <a:r>
              <a:rPr lang="es-SV" dirty="0" smtClean="0"/>
              <a:t>01-2019</a:t>
            </a:r>
            <a:endParaRPr lang="es-SV" dirty="0"/>
          </a:p>
        </p:txBody>
      </p:sp>
      <p:sp>
        <p:nvSpPr>
          <p:cNvPr id="5" name="TextBox 4"/>
          <p:cNvSpPr txBox="1"/>
          <p:nvPr/>
        </p:nvSpPr>
        <p:spPr>
          <a:xfrm>
            <a:off x="2209799" y="1051965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6000" dirty="0" smtClean="0"/>
              <a:t>Introducción a las aplicaciones web y arquitectura de software</a:t>
            </a:r>
            <a:endParaRPr lang="es-SV" sz="6000" dirty="0"/>
          </a:p>
        </p:txBody>
      </p:sp>
    </p:spTree>
    <p:extLst>
      <p:ext uri="{BB962C8B-B14F-4D97-AF65-F5344CB8AC3E}">
        <p14:creationId xmlns:p14="http://schemas.microsoft.com/office/powerpoint/2010/main" val="111335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 </a:t>
            </a:r>
            <a:r>
              <a:rPr lang="en-US" dirty="0" err="1" smtClean="0"/>
              <a:t>arquitecto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persona clave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desarrollo</a:t>
            </a:r>
            <a:r>
              <a:rPr lang="en-US" dirty="0" smtClean="0"/>
              <a:t> de software!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funcionar</a:t>
            </a:r>
            <a:r>
              <a:rPr lang="en-US" dirty="0" smtClean="0"/>
              <a:t> el Sistema de </a:t>
            </a:r>
            <a:r>
              <a:rPr lang="en-US" dirty="0" err="1" smtClean="0"/>
              <a:t>información</a:t>
            </a:r>
            <a:endParaRPr lang="en-US" dirty="0" smtClean="0"/>
          </a:p>
          <a:p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gran </a:t>
            </a:r>
            <a:r>
              <a:rPr lang="en-US" dirty="0" err="1" smtClean="0"/>
              <a:t>experiencia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programación</a:t>
            </a:r>
            <a:endParaRPr lang="en-US" dirty="0" smtClean="0"/>
          </a:p>
          <a:p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liderazgo</a:t>
            </a:r>
            <a:r>
              <a:rPr lang="en-US" dirty="0" smtClean="0"/>
              <a:t>, </a:t>
            </a:r>
            <a:r>
              <a:rPr lang="en-US" dirty="0" err="1" smtClean="0"/>
              <a:t>puesto</a:t>
            </a:r>
            <a:r>
              <a:rPr lang="en-US" dirty="0" smtClean="0"/>
              <a:t> que </a:t>
            </a:r>
            <a:r>
              <a:rPr lang="en-US" dirty="0" err="1" smtClean="0"/>
              <a:t>estará</a:t>
            </a:r>
            <a:r>
              <a:rPr lang="en-US" dirty="0" smtClean="0"/>
              <a:t> a </a:t>
            </a:r>
            <a:r>
              <a:rPr lang="en-US" dirty="0" err="1" smtClean="0"/>
              <a:t>carga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desarrolladores</a:t>
            </a:r>
            <a:r>
              <a:rPr lang="en-US" dirty="0" smtClean="0"/>
              <a:t> y </a:t>
            </a:r>
            <a:r>
              <a:rPr lang="en-US" dirty="0" err="1" smtClean="0"/>
              <a:t>tendrá</a:t>
            </a:r>
            <a:r>
              <a:rPr lang="en-US" dirty="0" smtClean="0"/>
              <a:t> que </a:t>
            </a:r>
            <a:r>
              <a:rPr lang="en-US" dirty="0" err="1" smtClean="0"/>
              <a:t>lidiar</a:t>
            </a:r>
            <a:r>
              <a:rPr lang="en-US" dirty="0" smtClean="0"/>
              <a:t> con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Utiliza</a:t>
            </a:r>
            <a:r>
              <a:rPr lang="en-US" dirty="0" smtClean="0"/>
              <a:t> lo </a:t>
            </a:r>
            <a:r>
              <a:rPr lang="en-US" dirty="0" err="1" smtClean="0"/>
              <a:t>siguiente</a:t>
            </a:r>
            <a:r>
              <a:rPr lang="en-US" dirty="0" smtClean="0"/>
              <a:t> para </a:t>
            </a:r>
            <a:r>
              <a:rPr lang="en-US" dirty="0" err="1" smtClean="0"/>
              <a:t>tomar</a:t>
            </a:r>
            <a:r>
              <a:rPr lang="en-US" dirty="0" smtClean="0"/>
              <a:t> tales </a:t>
            </a:r>
            <a:r>
              <a:rPr lang="en-US" dirty="0" err="1" smtClean="0"/>
              <a:t>decisiones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: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hechos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r>
              <a:rPr lang="en-US" dirty="0" smtClean="0"/>
              <a:t> que </a:t>
            </a:r>
            <a:r>
              <a:rPr lang="en-US" dirty="0" err="1" smtClean="0"/>
              <a:t>definen</a:t>
            </a:r>
            <a:r>
              <a:rPr lang="en-US" dirty="0" smtClean="0"/>
              <a:t> la </a:t>
            </a:r>
            <a:r>
              <a:rPr lang="en-US" dirty="0" err="1" smtClean="0"/>
              <a:t>funcionalidad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endParaRPr lang="en-US" dirty="0" smtClean="0"/>
          </a:p>
          <a:p>
            <a:pPr lvl="1"/>
            <a:r>
              <a:rPr lang="en-US" dirty="0" err="1" smtClean="0"/>
              <a:t>Atributos</a:t>
            </a:r>
            <a:r>
              <a:rPr lang="en-US" dirty="0" smtClean="0"/>
              <a:t> de </a:t>
            </a:r>
            <a:r>
              <a:rPr lang="en-US" dirty="0" err="1" smtClean="0"/>
              <a:t>calidad</a:t>
            </a:r>
            <a:r>
              <a:rPr lang="en-US" dirty="0" smtClean="0"/>
              <a:t>: </a:t>
            </a:r>
            <a:r>
              <a:rPr lang="en-US" dirty="0" err="1" smtClean="0"/>
              <a:t>Características</a:t>
            </a:r>
            <a:r>
              <a:rPr lang="en-US" dirty="0" smtClean="0"/>
              <a:t> que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el Sistema para </a:t>
            </a:r>
            <a:r>
              <a:rPr lang="en-US" dirty="0" err="1" smtClean="0"/>
              <a:t>cumplir</a:t>
            </a:r>
            <a:r>
              <a:rPr lang="en-US" dirty="0" smtClean="0"/>
              <a:t> con </a:t>
            </a:r>
            <a:r>
              <a:rPr lang="en-US" dirty="0" err="1" smtClean="0"/>
              <a:t>los</a:t>
            </a:r>
            <a:r>
              <a:rPr lang="en-US" dirty="0" smtClean="0"/>
              <a:t> requisites del </a:t>
            </a:r>
            <a:r>
              <a:rPr lang="en-US" dirty="0" err="1" smtClean="0"/>
              <a:t>usuario</a:t>
            </a:r>
            <a:endParaRPr lang="en-US" dirty="0" smtClean="0"/>
          </a:p>
          <a:p>
            <a:pPr lvl="1"/>
            <a:r>
              <a:rPr lang="en-US" dirty="0" err="1" smtClean="0"/>
              <a:t>Restricciones</a:t>
            </a:r>
            <a:r>
              <a:rPr lang="en-US" dirty="0" smtClean="0"/>
              <a:t>: </a:t>
            </a:r>
            <a:r>
              <a:rPr lang="en-US" dirty="0" err="1" smtClean="0"/>
              <a:t>Obstáculos</a:t>
            </a:r>
            <a:r>
              <a:rPr lang="en-US" dirty="0" smtClean="0"/>
              <a:t> que </a:t>
            </a:r>
            <a:r>
              <a:rPr lang="en-US" dirty="0" err="1" smtClean="0"/>
              <a:t>influyen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desarrollo</a:t>
            </a:r>
            <a:r>
              <a:rPr lang="en-US" dirty="0" smtClean="0"/>
              <a:t> del Sistema</a:t>
            </a:r>
          </a:p>
        </p:txBody>
      </p:sp>
    </p:spTree>
    <p:extLst>
      <p:ext uri="{BB962C8B-B14F-4D97-AF65-F5344CB8AC3E}">
        <p14:creationId xmlns:p14="http://schemas.microsoft.com/office/powerpoint/2010/main" val="158974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34" y="25756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TIPOS DE ARQUITECTURAS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592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Arquitectura de una capa (monolítica)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93870"/>
            <a:ext cx="10131425" cy="702733"/>
          </a:xfrm>
        </p:spPr>
        <p:txBody>
          <a:bodyPr anchor="t">
            <a:normAutofit fontScale="92500" lnSpcReduction="20000"/>
          </a:bodyPr>
          <a:lstStyle/>
          <a:p>
            <a:r>
              <a:rPr lang="es-MX" dirty="0"/>
              <a:t>La totalidad de la aplicación reside localmente en el cliente, así como cualquier tipo de archivo que utilice para su funcionamiento.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5933" y="2876460"/>
            <a:ext cx="39497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Facilidad de desarrollo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Puntos de control como seguridad, concurrencia, etc., no son necesarios para tomar en cuenta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6000" y="2861248"/>
            <a:ext cx="461665" cy="12307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s-MX" dirty="0"/>
              <a:t>VENTAJAS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5933" y="4486824"/>
            <a:ext cx="3949700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Los datos existen localmente, por lo que no pueden ser accedidos por otros usuarios.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En un ambiente corporativo, la viabilidad de estos aplicativos casi siempre es nula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5999" y="4448089"/>
            <a:ext cx="461665" cy="17930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s-MX" dirty="0"/>
              <a:t>DESVENTAJAS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9897" y="4284617"/>
            <a:ext cx="504226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20" y="2882724"/>
            <a:ext cx="3612657" cy="32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55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0040"/>
            <a:ext cx="10131425" cy="1456267"/>
          </a:xfrm>
        </p:spPr>
        <p:txBody>
          <a:bodyPr/>
          <a:lstStyle/>
          <a:p>
            <a:r>
              <a:rPr lang="es-MX" dirty="0"/>
              <a:t>Arquitectura de dos capas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8110"/>
            <a:ext cx="10131425" cy="1282062"/>
          </a:xfrm>
        </p:spPr>
        <p:txBody>
          <a:bodyPr anchor="t">
            <a:normAutofit fontScale="85000" lnSpcReduction="10000"/>
          </a:bodyPr>
          <a:lstStyle/>
          <a:p>
            <a:r>
              <a:rPr lang="es-MX" dirty="0"/>
              <a:t>El tipo de arquitectura predominante </a:t>
            </a:r>
            <a:r>
              <a:rPr lang="es-MX" dirty="0" smtClean="0"/>
              <a:t>en muchas aplicaciones de escritorio.</a:t>
            </a:r>
            <a:endParaRPr lang="es-MX" dirty="0"/>
          </a:p>
          <a:p>
            <a:r>
              <a:rPr lang="es-MX" dirty="0" smtClean="0"/>
              <a:t>La </a:t>
            </a:r>
            <a:r>
              <a:rPr lang="es-MX" dirty="0"/>
              <a:t>aplicación </a:t>
            </a:r>
            <a:r>
              <a:rPr lang="es-MX" dirty="0" smtClean="0"/>
              <a:t>es ejecutada </a:t>
            </a:r>
            <a:r>
              <a:rPr lang="es-MX" dirty="0"/>
              <a:t>en el cliente y los datos son almacenados en un gestor de datos en una ubicación central dentro de la red corporativa</a:t>
            </a:r>
          </a:p>
          <a:p>
            <a:endParaRPr lang="es-MX" dirty="0"/>
          </a:p>
        </p:txBody>
      </p:sp>
      <p:sp>
        <p:nvSpPr>
          <p:cNvPr id="4" name="TextBox 3"/>
          <p:cNvSpPr txBox="1"/>
          <p:nvPr/>
        </p:nvSpPr>
        <p:spPr>
          <a:xfrm>
            <a:off x="1639807" y="2902582"/>
            <a:ext cx="39497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Separación de los datos con la lógica de negocios e interfaz de usuario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Puede ser escalable hasta cierto </a:t>
            </a:r>
            <a:r>
              <a:rPr lang="es-MX" dirty="0" smtClean="0"/>
              <a:t>punto (a nivel de base de datos)</a:t>
            </a:r>
            <a:endParaRPr lang="es-MX" dirty="0"/>
          </a:p>
        </p:txBody>
      </p:sp>
      <p:sp>
        <p:nvSpPr>
          <p:cNvPr id="5" name="TextBox 4"/>
          <p:cNvSpPr txBox="1"/>
          <p:nvPr/>
        </p:nvSpPr>
        <p:spPr>
          <a:xfrm>
            <a:off x="989874" y="2887370"/>
            <a:ext cx="461665" cy="12307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s-MX" dirty="0"/>
              <a:t>VENTAJAS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9807" y="4512946"/>
            <a:ext cx="3949700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Cambios en el aplicativo implica complicaciones de despliegue en los usuarios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Problemas de concurrencia al acceder varios usuarios a la base de datos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9873" y="4474211"/>
            <a:ext cx="461665" cy="17930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s-MX" dirty="0"/>
              <a:t>DESVENTAJAS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83771" y="4310739"/>
            <a:ext cx="504226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103" y="2902582"/>
            <a:ext cx="2901098" cy="23061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02802" y="5431134"/>
            <a:ext cx="3949700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Este diagrama encapsula tanto la lógica de negocio como la interfaz de usuario en una sola capa</a:t>
            </a:r>
          </a:p>
        </p:txBody>
      </p:sp>
    </p:spTree>
    <p:extLst>
      <p:ext uri="{BB962C8B-B14F-4D97-AF65-F5344CB8AC3E}">
        <p14:creationId xmlns:p14="http://schemas.microsoft.com/office/powerpoint/2010/main" val="1237356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000" dirty="0"/>
              <a:t>La correcta implementación de una arquitectura de dos capas implica la separación de la lógica de negocios y la interfaz de usuario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4" y="2603499"/>
            <a:ext cx="2727325" cy="3316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18101" y="2750570"/>
            <a:ext cx="4711699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dirty="0"/>
              <a:t>La separación de la lógica de negocio con la interfaz de usuario trae varios beneficios: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Permite implementar cambios sin verse afectada la otra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Facilita la resolución de problemas al tener identificado cada componente del aplicativo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Podría mejorarse el desempeño de la aplicación en cualquier momento, al migrar una de las capas a un servidor alterno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000500" y="3770182"/>
            <a:ext cx="762000" cy="5461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847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39700"/>
            <a:ext cx="10131425" cy="1456267"/>
          </a:xfrm>
        </p:spPr>
        <p:txBody>
          <a:bodyPr/>
          <a:lstStyle/>
          <a:p>
            <a:r>
              <a:rPr lang="es-MX" dirty="0"/>
              <a:t>Arquitectura de N-capas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05467"/>
            <a:ext cx="10131425" cy="1109133"/>
          </a:xfrm>
        </p:spPr>
        <p:txBody>
          <a:bodyPr anchor="t">
            <a:normAutofit fontScale="77500" lnSpcReduction="20000"/>
          </a:bodyPr>
          <a:lstStyle/>
          <a:p>
            <a:r>
              <a:rPr lang="es-MX" dirty="0"/>
              <a:t>Los componentes del aplicativo son separados en distintos servidores (3 o más).</a:t>
            </a:r>
          </a:p>
          <a:p>
            <a:r>
              <a:rPr lang="es-MX" dirty="0"/>
              <a:t>Debido a esto hay un alto grado de separación entre la interfaz de usuario, la lógica de negocios y el acceso a los datos, y los datos.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37" y="2659062"/>
            <a:ext cx="3217863" cy="3889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18201" y="2861734"/>
            <a:ext cx="4711699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dirty="0"/>
              <a:t>Un arquitectura de N capas está compuesta por mínimo 3 componentes: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Capa de presentación: Donde reside la interfaz de usuario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Capa de lógica de negocios: Residente en un servidor de aplicaciones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Capa de datos: Donde residen los datos del sistema, normalmente implementados en un gestor de datos relacional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800600" y="3881346"/>
            <a:ext cx="762000" cy="5461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778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de n-capas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2206" y="2081079"/>
            <a:ext cx="6932693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Cambios en la interfaz de usuario (capa de presentación) no afectan las demás capas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El desarrollo de la aplicación puede separarse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Los datos son asegurados al no permitir al usuario acceder directamente a ellos, sino a través de la capa de negocios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274" y="2065867"/>
            <a:ext cx="461665" cy="15011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s-MX" dirty="0"/>
              <a:t>VENTAJAS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2206" y="3932743"/>
            <a:ext cx="6932693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El inicio del desarrollo es tardado al ser una estructura de aplicación compleja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La implementación es complicada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Trabajar un proyecto de gran envergadura ralentiza el IDE (al compilar el proyecto)</a:t>
            </a:r>
          </a:p>
          <a:p>
            <a:pPr algn="just"/>
            <a:endParaRPr lang="es-MX" dirty="0"/>
          </a:p>
        </p:txBody>
      </p:sp>
      <p:sp>
        <p:nvSpPr>
          <p:cNvPr id="7" name="TextBox 6"/>
          <p:cNvSpPr txBox="1"/>
          <p:nvPr/>
        </p:nvSpPr>
        <p:spPr>
          <a:xfrm>
            <a:off x="1142273" y="3894008"/>
            <a:ext cx="461665" cy="17930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s-MX" dirty="0"/>
              <a:t>DESVENTAJAS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36171" y="3730536"/>
            <a:ext cx="885040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84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SV" sz="3600" dirty="0"/>
              <a:t>Ejemplo de diseño de arquitectura N-capas utilizando el </a:t>
            </a:r>
            <a:r>
              <a:rPr lang="es-SV" sz="3600" dirty="0" err="1"/>
              <a:t>framework</a:t>
            </a:r>
            <a:r>
              <a:rPr lang="es-SV" sz="3600" dirty="0"/>
              <a:t> Spring MVC</a:t>
            </a:r>
          </a:p>
        </p:txBody>
      </p:sp>
      <p:pic>
        <p:nvPicPr>
          <p:cNvPr id="6" name="4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89471"/>
            <a:ext cx="8991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9870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Capa</a:t>
            </a:r>
            <a:r>
              <a:rPr lang="en-US" dirty="0"/>
              <a:t> Web (</a:t>
            </a:r>
            <a:r>
              <a:rPr lang="en-US" dirty="0" err="1"/>
              <a:t>Capa</a:t>
            </a:r>
            <a:r>
              <a:rPr lang="en-US" dirty="0"/>
              <a:t> de </a:t>
            </a:r>
            <a:r>
              <a:rPr lang="en-US" dirty="0" err="1"/>
              <a:t>presentación</a:t>
            </a:r>
            <a:r>
              <a:rPr lang="en-US" dirty="0"/>
              <a:t> y </a:t>
            </a:r>
            <a:r>
              <a:rPr lang="en-US" dirty="0" err="1"/>
              <a:t>capa</a:t>
            </a:r>
            <a:r>
              <a:rPr lang="en-US" dirty="0"/>
              <a:t> </a:t>
            </a:r>
            <a:r>
              <a:rPr lang="en-US" dirty="0" err="1"/>
              <a:t>controladora</a:t>
            </a:r>
            <a:r>
              <a:rPr lang="en-US" dirty="0"/>
              <a:t>)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3640" y="1825625"/>
            <a:ext cx="632016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encargada</a:t>
            </a:r>
            <a:r>
              <a:rPr lang="en-US" dirty="0"/>
              <a:t> de </a:t>
            </a:r>
            <a:r>
              <a:rPr lang="en-US" dirty="0" err="1"/>
              <a:t>todo</a:t>
            </a:r>
            <a:r>
              <a:rPr lang="en-US" dirty="0"/>
              <a:t> lo </a:t>
            </a:r>
            <a:r>
              <a:rPr lang="en-US" dirty="0" err="1"/>
              <a:t>relacionado</a:t>
            </a:r>
            <a:r>
              <a:rPr lang="en-US" dirty="0"/>
              <a:t> con la </a:t>
            </a:r>
            <a:r>
              <a:rPr lang="en-US" dirty="0" err="1"/>
              <a:t>interacción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el </a:t>
            </a:r>
            <a:r>
              <a:rPr lang="en-US" dirty="0" err="1"/>
              <a:t>usuario</a:t>
            </a:r>
            <a:r>
              <a:rPr lang="en-US" dirty="0"/>
              <a:t>. Son las </a:t>
            </a:r>
            <a:r>
              <a:rPr lang="en-US" dirty="0" err="1"/>
              <a:t>páginas</a:t>
            </a:r>
            <a:r>
              <a:rPr lang="en-US" dirty="0"/>
              <a:t> JSP, HTML,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estiles</a:t>
            </a:r>
            <a:r>
              <a:rPr lang="en-US" dirty="0"/>
              <a:t> (CSS),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las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que </a:t>
            </a:r>
            <a:r>
              <a:rPr lang="en-US" dirty="0" err="1"/>
              <a:t>reciben</a:t>
            </a:r>
            <a:r>
              <a:rPr lang="en-US" dirty="0"/>
              <a:t> las </a:t>
            </a:r>
            <a:r>
              <a:rPr lang="en-US" dirty="0" err="1"/>
              <a:t>peticiones</a:t>
            </a:r>
            <a:r>
              <a:rPr lang="en-US" dirty="0"/>
              <a:t> </a:t>
            </a:r>
            <a:r>
              <a:rPr lang="en-US" dirty="0" err="1"/>
              <a:t>hechas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.</a:t>
            </a:r>
            <a:endParaRPr lang="es-MX" dirty="0"/>
          </a:p>
        </p:txBody>
      </p:sp>
      <p:pic>
        <p:nvPicPr>
          <p:cNvPr id="4" name="4 Imagen"/>
          <p:cNvPicPr/>
          <p:nvPr/>
        </p:nvPicPr>
        <p:blipFill rotWithShape="1">
          <a:blip r:embed="rId2" cstate="print"/>
          <a:srcRect l="1835" r="61140"/>
          <a:stretch/>
        </p:blipFill>
        <p:spPr bwMode="auto">
          <a:xfrm>
            <a:off x="1269507" y="1825625"/>
            <a:ext cx="332912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293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Capa</a:t>
            </a:r>
            <a:r>
              <a:rPr lang="en-US" dirty="0"/>
              <a:t> de </a:t>
            </a:r>
            <a:r>
              <a:rPr lang="en-US" dirty="0" err="1"/>
              <a:t>Servicios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707" y="1825625"/>
            <a:ext cx="7341093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capa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negocios</a:t>
            </a:r>
            <a:r>
              <a:rPr lang="en-US" dirty="0"/>
              <a:t> que </a:t>
            </a:r>
            <a:r>
              <a:rPr lang="en-US" dirty="0" err="1"/>
              <a:t>interactúa</a:t>
            </a:r>
            <a:r>
              <a:rPr lang="en-US" dirty="0"/>
              <a:t> con el </a:t>
            </a:r>
            <a:r>
              <a:rPr lang="en-US" dirty="0" err="1"/>
              <a:t>acceso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 Su </a:t>
            </a:r>
            <a:r>
              <a:rPr lang="en-US" dirty="0" err="1"/>
              <a:t>finalidad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abstraer</a:t>
            </a:r>
            <a:r>
              <a:rPr lang="en-US" dirty="0"/>
              <a:t> de la </a:t>
            </a:r>
            <a:r>
              <a:rPr lang="en-US" dirty="0" err="1"/>
              <a:t>capa</a:t>
            </a:r>
            <a:r>
              <a:rPr lang="en-US" dirty="0"/>
              <a:t> de </a:t>
            </a:r>
            <a:r>
              <a:rPr lang="en-US" dirty="0" err="1"/>
              <a:t>presentación</a:t>
            </a:r>
            <a:r>
              <a:rPr lang="en-US" dirty="0"/>
              <a:t> </a:t>
            </a:r>
            <a:r>
              <a:rPr lang="en-US" dirty="0" err="1"/>
              <a:t>dicha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, </a:t>
            </a:r>
            <a:r>
              <a:rPr lang="en-US" dirty="0" err="1"/>
              <a:t>permitiendo</a:t>
            </a:r>
            <a:r>
              <a:rPr lang="en-US" dirty="0"/>
              <a:t> </a:t>
            </a:r>
            <a:r>
              <a:rPr lang="en-US" dirty="0" err="1"/>
              <a:t>acoplarlas</a:t>
            </a:r>
            <a:r>
              <a:rPr lang="en-US" dirty="0"/>
              <a:t> con multiples </a:t>
            </a:r>
            <a:r>
              <a:rPr lang="en-US" dirty="0" err="1"/>
              <a:t>capas</a:t>
            </a:r>
            <a:r>
              <a:rPr lang="en-US" dirty="0"/>
              <a:t> de </a:t>
            </a:r>
            <a:r>
              <a:rPr lang="en-US" dirty="0" err="1"/>
              <a:t>presentación</a:t>
            </a:r>
            <a:r>
              <a:rPr lang="en-US" dirty="0"/>
              <a:t> (web, desktop, mobile, </a:t>
            </a:r>
            <a:r>
              <a:rPr lang="en-US" dirty="0" err="1"/>
              <a:t>etc</a:t>
            </a:r>
            <a:r>
              <a:rPr lang="en-US" dirty="0"/>
              <a:t>).</a:t>
            </a:r>
            <a:endParaRPr lang="es-MX" dirty="0"/>
          </a:p>
        </p:txBody>
      </p:sp>
      <p:pic>
        <p:nvPicPr>
          <p:cNvPr id="4" name="4 Imagen"/>
          <p:cNvPicPr/>
          <p:nvPr/>
        </p:nvPicPr>
        <p:blipFill rotWithShape="1">
          <a:blip r:embed="rId2" cstate="print"/>
          <a:srcRect l="38662" r="42184"/>
          <a:stretch/>
        </p:blipFill>
        <p:spPr bwMode="auto">
          <a:xfrm>
            <a:off x="1038688" y="1690688"/>
            <a:ext cx="172226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332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a las </a:t>
            </a:r>
            <a:r>
              <a:rPr lang="en-US" dirty="0" err="1" smtClean="0"/>
              <a:t>aplicaciones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164571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web </a:t>
            </a:r>
            <a:r>
              <a:rPr lang="en-US" dirty="0" err="1" smtClean="0"/>
              <a:t>es</a:t>
            </a:r>
            <a:r>
              <a:rPr lang="en-US" dirty="0" smtClean="0"/>
              <a:t> un software </a:t>
            </a:r>
            <a:r>
              <a:rPr lang="en-US" dirty="0" err="1" smtClean="0"/>
              <a:t>diseñado</a:t>
            </a:r>
            <a:r>
              <a:rPr lang="en-US" dirty="0" smtClean="0"/>
              <a:t> para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accedido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internet o </a:t>
            </a:r>
            <a:r>
              <a:rPr lang="en-US" dirty="0" err="1" smtClean="0"/>
              <a:t>una</a:t>
            </a:r>
            <a:r>
              <a:rPr lang="en-US" dirty="0" smtClean="0"/>
              <a:t> intranet.</a:t>
            </a:r>
          </a:p>
          <a:p>
            <a:r>
              <a:rPr lang="en-US" dirty="0" err="1" smtClean="0"/>
              <a:t>Dichas</a:t>
            </a:r>
            <a:r>
              <a:rPr lang="en-US" dirty="0" smtClean="0"/>
              <a:t> </a:t>
            </a:r>
            <a:r>
              <a:rPr lang="en-US" dirty="0" err="1" smtClean="0"/>
              <a:t>aplicaciones</a:t>
            </a:r>
            <a:r>
              <a:rPr lang="en-US" dirty="0" smtClean="0"/>
              <a:t> son </a:t>
            </a:r>
            <a:r>
              <a:rPr lang="en-US" dirty="0" err="1" smtClean="0"/>
              <a:t>accedidas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un </a:t>
            </a:r>
            <a:r>
              <a:rPr lang="en-US" dirty="0" err="1" smtClean="0"/>
              <a:t>navegador</a:t>
            </a:r>
            <a:r>
              <a:rPr lang="en-US" dirty="0" smtClean="0"/>
              <a:t> web, </a:t>
            </a:r>
            <a:r>
              <a:rPr lang="en-US" dirty="0" err="1" smtClean="0"/>
              <a:t>como</a:t>
            </a:r>
            <a:r>
              <a:rPr lang="en-US" dirty="0" smtClean="0"/>
              <a:t> Firefox, Google Chrome, Microsoft Edge, Opera, Safari, etc.</a:t>
            </a:r>
          </a:p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web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alojada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lo que se llama un </a:t>
            </a:r>
            <a:r>
              <a:rPr lang="en-US" dirty="0" err="1" smtClean="0"/>
              <a:t>servidor</a:t>
            </a:r>
            <a:r>
              <a:rPr lang="en-US" dirty="0" smtClean="0"/>
              <a:t>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31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Capa</a:t>
            </a:r>
            <a:r>
              <a:rPr lang="en-US" dirty="0"/>
              <a:t> DAO (Data Access Object)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3616" y="1825625"/>
            <a:ext cx="806018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capa</a:t>
            </a:r>
            <a:r>
              <a:rPr lang="en-US" dirty="0"/>
              <a:t> de </a:t>
            </a:r>
            <a:r>
              <a:rPr lang="en-US" dirty="0" err="1"/>
              <a:t>acceso</a:t>
            </a:r>
            <a:r>
              <a:rPr lang="en-US" dirty="0"/>
              <a:t> a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provee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para las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operaciones</a:t>
            </a:r>
            <a:r>
              <a:rPr lang="en-US" dirty="0"/>
              <a:t> con la base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consultas</a:t>
            </a:r>
            <a:r>
              <a:rPr lang="en-US" dirty="0"/>
              <a:t> (queries) u </a:t>
            </a:r>
            <a:r>
              <a:rPr lang="en-US" dirty="0" err="1"/>
              <a:t>operaciones</a:t>
            </a:r>
            <a:r>
              <a:rPr lang="en-US" dirty="0"/>
              <a:t> de </a:t>
            </a:r>
            <a:r>
              <a:rPr lang="en-US" dirty="0" err="1"/>
              <a:t>persistencia</a:t>
            </a:r>
            <a:r>
              <a:rPr lang="en-US" dirty="0"/>
              <a:t> (</a:t>
            </a:r>
            <a:r>
              <a:rPr lang="en-US" dirty="0" err="1"/>
              <a:t>inserción</a:t>
            </a:r>
            <a:r>
              <a:rPr lang="en-US" dirty="0"/>
              <a:t> y </a:t>
            </a:r>
            <a:r>
              <a:rPr lang="en-US" dirty="0" err="1"/>
              <a:t>actualización</a:t>
            </a:r>
            <a:r>
              <a:rPr lang="en-US" dirty="0"/>
              <a:t>). </a:t>
            </a:r>
            <a:r>
              <a:rPr lang="en-US" dirty="0" err="1"/>
              <a:t>Dichos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trabajan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“</a:t>
            </a:r>
            <a:r>
              <a:rPr lang="en-US" dirty="0" err="1"/>
              <a:t>Entidades</a:t>
            </a:r>
            <a:r>
              <a:rPr lang="en-US" dirty="0"/>
              <a:t>”</a:t>
            </a:r>
            <a:endParaRPr lang="es-MX" dirty="0"/>
          </a:p>
        </p:txBody>
      </p:sp>
      <p:pic>
        <p:nvPicPr>
          <p:cNvPr id="4" name="4 Imagen"/>
          <p:cNvPicPr/>
          <p:nvPr/>
        </p:nvPicPr>
        <p:blipFill rotWithShape="1">
          <a:blip r:embed="rId2" cstate="print"/>
          <a:srcRect l="57339" r="23704"/>
          <a:stretch/>
        </p:blipFill>
        <p:spPr bwMode="auto">
          <a:xfrm>
            <a:off x="1162972" y="1690688"/>
            <a:ext cx="170451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2663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Capa</a:t>
            </a:r>
            <a:r>
              <a:rPr lang="en-US" dirty="0"/>
              <a:t> de </a:t>
            </a:r>
            <a:r>
              <a:rPr lang="en-US" dirty="0" err="1"/>
              <a:t>Dominio</a:t>
            </a:r>
            <a:r>
              <a:rPr lang="en-US" dirty="0"/>
              <a:t> (</a:t>
            </a:r>
            <a:r>
              <a:rPr lang="en-US" dirty="0" err="1"/>
              <a:t>Entidades</a:t>
            </a:r>
            <a:r>
              <a:rPr lang="en-US" dirty="0"/>
              <a:t>)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825625"/>
            <a:ext cx="7696199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La </a:t>
            </a:r>
            <a:r>
              <a:rPr lang="en-US" dirty="0" err="1"/>
              <a:t>capa</a:t>
            </a:r>
            <a:r>
              <a:rPr lang="en-US" dirty="0"/>
              <a:t> de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que son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 y que </a:t>
            </a:r>
            <a:r>
              <a:rPr lang="en-US" dirty="0" err="1"/>
              <a:t>contienen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que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para el </a:t>
            </a:r>
            <a:r>
              <a:rPr lang="en-US" dirty="0" err="1"/>
              <a:t>negocio</a:t>
            </a:r>
            <a:r>
              <a:rPr lang="en-US" dirty="0"/>
              <a:t>. Por </a:t>
            </a:r>
            <a:r>
              <a:rPr lang="en-US" dirty="0" err="1"/>
              <a:t>ejemplo</a:t>
            </a:r>
            <a:r>
              <a:rPr lang="en-US" dirty="0"/>
              <a:t>, la </a:t>
            </a:r>
            <a:r>
              <a:rPr lang="en-US" dirty="0" err="1"/>
              <a:t>entidad</a:t>
            </a:r>
            <a:r>
              <a:rPr lang="en-US" dirty="0"/>
              <a:t> “</a:t>
            </a:r>
            <a:r>
              <a:rPr lang="en-US" dirty="0" err="1"/>
              <a:t>Cliente</a:t>
            </a:r>
            <a:r>
              <a:rPr lang="en-US" dirty="0"/>
              <a:t>”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que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para el </a:t>
            </a:r>
            <a:r>
              <a:rPr lang="en-US" dirty="0" err="1"/>
              <a:t>negocio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general,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tabla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hará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.</a:t>
            </a:r>
            <a:endParaRPr lang="es-MX" dirty="0"/>
          </a:p>
        </p:txBody>
      </p:sp>
      <p:pic>
        <p:nvPicPr>
          <p:cNvPr id="4" name="4 Imagen"/>
          <p:cNvPicPr/>
          <p:nvPr/>
        </p:nvPicPr>
        <p:blipFill rotWithShape="1">
          <a:blip r:embed="rId2" cstate="print"/>
          <a:srcRect l="75984" r="4368"/>
          <a:stretch/>
        </p:blipFill>
        <p:spPr bwMode="auto">
          <a:xfrm>
            <a:off x="1038686" y="1690688"/>
            <a:ext cx="176665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3734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Este diseño es luego implementado por los desarrolladores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812373"/>
            <a:ext cx="10233800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SV" dirty="0"/>
              <a:t>Si el diseño arquitectónico fue el correcto, su implementación asegurará los siguientes principios claves:</a:t>
            </a:r>
          </a:p>
          <a:p>
            <a:pPr marL="0" indent="0">
              <a:buNone/>
            </a:pPr>
            <a:endParaRPr lang="es-SV" dirty="0"/>
          </a:p>
        </p:txBody>
      </p:sp>
      <p:sp>
        <p:nvSpPr>
          <p:cNvPr id="4" name="Rectangle 3"/>
          <p:cNvSpPr/>
          <p:nvPr/>
        </p:nvSpPr>
        <p:spPr>
          <a:xfrm>
            <a:off x="1044445" y="2851633"/>
            <a:ext cx="4419890" cy="1064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2400" b="1" dirty="0"/>
              <a:t>Disponibilidad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4444" y="4037702"/>
            <a:ext cx="4419890" cy="19778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SV" sz="2000" dirty="0"/>
              <a:t>El sistema debe pasar online la mayor parte del tiempo (99.7%), esto es crítico para la continuidad del negocio. Una baja disponibilidad significa menos ingresos a una empresa.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E784E1-EE20-4C63-ADD0-D8883891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51633"/>
            <a:ext cx="49434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1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28530" y="2164257"/>
            <a:ext cx="2108657" cy="1064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2400" b="1" dirty="0"/>
              <a:t>Desempeño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8530" y="3403334"/>
            <a:ext cx="2108657" cy="1097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2400" b="1" dirty="0"/>
              <a:t>Confiabilidad</a:t>
            </a:r>
          </a:p>
        </p:txBody>
      </p:sp>
      <p:sp>
        <p:nvSpPr>
          <p:cNvPr id="9" name="Rectangle 8"/>
          <p:cNvSpPr/>
          <p:nvPr/>
        </p:nvSpPr>
        <p:spPr>
          <a:xfrm>
            <a:off x="3641034" y="2164256"/>
            <a:ext cx="6814931" cy="10643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SV" sz="2000" dirty="0"/>
              <a:t>Se busca que el sistema responda rápidamente a las peticiones de los usuarios. También es un factor crítico para la continuidad del negocio.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41034" y="3403334"/>
            <a:ext cx="6814931" cy="10975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SV" sz="2000" dirty="0"/>
              <a:t>El </a:t>
            </a:r>
            <a:r>
              <a:rPr lang="es-SV" sz="2000" dirty="0" smtClean="0"/>
              <a:t>sistema será confiable cuando este funciona correctamente a lo largo del tiempo, manteniendo la información de forma coherente.</a:t>
            </a:r>
            <a:endParaRPr lang="es-SV" sz="20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80D4918-E0E6-4E7D-9C42-359C2660D45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s-SV" dirty="0"/>
              <a:t>Principios clave del correcto diseño arquitectónico (cont.)</a:t>
            </a:r>
          </a:p>
        </p:txBody>
      </p:sp>
    </p:spTree>
    <p:extLst>
      <p:ext uri="{BB962C8B-B14F-4D97-AF65-F5344CB8AC3E}">
        <p14:creationId xmlns:p14="http://schemas.microsoft.com/office/powerpoint/2010/main" val="3813971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Principios clave del correcto diseño arquitectónico (cont.)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0417" y="2109513"/>
            <a:ext cx="2204735" cy="1064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2400" b="1" dirty="0"/>
              <a:t>Escalabilidad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0417" y="3348591"/>
            <a:ext cx="2204735" cy="1064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2400" b="1" dirty="0"/>
              <a:t>Mantenibilidad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0417" y="4587668"/>
            <a:ext cx="2204735" cy="1097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2400" b="1" dirty="0"/>
              <a:t>Costo</a:t>
            </a:r>
          </a:p>
        </p:txBody>
      </p:sp>
      <p:sp>
        <p:nvSpPr>
          <p:cNvPr id="8" name="Rectangle 7"/>
          <p:cNvSpPr/>
          <p:nvPr/>
        </p:nvSpPr>
        <p:spPr>
          <a:xfrm>
            <a:off x="3402495" y="2109513"/>
            <a:ext cx="7951305" cy="10643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SV" sz="2000" dirty="0"/>
              <a:t>La capacidad que el sistema tiene para crecer según las necesidades del negocio. Puede ser crecimiento a nivel de capacidad de datos, de manejo de peticiones, entre otros.</a:t>
            </a:r>
          </a:p>
        </p:txBody>
      </p:sp>
      <p:sp>
        <p:nvSpPr>
          <p:cNvPr id="9" name="Rectangle 8"/>
          <p:cNvSpPr/>
          <p:nvPr/>
        </p:nvSpPr>
        <p:spPr>
          <a:xfrm>
            <a:off x="3402495" y="3348592"/>
            <a:ext cx="7951305" cy="10643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SV" sz="2000" dirty="0"/>
              <a:t>El sistema debe ser de fácil mantenibilidad, debe de ser fácil diagnosticar problemas, hacer actualizaciones o modificaciones según nuevos requerimientos del usuario.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02495" y="4587670"/>
            <a:ext cx="7951305" cy="10975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SV" sz="2000" dirty="0"/>
              <a:t>El costo debe ser proporcional a la envergadura del sistema. Aquí se toman en cuenta tanto costos de hardware como de software, se debe de mantener un nivel acorde al sistema empresarial.</a:t>
            </a:r>
          </a:p>
        </p:txBody>
      </p:sp>
    </p:spTree>
    <p:extLst>
      <p:ext uri="{BB962C8B-B14F-4D97-AF65-F5344CB8AC3E}">
        <p14:creationId xmlns:p14="http://schemas.microsoft.com/office/powerpoint/2010/main" val="3920151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El diseño de una arquitectura de software es un proceso iterativo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805471"/>
          </a:xfrm>
        </p:spPr>
        <p:txBody>
          <a:bodyPr>
            <a:normAutofit/>
          </a:bodyPr>
          <a:lstStyle/>
          <a:p>
            <a:r>
              <a:rPr lang="es-SV" sz="2400" dirty="0"/>
              <a:t>Es un constante trabajo con los usuarios, siempre se presentarán cambios o nuevos requerimientos</a:t>
            </a:r>
          </a:p>
          <a:p>
            <a:r>
              <a:rPr lang="es-SV" sz="2400" dirty="0"/>
              <a:t>Es importante comprender bien las necesidades de los clientes, para lograr una arquitectura acorde a sus necesidades</a:t>
            </a:r>
          </a:p>
          <a:p>
            <a:pPr marL="0" indent="0">
              <a:buNone/>
            </a:pPr>
            <a:endParaRPr lang="es-SV" sz="2400" dirty="0"/>
          </a:p>
          <a:p>
            <a:endParaRPr lang="es-SV" sz="2400" dirty="0"/>
          </a:p>
        </p:txBody>
      </p:sp>
      <p:pic>
        <p:nvPicPr>
          <p:cNvPr id="1026" name="Picture 2" descr="https://upload.wikimedia.org/wikipedia/commons/5/5f/RAD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008" y="3673268"/>
            <a:ext cx="4018673" cy="257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e/e2/Waterfall_model.svg/800px-Waterfall_mode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314" y="3491049"/>
            <a:ext cx="3670853" cy="275314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4191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Un arquitecto se auxilia de los llamados “Patrones de diseño”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892149"/>
          </a:xfrm>
        </p:spPr>
        <p:txBody>
          <a:bodyPr/>
          <a:lstStyle/>
          <a:p>
            <a:r>
              <a:rPr lang="es-SV" dirty="0"/>
              <a:t>Permiten solucionar problemas comunes al diseño de software.</a:t>
            </a:r>
          </a:p>
          <a:p>
            <a:r>
              <a:rPr lang="es-SV" dirty="0"/>
              <a:t>Evita caer en el concepto de “Reinvención de la rueda”</a:t>
            </a:r>
          </a:p>
          <a:p>
            <a:r>
              <a:rPr lang="es-SV" dirty="0"/>
              <a:t>Los patrones son independientes del lenguaje de programación, ya que son algoritmos que pueden ser implementados en muchos lenguajes</a:t>
            </a:r>
          </a:p>
          <a:p>
            <a:r>
              <a:rPr lang="es-SV" dirty="0"/>
              <a:t>Un patrón de diseño es “Cliente-Servidor”.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0819" y="4717774"/>
            <a:ext cx="883216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SV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¿Qué problema nos resuelve </a:t>
            </a:r>
          </a:p>
          <a:p>
            <a:pPr algn="ctr"/>
            <a:r>
              <a:rPr lang="es-SV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el patrón “Cliente-Servidor”?</a:t>
            </a:r>
          </a:p>
        </p:txBody>
      </p:sp>
    </p:spTree>
    <p:extLst>
      <p:ext uri="{BB962C8B-B14F-4D97-AF65-F5344CB8AC3E}">
        <p14:creationId xmlns:p14="http://schemas.microsoft.com/office/powerpoint/2010/main" val="1826971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Existen varios patrones de diseño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SV" dirty="0" err="1"/>
              <a:t>Singleton</a:t>
            </a:r>
            <a:r>
              <a:rPr lang="es-SV" dirty="0"/>
              <a:t>: Restringe o impide la instanciación de objetos pertenecientes a esa clase. Su objetivo es garantizar que solo haya una única instancia de esa clase.</a:t>
            </a:r>
          </a:p>
          <a:p>
            <a:r>
              <a:rPr lang="es-SV" dirty="0"/>
              <a:t>MVC: Modelo-Vista-Controlador. Utilizado para facilitar el diseño e implementación de aplicaciones web o desktop.</a:t>
            </a:r>
          </a:p>
          <a:p>
            <a:r>
              <a:rPr lang="en-US" dirty="0" err="1"/>
              <a:t>Adaptador</a:t>
            </a:r>
            <a:r>
              <a:rPr lang="en-US" dirty="0"/>
              <a:t>: </a:t>
            </a:r>
            <a:r>
              <a:rPr lang="en-US" dirty="0" err="1"/>
              <a:t>Permite</a:t>
            </a:r>
            <a:r>
              <a:rPr lang="en-US" dirty="0"/>
              <a:t> que dos components que </a:t>
            </a:r>
            <a:r>
              <a:rPr lang="en-US" dirty="0" err="1"/>
              <a:t>nativamente</a:t>
            </a:r>
            <a:r>
              <a:rPr lang="en-US" dirty="0"/>
              <a:t> no son compatibles, </a:t>
            </a:r>
            <a:r>
              <a:rPr lang="en-US" dirty="0" err="1"/>
              <a:t>puedan</a:t>
            </a:r>
            <a:r>
              <a:rPr lang="en-US" dirty="0"/>
              <a:t> </a:t>
            </a:r>
            <a:r>
              <a:rPr lang="en-US" dirty="0" err="1"/>
              <a:t>interactuar</a:t>
            </a:r>
            <a:r>
              <a:rPr lang="en-US" dirty="0"/>
              <a:t> entre </a:t>
            </a:r>
            <a:r>
              <a:rPr lang="en-US" dirty="0" err="1"/>
              <a:t>sí</a:t>
            </a:r>
            <a:r>
              <a:rPr lang="en-US" dirty="0"/>
              <a:t>.</a:t>
            </a:r>
            <a:endParaRPr lang="es-SV" dirty="0"/>
          </a:p>
          <a:p>
            <a:r>
              <a:rPr lang="es-SV" dirty="0" err="1"/>
              <a:t>Iterador</a:t>
            </a:r>
            <a:r>
              <a:rPr lang="es-SV" dirty="0"/>
              <a:t>: Patrón de diseño que nos permite recorrer secuencialmente un grupo de objetos en una colección</a:t>
            </a:r>
          </a:p>
          <a:p>
            <a:r>
              <a:rPr lang="es-SV" dirty="0"/>
              <a:t>Etc.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44042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SV" sz="4000" dirty="0"/>
              <a:t>La constante comunicación entre todos los involucrados es clave para el éxito del proyecto</a:t>
            </a:r>
          </a:p>
        </p:txBody>
      </p:sp>
      <p:pic>
        <p:nvPicPr>
          <p:cNvPr id="4098" name="Picture 2" descr="http://lighthouse8.com/wp-content/uploads/2013/04/software-design-jo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09" y="1690688"/>
            <a:ext cx="6523521" cy="488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0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2587"/>
          </a:xfrm>
        </p:spPr>
        <p:txBody>
          <a:bodyPr/>
          <a:lstStyle/>
          <a:p>
            <a:r>
              <a:rPr lang="en-US" dirty="0" err="1" smtClean="0"/>
              <a:t>Servidor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675909"/>
            <a:ext cx="9905999" cy="35417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Un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computadora</a:t>
            </a:r>
            <a:r>
              <a:rPr lang="en-US" dirty="0" smtClean="0"/>
              <a:t> </a:t>
            </a:r>
            <a:r>
              <a:rPr lang="en-US" dirty="0" err="1" smtClean="0"/>
              <a:t>diseñada</a:t>
            </a:r>
            <a:r>
              <a:rPr lang="en-US" dirty="0" smtClean="0"/>
              <a:t> para </a:t>
            </a:r>
            <a:r>
              <a:rPr lang="en-US" dirty="0" err="1" smtClean="0"/>
              <a:t>atender</a:t>
            </a:r>
            <a:r>
              <a:rPr lang="en-US" dirty="0" smtClean="0"/>
              <a:t> las </a:t>
            </a:r>
            <a:r>
              <a:rPr lang="en-US" dirty="0" err="1" smtClean="0"/>
              <a:t>peticiones</a:t>
            </a:r>
            <a:r>
              <a:rPr lang="en-US" dirty="0" smtClean="0"/>
              <a:t> de </a:t>
            </a:r>
            <a:r>
              <a:rPr lang="en-US" dirty="0" err="1" smtClean="0"/>
              <a:t>clientes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Hay </a:t>
            </a:r>
            <a:r>
              <a:rPr lang="en-US" dirty="0" err="1" smtClean="0"/>
              <a:t>varios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servidores</a:t>
            </a:r>
            <a:r>
              <a:rPr lang="en-US" dirty="0"/>
              <a:t> </a:t>
            </a:r>
            <a:r>
              <a:rPr lang="en-US" dirty="0" err="1" smtClean="0"/>
              <a:t>según</a:t>
            </a:r>
            <a:r>
              <a:rPr lang="en-US" dirty="0" smtClean="0"/>
              <a:t> las </a:t>
            </a:r>
            <a:r>
              <a:rPr lang="en-US" dirty="0" err="1" smtClean="0"/>
              <a:t>peticiones</a:t>
            </a:r>
            <a:r>
              <a:rPr lang="en-US" dirty="0" smtClean="0"/>
              <a:t> que </a:t>
            </a:r>
            <a:r>
              <a:rPr lang="en-US" dirty="0" err="1" smtClean="0"/>
              <a:t>procesan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FTP: </a:t>
            </a:r>
            <a:r>
              <a:rPr lang="en-US" dirty="0" err="1" smtClean="0"/>
              <a:t>Encargados</a:t>
            </a:r>
            <a:r>
              <a:rPr lang="en-US" dirty="0" smtClean="0"/>
              <a:t> de </a:t>
            </a:r>
            <a:r>
              <a:rPr lang="en-US" dirty="0" err="1" smtClean="0"/>
              <a:t>almacenar</a:t>
            </a:r>
            <a:r>
              <a:rPr lang="en-US" dirty="0" smtClean="0"/>
              <a:t> y </a:t>
            </a:r>
            <a:r>
              <a:rPr lang="en-US" dirty="0" err="1" smtClean="0"/>
              <a:t>servir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la red.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SMTP (de </a:t>
            </a:r>
            <a:r>
              <a:rPr lang="en-US" dirty="0" err="1" smtClean="0"/>
              <a:t>correo</a:t>
            </a:r>
            <a:r>
              <a:rPr lang="en-US" dirty="0" smtClean="0"/>
              <a:t>): </a:t>
            </a:r>
            <a:r>
              <a:rPr lang="en-US" dirty="0" err="1" smtClean="0"/>
              <a:t>Encargados</a:t>
            </a:r>
            <a:r>
              <a:rPr lang="en-US" dirty="0" smtClean="0"/>
              <a:t> de </a:t>
            </a:r>
            <a:r>
              <a:rPr lang="en-US" dirty="0" err="1" smtClean="0"/>
              <a:t>enviar</a:t>
            </a:r>
            <a:r>
              <a:rPr lang="en-US" dirty="0" smtClean="0"/>
              <a:t> y </a:t>
            </a:r>
            <a:r>
              <a:rPr lang="en-US" dirty="0" err="1" smtClean="0"/>
              <a:t>gestionar</a:t>
            </a:r>
            <a:r>
              <a:rPr lang="en-US" dirty="0" smtClean="0"/>
              <a:t> </a:t>
            </a:r>
            <a:r>
              <a:rPr lang="en-US" dirty="0" err="1" smtClean="0"/>
              <a:t>correos</a:t>
            </a:r>
            <a:r>
              <a:rPr lang="en-US" dirty="0" smtClean="0"/>
              <a:t> </a:t>
            </a:r>
            <a:r>
              <a:rPr lang="en-US" dirty="0" err="1" smtClean="0"/>
              <a:t>electrónicos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Dominio</a:t>
            </a:r>
            <a:r>
              <a:rPr lang="en-US" dirty="0" smtClean="0"/>
              <a:t>: </a:t>
            </a: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de </a:t>
            </a:r>
            <a:r>
              <a:rPr lang="en-US" dirty="0" err="1" smtClean="0"/>
              <a:t>usuarios</a:t>
            </a:r>
            <a:r>
              <a:rPr lang="en-US" dirty="0" smtClean="0"/>
              <a:t> para </a:t>
            </a:r>
            <a:r>
              <a:rPr lang="en-US" dirty="0" err="1" smtClean="0"/>
              <a:t>autenticación</a:t>
            </a:r>
            <a:r>
              <a:rPr lang="en-US" dirty="0" smtClean="0"/>
              <a:t> y </a:t>
            </a:r>
            <a:r>
              <a:rPr lang="en-US" dirty="0" err="1" smtClean="0"/>
              <a:t>autorización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Base de </a:t>
            </a:r>
            <a:r>
              <a:rPr lang="en-US" dirty="0" err="1" smtClean="0"/>
              <a:t>datos</a:t>
            </a:r>
            <a:r>
              <a:rPr lang="en-US" dirty="0" smtClean="0"/>
              <a:t>: </a:t>
            </a:r>
            <a:r>
              <a:rPr lang="en-US" dirty="0" err="1" smtClean="0"/>
              <a:t>Provee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r>
              <a:rPr lang="en-US" dirty="0" smtClean="0"/>
              <a:t> y </a:t>
            </a:r>
            <a:r>
              <a:rPr lang="en-US" dirty="0" err="1" smtClean="0"/>
              <a:t>aplicaciones</a:t>
            </a:r>
            <a:r>
              <a:rPr lang="en-US" dirty="0" smtClean="0"/>
              <a:t> que lo </a:t>
            </a:r>
            <a:r>
              <a:rPr lang="en-US" dirty="0" err="1" smtClean="0"/>
              <a:t>necesiten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DHCP: </a:t>
            </a:r>
            <a:r>
              <a:rPr lang="en-US" dirty="0" err="1" smtClean="0"/>
              <a:t>Asigna</a:t>
            </a:r>
            <a:r>
              <a:rPr lang="en-US" dirty="0" smtClean="0"/>
              <a:t> las </a:t>
            </a:r>
            <a:r>
              <a:rPr lang="en-US" dirty="0" err="1" smtClean="0"/>
              <a:t>direcciones</a:t>
            </a:r>
            <a:r>
              <a:rPr lang="en-US" dirty="0" smtClean="0"/>
              <a:t> IP a </a:t>
            </a:r>
            <a:r>
              <a:rPr lang="en-US" dirty="0" err="1" smtClean="0"/>
              <a:t>dispositivos</a:t>
            </a:r>
            <a:r>
              <a:rPr lang="en-US" dirty="0" smtClean="0"/>
              <a:t> compatibles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DNS: </a:t>
            </a:r>
            <a:r>
              <a:rPr lang="en-US" dirty="0" err="1" smtClean="0"/>
              <a:t>Resuelve</a:t>
            </a:r>
            <a:r>
              <a:rPr lang="en-US" dirty="0" smtClean="0"/>
              <a:t> </a:t>
            </a:r>
            <a:r>
              <a:rPr lang="en-US" dirty="0" err="1" smtClean="0"/>
              <a:t>nombres</a:t>
            </a:r>
            <a:r>
              <a:rPr lang="en-US" dirty="0" smtClean="0"/>
              <a:t> de </a:t>
            </a:r>
            <a:r>
              <a:rPr lang="en-US" dirty="0" err="1" smtClean="0"/>
              <a:t>dominio</a:t>
            </a:r>
            <a:r>
              <a:rPr lang="en-US" dirty="0" smtClean="0"/>
              <a:t> a </a:t>
            </a:r>
            <a:r>
              <a:rPr lang="en-US" dirty="0" err="1" smtClean="0"/>
              <a:t>direcciones</a:t>
            </a:r>
            <a:r>
              <a:rPr lang="en-US" dirty="0" smtClean="0"/>
              <a:t> IP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Web: </a:t>
            </a:r>
            <a:r>
              <a:rPr lang="en-US" dirty="0" err="1" smtClean="0"/>
              <a:t>Encargado</a:t>
            </a:r>
            <a:r>
              <a:rPr lang="en-US" dirty="0" smtClean="0"/>
              <a:t> de </a:t>
            </a:r>
            <a:r>
              <a:rPr lang="en-US" dirty="0" err="1" smtClean="0"/>
              <a:t>recibir</a:t>
            </a:r>
            <a:r>
              <a:rPr lang="en-US" dirty="0" smtClean="0"/>
              <a:t> y </a:t>
            </a:r>
            <a:r>
              <a:rPr lang="en-US" dirty="0" err="1" smtClean="0"/>
              <a:t>procesar</a:t>
            </a:r>
            <a:r>
              <a:rPr lang="en-US" dirty="0" smtClean="0"/>
              <a:t> </a:t>
            </a:r>
            <a:r>
              <a:rPr lang="en-US" dirty="0" err="1" smtClean="0"/>
              <a:t>peticiones</a:t>
            </a:r>
            <a:r>
              <a:rPr lang="en-US" dirty="0" smtClean="0"/>
              <a:t> web de </a:t>
            </a:r>
            <a:r>
              <a:rPr lang="en-US" dirty="0" err="1" smtClean="0"/>
              <a:t>clientes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un </a:t>
            </a:r>
            <a:r>
              <a:rPr lang="en-US" dirty="0" err="1" smtClean="0"/>
              <a:t>navegador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309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60576"/>
            <a:ext cx="9905998" cy="960900"/>
          </a:xfrm>
        </p:spPr>
        <p:txBody>
          <a:bodyPr/>
          <a:lstStyle/>
          <a:p>
            <a:r>
              <a:rPr lang="en-US" dirty="0" smtClean="0"/>
              <a:t>SERVIDOR WEB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700847"/>
            <a:ext cx="9905999" cy="4458884"/>
          </a:xfrm>
        </p:spPr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</a:t>
            </a:r>
            <a:r>
              <a:rPr lang="en-US" dirty="0" err="1" smtClean="0"/>
              <a:t>encargada</a:t>
            </a:r>
            <a:r>
              <a:rPr lang="en-US" dirty="0" smtClean="0"/>
              <a:t> de </a:t>
            </a:r>
            <a:r>
              <a:rPr lang="en-US" dirty="0" err="1" smtClean="0"/>
              <a:t>procesar</a:t>
            </a:r>
            <a:r>
              <a:rPr lang="en-US" dirty="0" smtClean="0"/>
              <a:t> </a:t>
            </a:r>
            <a:r>
              <a:rPr lang="en-US" dirty="0" err="1" smtClean="0"/>
              <a:t>peticiones</a:t>
            </a:r>
            <a:r>
              <a:rPr lang="en-US" dirty="0" smtClean="0"/>
              <a:t> </a:t>
            </a:r>
            <a:r>
              <a:rPr lang="en-US" dirty="0" err="1" smtClean="0"/>
              <a:t>hechas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un </a:t>
            </a:r>
            <a:r>
              <a:rPr lang="en-US" dirty="0" err="1" smtClean="0"/>
              <a:t>navegador</a:t>
            </a:r>
            <a:r>
              <a:rPr lang="en-US" dirty="0" smtClean="0"/>
              <a:t> web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confundir</a:t>
            </a:r>
            <a:r>
              <a:rPr lang="en-US" dirty="0" smtClean="0"/>
              <a:t> con el hardware </a:t>
            </a:r>
            <a:r>
              <a:rPr lang="en-US" dirty="0" err="1" smtClean="0"/>
              <a:t>en</a:t>
            </a:r>
            <a:r>
              <a:rPr lang="en-US" dirty="0" smtClean="0"/>
              <a:t> el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instalado</a:t>
            </a:r>
            <a:endParaRPr lang="en-US" u="sng" dirty="0" smtClean="0"/>
          </a:p>
          <a:p>
            <a:r>
              <a:rPr lang="en-US" dirty="0" err="1" smtClean="0"/>
              <a:t>Dichas</a:t>
            </a:r>
            <a:r>
              <a:rPr lang="en-US" dirty="0" smtClean="0"/>
              <a:t> </a:t>
            </a:r>
            <a:r>
              <a:rPr lang="en-US" dirty="0" err="1" smtClean="0"/>
              <a:t>peticiones</a:t>
            </a:r>
            <a:r>
              <a:rPr lang="en-US" dirty="0" smtClean="0"/>
              <a:t> se </a:t>
            </a:r>
            <a:r>
              <a:rPr lang="en-US" dirty="0" err="1" smtClean="0"/>
              <a:t>hacen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el </a:t>
            </a:r>
            <a:r>
              <a:rPr lang="en-US" dirty="0" err="1" smtClean="0"/>
              <a:t>protocolo</a:t>
            </a:r>
            <a:r>
              <a:rPr lang="en-US" dirty="0" smtClean="0"/>
              <a:t> HTTP (</a:t>
            </a:r>
            <a:r>
              <a:rPr lang="en-US" dirty="0" err="1" smtClean="0"/>
              <a:t>HyperText</a:t>
            </a:r>
            <a:r>
              <a:rPr lang="en-US" dirty="0" smtClean="0"/>
              <a:t> Transfer Protocol)</a:t>
            </a:r>
          </a:p>
          <a:p>
            <a:r>
              <a:rPr lang="en-US" dirty="0" err="1" smtClean="0"/>
              <a:t>Ejemplos</a:t>
            </a:r>
            <a:r>
              <a:rPr lang="en-US" dirty="0" smtClean="0"/>
              <a:t> de </a:t>
            </a:r>
            <a:r>
              <a:rPr lang="en-US" dirty="0" err="1" smtClean="0"/>
              <a:t>servidores</a:t>
            </a:r>
            <a:r>
              <a:rPr lang="en-US" dirty="0" smtClean="0"/>
              <a:t> web:</a:t>
            </a:r>
          </a:p>
          <a:p>
            <a:pPr lvl="1"/>
            <a:r>
              <a:rPr lang="en-US" dirty="0" smtClean="0"/>
              <a:t>Apache HTTP Server</a:t>
            </a:r>
          </a:p>
          <a:p>
            <a:pPr lvl="1"/>
            <a:r>
              <a:rPr lang="en-US" dirty="0" smtClean="0"/>
              <a:t>Apache Tomcat</a:t>
            </a:r>
          </a:p>
          <a:p>
            <a:pPr lvl="1"/>
            <a:r>
              <a:rPr lang="en-US" dirty="0" err="1" smtClean="0"/>
              <a:t>Lighttpd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0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Funcionamiento</a:t>
            </a:r>
            <a:r>
              <a:rPr lang="en-US" dirty="0" smtClean="0"/>
              <a:t> de un </a:t>
            </a:r>
            <a:r>
              <a:rPr lang="en-US" dirty="0" err="1" smtClean="0"/>
              <a:t>servidor</a:t>
            </a:r>
            <a:r>
              <a:rPr lang="en-US" dirty="0" smtClean="0"/>
              <a:t> web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45" y="2097088"/>
            <a:ext cx="4439358" cy="2383472"/>
          </a:xfrm>
        </p:spPr>
      </p:pic>
      <p:sp>
        <p:nvSpPr>
          <p:cNvPr id="5" name="CuadroTexto 4"/>
          <p:cNvSpPr txBox="1"/>
          <p:nvPr/>
        </p:nvSpPr>
        <p:spPr>
          <a:xfrm>
            <a:off x="6400800" y="2097088"/>
            <a:ext cx="40316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El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envía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petición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un </a:t>
            </a:r>
            <a:r>
              <a:rPr lang="en-US" dirty="0" err="1" smtClean="0"/>
              <a:t>navegador</a:t>
            </a:r>
            <a:r>
              <a:rPr lang="en-US" dirty="0" smtClean="0"/>
              <a:t> web (al </a:t>
            </a:r>
            <a:r>
              <a:rPr lang="en-US" dirty="0" err="1" smtClean="0"/>
              <a:t>ingresar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URL, o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clic</a:t>
            </a:r>
            <a:r>
              <a:rPr lang="en-US" dirty="0" smtClean="0"/>
              <a:t> a un </a:t>
            </a:r>
            <a:r>
              <a:rPr lang="en-US" dirty="0" err="1" smtClean="0"/>
              <a:t>vínculo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El </a:t>
            </a:r>
            <a:r>
              <a:rPr lang="en-US" dirty="0" err="1" smtClean="0"/>
              <a:t>navegador</a:t>
            </a:r>
            <a:r>
              <a:rPr lang="en-US" dirty="0" smtClean="0"/>
              <a:t> web </a:t>
            </a:r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petición</a:t>
            </a:r>
            <a:r>
              <a:rPr lang="en-US" dirty="0" smtClean="0"/>
              <a:t> HTTP (HTTP Request), la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enviada</a:t>
            </a:r>
            <a:r>
              <a:rPr lang="en-US" dirty="0" smtClean="0"/>
              <a:t> al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correspondiente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El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recibe</a:t>
            </a:r>
            <a:r>
              <a:rPr lang="en-US" dirty="0" smtClean="0"/>
              <a:t> la </a:t>
            </a:r>
            <a:r>
              <a:rPr lang="en-US" dirty="0" err="1" smtClean="0"/>
              <a:t>petición</a:t>
            </a:r>
            <a:r>
              <a:rPr lang="en-US" dirty="0" smtClean="0"/>
              <a:t> y la </a:t>
            </a:r>
            <a:r>
              <a:rPr lang="en-US" dirty="0" err="1" smtClean="0"/>
              <a:t>procesa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El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prepara</a:t>
            </a:r>
            <a:r>
              <a:rPr lang="en-US" dirty="0" smtClean="0"/>
              <a:t> la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HTML, la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devuelta</a:t>
            </a:r>
            <a:r>
              <a:rPr lang="en-US" dirty="0" smtClean="0"/>
              <a:t> al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respuesta</a:t>
            </a:r>
            <a:r>
              <a:rPr lang="en-US" dirty="0" smtClean="0"/>
              <a:t> HTTP (HTTP Response)</a:t>
            </a:r>
          </a:p>
          <a:p>
            <a:pPr marL="342900" indent="-342900">
              <a:buAutoNum type="arabicPeriod"/>
            </a:pPr>
            <a:r>
              <a:rPr lang="en-US" dirty="0" smtClean="0"/>
              <a:t>El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recibe</a:t>
            </a:r>
            <a:r>
              <a:rPr lang="en-US" dirty="0" smtClean="0"/>
              <a:t> la </a:t>
            </a:r>
            <a:r>
              <a:rPr lang="en-US" dirty="0" err="1" smtClean="0"/>
              <a:t>respuesta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del </a:t>
            </a:r>
            <a:r>
              <a:rPr lang="en-US" dirty="0" err="1" smtClean="0"/>
              <a:t>navegador</a:t>
            </a:r>
            <a:r>
              <a:rPr lang="en-US" dirty="0" smtClean="0"/>
              <a:t> y </a:t>
            </a:r>
            <a:r>
              <a:rPr lang="en-US" dirty="0" err="1" smtClean="0"/>
              <a:t>este</a:t>
            </a:r>
            <a:r>
              <a:rPr lang="en-US" dirty="0" smtClean="0"/>
              <a:t> la </a:t>
            </a:r>
            <a:r>
              <a:rPr lang="en-US" dirty="0" err="1" smtClean="0"/>
              <a:t>renderiza</a:t>
            </a:r>
            <a:r>
              <a:rPr lang="en-US" dirty="0" smtClean="0"/>
              <a:t> para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visualización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5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3369" y="250165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CONCEPTOS PRINCIPALES DE ARQUITECTURA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¿Qué entendemos por arquitectura?</a:t>
            </a:r>
          </a:p>
        </p:txBody>
      </p:sp>
      <p:pic>
        <p:nvPicPr>
          <p:cNvPr id="1026" name="Picture 2" descr="http://www.youngarchitectureservices.com/whole%20first%20fl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" y="1798552"/>
            <a:ext cx="5129355" cy="410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2582" y="1798552"/>
            <a:ext cx="421178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SV" dirty="0"/>
              <a:t>En general, una arquitectura nos define la estructura y los componentes de algo en específico, de forma que podamos comprender como estos resuelven nuestro problema.</a:t>
            </a:r>
          </a:p>
        </p:txBody>
      </p:sp>
    </p:spTree>
    <p:extLst>
      <p:ext uri="{BB962C8B-B14F-4D97-AF65-F5344CB8AC3E}">
        <p14:creationId xmlns:p14="http://schemas.microsoft.com/office/powerpoint/2010/main" val="286221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SV" sz="4400" dirty="0"/>
              <a:t>Si queremos construir nuestra casa, pedimos a un arquitecto un plano de esta…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825625"/>
            <a:ext cx="10233800" cy="1901248"/>
          </a:xfrm>
        </p:spPr>
        <p:txBody>
          <a:bodyPr/>
          <a:lstStyle/>
          <a:p>
            <a:r>
              <a:rPr lang="es-SV" dirty="0"/>
              <a:t>El arquitecto se reúne con nosotros para saber como queremos la casa</a:t>
            </a:r>
          </a:p>
          <a:p>
            <a:r>
              <a:rPr lang="es-SV" dirty="0"/>
              <a:t>El arquitecto luego, en base a los requerimientos, hace un diseño y toma en cuenta diferentes criterios para completarlo</a:t>
            </a:r>
          </a:p>
        </p:txBody>
      </p:sp>
      <p:pic>
        <p:nvPicPr>
          <p:cNvPr id="2050" name="Picture 2" descr="http://www.departments.bucknell.edu/history/carnegie/building/bluepr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496" y="3726873"/>
            <a:ext cx="5285390" cy="258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12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SV" sz="4000" dirty="0" smtClean="0"/>
              <a:t>Cuando trabajamos sin un arquitecto…</a:t>
            </a:r>
            <a:endParaRPr lang="es-SV" sz="4000" dirty="0"/>
          </a:p>
        </p:txBody>
      </p:sp>
      <p:pic>
        <p:nvPicPr>
          <p:cNvPr id="3074" name="Picture 2" descr="https://draftsman.files.wordpress.com/2013/06/b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193235"/>
            <a:ext cx="3354869" cy="252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-media-cache-ak0.pinimg.com/564x/9a/7b/77/9a7b775af23fcd2dffd3c58fc96fed7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7" y="1995315"/>
            <a:ext cx="23336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-media-cache-ak0.pinimg.com/236x/7f/a4/76/7fa47650acfd59a79092b9edb4d60b9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897" y="2193235"/>
            <a:ext cx="22479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3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1758</TotalTime>
  <Words>1651</Words>
  <Application>Microsoft Office PowerPoint</Application>
  <PresentationFormat>Panorámica</PresentationFormat>
  <Paragraphs>132</Paragraphs>
  <Slides>28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Corbel</vt:lpstr>
      <vt:lpstr>Depth</vt:lpstr>
      <vt:lpstr>Presentación de PowerPoint</vt:lpstr>
      <vt:lpstr>Introducción a las aplicaciones web</vt:lpstr>
      <vt:lpstr>Servidor</vt:lpstr>
      <vt:lpstr>SERVIDOR WEB</vt:lpstr>
      <vt:lpstr>Funcionamiento de un servidor web</vt:lpstr>
      <vt:lpstr>CONCEPTOS PRINCIPALES DE ARQUITECTURA DE SOFTWARE</vt:lpstr>
      <vt:lpstr>¿Qué entendemos por arquitectura?</vt:lpstr>
      <vt:lpstr>Si queremos construir nuestra casa, pedimos a un arquitecto un plano de esta…</vt:lpstr>
      <vt:lpstr>Cuando trabajamos sin un arquitecto…</vt:lpstr>
      <vt:lpstr>Un arquitecto es una persona clave en el desarrollo de software!</vt:lpstr>
      <vt:lpstr>TIPOS DE ARQUITECTURAS</vt:lpstr>
      <vt:lpstr>Arquitectura de una capa (monolítica)</vt:lpstr>
      <vt:lpstr>Arquitectura de dos capas</vt:lpstr>
      <vt:lpstr>La correcta implementación de una arquitectura de dos capas implica la separación de la lógica de negocios y la interfaz de usuario</vt:lpstr>
      <vt:lpstr>Arquitectura de N-capas</vt:lpstr>
      <vt:lpstr>Arquitectura de n-capas</vt:lpstr>
      <vt:lpstr>Ejemplo de diseño de arquitectura N-capas utilizando el framework Spring MVC</vt:lpstr>
      <vt:lpstr>Capa Web (Capa de presentación y capa controladora)</vt:lpstr>
      <vt:lpstr>Capa de Servicios</vt:lpstr>
      <vt:lpstr>Capa DAO (Data Access Object)</vt:lpstr>
      <vt:lpstr>Capa de Dominio (Entidades)</vt:lpstr>
      <vt:lpstr>Este diseño es luego implementado por los desarrolladores</vt:lpstr>
      <vt:lpstr>Presentación de PowerPoint</vt:lpstr>
      <vt:lpstr>Principios clave del correcto diseño arquitectónico (cont.)</vt:lpstr>
      <vt:lpstr>El diseño de una arquitectura de software es un proceso iterativo</vt:lpstr>
      <vt:lpstr>Un arquitecto se auxilia de los llamados “Patrones de diseño”</vt:lpstr>
      <vt:lpstr>Existen varios patrones de diseño</vt:lpstr>
      <vt:lpstr>La constante comunicación entre todos los involucrados es clave para el éxito del proyecto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Lozano</dc:creator>
  <cp:lastModifiedBy>Juan Lozano</cp:lastModifiedBy>
  <cp:revision>65</cp:revision>
  <dcterms:created xsi:type="dcterms:W3CDTF">2016-03-08T02:32:38Z</dcterms:created>
  <dcterms:modified xsi:type="dcterms:W3CDTF">2019-03-13T03:23:32Z</dcterms:modified>
</cp:coreProperties>
</file>