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Robo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oboto-regular.fntdata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italic.fntdata"/><Relationship Id="rId25" Type="http://schemas.openxmlformats.org/officeDocument/2006/relationships/font" Target="fonts/Roboto-bold.fntdata"/><Relationship Id="rId27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cbed927e26_0_6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cbed927e26_0_6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cbed927e26_0_6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cbed927e26_0_6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cbe941efcb_0_2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cbe941efcb_0_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cbed927e26_0_5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cbed927e26_0_5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cbed927e26_0_5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cbed927e26_0_5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cbed927e26_0_5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cbed927e26_0_5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cbed927e26_0_5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cbed927e26_0_5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cbed927e26_0_6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cbed927e26_0_6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cbed927e26_0_6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cbed927e26_0_6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cbed927e26_0_5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cbed927e26_0_5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cbed927e26_0_6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cbed927e26_0_6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cbed927e26_0_5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cbed927e26_0_5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cbed927e26_0_6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cbed927e26_0_6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cbed927e26_0_6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cbed927e26_0_6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cbed927e26_0_6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cbed927e26_0_6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cbed927e26_0_6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cbed927e26_0_6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cbed927e26_0_6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cbed927e26_0_6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0" y="896975"/>
            <a:ext cx="9144000" cy="136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700"/>
              <a:t>Extend </a:t>
            </a:r>
            <a:r>
              <a:rPr lang="zh-CN" sz="3700"/>
              <a:t>Diffusion-TS to Federated Learning</a:t>
            </a:r>
            <a:endParaRPr sz="37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3675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Chenrui Fan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Zhiwen Soi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2"/>
          <p:cNvSpPr txBox="1"/>
          <p:nvPr>
            <p:ph type="title"/>
          </p:nvPr>
        </p:nvSpPr>
        <p:spPr>
          <a:xfrm>
            <a:off x="311700" y="-12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900"/>
              <a:t>HFL</a:t>
            </a:r>
            <a:endParaRPr/>
          </a:p>
        </p:txBody>
      </p:sp>
      <p:sp>
        <p:nvSpPr>
          <p:cNvPr id="135" name="Google Shape;135;p22"/>
          <p:cNvSpPr txBox="1"/>
          <p:nvPr/>
        </p:nvSpPr>
        <p:spPr>
          <a:xfrm>
            <a:off x="4165875" y="4245325"/>
            <a:ext cx="35400" cy="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36" name="Google Shape;136;p22"/>
          <p:cNvSpPr txBox="1"/>
          <p:nvPr>
            <p:ph idx="1" type="body"/>
          </p:nvPr>
        </p:nvSpPr>
        <p:spPr>
          <a:xfrm>
            <a:off x="1336550" y="560600"/>
            <a:ext cx="6436500" cy="45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CN" sz="20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Our main goal on HFL is to: 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-"/>
            </a:pPr>
            <a:r>
              <a:rPr lang="zh-CN" sz="20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1. to see whether we can achieve the same results as IID with the NIID dataset.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-"/>
            </a:pPr>
            <a:r>
              <a:rPr lang="zh-CN" sz="20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2. deal with each client not being aligned on the row (timeline).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-"/>
            </a:pPr>
            <a:r>
              <a:rPr lang="zh-CN" sz="20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3. test the maximum number of clients we can support with guaranteed performance. 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3"/>
          <p:cNvSpPr txBox="1"/>
          <p:nvPr>
            <p:ph type="ctrTitle"/>
          </p:nvPr>
        </p:nvSpPr>
        <p:spPr>
          <a:xfrm>
            <a:off x="0" y="896975"/>
            <a:ext cx="91440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800"/>
              <a:t>2. VFL</a:t>
            </a:r>
            <a:endParaRPr sz="3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800"/>
              <a:t>Make SiloFuse work with Time Series</a:t>
            </a:r>
            <a:endParaRPr sz="3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4"/>
          <p:cNvSpPr txBox="1"/>
          <p:nvPr>
            <p:ph type="title"/>
          </p:nvPr>
        </p:nvSpPr>
        <p:spPr>
          <a:xfrm>
            <a:off x="311700" y="-12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8205"/>
              <a:buFont typeface="Arial"/>
              <a:buNone/>
            </a:pPr>
            <a:r>
              <a:rPr lang="zh-CN" sz="3900"/>
              <a:t>SiloFuse</a:t>
            </a:r>
            <a:endParaRPr/>
          </a:p>
        </p:txBody>
      </p:sp>
      <p:pic>
        <p:nvPicPr>
          <p:cNvPr id="147" name="Google Shape;14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1175" y="966750"/>
            <a:ext cx="7861649" cy="3668774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48" name="Google Shape;148;p24"/>
          <p:cNvSpPr txBox="1"/>
          <p:nvPr/>
        </p:nvSpPr>
        <p:spPr>
          <a:xfrm>
            <a:off x="4165875" y="4245325"/>
            <a:ext cx="35400" cy="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5"/>
          <p:cNvSpPr txBox="1"/>
          <p:nvPr>
            <p:ph type="title"/>
          </p:nvPr>
        </p:nvSpPr>
        <p:spPr>
          <a:xfrm>
            <a:off x="311700" y="-12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900"/>
              <a:t>SiloFuse</a:t>
            </a:r>
            <a:endParaRPr/>
          </a:p>
        </p:txBody>
      </p:sp>
      <p:sp>
        <p:nvSpPr>
          <p:cNvPr id="154" name="Google Shape;154;p25"/>
          <p:cNvSpPr txBox="1"/>
          <p:nvPr/>
        </p:nvSpPr>
        <p:spPr>
          <a:xfrm>
            <a:off x="4165875" y="4245325"/>
            <a:ext cx="35400" cy="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55" name="Google Shape;15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12925"/>
            <a:ext cx="8826177" cy="419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6"/>
          <p:cNvSpPr txBox="1"/>
          <p:nvPr>
            <p:ph type="title"/>
          </p:nvPr>
        </p:nvSpPr>
        <p:spPr>
          <a:xfrm>
            <a:off x="311700" y="-12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8205"/>
              <a:buFont typeface="Arial"/>
              <a:buNone/>
            </a:pPr>
            <a:r>
              <a:rPr lang="zh-CN" sz="3900"/>
              <a:t>SiloFuse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6"/>
          <p:cNvSpPr txBox="1"/>
          <p:nvPr>
            <p:ph idx="1" type="body"/>
          </p:nvPr>
        </p:nvSpPr>
        <p:spPr>
          <a:xfrm>
            <a:off x="311700" y="695275"/>
            <a:ext cx="8520600" cy="444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CN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Advantages: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CN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Trains models collaboratively by encoding original features into a latent space, </a:t>
            </a:r>
            <a:r>
              <a:rPr lang="zh-CN">
                <a:solidFill>
                  <a:schemeClr val="dk1"/>
                </a:solidFill>
                <a:highlight>
                  <a:srgbClr val="B6D7A8"/>
                </a:highlight>
                <a:latin typeface="Roboto"/>
                <a:ea typeface="Roboto"/>
                <a:cs typeface="Roboto"/>
                <a:sym typeface="Roboto"/>
              </a:rPr>
              <a:t>ensuring confidentiality</a:t>
            </a:r>
            <a:r>
              <a:rPr lang="zh-CN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while </a:t>
            </a:r>
            <a:r>
              <a:rPr lang="zh-CN">
                <a:solidFill>
                  <a:schemeClr val="dk1"/>
                </a:solidFill>
                <a:highlight>
                  <a:srgbClr val="B6D7A8"/>
                </a:highlight>
                <a:latin typeface="Roboto"/>
                <a:ea typeface="Roboto"/>
                <a:cs typeface="Roboto"/>
                <a:sym typeface="Roboto"/>
              </a:rPr>
              <a:t>avoiding the high costs of</a:t>
            </a:r>
            <a:r>
              <a:rPr lang="zh-CN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mainstream </a:t>
            </a:r>
            <a:r>
              <a:rPr lang="zh-CN">
                <a:solidFill>
                  <a:schemeClr val="dk1"/>
                </a:solidFill>
                <a:highlight>
                  <a:srgbClr val="B6D7A8"/>
                </a:highlight>
                <a:latin typeface="Roboto"/>
                <a:ea typeface="Roboto"/>
                <a:cs typeface="Roboto"/>
                <a:sym typeface="Roboto"/>
              </a:rPr>
              <a:t>one-hot encoding</a:t>
            </a:r>
            <a:r>
              <a:rPr lang="zh-CN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-"/>
            </a:pPr>
            <a:r>
              <a:rPr lang="zh-CN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Introduce a stacked training paradigm to decouple the training of autoencoders and the diffusion generator. </a:t>
            </a:r>
            <a:r>
              <a:rPr lang="zh-CN">
                <a:solidFill>
                  <a:schemeClr val="dk1"/>
                </a:solidFill>
                <a:highlight>
                  <a:srgbClr val="B6D7A8"/>
                </a:highlight>
                <a:latin typeface="Roboto"/>
                <a:ea typeface="Roboto"/>
                <a:cs typeface="Roboto"/>
                <a:sym typeface="Roboto"/>
              </a:rPr>
              <a:t>Minimizes communication costs</a:t>
            </a:r>
            <a:r>
              <a:rPr lang="zh-CN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by transmitting latent features only once and avoids the risks of gradient leakage attacks. 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-"/>
            </a:pPr>
            <a:r>
              <a:rPr lang="zh-CN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Centralizing latent features preserves cross-silo links while </a:t>
            </a:r>
            <a:r>
              <a:rPr lang="zh-CN">
                <a:solidFill>
                  <a:schemeClr val="dk1"/>
                </a:solidFill>
                <a:highlight>
                  <a:srgbClr val="B6D7A8"/>
                </a:highlight>
                <a:latin typeface="Roboto"/>
                <a:ea typeface="Roboto"/>
                <a:cs typeface="Roboto"/>
                <a:sym typeface="Roboto"/>
              </a:rPr>
              <a:t>thwarting data reconstruction</a:t>
            </a:r>
            <a:r>
              <a:rPr lang="zh-CN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under vertically partitioned synthesis.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-"/>
            </a:pPr>
            <a:r>
              <a:rPr lang="zh-CN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Shortages: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-"/>
            </a:pPr>
            <a:r>
              <a:rPr lang="zh-CN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SiloFuse deals with tabular data, there is </a:t>
            </a:r>
            <a:r>
              <a:rPr lang="zh-CN">
                <a:solidFill>
                  <a:schemeClr val="dk1"/>
                </a:solidFill>
                <a:highlight>
                  <a:srgbClr val="FFD966"/>
                </a:highlight>
                <a:latin typeface="Roboto"/>
                <a:ea typeface="Roboto"/>
                <a:cs typeface="Roboto"/>
                <a:sym typeface="Roboto"/>
              </a:rPr>
              <a:t>no sequential correlation between samples</a:t>
            </a:r>
            <a:r>
              <a:rPr lang="zh-CN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 With time series data, the auto encoders need to preserve this sequential correlation as well because time is an important factor.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7"/>
          <p:cNvSpPr txBox="1"/>
          <p:nvPr>
            <p:ph type="title"/>
          </p:nvPr>
        </p:nvSpPr>
        <p:spPr>
          <a:xfrm>
            <a:off x="311700" y="-12175"/>
            <a:ext cx="8520600" cy="47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zh-CN" sz="2400"/>
              <a:t>How to preserve time series information?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400"/>
          </a:p>
        </p:txBody>
      </p:sp>
      <p:sp>
        <p:nvSpPr>
          <p:cNvPr id="167" name="Google Shape;167;p27"/>
          <p:cNvSpPr txBox="1"/>
          <p:nvPr>
            <p:ph idx="1" type="body"/>
          </p:nvPr>
        </p:nvSpPr>
        <p:spPr>
          <a:xfrm>
            <a:off x="0" y="466675"/>
            <a:ext cx="9144000" cy="88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-"/>
            </a:pPr>
            <a:r>
              <a:rPr lang="zh-CN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Idea 1: Try to make the Server to get the same data as the original so that the </a:t>
            </a:r>
            <a:r>
              <a:rPr lang="zh-CN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Diffusion-TS </a:t>
            </a:r>
            <a:r>
              <a:rPr lang="zh-CN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doesn't lose much of the information it gets.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8" name="Google Shape;16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2413" y="1355575"/>
            <a:ext cx="6799174" cy="2794325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7"/>
          <p:cNvSpPr txBox="1"/>
          <p:nvPr>
            <p:ph idx="1" type="body"/>
          </p:nvPr>
        </p:nvSpPr>
        <p:spPr>
          <a:xfrm>
            <a:off x="0" y="4149775"/>
            <a:ext cx="9144000" cy="9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-"/>
            </a:pPr>
            <a:r>
              <a:rPr lang="zh-CN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Problem: the server is not the appropriate party to hold the decoder for Data Privacy problem.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8"/>
          <p:cNvSpPr txBox="1"/>
          <p:nvPr>
            <p:ph type="title"/>
          </p:nvPr>
        </p:nvSpPr>
        <p:spPr>
          <a:xfrm>
            <a:off x="311700" y="-12175"/>
            <a:ext cx="8520600" cy="47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zh-CN" sz="2400"/>
              <a:t>How to preserve time series information?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400"/>
          </a:p>
        </p:txBody>
      </p:sp>
      <p:sp>
        <p:nvSpPr>
          <p:cNvPr id="175" name="Google Shape;175;p28"/>
          <p:cNvSpPr txBox="1"/>
          <p:nvPr>
            <p:ph idx="1" type="body"/>
          </p:nvPr>
        </p:nvSpPr>
        <p:spPr>
          <a:xfrm>
            <a:off x="0" y="466625"/>
            <a:ext cx="9144000" cy="8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-"/>
            </a:pPr>
            <a:r>
              <a:rPr lang="zh-CN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Idea 2: Training Diffusion-TS with latent features.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-"/>
            </a:pPr>
            <a:r>
              <a:rPr lang="zh-CN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But how can we get </a:t>
            </a:r>
            <a:r>
              <a:rPr lang="zh-CN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time-sequence-guaranteed latent features?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6" name="Google Shape;17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2" y="1309325"/>
            <a:ext cx="6089573" cy="3834176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8"/>
          <p:cNvSpPr txBox="1"/>
          <p:nvPr>
            <p:ph idx="1" type="body"/>
          </p:nvPr>
        </p:nvSpPr>
        <p:spPr>
          <a:xfrm>
            <a:off x="6089550" y="1309325"/>
            <a:ext cx="3054600" cy="38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-"/>
            </a:pPr>
            <a:r>
              <a:rPr lang="zh-CN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Instead of VAE or simple 3-layer MLP, try other model like RNN and so on that good at time series.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9"/>
          <p:cNvSpPr txBox="1"/>
          <p:nvPr>
            <p:ph type="title"/>
          </p:nvPr>
        </p:nvSpPr>
        <p:spPr>
          <a:xfrm>
            <a:off x="311700" y="-12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900"/>
              <a:t>V</a:t>
            </a:r>
            <a:r>
              <a:rPr lang="zh-CN" sz="3900"/>
              <a:t>FL</a:t>
            </a:r>
            <a:endParaRPr/>
          </a:p>
        </p:txBody>
      </p:sp>
      <p:sp>
        <p:nvSpPr>
          <p:cNvPr id="183" name="Google Shape;183;p29"/>
          <p:cNvSpPr txBox="1"/>
          <p:nvPr/>
        </p:nvSpPr>
        <p:spPr>
          <a:xfrm>
            <a:off x="4165875" y="4245325"/>
            <a:ext cx="35400" cy="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84" name="Google Shape;184;p29"/>
          <p:cNvSpPr txBox="1"/>
          <p:nvPr>
            <p:ph idx="1" type="body"/>
          </p:nvPr>
        </p:nvSpPr>
        <p:spPr>
          <a:xfrm>
            <a:off x="1336550" y="560600"/>
            <a:ext cx="6436500" cy="45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CN" sz="20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Our main goal on VFL is to: 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-"/>
            </a:pPr>
            <a:r>
              <a:rPr lang="zh-CN" sz="20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1. extend SiloFuse to be able to handle time series dataset.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-"/>
            </a:pPr>
            <a:r>
              <a:rPr lang="zh-CN" sz="20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2. make VFL-based  Diffusion-TS's result as good as only using Diffusion-TS(how to preserve time information)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0"/>
          <p:cNvSpPr txBox="1"/>
          <p:nvPr>
            <p:ph type="title"/>
          </p:nvPr>
        </p:nvSpPr>
        <p:spPr>
          <a:xfrm>
            <a:off x="311700" y="-12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900"/>
              <a:t>Current progress</a:t>
            </a:r>
            <a:endParaRPr/>
          </a:p>
        </p:txBody>
      </p:sp>
      <p:sp>
        <p:nvSpPr>
          <p:cNvPr id="190" name="Google Shape;190;p30"/>
          <p:cNvSpPr txBox="1"/>
          <p:nvPr/>
        </p:nvSpPr>
        <p:spPr>
          <a:xfrm>
            <a:off x="4165875" y="4245325"/>
            <a:ext cx="35400" cy="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91" name="Google Shape;191;p30"/>
          <p:cNvSpPr txBox="1"/>
          <p:nvPr>
            <p:ph idx="1" type="body"/>
          </p:nvPr>
        </p:nvSpPr>
        <p:spPr>
          <a:xfrm>
            <a:off x="0" y="894825"/>
            <a:ext cx="9144000" cy="424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-"/>
            </a:pPr>
            <a:r>
              <a:rPr lang="zh-CN" sz="20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1. Finish reading several papers, including SiloFuse and Diffusion-TS;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-"/>
            </a:pPr>
            <a:r>
              <a:rPr lang="zh-CN" sz="20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2. Successfully run the code of Diffusion-TS;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-"/>
            </a:pPr>
            <a:r>
              <a:rPr lang="zh-CN" sz="20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3. Implemented SiloFuse’s idea on Diffusion-TS.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92" name="Google Shape;19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154016"/>
            <a:ext cx="9144000" cy="18672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-12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900"/>
              <a:t>Diffusion-TS</a:t>
            </a:r>
            <a:endParaRPr/>
          </a:p>
        </p:txBody>
      </p:sp>
      <p:sp>
        <p:nvSpPr>
          <p:cNvPr id="61" name="Google Shape;61;p14"/>
          <p:cNvSpPr txBox="1"/>
          <p:nvPr/>
        </p:nvSpPr>
        <p:spPr>
          <a:xfrm>
            <a:off x="4165875" y="4245325"/>
            <a:ext cx="35400" cy="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6800" y="757675"/>
            <a:ext cx="8590403" cy="41483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ctrTitle"/>
          </p:nvPr>
        </p:nvSpPr>
        <p:spPr>
          <a:xfrm>
            <a:off x="0" y="896975"/>
            <a:ext cx="91440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800"/>
              <a:t>1. HFL</a:t>
            </a:r>
            <a:endParaRPr sz="3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800"/>
              <a:t>Diffusion-TS with </a:t>
            </a:r>
            <a:endParaRPr sz="3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800"/>
              <a:t>Horizontal Federated Learning</a:t>
            </a:r>
            <a:endParaRPr sz="3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-12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900"/>
              <a:t>Dataset Split</a:t>
            </a:r>
            <a:endParaRPr/>
          </a:p>
        </p:txBody>
      </p:sp>
      <p:sp>
        <p:nvSpPr>
          <p:cNvPr id="73" name="Google Shape;73;p16"/>
          <p:cNvSpPr txBox="1"/>
          <p:nvPr/>
        </p:nvSpPr>
        <p:spPr>
          <a:xfrm>
            <a:off x="4165875" y="4245325"/>
            <a:ext cx="35400" cy="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60525"/>
            <a:ext cx="3904957" cy="4582975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4096150" y="560400"/>
            <a:ext cx="5047800" cy="45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zh-CN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Unlike common tabular data, the smallest unit of the time series dataset is not a row but a sequence which length is determined by the Window Size. In Diffusion-TS, Window Size equal to 24, this is changeable.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-12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900"/>
              <a:t>IID or NIID</a:t>
            </a:r>
            <a:r>
              <a:rPr lang="zh-CN" sz="3900"/>
              <a:t> Split</a:t>
            </a:r>
            <a:endParaRPr/>
          </a:p>
        </p:txBody>
      </p:sp>
      <p:sp>
        <p:nvSpPr>
          <p:cNvPr id="81" name="Google Shape;81;p17"/>
          <p:cNvSpPr txBox="1"/>
          <p:nvPr/>
        </p:nvSpPr>
        <p:spPr>
          <a:xfrm>
            <a:off x="4165875" y="4245325"/>
            <a:ext cx="35400" cy="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60525"/>
            <a:ext cx="3904957" cy="458297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4096150" y="560400"/>
            <a:ext cx="5047800" cy="45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We can divide these sequences of the same length in sequential order, or we can randomly intercept sequences of length 24 from the dataset.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When we need IID subsets, we can either disrupt the dataset or use randomly intercepted sequences;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CN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When we need NIID subsets, we can use sequences divided in sequential order and assign them to each client in turn.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-12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900"/>
              <a:t>IID or NIID Split</a:t>
            </a:r>
            <a:endParaRPr/>
          </a:p>
        </p:txBody>
      </p:sp>
      <p:sp>
        <p:nvSpPr>
          <p:cNvPr id="89" name="Google Shape;89;p18"/>
          <p:cNvSpPr txBox="1"/>
          <p:nvPr/>
        </p:nvSpPr>
        <p:spPr>
          <a:xfrm>
            <a:off x="4165875" y="4245325"/>
            <a:ext cx="35400" cy="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42987"/>
            <a:ext cx="9144003" cy="34066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900"/>
              <a:t>Divide in order</a:t>
            </a:r>
            <a:endParaRPr/>
          </a:p>
        </p:txBody>
      </p:sp>
      <p:sp>
        <p:nvSpPr>
          <p:cNvPr id="96" name="Google Shape;96;p19"/>
          <p:cNvSpPr txBox="1"/>
          <p:nvPr/>
        </p:nvSpPr>
        <p:spPr>
          <a:xfrm>
            <a:off x="4165875" y="4245325"/>
            <a:ext cx="35400" cy="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42987"/>
            <a:ext cx="9144003" cy="3406677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9"/>
          <p:cNvSpPr txBox="1"/>
          <p:nvPr/>
        </p:nvSpPr>
        <p:spPr>
          <a:xfrm>
            <a:off x="83525" y="719000"/>
            <a:ext cx="380400" cy="4020000"/>
          </a:xfrm>
          <a:prstGeom prst="rect">
            <a:avLst/>
          </a:prstGeom>
          <a:noFill/>
          <a:ln cap="flat" cmpd="sng" w="19050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chemeClr val="lt1"/>
                </a:solidFill>
                <a:highlight>
                  <a:srgbClr val="9900FF"/>
                </a:highlight>
              </a:rPr>
              <a:t>S1</a:t>
            </a:r>
            <a:endParaRPr sz="1200">
              <a:solidFill>
                <a:schemeClr val="lt1"/>
              </a:solidFill>
              <a:highlight>
                <a:srgbClr val="9900FF"/>
              </a:highlight>
            </a:endParaRPr>
          </a:p>
        </p:txBody>
      </p:sp>
      <p:sp>
        <p:nvSpPr>
          <p:cNvPr id="99" name="Google Shape;99;p19"/>
          <p:cNvSpPr txBox="1"/>
          <p:nvPr/>
        </p:nvSpPr>
        <p:spPr>
          <a:xfrm>
            <a:off x="463925" y="719000"/>
            <a:ext cx="380400" cy="4020000"/>
          </a:xfrm>
          <a:prstGeom prst="rect">
            <a:avLst/>
          </a:prstGeom>
          <a:noFill/>
          <a:ln cap="flat" cmpd="sng" w="19050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chemeClr val="lt1"/>
                </a:solidFill>
                <a:highlight>
                  <a:srgbClr val="9900FF"/>
                </a:highlight>
              </a:rPr>
              <a:t>S2</a:t>
            </a:r>
            <a:endParaRPr sz="1200">
              <a:solidFill>
                <a:schemeClr val="lt1"/>
              </a:solidFill>
              <a:highlight>
                <a:srgbClr val="9900FF"/>
              </a:highlight>
            </a:endParaRPr>
          </a:p>
        </p:txBody>
      </p:sp>
      <p:sp>
        <p:nvSpPr>
          <p:cNvPr id="100" name="Google Shape;100;p19"/>
          <p:cNvSpPr txBox="1"/>
          <p:nvPr/>
        </p:nvSpPr>
        <p:spPr>
          <a:xfrm>
            <a:off x="844325" y="719000"/>
            <a:ext cx="380400" cy="4020000"/>
          </a:xfrm>
          <a:prstGeom prst="rect">
            <a:avLst/>
          </a:prstGeom>
          <a:noFill/>
          <a:ln cap="flat" cmpd="sng" w="19050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chemeClr val="lt1"/>
                </a:solidFill>
                <a:highlight>
                  <a:srgbClr val="9900FF"/>
                </a:highlight>
              </a:rPr>
              <a:t>S3</a:t>
            </a:r>
            <a:endParaRPr sz="1200">
              <a:solidFill>
                <a:schemeClr val="lt1"/>
              </a:solidFill>
              <a:highlight>
                <a:srgbClr val="9900FF"/>
              </a:highlight>
            </a:endParaRPr>
          </a:p>
        </p:txBody>
      </p:sp>
      <p:sp>
        <p:nvSpPr>
          <p:cNvPr id="101" name="Google Shape;101;p19"/>
          <p:cNvSpPr txBox="1"/>
          <p:nvPr/>
        </p:nvSpPr>
        <p:spPr>
          <a:xfrm>
            <a:off x="1224725" y="719000"/>
            <a:ext cx="380400" cy="4020000"/>
          </a:xfrm>
          <a:prstGeom prst="rect">
            <a:avLst/>
          </a:prstGeom>
          <a:noFill/>
          <a:ln cap="flat" cmpd="sng" w="19050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chemeClr val="lt1"/>
                </a:solidFill>
                <a:highlight>
                  <a:srgbClr val="9900FF"/>
                </a:highlight>
              </a:rPr>
              <a:t>S4</a:t>
            </a:r>
            <a:endParaRPr sz="1200">
              <a:solidFill>
                <a:schemeClr val="lt1"/>
              </a:solidFill>
              <a:highlight>
                <a:srgbClr val="9900FF"/>
              </a:highlight>
            </a:endParaRPr>
          </a:p>
        </p:txBody>
      </p:sp>
      <p:sp>
        <p:nvSpPr>
          <p:cNvPr id="102" name="Google Shape;102;p19"/>
          <p:cNvSpPr txBox="1"/>
          <p:nvPr/>
        </p:nvSpPr>
        <p:spPr>
          <a:xfrm>
            <a:off x="1605125" y="719000"/>
            <a:ext cx="380400" cy="4020000"/>
          </a:xfrm>
          <a:prstGeom prst="rect">
            <a:avLst/>
          </a:prstGeom>
          <a:noFill/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chemeClr val="lt1"/>
                </a:solidFill>
                <a:highlight>
                  <a:srgbClr val="F1C232"/>
                </a:highlight>
              </a:rPr>
              <a:t>S5</a:t>
            </a:r>
            <a:endParaRPr sz="1200">
              <a:solidFill>
                <a:schemeClr val="lt1"/>
              </a:solidFill>
              <a:highlight>
                <a:srgbClr val="F1C232"/>
              </a:highlight>
            </a:endParaRPr>
          </a:p>
        </p:txBody>
      </p:sp>
      <p:sp>
        <p:nvSpPr>
          <p:cNvPr id="103" name="Google Shape;103;p19"/>
          <p:cNvSpPr txBox="1"/>
          <p:nvPr/>
        </p:nvSpPr>
        <p:spPr>
          <a:xfrm>
            <a:off x="1985525" y="719000"/>
            <a:ext cx="380400" cy="4020000"/>
          </a:xfrm>
          <a:prstGeom prst="rect">
            <a:avLst/>
          </a:prstGeom>
          <a:noFill/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chemeClr val="lt1"/>
                </a:solidFill>
                <a:highlight>
                  <a:srgbClr val="F1C232"/>
                </a:highlight>
              </a:rPr>
              <a:t>S6</a:t>
            </a:r>
            <a:endParaRPr sz="1200">
              <a:solidFill>
                <a:schemeClr val="lt1"/>
              </a:solidFill>
              <a:highlight>
                <a:srgbClr val="F1C232"/>
              </a:highlight>
            </a:endParaRPr>
          </a:p>
        </p:txBody>
      </p:sp>
      <p:sp>
        <p:nvSpPr>
          <p:cNvPr id="104" name="Google Shape;104;p19"/>
          <p:cNvSpPr txBox="1"/>
          <p:nvPr/>
        </p:nvSpPr>
        <p:spPr>
          <a:xfrm>
            <a:off x="2365925" y="719000"/>
            <a:ext cx="380400" cy="4020000"/>
          </a:xfrm>
          <a:prstGeom prst="rect">
            <a:avLst/>
          </a:prstGeom>
          <a:noFill/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chemeClr val="lt1"/>
                </a:solidFill>
                <a:highlight>
                  <a:srgbClr val="F1C232"/>
                </a:highlight>
              </a:rPr>
              <a:t>S7</a:t>
            </a:r>
            <a:endParaRPr sz="1200">
              <a:solidFill>
                <a:schemeClr val="lt1"/>
              </a:solidFill>
              <a:highlight>
                <a:srgbClr val="F1C232"/>
              </a:highlight>
            </a:endParaRPr>
          </a:p>
        </p:txBody>
      </p:sp>
      <p:sp>
        <p:nvSpPr>
          <p:cNvPr id="105" name="Google Shape;105;p19"/>
          <p:cNvSpPr txBox="1"/>
          <p:nvPr/>
        </p:nvSpPr>
        <p:spPr>
          <a:xfrm>
            <a:off x="2746325" y="719000"/>
            <a:ext cx="380400" cy="4020000"/>
          </a:xfrm>
          <a:prstGeom prst="rect">
            <a:avLst/>
          </a:prstGeom>
          <a:noFill/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chemeClr val="lt1"/>
                </a:solidFill>
                <a:highlight>
                  <a:srgbClr val="F1C232"/>
                </a:highlight>
              </a:rPr>
              <a:t>S8</a:t>
            </a:r>
            <a:endParaRPr sz="1200">
              <a:solidFill>
                <a:schemeClr val="lt1"/>
              </a:solidFill>
              <a:highlight>
                <a:srgbClr val="F1C232"/>
              </a:highlight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900"/>
              <a:t>random choose or shuffle</a:t>
            </a:r>
            <a:endParaRPr/>
          </a:p>
        </p:txBody>
      </p:sp>
      <p:sp>
        <p:nvSpPr>
          <p:cNvPr id="111" name="Google Shape;111;p20"/>
          <p:cNvSpPr txBox="1"/>
          <p:nvPr/>
        </p:nvSpPr>
        <p:spPr>
          <a:xfrm>
            <a:off x="4165875" y="4245325"/>
            <a:ext cx="35400" cy="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12" name="Google Shape;11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42987"/>
            <a:ext cx="9144003" cy="3406677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0"/>
          <p:cNvSpPr txBox="1"/>
          <p:nvPr/>
        </p:nvSpPr>
        <p:spPr>
          <a:xfrm>
            <a:off x="83525" y="719000"/>
            <a:ext cx="380400" cy="4020000"/>
          </a:xfrm>
          <a:prstGeom prst="rect">
            <a:avLst/>
          </a:prstGeom>
          <a:noFill/>
          <a:ln cap="flat" cmpd="sng" w="19050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chemeClr val="lt1"/>
                </a:solidFill>
                <a:highlight>
                  <a:srgbClr val="9900FF"/>
                </a:highlight>
              </a:rPr>
              <a:t>S1</a:t>
            </a:r>
            <a:endParaRPr sz="1200">
              <a:solidFill>
                <a:schemeClr val="lt1"/>
              </a:solidFill>
              <a:highlight>
                <a:srgbClr val="9900FF"/>
              </a:highlight>
            </a:endParaRPr>
          </a:p>
        </p:txBody>
      </p:sp>
      <p:sp>
        <p:nvSpPr>
          <p:cNvPr id="114" name="Google Shape;114;p20"/>
          <p:cNvSpPr txBox="1"/>
          <p:nvPr/>
        </p:nvSpPr>
        <p:spPr>
          <a:xfrm>
            <a:off x="2656700" y="719000"/>
            <a:ext cx="380400" cy="4020000"/>
          </a:xfrm>
          <a:prstGeom prst="rect">
            <a:avLst/>
          </a:prstGeom>
          <a:noFill/>
          <a:ln cap="flat" cmpd="sng" w="19050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chemeClr val="lt1"/>
                </a:solidFill>
                <a:highlight>
                  <a:srgbClr val="9900FF"/>
                </a:highlight>
              </a:rPr>
              <a:t>S2</a:t>
            </a:r>
            <a:endParaRPr sz="1200">
              <a:solidFill>
                <a:schemeClr val="lt1"/>
              </a:solidFill>
              <a:highlight>
                <a:srgbClr val="9900FF"/>
              </a:highlight>
            </a:endParaRPr>
          </a:p>
        </p:txBody>
      </p:sp>
      <p:sp>
        <p:nvSpPr>
          <p:cNvPr id="115" name="Google Shape;115;p20"/>
          <p:cNvSpPr txBox="1"/>
          <p:nvPr/>
        </p:nvSpPr>
        <p:spPr>
          <a:xfrm>
            <a:off x="4297550" y="719000"/>
            <a:ext cx="380400" cy="4020000"/>
          </a:xfrm>
          <a:prstGeom prst="rect">
            <a:avLst/>
          </a:prstGeom>
          <a:noFill/>
          <a:ln cap="flat" cmpd="sng" w="19050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chemeClr val="lt1"/>
                </a:solidFill>
                <a:highlight>
                  <a:srgbClr val="9900FF"/>
                </a:highlight>
              </a:rPr>
              <a:t>S3</a:t>
            </a:r>
            <a:endParaRPr sz="1200">
              <a:solidFill>
                <a:schemeClr val="lt1"/>
              </a:solidFill>
              <a:highlight>
                <a:srgbClr val="9900FF"/>
              </a:highlight>
            </a:endParaRPr>
          </a:p>
        </p:txBody>
      </p:sp>
      <p:sp>
        <p:nvSpPr>
          <p:cNvPr id="116" name="Google Shape;116;p20"/>
          <p:cNvSpPr txBox="1"/>
          <p:nvPr/>
        </p:nvSpPr>
        <p:spPr>
          <a:xfrm>
            <a:off x="5781800" y="719000"/>
            <a:ext cx="380400" cy="4020000"/>
          </a:xfrm>
          <a:prstGeom prst="rect">
            <a:avLst/>
          </a:prstGeom>
          <a:noFill/>
          <a:ln cap="flat" cmpd="sng" w="19050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chemeClr val="lt1"/>
                </a:solidFill>
                <a:highlight>
                  <a:srgbClr val="9900FF"/>
                </a:highlight>
              </a:rPr>
              <a:t>S4</a:t>
            </a:r>
            <a:endParaRPr sz="1200">
              <a:solidFill>
                <a:schemeClr val="lt1"/>
              </a:solidFill>
              <a:highlight>
                <a:srgbClr val="9900FF"/>
              </a:highlight>
            </a:endParaRPr>
          </a:p>
        </p:txBody>
      </p:sp>
      <p:sp>
        <p:nvSpPr>
          <p:cNvPr id="117" name="Google Shape;117;p20"/>
          <p:cNvSpPr txBox="1"/>
          <p:nvPr/>
        </p:nvSpPr>
        <p:spPr>
          <a:xfrm>
            <a:off x="1605125" y="719000"/>
            <a:ext cx="380400" cy="4020000"/>
          </a:xfrm>
          <a:prstGeom prst="rect">
            <a:avLst/>
          </a:prstGeom>
          <a:noFill/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chemeClr val="lt1"/>
                </a:solidFill>
                <a:highlight>
                  <a:srgbClr val="F1C232"/>
                </a:highlight>
              </a:rPr>
              <a:t>S5</a:t>
            </a:r>
            <a:endParaRPr sz="1200">
              <a:solidFill>
                <a:schemeClr val="lt1"/>
              </a:solidFill>
              <a:highlight>
                <a:srgbClr val="F1C232"/>
              </a:highlight>
            </a:endParaRPr>
          </a:p>
        </p:txBody>
      </p:sp>
      <p:sp>
        <p:nvSpPr>
          <p:cNvPr id="118" name="Google Shape;118;p20"/>
          <p:cNvSpPr txBox="1"/>
          <p:nvPr/>
        </p:nvSpPr>
        <p:spPr>
          <a:xfrm>
            <a:off x="620650" y="719000"/>
            <a:ext cx="380400" cy="4020000"/>
          </a:xfrm>
          <a:prstGeom prst="rect">
            <a:avLst/>
          </a:prstGeom>
          <a:noFill/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chemeClr val="lt1"/>
                </a:solidFill>
                <a:highlight>
                  <a:srgbClr val="F1C232"/>
                </a:highlight>
              </a:rPr>
              <a:t>S6</a:t>
            </a:r>
            <a:endParaRPr sz="1200">
              <a:solidFill>
                <a:schemeClr val="lt1"/>
              </a:solidFill>
              <a:highlight>
                <a:srgbClr val="F1C232"/>
              </a:highlight>
            </a:endParaRPr>
          </a:p>
        </p:txBody>
      </p:sp>
      <p:sp>
        <p:nvSpPr>
          <p:cNvPr id="119" name="Google Shape;119;p20"/>
          <p:cNvSpPr txBox="1"/>
          <p:nvPr/>
        </p:nvSpPr>
        <p:spPr>
          <a:xfrm>
            <a:off x="3611475" y="719000"/>
            <a:ext cx="380400" cy="4020000"/>
          </a:xfrm>
          <a:prstGeom prst="rect">
            <a:avLst/>
          </a:prstGeom>
          <a:noFill/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chemeClr val="lt1"/>
                </a:solidFill>
                <a:highlight>
                  <a:srgbClr val="F1C232"/>
                </a:highlight>
              </a:rPr>
              <a:t>S7</a:t>
            </a:r>
            <a:endParaRPr sz="1200">
              <a:solidFill>
                <a:schemeClr val="lt1"/>
              </a:solidFill>
              <a:highlight>
                <a:srgbClr val="F1C232"/>
              </a:highlight>
            </a:endParaRPr>
          </a:p>
        </p:txBody>
      </p:sp>
      <p:sp>
        <p:nvSpPr>
          <p:cNvPr id="120" name="Google Shape;120;p20"/>
          <p:cNvSpPr txBox="1"/>
          <p:nvPr/>
        </p:nvSpPr>
        <p:spPr>
          <a:xfrm>
            <a:off x="8392325" y="719000"/>
            <a:ext cx="380400" cy="4020000"/>
          </a:xfrm>
          <a:prstGeom prst="rect">
            <a:avLst/>
          </a:prstGeom>
          <a:noFill/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chemeClr val="lt1"/>
                </a:solidFill>
                <a:highlight>
                  <a:srgbClr val="F1C232"/>
                </a:highlight>
              </a:rPr>
              <a:t>S8</a:t>
            </a:r>
            <a:endParaRPr sz="1200">
              <a:solidFill>
                <a:schemeClr val="lt1"/>
              </a:solidFill>
              <a:highlight>
                <a:srgbClr val="F1C232"/>
              </a:highlight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/>
          <p:nvPr>
            <p:ph type="title"/>
          </p:nvPr>
        </p:nvSpPr>
        <p:spPr>
          <a:xfrm>
            <a:off x="311700" y="-12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900"/>
              <a:t>IID or NIID Split</a:t>
            </a:r>
            <a:endParaRPr/>
          </a:p>
        </p:txBody>
      </p:sp>
      <p:sp>
        <p:nvSpPr>
          <p:cNvPr id="126" name="Google Shape;126;p21"/>
          <p:cNvSpPr txBox="1"/>
          <p:nvPr/>
        </p:nvSpPr>
        <p:spPr>
          <a:xfrm>
            <a:off x="4165875" y="4245325"/>
            <a:ext cx="35400" cy="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27" name="Google Shape;12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60525"/>
            <a:ext cx="3904957" cy="4582975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1"/>
          <p:cNvSpPr txBox="1"/>
          <p:nvPr>
            <p:ph idx="1" type="body"/>
          </p:nvPr>
        </p:nvSpPr>
        <p:spPr>
          <a:xfrm>
            <a:off x="4677900" y="560600"/>
            <a:ext cx="4465800" cy="45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CN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Another idea is to use a pretrained model to give each segmented sequence a label (up, down, maintain). Then use this label for iid and niid segmentation.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9" name="Google Shape;129;p21"/>
          <p:cNvSpPr txBox="1"/>
          <p:nvPr/>
        </p:nvSpPr>
        <p:spPr>
          <a:xfrm>
            <a:off x="3909700" y="1017325"/>
            <a:ext cx="619200" cy="34011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chemeClr val="lt1"/>
                </a:solidFill>
              </a:rPr>
              <a:t>up</a:t>
            </a:r>
            <a:endParaRPr sz="1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