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32399605" cy="10799445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4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2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089" y="1767591"/>
            <a:ext cx="24300534" cy="3760193"/>
          </a:xfrm>
        </p:spPr>
        <p:txBody>
          <a:bodyPr anchor="b"/>
          <a:lstStyle>
            <a:lvl1pPr algn="ctr">
              <a:defRPr sz="94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0089" y="5672792"/>
            <a:ext cx="24300534" cy="2607633"/>
          </a:xfrm>
        </p:spPr>
        <p:txBody>
          <a:bodyPr/>
          <a:lstStyle>
            <a:lvl1pPr marL="0" indent="0" algn="ctr">
              <a:buNone/>
              <a:defRPr sz="3780"/>
            </a:lvl1pPr>
            <a:lvl2pPr marL="720090" indent="0" algn="ctr">
              <a:buNone/>
              <a:defRPr sz="3150"/>
            </a:lvl2pPr>
            <a:lvl3pPr marL="1440180" indent="0" algn="ctr">
              <a:buNone/>
              <a:defRPr sz="2835"/>
            </a:lvl3pPr>
            <a:lvl4pPr marL="2160270" indent="0" algn="ctr">
              <a:buNone/>
              <a:defRPr sz="2520"/>
            </a:lvl4pPr>
            <a:lvl5pPr marL="2879725" indent="0" algn="ctr">
              <a:buNone/>
              <a:defRPr sz="2520"/>
            </a:lvl5pPr>
            <a:lvl6pPr marL="3599815" indent="0" algn="ctr">
              <a:buNone/>
              <a:defRPr sz="2520"/>
            </a:lvl6pPr>
            <a:lvl7pPr marL="4319905" indent="0" algn="ctr">
              <a:buNone/>
              <a:defRPr sz="2520"/>
            </a:lvl7pPr>
            <a:lvl8pPr marL="5039995" indent="0" algn="ctr">
              <a:buNone/>
              <a:defRPr sz="2520"/>
            </a:lvl8pPr>
            <a:lvl9pPr marL="5760085" indent="0" algn="ctr">
              <a:buNone/>
              <a:defRPr sz="252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86760" y="575029"/>
            <a:ext cx="6986404" cy="91529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7549" y="575029"/>
            <a:ext cx="20554202" cy="91529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0674" y="2692639"/>
            <a:ext cx="27945615" cy="4492730"/>
          </a:xfrm>
        </p:spPr>
        <p:txBody>
          <a:bodyPr anchor="b"/>
          <a:lstStyle>
            <a:lvl1pPr>
              <a:defRPr sz="945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0674" y="7227871"/>
            <a:ext cx="27945615" cy="2362620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1pPr>
            <a:lvl2pPr marL="72009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40180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6027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72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81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0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60085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7549" y="2875147"/>
            <a:ext cx="13770303" cy="68528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02861" y="2875147"/>
            <a:ext cx="13770303" cy="685285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69" y="575029"/>
            <a:ext cx="27945615" cy="208760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769" y="2647637"/>
            <a:ext cx="13707019" cy="1297566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769" y="3945202"/>
            <a:ext cx="13707019" cy="58027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02861" y="2647637"/>
            <a:ext cx="13774523" cy="1297566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20090" indent="0">
              <a:buNone/>
              <a:defRPr sz="3150" b="1"/>
            </a:lvl2pPr>
            <a:lvl3pPr marL="1440180" indent="0">
              <a:buNone/>
              <a:defRPr sz="2835" b="1"/>
            </a:lvl3pPr>
            <a:lvl4pPr marL="2160270" indent="0">
              <a:buNone/>
              <a:defRPr sz="2520" b="1"/>
            </a:lvl4pPr>
            <a:lvl5pPr marL="2879725" indent="0">
              <a:buNone/>
              <a:defRPr sz="2520" b="1"/>
            </a:lvl5pPr>
            <a:lvl6pPr marL="3599815" indent="0">
              <a:buNone/>
              <a:defRPr sz="2520" b="1"/>
            </a:lvl6pPr>
            <a:lvl7pPr marL="4319905" indent="0">
              <a:buNone/>
              <a:defRPr sz="2520" b="1"/>
            </a:lvl7pPr>
            <a:lvl8pPr marL="5039995" indent="0">
              <a:buNone/>
              <a:defRPr sz="2520" b="1"/>
            </a:lvl8pPr>
            <a:lvl9pPr marL="5760085" indent="0">
              <a:buNone/>
              <a:defRPr sz="252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02861" y="3945202"/>
            <a:ext cx="13774523" cy="58027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69" y="720037"/>
            <a:ext cx="10450072" cy="2520129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4523" y="1555080"/>
            <a:ext cx="16402861" cy="7675394"/>
          </a:xfrm>
        </p:spPr>
        <p:txBody>
          <a:bodyPr/>
          <a:lstStyle>
            <a:lvl1pPr>
              <a:defRPr sz="5040"/>
            </a:lvl1pPr>
            <a:lvl2pPr>
              <a:defRPr sz="4410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69" y="3240166"/>
            <a:ext cx="10450072" cy="6002809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79725" indent="0">
              <a:buNone/>
              <a:defRPr sz="1575"/>
            </a:lvl5pPr>
            <a:lvl6pPr marL="3599815" indent="0">
              <a:buNone/>
              <a:defRPr sz="1575"/>
            </a:lvl6pPr>
            <a:lvl7pPr marL="4319905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769" y="720037"/>
            <a:ext cx="10450072" cy="2520129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774523" y="1555080"/>
            <a:ext cx="16402861" cy="7675394"/>
          </a:xfrm>
        </p:spPr>
        <p:txBody>
          <a:bodyPr/>
          <a:lstStyle>
            <a:lvl1pPr marL="0" indent="0">
              <a:buNone/>
              <a:defRPr sz="5040"/>
            </a:lvl1pPr>
            <a:lvl2pPr marL="720090" indent="0">
              <a:buNone/>
              <a:defRPr sz="4410"/>
            </a:lvl2pPr>
            <a:lvl3pPr marL="1440180" indent="0">
              <a:buNone/>
              <a:defRPr sz="3780"/>
            </a:lvl3pPr>
            <a:lvl4pPr marL="2160270" indent="0">
              <a:buNone/>
              <a:defRPr sz="3150"/>
            </a:lvl4pPr>
            <a:lvl5pPr marL="2879725" indent="0">
              <a:buNone/>
              <a:defRPr sz="3150"/>
            </a:lvl5pPr>
            <a:lvl6pPr marL="3599815" indent="0">
              <a:buNone/>
              <a:defRPr sz="3150"/>
            </a:lvl6pPr>
            <a:lvl7pPr marL="4319905" indent="0">
              <a:buNone/>
              <a:defRPr sz="3150"/>
            </a:lvl7pPr>
            <a:lvl8pPr marL="5039995" indent="0">
              <a:buNone/>
              <a:defRPr sz="3150"/>
            </a:lvl8pPr>
            <a:lvl9pPr marL="5760085" indent="0">
              <a:buNone/>
              <a:defRPr sz="315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1769" y="3240166"/>
            <a:ext cx="10450072" cy="6002809"/>
          </a:xfrm>
        </p:spPr>
        <p:txBody>
          <a:bodyPr/>
          <a:lstStyle>
            <a:lvl1pPr marL="0" indent="0">
              <a:buNone/>
              <a:defRPr sz="2520"/>
            </a:lvl1pPr>
            <a:lvl2pPr marL="720090" indent="0">
              <a:buNone/>
              <a:defRPr sz="2205"/>
            </a:lvl2pPr>
            <a:lvl3pPr marL="1440180" indent="0">
              <a:buNone/>
              <a:defRPr sz="1890"/>
            </a:lvl3pPr>
            <a:lvl4pPr marL="2160270" indent="0">
              <a:buNone/>
              <a:defRPr sz="1575"/>
            </a:lvl4pPr>
            <a:lvl5pPr marL="2879725" indent="0">
              <a:buNone/>
              <a:defRPr sz="1575"/>
            </a:lvl5pPr>
            <a:lvl6pPr marL="3599815" indent="0">
              <a:buNone/>
              <a:defRPr sz="1575"/>
            </a:lvl6pPr>
            <a:lvl7pPr marL="4319905" indent="0">
              <a:buNone/>
              <a:defRPr sz="1575"/>
            </a:lvl7pPr>
            <a:lvl8pPr marL="5039995" indent="0">
              <a:buNone/>
              <a:defRPr sz="1575"/>
            </a:lvl8pPr>
            <a:lvl9pPr marL="5760085" indent="0">
              <a:buNone/>
              <a:defRPr sz="157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549" y="575029"/>
            <a:ext cx="27945615" cy="2087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549" y="2875147"/>
            <a:ext cx="27945615" cy="6852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549" y="10010513"/>
            <a:ext cx="7290160" cy="575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736" y="10010513"/>
            <a:ext cx="10935240" cy="575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3003" y="10010513"/>
            <a:ext cx="7290160" cy="575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440180" rtl="0" eaLnBrk="1" latinLnBrk="0" hangingPunct="1">
        <a:lnSpc>
          <a:spcPct val="90000"/>
        </a:lnSpc>
        <a:spcBef>
          <a:spcPct val="0"/>
        </a:spcBef>
        <a:buNone/>
        <a:defRPr sz="69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45" indent="-360045" algn="l" defTabSz="1440180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80022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20315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77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86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5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40004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20130" indent="-360045" algn="l" defTabSz="1440180" rtl="0" eaLnBrk="1" latinLnBrk="0" hangingPunct="1">
        <a:lnSpc>
          <a:spcPct val="90000"/>
        </a:lnSpc>
        <a:spcBef>
          <a:spcPct val="158000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0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72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81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0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60085" algn="l" defTabSz="1440180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3807994" y="2537400"/>
            <a:ext cx="1799092" cy="9890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Original</a:t>
            </a:r>
            <a:endParaRPr lang="en-US" sz="2835"/>
          </a:p>
          <a:p>
            <a:pPr algn="ctr"/>
            <a:r>
              <a:rPr lang="en-US" sz="2835"/>
              <a:t>Pages</a:t>
            </a:r>
            <a:endParaRPr lang="en-US" sz="2835"/>
          </a:p>
        </p:txBody>
      </p:sp>
      <p:sp>
        <p:nvSpPr>
          <p:cNvPr id="5" name="Rectangles 4"/>
          <p:cNvSpPr/>
          <p:nvPr/>
        </p:nvSpPr>
        <p:spPr>
          <a:xfrm>
            <a:off x="3807994" y="7222640"/>
            <a:ext cx="1799092" cy="9890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Ground</a:t>
            </a:r>
            <a:endParaRPr lang="en-US" sz="2835"/>
          </a:p>
          <a:p>
            <a:pPr algn="ctr"/>
            <a:r>
              <a:rPr lang="en-US" sz="2835"/>
              <a:t>Truth</a:t>
            </a:r>
            <a:endParaRPr lang="en-US" sz="2835"/>
          </a:p>
        </p:txBody>
      </p:sp>
      <p:sp>
        <p:nvSpPr>
          <p:cNvPr id="7" name="Rectangles 6"/>
          <p:cNvSpPr/>
          <p:nvPr/>
        </p:nvSpPr>
        <p:spPr>
          <a:xfrm>
            <a:off x="7701194" y="2533590"/>
            <a:ext cx="2031104" cy="9890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3-channel</a:t>
            </a:r>
            <a:endParaRPr lang="en-US" sz="2835"/>
          </a:p>
          <a:p>
            <a:pPr algn="ctr"/>
            <a:r>
              <a:rPr lang="en-US" sz="2835"/>
              <a:t>tensor</a:t>
            </a:r>
            <a:endParaRPr lang="en-US" sz="2835"/>
          </a:p>
        </p:txBody>
      </p:sp>
      <p:sp>
        <p:nvSpPr>
          <p:cNvPr id="8" name="Rectangles 7"/>
          <p:cNvSpPr/>
          <p:nvPr/>
        </p:nvSpPr>
        <p:spPr>
          <a:xfrm>
            <a:off x="11688994" y="7222370"/>
            <a:ext cx="2031104" cy="9890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>
                <a:sym typeface="+mn-ea"/>
              </a:rPr>
              <a:t>Train&amp;Val</a:t>
            </a:r>
            <a:endParaRPr lang="en-US" sz="2835"/>
          </a:p>
          <a:p>
            <a:pPr algn="ctr"/>
            <a:r>
              <a:rPr lang="en-US" sz="2835">
                <a:sym typeface="+mn-ea"/>
              </a:rPr>
              <a:t>Dataset</a:t>
            </a:r>
            <a:endParaRPr lang="en-US" sz="2835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47143" y="1491076"/>
            <a:ext cx="4554234" cy="3077158"/>
          </a:xfrm>
          <a:prstGeom prst="rect">
            <a:avLst/>
          </a:prstGeom>
          <a:ln w="12700" cmpd="sng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</p:pic>
      <p:sp>
        <p:nvSpPr>
          <p:cNvPr id="13" name="Rounded Rectangle 12"/>
          <p:cNvSpPr/>
          <p:nvPr/>
        </p:nvSpPr>
        <p:spPr>
          <a:xfrm>
            <a:off x="15767216" y="2656136"/>
            <a:ext cx="1692087" cy="74803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UNet</a:t>
            </a:r>
            <a:endParaRPr lang="en-US" sz="2835"/>
          </a:p>
        </p:txBody>
      </p:sp>
      <p:sp>
        <p:nvSpPr>
          <p:cNvPr id="14" name="Rectangles 13"/>
          <p:cNvSpPr/>
          <p:nvPr/>
        </p:nvSpPr>
        <p:spPr>
          <a:xfrm>
            <a:off x="15079345" y="5400040"/>
            <a:ext cx="3067050" cy="989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Training Step</a:t>
            </a:r>
            <a:endParaRPr lang="en-US" sz="2835"/>
          </a:p>
          <a:p>
            <a:pPr algn="ctr"/>
            <a:r>
              <a:rPr lang="en-US" sz="2835"/>
              <a:t>Output</a:t>
            </a:r>
            <a:endParaRPr lang="en-US" sz="2835"/>
          </a:p>
        </p:txBody>
      </p:sp>
      <p:sp>
        <p:nvSpPr>
          <p:cNvPr id="17" name="Rounded Rectangle 16"/>
          <p:cNvSpPr/>
          <p:nvPr/>
        </p:nvSpPr>
        <p:spPr>
          <a:xfrm>
            <a:off x="14263536" y="7224545"/>
            <a:ext cx="1692087" cy="9890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Loss</a:t>
            </a:r>
            <a:endParaRPr lang="en-US" sz="2835"/>
          </a:p>
          <a:p>
            <a:pPr algn="ctr"/>
            <a:r>
              <a:rPr lang="en-US" sz="2835"/>
              <a:t>Function</a:t>
            </a:r>
            <a:endParaRPr lang="en-US" sz="2835"/>
          </a:p>
        </p:txBody>
      </p:sp>
      <p:sp>
        <p:nvSpPr>
          <p:cNvPr id="18" name="Rectangles 17"/>
          <p:cNvSpPr/>
          <p:nvPr/>
        </p:nvSpPr>
        <p:spPr>
          <a:xfrm>
            <a:off x="21149492" y="3579184"/>
            <a:ext cx="1413072" cy="9890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IoU</a:t>
            </a:r>
            <a:endParaRPr lang="en-US" sz="2835"/>
          </a:p>
        </p:txBody>
      </p:sp>
      <p:sp>
        <p:nvSpPr>
          <p:cNvPr id="22" name="Rectangles 21"/>
          <p:cNvSpPr/>
          <p:nvPr/>
        </p:nvSpPr>
        <p:spPr>
          <a:xfrm>
            <a:off x="21149492" y="5400277"/>
            <a:ext cx="1413072" cy="9890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F1 Score</a:t>
            </a:r>
            <a:endParaRPr lang="en-US" sz="2835"/>
          </a:p>
        </p:txBody>
      </p:sp>
      <p:sp>
        <p:nvSpPr>
          <p:cNvPr id="23" name="Rectangles 22"/>
          <p:cNvSpPr/>
          <p:nvPr/>
        </p:nvSpPr>
        <p:spPr>
          <a:xfrm>
            <a:off x="21149492" y="7221370"/>
            <a:ext cx="1413072" cy="98905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FN + FP</a:t>
            </a:r>
            <a:endParaRPr lang="en-US" sz="2835"/>
          </a:p>
        </p:txBody>
      </p:sp>
      <p:cxnSp>
        <p:nvCxnSpPr>
          <p:cNvPr id="24" name="Straight Arrow Connector 23"/>
          <p:cNvCxnSpPr>
            <a:stCxn id="4" idx="3"/>
            <a:endCxn id="7" idx="1"/>
          </p:cNvCxnSpPr>
          <p:nvPr/>
        </p:nvCxnSpPr>
        <p:spPr>
          <a:xfrm flipV="1">
            <a:off x="5607087" y="3028615"/>
            <a:ext cx="2094230" cy="38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5" idx="3"/>
            <a:endCxn id="12" idx="1"/>
          </p:cNvCxnSpPr>
          <p:nvPr/>
        </p:nvCxnSpPr>
        <p:spPr>
          <a:xfrm flipV="1">
            <a:off x="5607087" y="7712586"/>
            <a:ext cx="2094230" cy="44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 rot="16200000">
            <a:off x="5412740" y="3404235"/>
            <a:ext cx="2483485" cy="7480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Preprocessing</a:t>
            </a:r>
            <a:endParaRPr lang="en-US" sz="2835"/>
          </a:p>
        </p:txBody>
      </p:sp>
      <p:cxnSp>
        <p:nvCxnSpPr>
          <p:cNvPr id="26" name="Straight Arrow Connector 25"/>
          <p:cNvCxnSpPr>
            <a:stCxn id="7" idx="3"/>
            <a:endCxn id="11" idx="1"/>
          </p:cNvCxnSpPr>
          <p:nvPr/>
        </p:nvCxnSpPr>
        <p:spPr>
          <a:xfrm>
            <a:off x="9732933" y="3028615"/>
            <a:ext cx="4614545" cy="127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14" idx="0"/>
          </p:cNvCxnSpPr>
          <p:nvPr/>
        </p:nvCxnSpPr>
        <p:spPr>
          <a:xfrm flipH="1">
            <a:off x="16612830" y="4568234"/>
            <a:ext cx="11430" cy="83185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8" idx="3"/>
            <a:endCxn id="17" idx="1"/>
          </p:cNvCxnSpPr>
          <p:nvPr/>
        </p:nvCxnSpPr>
        <p:spPr>
          <a:xfrm>
            <a:off x="13720733" y="7717396"/>
            <a:ext cx="542925" cy="190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16200000">
            <a:off x="17709315" y="5523283"/>
            <a:ext cx="4632238" cy="74803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Evaluate</a:t>
            </a:r>
            <a:endParaRPr lang="en-US" sz="2835"/>
          </a:p>
        </p:txBody>
      </p:sp>
      <p:cxnSp>
        <p:nvCxnSpPr>
          <p:cNvPr id="37" name="Elbow Connector 36"/>
          <p:cNvCxnSpPr>
            <a:stCxn id="31" idx="3"/>
            <a:endCxn id="32" idx="1"/>
          </p:cNvCxnSpPr>
          <p:nvPr/>
        </p:nvCxnSpPr>
        <p:spPr>
          <a:xfrm flipV="1">
            <a:off x="13701395" y="8213725"/>
            <a:ext cx="6323965" cy="1159510"/>
          </a:xfrm>
          <a:prstGeom prst="bentConnector2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19306540" y="2752090"/>
            <a:ext cx="7945755" cy="5768975"/>
          </a:xfrm>
          <a:prstGeom prst="roundRect">
            <a:avLst>
              <a:gd name="adj" fmla="val 5052"/>
            </a:avLst>
          </a:prstGeom>
          <a:noFill/>
          <a:ln w="254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sz="2835">
              <a:sym typeface="+mn-ea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1381740" y="5020310"/>
            <a:ext cx="7520305" cy="3501390"/>
          </a:xfrm>
          <a:prstGeom prst="roundRect">
            <a:avLst>
              <a:gd name="adj" fmla="val 8940"/>
            </a:avLst>
          </a:prstGeom>
          <a:noFill/>
          <a:ln w="25400" cmpd="sng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2835"/>
          </a:p>
        </p:txBody>
      </p:sp>
      <p:sp>
        <p:nvSpPr>
          <p:cNvPr id="2" name="文本框 1"/>
          <p:cNvSpPr txBox="1"/>
          <p:nvPr/>
        </p:nvSpPr>
        <p:spPr>
          <a:xfrm>
            <a:off x="11381991" y="5020257"/>
            <a:ext cx="2881148" cy="653033"/>
          </a:xfrm>
          <a:prstGeom prst="round2DiagRect">
            <a:avLst>
              <a:gd name="adj1" fmla="val 50000"/>
              <a:gd name="adj2" fmla="val 0"/>
            </a:avLst>
          </a:prstGeom>
          <a:effectLst>
            <a:softEdge rad="12700"/>
          </a:effectLst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l">
              <a:buClrTx/>
              <a:buSzTx/>
              <a:buFontTx/>
            </a:pPr>
            <a:r>
              <a:rPr lang="en-US" sz="2835">
                <a:solidFill>
                  <a:schemeClr val="bg1"/>
                </a:solidFill>
                <a:sym typeface="+mn-ea"/>
              </a:rPr>
              <a:t>Training Process</a:t>
            </a:r>
            <a:endParaRPr lang="en-US" sz="2835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2"/>
            </p:custDataLst>
          </p:nvPr>
        </p:nvGraphicFramePr>
        <p:xfrm>
          <a:off x="22912705" y="3579495"/>
          <a:ext cx="4019550" cy="4630420"/>
        </p:xfrm>
        <a:graphic>
          <a:graphicData uri="http://schemas.openxmlformats.org/drawingml/2006/table">
            <a:tbl>
              <a:tblPr/>
              <a:tblGrid>
                <a:gridCol w="803910"/>
                <a:gridCol w="803910"/>
                <a:gridCol w="803910"/>
                <a:gridCol w="803910"/>
                <a:gridCol w="803910"/>
              </a:tblGrid>
              <a:tr h="826135">
                <a:tc>
                  <a:txBody>
                    <a:bodyPr/>
                    <a:p>
                      <a:pPr indent="0" algn="ctr">
                        <a:buNone/>
                      </a:pP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D88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Class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D88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......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D88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Class</a:t>
                      </a:r>
                      <a:endParaRPr 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D88D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Total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DD88D"/>
                    </a:solidFill>
                  </a:tcPr>
                </a:tc>
              </a:tr>
              <a:tr h="12522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IoU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B6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......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0.87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</a:tr>
              <a:tr h="12528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F1 Score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B6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0.95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......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0.84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0.91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</a:tr>
              <a:tr h="12992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Error Rate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DB6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0.04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......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0.16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</a:rPr>
                        <a:t>0.08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anose="02010600030101010101" pitchFamily="2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cap="flat">
                      <a:noFill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</a:tr>
            </a:tbl>
          </a:graphicData>
        </a:graphic>
      </p:graphicFrame>
      <p:sp>
        <p:nvSpPr>
          <p:cNvPr id="12" name="Rectangles 7"/>
          <p:cNvSpPr/>
          <p:nvPr/>
        </p:nvSpPr>
        <p:spPr>
          <a:xfrm>
            <a:off x="7701194" y="7217925"/>
            <a:ext cx="2031104" cy="9890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One-hot</a:t>
            </a:r>
            <a:endParaRPr lang="en-US" sz="2835"/>
          </a:p>
          <a:p>
            <a:pPr algn="ctr"/>
            <a:r>
              <a:rPr lang="en-US" sz="2835"/>
              <a:t>label image</a:t>
            </a:r>
            <a:endParaRPr lang="en-US" sz="2835"/>
          </a:p>
        </p:txBody>
      </p:sp>
      <p:cxnSp>
        <p:nvCxnSpPr>
          <p:cNvPr id="15" name="Straight Arrow Connector 24"/>
          <p:cNvCxnSpPr>
            <a:stCxn id="12" idx="3"/>
            <a:endCxn id="8" idx="1"/>
          </p:cNvCxnSpPr>
          <p:nvPr/>
        </p:nvCxnSpPr>
        <p:spPr>
          <a:xfrm>
            <a:off x="9732682" y="7712586"/>
            <a:ext cx="1956435" cy="444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Rounded Rectangle 5"/>
          <p:cNvSpPr/>
          <p:nvPr/>
        </p:nvSpPr>
        <p:spPr>
          <a:xfrm rot="16200000">
            <a:off x="9654540" y="3161665"/>
            <a:ext cx="1995170" cy="7480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Dataloader</a:t>
            </a:r>
            <a:endParaRPr lang="en-US" sz="2835"/>
          </a:p>
        </p:txBody>
      </p:sp>
      <p:sp>
        <p:nvSpPr>
          <p:cNvPr id="19" name="Rectangles 7"/>
          <p:cNvSpPr/>
          <p:nvPr/>
        </p:nvSpPr>
        <p:spPr>
          <a:xfrm>
            <a:off x="11670579" y="2537975"/>
            <a:ext cx="2031104" cy="9890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Train&amp;Val</a:t>
            </a:r>
            <a:endParaRPr lang="en-US" sz="2835"/>
          </a:p>
          <a:p>
            <a:pPr algn="ctr"/>
            <a:r>
              <a:rPr lang="en-US" sz="2835"/>
              <a:t>Dataset</a:t>
            </a:r>
            <a:endParaRPr lang="en-US" sz="2835"/>
          </a:p>
        </p:txBody>
      </p:sp>
      <p:sp>
        <p:nvSpPr>
          <p:cNvPr id="21" name="Rectangles 7"/>
          <p:cNvSpPr/>
          <p:nvPr/>
        </p:nvSpPr>
        <p:spPr>
          <a:xfrm>
            <a:off x="11688994" y="613290"/>
            <a:ext cx="2031104" cy="9890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Test</a:t>
            </a:r>
            <a:endParaRPr lang="en-US" sz="2835"/>
          </a:p>
          <a:p>
            <a:pPr algn="ctr"/>
            <a:r>
              <a:rPr lang="en-US" sz="2835"/>
              <a:t>Dataset</a:t>
            </a:r>
            <a:endParaRPr lang="en-US" sz="2835"/>
          </a:p>
        </p:txBody>
      </p:sp>
      <p:sp>
        <p:nvSpPr>
          <p:cNvPr id="31" name="Rectangles 7"/>
          <p:cNvSpPr/>
          <p:nvPr/>
        </p:nvSpPr>
        <p:spPr>
          <a:xfrm>
            <a:off x="11669944" y="8878450"/>
            <a:ext cx="2031104" cy="98905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2835">
                <a:sym typeface="+mn-ea"/>
              </a:rPr>
              <a:t>Test</a:t>
            </a:r>
            <a:endParaRPr lang="en-US" sz="2835">
              <a:sym typeface="+mn-ea"/>
            </a:endParaRPr>
          </a:p>
          <a:p>
            <a:pPr lvl="0" algn="ctr">
              <a:buClrTx/>
              <a:buSzTx/>
              <a:buFontTx/>
            </a:pPr>
            <a:r>
              <a:rPr lang="en-US" sz="2835">
                <a:sym typeface="+mn-ea"/>
              </a:rPr>
              <a:t>Dataset</a:t>
            </a:r>
            <a:endParaRPr lang="en-US" sz="2835">
              <a:sym typeface="+mn-ea"/>
            </a:endParaRPr>
          </a:p>
        </p:txBody>
      </p:sp>
      <p:cxnSp>
        <p:nvCxnSpPr>
          <p:cNvPr id="36" name="肘形连接符 35"/>
          <p:cNvCxnSpPr>
            <a:stCxn id="45" idx="1"/>
            <a:endCxn id="31" idx="1"/>
          </p:cNvCxnSpPr>
          <p:nvPr/>
        </p:nvCxnSpPr>
        <p:spPr>
          <a:xfrm rot="5400000" flipV="1">
            <a:off x="10577830" y="8280400"/>
            <a:ext cx="1166495" cy="1017905"/>
          </a:xfrm>
          <a:prstGeom prst="bentConnector2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肘形连接符 42"/>
          <p:cNvCxnSpPr>
            <a:stCxn id="16" idx="3"/>
            <a:endCxn id="21" idx="1"/>
          </p:cNvCxnSpPr>
          <p:nvPr/>
        </p:nvCxnSpPr>
        <p:spPr>
          <a:xfrm rot="16200000">
            <a:off x="10455593" y="1304608"/>
            <a:ext cx="1430020" cy="1036955"/>
          </a:xfrm>
          <a:prstGeom prst="bentConnector2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Rounded Rectangle 5"/>
          <p:cNvSpPr/>
          <p:nvPr/>
        </p:nvSpPr>
        <p:spPr>
          <a:xfrm rot="16200000">
            <a:off x="9654540" y="6835140"/>
            <a:ext cx="1995170" cy="7480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Dataloader</a:t>
            </a:r>
            <a:endParaRPr lang="en-US" sz="2835"/>
          </a:p>
        </p:txBody>
      </p:sp>
      <p:sp>
        <p:nvSpPr>
          <p:cNvPr id="46" name="Rounded Rectangle 5"/>
          <p:cNvSpPr/>
          <p:nvPr/>
        </p:nvSpPr>
        <p:spPr>
          <a:xfrm rot="16200000">
            <a:off x="5412105" y="6597650"/>
            <a:ext cx="2483485" cy="7480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Preprocessing</a:t>
            </a:r>
            <a:endParaRPr lang="en-US" sz="2835"/>
          </a:p>
        </p:txBody>
      </p:sp>
      <p:cxnSp>
        <p:nvCxnSpPr>
          <p:cNvPr id="47" name="Elbow Connector 36"/>
          <p:cNvCxnSpPr>
            <a:stCxn id="21" idx="3"/>
            <a:endCxn id="32" idx="3"/>
          </p:cNvCxnSpPr>
          <p:nvPr/>
        </p:nvCxnSpPr>
        <p:spPr>
          <a:xfrm>
            <a:off x="13720445" y="1108075"/>
            <a:ext cx="6304915" cy="2473325"/>
          </a:xfrm>
          <a:prstGeom prst="bentConnector2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25638760" y="2745105"/>
            <a:ext cx="1613535" cy="659130"/>
          </a:xfrm>
          <a:prstGeom prst="roundRect">
            <a:avLst>
              <a:gd name="adj" fmla="val 50000"/>
            </a:avLst>
          </a:prstGeom>
          <a:effectLst>
            <a:softEdge rad="12700"/>
          </a:effectLst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sz="2835">
                <a:solidFill>
                  <a:schemeClr val="bg1"/>
                </a:solidFill>
                <a:sym typeface="+mn-ea"/>
              </a:rPr>
              <a:t>Evaluate</a:t>
            </a:r>
            <a:endParaRPr lang="en-US" sz="2835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49" name="Straight Arrow Connector 27"/>
          <p:cNvCxnSpPr>
            <a:stCxn id="32" idx="2"/>
            <a:endCxn id="18" idx="1"/>
          </p:cNvCxnSpPr>
          <p:nvPr/>
        </p:nvCxnSpPr>
        <p:spPr>
          <a:xfrm flipV="1">
            <a:off x="20399129" y="4073848"/>
            <a:ext cx="749935" cy="182308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Straight Arrow Connector 27"/>
          <p:cNvCxnSpPr>
            <a:stCxn id="32" idx="2"/>
            <a:endCxn id="22" idx="1"/>
          </p:cNvCxnSpPr>
          <p:nvPr/>
        </p:nvCxnSpPr>
        <p:spPr>
          <a:xfrm flipV="1">
            <a:off x="20399129" y="5894393"/>
            <a:ext cx="749935" cy="254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Straight Arrow Connector 27"/>
          <p:cNvCxnSpPr>
            <a:stCxn id="32" idx="2"/>
          </p:cNvCxnSpPr>
          <p:nvPr/>
        </p:nvCxnSpPr>
        <p:spPr>
          <a:xfrm>
            <a:off x="20399129" y="5896933"/>
            <a:ext cx="756285" cy="19037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2" name="Rounded Rectangle 16"/>
          <p:cNvSpPr/>
          <p:nvPr/>
        </p:nvSpPr>
        <p:spPr>
          <a:xfrm>
            <a:off x="16827031" y="7221370"/>
            <a:ext cx="1692087" cy="9890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835"/>
              <a:t>Update</a:t>
            </a:r>
            <a:endParaRPr lang="en-US" sz="2835"/>
          </a:p>
          <a:p>
            <a:pPr algn="ctr"/>
            <a:r>
              <a:rPr lang="en-US" sz="2835"/>
              <a:t>Weights</a:t>
            </a:r>
            <a:endParaRPr lang="en-US" sz="2835"/>
          </a:p>
        </p:txBody>
      </p:sp>
      <p:cxnSp>
        <p:nvCxnSpPr>
          <p:cNvPr id="53" name="肘形连接符 52"/>
          <p:cNvCxnSpPr>
            <a:stCxn id="14" idx="1"/>
            <a:endCxn id="17" idx="0"/>
          </p:cNvCxnSpPr>
          <p:nvPr/>
        </p:nvCxnSpPr>
        <p:spPr>
          <a:xfrm rot="10800000" flipH="1" flipV="1">
            <a:off x="15079345" y="5894705"/>
            <a:ext cx="30480" cy="1329690"/>
          </a:xfrm>
          <a:prstGeom prst="bentConnector4">
            <a:avLst>
              <a:gd name="adj1" fmla="val -3458333"/>
              <a:gd name="adj2" fmla="val 68625"/>
            </a:avLst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Straight Arrow Connector 28"/>
          <p:cNvCxnSpPr>
            <a:stCxn id="17" idx="3"/>
            <a:endCxn id="52" idx="1"/>
          </p:cNvCxnSpPr>
          <p:nvPr/>
        </p:nvCxnSpPr>
        <p:spPr>
          <a:xfrm flipV="1">
            <a:off x="15955933" y="7716126"/>
            <a:ext cx="871220" cy="3175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16*364"/>
  <p:tag name="TABLE_ENDDRAG_RECT" val="1804*281*316*364"/>
</p:tagLst>
</file>

<file path=ppt/tags/tag2.xml><?xml version="1.0" encoding="utf-8"?>
<p:tagLst xmlns:p="http://schemas.openxmlformats.org/presentationml/2006/main">
  <p:tag name="commondata" val="eyJoZGlkIjoiMWRlNGJmNjgyODRkZWY5YTM4M2U5OGZiYzVjYWNkMj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353</Words>
  <Application>WPS 演示</Application>
  <PresentationFormat>Widescreen</PresentationFormat>
  <Paragraphs>95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游余</cp:lastModifiedBy>
  <cp:revision>4</cp:revision>
  <dcterms:created xsi:type="dcterms:W3CDTF">2024-04-16T09:49:00Z</dcterms:created>
  <dcterms:modified xsi:type="dcterms:W3CDTF">2024-04-16T17:27:17Z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B5BA96AE37C644B994D7FE6963D1FF3C_11</vt:lpwstr>
  </property>
  <property fmtid="{D5CDD505-2E9C-101B-9397-08002B2CF9AE}" pid="3" name="KSOProductBuildVer">
    <vt:lpwstr>2052-12.1.0.16729</vt:lpwstr>
  </property>
</Properties>
</file>