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45F78-FDEF-4681-AE21-C3F2A785B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E218FA-410A-4E45-871B-BBBC9FAD1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6797D5-F58F-48B3-B5CE-581E14D2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FE239-FBC4-4F5A-B209-13EDA80B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F2737-C3EA-49F4-9F9E-95CCBE431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4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4A39C-98B6-4A85-A15A-0B751AFA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866D85-A67C-486F-909D-4D14133C6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F8535-4DB5-47C1-970F-6EFDE0E0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7350F-4DE6-4446-8AD1-1171F747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5E5B6-5D2A-4A4E-87C8-1233F56C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09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C9002D-A83B-40E8-9FE9-F81EF5021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2866D2-9994-4B1D-A7B6-962EC155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AC5973-B226-4D91-A3A4-A2900F30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7E823-88E4-4A39-AE15-ED5AC0B8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76F2DF-3BD9-4C22-9351-460455EC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18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9C676C-07D9-4EA7-A2BF-96F4EBE8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27D284-7935-4F59-ADAB-FA942C237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957FB-1020-4D34-94C9-A200B558B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AFED9D-E0A1-4EB8-9CD0-0C6B5881D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F85BEF-857B-4961-B175-19F1B197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96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3F47D-D19F-4B7E-91BD-772BBEF7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EA5653-1CF5-4262-905F-51D7E3CD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059493-0381-4507-8AE3-EFEE456B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0BA2C4-913C-485B-A9E8-8785A7A5A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95E9CD-34D8-475B-A322-754EC086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53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DB93B-31E8-4824-A7E7-F99CFE6D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17E2C0-05B4-4297-8F40-0E5C26298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95AF49-F404-43C0-B6CD-221EF3C8A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0E415-0682-4B32-9ECB-4AC9F1B7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0A3692-A185-41CB-8B79-5542AAFE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F3D1E9-487A-4A3D-8817-F9BC369E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8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04BE8-6883-451C-BEA1-AB85E130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1413E3-E917-41EE-B188-CFE4F53D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3F1AFC-ECF6-4BE6-A0DA-147A8F4F0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784A25-0AE3-4DFB-A1E3-51846FADF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FE6D8B-0EBC-444A-BEB3-F05992C14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A189351-1DB7-413C-A0C3-09AE4143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A9079E-682F-4751-8D52-BF323E2E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93992F-7A6E-4479-8EE0-C09BDCA6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036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42B73-2A41-493A-AD92-A3223EBD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03492E-43FC-4917-A997-F754C1CC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7583DD-EB3C-436F-BE98-AD70419E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B953B6-E5FD-45A1-8AFA-826FB7A9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28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66E5AC-D630-42D3-8883-B6260A76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385878-AFA0-4DE5-9F2F-DC5D99F8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8FF8A0-3E45-4A04-9865-9CEC8C3B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3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1E7C-1FD3-46C6-A34F-CA76601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038F1E-FD2F-48BE-9DF1-5F56C6A5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68F833-6158-414A-98CF-6FD9A04D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D82CAC-E44A-464D-8891-F806E62E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DE85E6-CE29-4630-8781-94CE7E192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0EC962-76D4-4688-B32F-EB0C9698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5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2B6DB-535C-40BE-9DC4-139DBE10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2BF079-85D5-4CE1-B9F9-1B5178D35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350F54-89ED-47FE-B0F0-26F8E63F5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1E5C69-BF5C-493E-8B99-F5C380DD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966E67-57DE-4C4F-84AD-10218F04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6ABB16-661C-43C2-8B73-F6E1132F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4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B054CB-1B21-46C1-B4FD-C0859807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76D758-3C8E-4A82-A75B-F7785E119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204E4B-68DB-4DA4-ABB9-8BEAFC4B7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1FF2-5C5F-49D2-BE03-D02D1D518DE4}" type="datetimeFigureOut">
              <a:rPr kumimoji="1" lang="ja-JP" altLang="en-US" smtClean="0"/>
              <a:t>2023/1/23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D6F991-1DCC-402F-BAD9-A1BCB4837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DCC8BD-EF12-4EBF-AEC8-BCAA78E78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84FA-E315-442C-BDEB-D80E0DD73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84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DC904B98-6AD7-4441-AC3A-A0FA412AF8C6}"/>
              </a:ext>
            </a:extLst>
          </p:cNvPr>
          <p:cNvSpPr/>
          <p:nvPr/>
        </p:nvSpPr>
        <p:spPr>
          <a:xfrm>
            <a:off x="479394" y="461639"/>
            <a:ext cx="1688453" cy="668518"/>
          </a:xfrm>
          <a:prstGeom prst="flowChartTermina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はじめ</a:t>
            </a:r>
          </a:p>
        </p:txBody>
      </p:sp>
      <p:sp>
        <p:nvSpPr>
          <p:cNvPr id="8" name="フローチャート: 準備 7">
            <a:extLst>
              <a:ext uri="{FF2B5EF4-FFF2-40B4-BE49-F238E27FC236}">
                <a16:creationId xmlns:a16="http://schemas.microsoft.com/office/drawing/2014/main" id="{EDB64C98-5C44-46C9-8BFA-1D1492D6A0BE}"/>
              </a:ext>
            </a:extLst>
          </p:cNvPr>
          <p:cNvSpPr/>
          <p:nvPr/>
        </p:nvSpPr>
        <p:spPr>
          <a:xfrm>
            <a:off x="479391" y="1476213"/>
            <a:ext cx="1688453" cy="668518"/>
          </a:xfrm>
          <a:prstGeom prst="flowChartPrepara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name[0xFF], </a:t>
            </a:r>
            <a:r>
              <a:rPr lang="en-US" altLang="ja-JP" sz="1100" dirty="0" err="1"/>
              <a:t>charCnt</a:t>
            </a:r>
            <a:endParaRPr kumimoji="1" lang="ja-JP" altLang="en-US" sz="1100" dirty="0"/>
          </a:p>
        </p:txBody>
      </p:sp>
      <p:sp>
        <p:nvSpPr>
          <p:cNvPr id="9" name="フローチャート: 表示 8">
            <a:extLst>
              <a:ext uri="{FF2B5EF4-FFF2-40B4-BE49-F238E27FC236}">
                <a16:creationId xmlns:a16="http://schemas.microsoft.com/office/drawing/2014/main" id="{CED80C9A-3946-4CFB-B7E7-41E73FA762B7}"/>
              </a:ext>
            </a:extLst>
          </p:cNvPr>
          <p:cNvSpPr/>
          <p:nvPr/>
        </p:nvSpPr>
        <p:spPr>
          <a:xfrm>
            <a:off x="479391" y="2490786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名前を入力してください。</a:t>
            </a:r>
          </a:p>
        </p:txBody>
      </p:sp>
      <p:sp>
        <p:nvSpPr>
          <p:cNvPr id="10" name="フローチャート: 表示 9">
            <a:extLst>
              <a:ext uri="{FF2B5EF4-FFF2-40B4-BE49-F238E27FC236}">
                <a16:creationId xmlns:a16="http://schemas.microsoft.com/office/drawing/2014/main" id="{A868AB4A-9066-4C39-82F1-D97ED7508722}"/>
              </a:ext>
            </a:extLst>
          </p:cNvPr>
          <p:cNvSpPr/>
          <p:nvPr/>
        </p:nvSpPr>
        <p:spPr>
          <a:xfrm>
            <a:off x="5267150" y="1472362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\n\n</a:t>
            </a:r>
            <a:endParaRPr kumimoji="1" lang="ja-JP" altLang="en-US" sz="1000" dirty="0"/>
          </a:p>
        </p:txBody>
      </p:sp>
      <p:sp>
        <p:nvSpPr>
          <p:cNvPr id="11" name="フローチャート: 準備 10">
            <a:extLst>
              <a:ext uri="{FF2B5EF4-FFF2-40B4-BE49-F238E27FC236}">
                <a16:creationId xmlns:a16="http://schemas.microsoft.com/office/drawing/2014/main" id="{E13ABC18-9A70-427B-B564-B180673ED63C}"/>
              </a:ext>
            </a:extLst>
          </p:cNvPr>
          <p:cNvSpPr/>
          <p:nvPr/>
        </p:nvSpPr>
        <p:spPr>
          <a:xfrm>
            <a:off x="479391" y="4519927"/>
            <a:ext cx="1688453" cy="668517"/>
          </a:xfrm>
          <a:prstGeom prst="flowChartPrepara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aChar</a:t>
            </a:r>
            <a:r>
              <a:rPr lang="ja-JP" altLang="en-US" sz="1200" dirty="0"/>
              <a:t> </a:t>
            </a:r>
            <a:r>
              <a:rPr lang="en-US" altLang="ja-JP" sz="1200" dirty="0"/>
              <a:t>=</a:t>
            </a:r>
            <a:r>
              <a:rPr lang="ja-JP" altLang="en-US" sz="1200" dirty="0"/>
              <a:t> </a:t>
            </a:r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2" name="フローチャート: 判断 11">
            <a:extLst>
              <a:ext uri="{FF2B5EF4-FFF2-40B4-BE49-F238E27FC236}">
                <a16:creationId xmlns:a16="http://schemas.microsoft.com/office/drawing/2014/main" id="{85AEEE8C-2848-4BCC-95BD-7795BB021683}"/>
              </a:ext>
            </a:extLst>
          </p:cNvPr>
          <p:cNvSpPr/>
          <p:nvPr/>
        </p:nvSpPr>
        <p:spPr>
          <a:xfrm>
            <a:off x="2873271" y="2486936"/>
            <a:ext cx="1688453" cy="668518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aC</a:t>
            </a:r>
            <a:r>
              <a:rPr kumimoji="1" lang="en-US" altLang="ja-JP" sz="1100" dirty="0" err="1"/>
              <a:t>har</a:t>
            </a:r>
            <a:r>
              <a:rPr kumimoji="1" lang="ja-JP" altLang="en-US" sz="1100" dirty="0"/>
              <a:t>が</a:t>
            </a:r>
            <a:r>
              <a:rPr kumimoji="1" lang="en-US" altLang="ja-JP" sz="1100" dirty="0"/>
              <a:t>『!』</a:t>
            </a:r>
            <a:r>
              <a:rPr kumimoji="1" lang="ja-JP" altLang="en-US" sz="1100" dirty="0"/>
              <a:t>でない</a:t>
            </a: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4FC552F9-08D0-48D4-93F7-FD194396F72A}"/>
              </a:ext>
            </a:extLst>
          </p:cNvPr>
          <p:cNvSpPr/>
          <p:nvPr/>
        </p:nvSpPr>
        <p:spPr>
          <a:xfrm>
            <a:off x="2873271" y="3501509"/>
            <a:ext cx="1688454" cy="66851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n</a:t>
            </a:r>
            <a:r>
              <a:rPr kumimoji="1" lang="en-US" altLang="ja-JP" sz="1400" dirty="0"/>
              <a:t>ame[</a:t>
            </a:r>
            <a:r>
              <a:rPr kumimoji="1" lang="en-US" altLang="ja-JP" sz="1400" dirty="0" err="1"/>
              <a:t>i</a:t>
            </a:r>
            <a:r>
              <a:rPr kumimoji="1" lang="en-US" altLang="ja-JP" sz="1400" dirty="0"/>
              <a:t>] = </a:t>
            </a:r>
            <a:r>
              <a:rPr lang="en-US" altLang="ja-JP" sz="1400" dirty="0" err="1"/>
              <a:t>aC</a:t>
            </a:r>
            <a:r>
              <a:rPr kumimoji="1" lang="en-US" altLang="ja-JP" sz="1400" dirty="0" err="1"/>
              <a:t>har</a:t>
            </a:r>
            <a:r>
              <a:rPr kumimoji="1" lang="en-US" altLang="ja-JP" sz="1400" dirty="0"/>
              <a:t> </a:t>
            </a:r>
            <a:endParaRPr kumimoji="1" lang="ja-JP" altLang="en-US" sz="1400" dirty="0"/>
          </a:p>
        </p:txBody>
      </p:sp>
      <p:sp>
        <p:nvSpPr>
          <p:cNvPr id="15" name="フローチャート: 手操作入力 14">
            <a:extLst>
              <a:ext uri="{FF2B5EF4-FFF2-40B4-BE49-F238E27FC236}">
                <a16:creationId xmlns:a16="http://schemas.microsoft.com/office/drawing/2014/main" id="{A144AE4B-DB5E-4631-B4FC-F01883D89985}"/>
              </a:ext>
            </a:extLst>
          </p:cNvPr>
          <p:cNvSpPr/>
          <p:nvPr/>
        </p:nvSpPr>
        <p:spPr>
          <a:xfrm>
            <a:off x="2873271" y="1472362"/>
            <a:ext cx="1688452" cy="668517"/>
          </a:xfrm>
          <a:prstGeom prst="flowChartManualInpu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aC</a:t>
            </a:r>
            <a:r>
              <a:rPr kumimoji="1" lang="en-US" altLang="ja-JP" dirty="0" err="1"/>
              <a:t>har</a:t>
            </a:r>
            <a:endParaRPr kumimoji="1" lang="ja-JP" altLang="en-US" dirty="0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627D34DF-DAB1-43DC-AB5E-1C7EC34C6673}"/>
              </a:ext>
            </a:extLst>
          </p:cNvPr>
          <p:cNvSpPr/>
          <p:nvPr/>
        </p:nvSpPr>
        <p:spPr>
          <a:xfrm>
            <a:off x="2873271" y="4516080"/>
            <a:ext cx="1688454" cy="66851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charCnt</a:t>
            </a:r>
            <a:r>
              <a:rPr lang="en-US" altLang="ja-JP" sz="1400" dirty="0"/>
              <a:t>++</a:t>
            </a:r>
          </a:p>
        </p:txBody>
      </p:sp>
      <p:sp>
        <p:nvSpPr>
          <p:cNvPr id="17" name="フローチャート: 結合子 16">
            <a:extLst>
              <a:ext uri="{FF2B5EF4-FFF2-40B4-BE49-F238E27FC236}">
                <a16:creationId xmlns:a16="http://schemas.microsoft.com/office/drawing/2014/main" id="{D8A73F30-7170-48B2-B044-3C64668E5CF6}"/>
              </a:ext>
            </a:extLst>
          </p:cNvPr>
          <p:cNvSpPr/>
          <p:nvPr/>
        </p:nvSpPr>
        <p:spPr>
          <a:xfrm>
            <a:off x="3491465" y="588775"/>
            <a:ext cx="453811" cy="414245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D46A4F9C-86F1-43FA-8DB9-69A1498BCED7}"/>
              </a:ext>
            </a:extLst>
          </p:cNvPr>
          <p:cNvSpPr/>
          <p:nvPr/>
        </p:nvSpPr>
        <p:spPr>
          <a:xfrm>
            <a:off x="1138682" y="5534497"/>
            <a:ext cx="371619" cy="362869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E90A5E23-2E8C-49A7-B369-2892DD8F8F5D}"/>
              </a:ext>
            </a:extLst>
          </p:cNvPr>
          <p:cNvSpPr/>
          <p:nvPr/>
        </p:nvSpPr>
        <p:spPr>
          <a:xfrm>
            <a:off x="2675878" y="1056257"/>
            <a:ext cx="394785" cy="362869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ECE179C4-9B18-430C-BCB2-B75E6C003EDE}"/>
              </a:ext>
            </a:extLst>
          </p:cNvPr>
          <p:cNvSpPr/>
          <p:nvPr/>
        </p:nvSpPr>
        <p:spPr>
          <a:xfrm>
            <a:off x="3531687" y="5530649"/>
            <a:ext cx="371619" cy="362870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1" name="フローチャート: 表示 20">
            <a:extLst>
              <a:ext uri="{FF2B5EF4-FFF2-40B4-BE49-F238E27FC236}">
                <a16:creationId xmlns:a16="http://schemas.microsoft.com/office/drawing/2014/main" id="{1488D474-7AAF-4252-AF1F-0FDB462CA83E}"/>
              </a:ext>
            </a:extLst>
          </p:cNvPr>
          <p:cNvSpPr/>
          <p:nvPr/>
        </p:nvSpPr>
        <p:spPr>
          <a:xfrm>
            <a:off x="479391" y="3501510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最後は</a:t>
            </a:r>
            <a:r>
              <a:rPr lang="en-US" altLang="ja-JP" sz="1000" dirty="0"/>
              <a:t>!</a:t>
            </a:r>
            <a:r>
              <a:rPr lang="ja-JP" altLang="en-US" sz="1000" dirty="0"/>
              <a:t>を入力してください。</a:t>
            </a:r>
            <a:endParaRPr kumimoji="1" lang="ja-JP" altLang="en-US" sz="1000" dirty="0"/>
          </a:p>
        </p:txBody>
      </p:sp>
      <p:sp>
        <p:nvSpPr>
          <p:cNvPr id="22" name="フローチャート: 表示 21">
            <a:extLst>
              <a:ext uri="{FF2B5EF4-FFF2-40B4-BE49-F238E27FC236}">
                <a16:creationId xmlns:a16="http://schemas.microsoft.com/office/drawing/2014/main" id="{B1A36001-1DEF-485B-B9C9-509DCC7D37DA}"/>
              </a:ext>
            </a:extLst>
          </p:cNvPr>
          <p:cNvSpPr/>
          <p:nvPr/>
        </p:nvSpPr>
        <p:spPr>
          <a:xfrm>
            <a:off x="5267150" y="2486937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あなたの名前を大文字で表現すると</a:t>
            </a:r>
          </a:p>
        </p:txBody>
      </p:sp>
      <p:sp>
        <p:nvSpPr>
          <p:cNvPr id="23" name="フローチャート: 準備 22">
            <a:extLst>
              <a:ext uri="{FF2B5EF4-FFF2-40B4-BE49-F238E27FC236}">
                <a16:creationId xmlns:a16="http://schemas.microsoft.com/office/drawing/2014/main" id="{EB206B3B-48C0-4004-8C2A-C953DCE4079C}"/>
              </a:ext>
            </a:extLst>
          </p:cNvPr>
          <p:cNvSpPr/>
          <p:nvPr/>
        </p:nvSpPr>
        <p:spPr>
          <a:xfrm>
            <a:off x="5267150" y="4516081"/>
            <a:ext cx="1688453" cy="668517"/>
          </a:xfrm>
          <a:prstGeom prst="flowChartPrepara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= 0</a:t>
            </a:r>
            <a:endParaRPr kumimoji="1" lang="ja-JP" altLang="en-US" sz="1200" dirty="0"/>
          </a:p>
        </p:txBody>
      </p:sp>
      <p:sp>
        <p:nvSpPr>
          <p:cNvPr id="24" name="フローチャート: 判断 23">
            <a:extLst>
              <a:ext uri="{FF2B5EF4-FFF2-40B4-BE49-F238E27FC236}">
                <a16:creationId xmlns:a16="http://schemas.microsoft.com/office/drawing/2014/main" id="{EBA1789F-7B09-4300-AA17-657BCEA8147D}"/>
              </a:ext>
            </a:extLst>
          </p:cNvPr>
          <p:cNvSpPr/>
          <p:nvPr/>
        </p:nvSpPr>
        <p:spPr>
          <a:xfrm>
            <a:off x="7661030" y="1472362"/>
            <a:ext cx="1688453" cy="668518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/>
              <a:t>i</a:t>
            </a:r>
            <a:r>
              <a:rPr kumimoji="1" lang="ja-JP" altLang="en-US" sz="1100" dirty="0"/>
              <a:t>が</a:t>
            </a:r>
            <a:r>
              <a:rPr kumimoji="1" lang="en-US" altLang="ja-JP" sz="1100" dirty="0" err="1"/>
              <a:t>charCnt</a:t>
            </a:r>
            <a:r>
              <a:rPr kumimoji="1" lang="ja-JP" altLang="en-US" sz="1100" dirty="0"/>
              <a:t>より小さい</a:t>
            </a: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333DC4F0-178B-414F-8282-22CE642B405F}"/>
              </a:ext>
            </a:extLst>
          </p:cNvPr>
          <p:cNvSpPr/>
          <p:nvPr/>
        </p:nvSpPr>
        <p:spPr>
          <a:xfrm>
            <a:off x="7661029" y="2486936"/>
            <a:ext cx="1688454" cy="66851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/>
              <a:t>n</a:t>
            </a:r>
            <a:r>
              <a:rPr kumimoji="1" lang="en-US" altLang="ja-JP" sz="1000" dirty="0"/>
              <a:t>ame[</a:t>
            </a:r>
            <a:r>
              <a:rPr kumimoji="1" lang="en-US" altLang="ja-JP" sz="1000" dirty="0" err="1"/>
              <a:t>i</a:t>
            </a:r>
            <a:r>
              <a:rPr kumimoji="1" lang="en-US" altLang="ja-JP" sz="1000" dirty="0"/>
              <a:t>]</a:t>
            </a:r>
            <a:r>
              <a:rPr kumimoji="1" lang="ja-JP" altLang="en-US" sz="1000" dirty="0"/>
              <a:t>が小文字であれば</a:t>
            </a:r>
            <a:r>
              <a:rPr lang="en-US" altLang="ja-JP" sz="1000" dirty="0"/>
              <a:t>name[</a:t>
            </a:r>
            <a:r>
              <a:rPr lang="en-US" altLang="ja-JP" sz="1000" dirty="0" err="1"/>
              <a:t>i</a:t>
            </a:r>
            <a:r>
              <a:rPr lang="en-US" altLang="ja-JP" sz="1000" dirty="0"/>
              <a:t>]</a:t>
            </a:r>
            <a:r>
              <a:rPr lang="ja-JP" altLang="en-US" sz="1000" dirty="0"/>
              <a:t>を</a:t>
            </a:r>
            <a:r>
              <a:rPr kumimoji="1" lang="ja-JP" altLang="en-US" sz="1000" dirty="0"/>
              <a:t>大文字にする。</a:t>
            </a:r>
          </a:p>
        </p:txBody>
      </p:sp>
      <p:sp>
        <p:nvSpPr>
          <p:cNvPr id="26" name="フローチャート: 表示 25">
            <a:extLst>
              <a:ext uri="{FF2B5EF4-FFF2-40B4-BE49-F238E27FC236}">
                <a16:creationId xmlns:a16="http://schemas.microsoft.com/office/drawing/2014/main" id="{DBD13C86-7175-4E4C-982C-8A3077CF5338}"/>
              </a:ext>
            </a:extLst>
          </p:cNvPr>
          <p:cNvSpPr/>
          <p:nvPr/>
        </p:nvSpPr>
        <p:spPr>
          <a:xfrm>
            <a:off x="7661030" y="3501508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n</a:t>
            </a:r>
            <a:r>
              <a:rPr kumimoji="1" lang="en-US" altLang="ja-JP" sz="1100" dirty="0"/>
              <a:t>ame[</a:t>
            </a:r>
            <a:r>
              <a:rPr kumimoji="1" lang="en-US" altLang="ja-JP" sz="1100" dirty="0" err="1"/>
              <a:t>i</a:t>
            </a:r>
            <a:r>
              <a:rPr kumimoji="1" lang="en-US" altLang="ja-JP" sz="1100" dirty="0"/>
              <a:t>]</a:t>
            </a:r>
            <a:endParaRPr kumimoji="1" lang="ja-JP" altLang="en-US" sz="1100" dirty="0"/>
          </a:p>
        </p:txBody>
      </p:sp>
      <p:sp>
        <p:nvSpPr>
          <p:cNvPr id="6" name="フローチャート: 表示 5">
            <a:extLst>
              <a:ext uri="{FF2B5EF4-FFF2-40B4-BE49-F238E27FC236}">
                <a16:creationId xmlns:a16="http://schemas.microsoft.com/office/drawing/2014/main" id="{31DACCB9-6209-5C6D-2603-376DA37B313E}"/>
              </a:ext>
            </a:extLst>
          </p:cNvPr>
          <p:cNvSpPr/>
          <p:nvPr/>
        </p:nvSpPr>
        <p:spPr>
          <a:xfrm>
            <a:off x="7661030" y="4526527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\n\n</a:t>
            </a:r>
            <a:endParaRPr kumimoji="1" lang="ja-JP" altLang="en-US" sz="1000" dirty="0"/>
          </a:p>
        </p:txBody>
      </p:sp>
      <p:sp>
        <p:nvSpPr>
          <p:cNvPr id="13" name="フローチャート: 表示 12">
            <a:extLst>
              <a:ext uri="{FF2B5EF4-FFF2-40B4-BE49-F238E27FC236}">
                <a16:creationId xmlns:a16="http://schemas.microsoft.com/office/drawing/2014/main" id="{C3BAC62B-C46A-4E03-7174-3F9FED33E3E6}"/>
              </a:ext>
            </a:extLst>
          </p:cNvPr>
          <p:cNvSpPr/>
          <p:nvPr/>
        </p:nvSpPr>
        <p:spPr>
          <a:xfrm>
            <a:off x="7665223" y="5551546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あなたの名前を</a:t>
            </a:r>
            <a:r>
              <a:rPr lang="en-US" altLang="ja-JP" sz="1100" dirty="0"/>
              <a:t>10</a:t>
            </a:r>
            <a:r>
              <a:rPr lang="ja-JP" altLang="en-US" sz="1100" dirty="0"/>
              <a:t>進数</a:t>
            </a:r>
            <a:r>
              <a:rPr kumimoji="1" lang="ja-JP" altLang="en-US" sz="1100" dirty="0"/>
              <a:t>で表現すると</a:t>
            </a:r>
          </a:p>
        </p:txBody>
      </p:sp>
      <p:sp>
        <p:nvSpPr>
          <p:cNvPr id="28" name="フローチャート: 表示 27">
            <a:extLst>
              <a:ext uri="{FF2B5EF4-FFF2-40B4-BE49-F238E27FC236}">
                <a16:creationId xmlns:a16="http://schemas.microsoft.com/office/drawing/2014/main" id="{3FC3CC8B-3C50-C5E5-AE51-D42BF8600D22}"/>
              </a:ext>
            </a:extLst>
          </p:cNvPr>
          <p:cNvSpPr/>
          <p:nvPr/>
        </p:nvSpPr>
        <p:spPr>
          <a:xfrm>
            <a:off x="9872420" y="5184598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あなたの名前を</a:t>
            </a:r>
            <a:r>
              <a:rPr lang="en-US" altLang="ja-JP" sz="1100" dirty="0"/>
              <a:t>16</a:t>
            </a:r>
            <a:r>
              <a:rPr lang="ja-JP" altLang="en-US" sz="1100" dirty="0"/>
              <a:t>進数</a:t>
            </a:r>
            <a:r>
              <a:rPr kumimoji="1" lang="ja-JP" altLang="en-US" sz="1100" dirty="0"/>
              <a:t>で表現すると</a:t>
            </a:r>
          </a:p>
        </p:txBody>
      </p:sp>
      <p:sp>
        <p:nvSpPr>
          <p:cNvPr id="30" name="フローチャート: 表示 29">
            <a:extLst>
              <a:ext uri="{FF2B5EF4-FFF2-40B4-BE49-F238E27FC236}">
                <a16:creationId xmlns:a16="http://schemas.microsoft.com/office/drawing/2014/main" id="{C76C0E47-59F6-E732-4DB3-59B35C0BF0B5}"/>
              </a:ext>
            </a:extLst>
          </p:cNvPr>
          <p:cNvSpPr/>
          <p:nvPr/>
        </p:nvSpPr>
        <p:spPr>
          <a:xfrm>
            <a:off x="9872419" y="3371034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/>
              <a:t>n</a:t>
            </a:r>
            <a:r>
              <a:rPr kumimoji="1" lang="en-US" altLang="ja-JP" sz="1100" dirty="0"/>
              <a:t>ame[</a:t>
            </a:r>
            <a:r>
              <a:rPr kumimoji="1" lang="en-US" altLang="ja-JP" sz="1100" dirty="0" err="1"/>
              <a:t>i</a:t>
            </a:r>
            <a:r>
              <a:rPr kumimoji="1" lang="en-US" altLang="ja-JP" sz="1100" dirty="0"/>
              <a:t>]</a:t>
            </a:r>
            <a:endParaRPr kumimoji="1" lang="ja-JP" altLang="en-US" sz="1100" dirty="0"/>
          </a:p>
        </p:txBody>
      </p:sp>
      <p:sp>
        <p:nvSpPr>
          <p:cNvPr id="32" name="フローチャート: 表示 31">
            <a:extLst>
              <a:ext uri="{FF2B5EF4-FFF2-40B4-BE49-F238E27FC236}">
                <a16:creationId xmlns:a16="http://schemas.microsoft.com/office/drawing/2014/main" id="{5E63AD1C-875E-4E2B-4A32-6EF89F791532}"/>
              </a:ext>
            </a:extLst>
          </p:cNvPr>
          <p:cNvSpPr/>
          <p:nvPr/>
        </p:nvSpPr>
        <p:spPr>
          <a:xfrm>
            <a:off x="9819633" y="4170025"/>
            <a:ext cx="1688453" cy="668517"/>
          </a:xfrm>
          <a:prstGeom prst="flowChartDisplay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/>
              <a:t>\n\n</a:t>
            </a:r>
            <a:endParaRPr kumimoji="1" lang="ja-JP" altLang="en-US" sz="1000" dirty="0"/>
          </a:p>
        </p:txBody>
      </p:sp>
      <p:sp>
        <p:nvSpPr>
          <p:cNvPr id="36" name="フローチャート: 準備 35">
            <a:extLst>
              <a:ext uri="{FF2B5EF4-FFF2-40B4-BE49-F238E27FC236}">
                <a16:creationId xmlns:a16="http://schemas.microsoft.com/office/drawing/2014/main" id="{F45C31A7-6A70-C71C-E240-8E1955FFAB58}"/>
              </a:ext>
            </a:extLst>
          </p:cNvPr>
          <p:cNvSpPr/>
          <p:nvPr/>
        </p:nvSpPr>
        <p:spPr>
          <a:xfrm>
            <a:off x="10024153" y="1003020"/>
            <a:ext cx="1688453" cy="668517"/>
          </a:xfrm>
          <a:prstGeom prst="flowChartPreparat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i</a:t>
            </a:r>
            <a:r>
              <a:rPr kumimoji="1" lang="en-US" altLang="ja-JP" sz="1200" dirty="0"/>
              <a:t> = 0</a:t>
            </a:r>
            <a:endParaRPr kumimoji="1" lang="ja-JP" altLang="en-US" sz="1200" dirty="0"/>
          </a:p>
        </p:txBody>
      </p:sp>
      <p:sp>
        <p:nvSpPr>
          <p:cNvPr id="38" name="フローチャート: 判断 37">
            <a:extLst>
              <a:ext uri="{FF2B5EF4-FFF2-40B4-BE49-F238E27FC236}">
                <a16:creationId xmlns:a16="http://schemas.microsoft.com/office/drawing/2014/main" id="{60F3240A-B648-D765-1F7F-2871588752EA}"/>
              </a:ext>
            </a:extLst>
          </p:cNvPr>
          <p:cNvSpPr/>
          <p:nvPr/>
        </p:nvSpPr>
        <p:spPr>
          <a:xfrm>
            <a:off x="10024152" y="1891728"/>
            <a:ext cx="1688453" cy="668518"/>
          </a:xfrm>
          <a:prstGeom prst="flowChartDecisio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/>
              <a:t>i</a:t>
            </a:r>
            <a:r>
              <a:rPr kumimoji="1" lang="ja-JP" altLang="en-US" sz="1100" dirty="0"/>
              <a:t>が</a:t>
            </a:r>
            <a:r>
              <a:rPr kumimoji="1" lang="en-US" altLang="ja-JP" sz="1100" dirty="0" err="1"/>
              <a:t>charCnt</a:t>
            </a:r>
            <a:r>
              <a:rPr kumimoji="1" lang="ja-JP" altLang="en-US" sz="1100" dirty="0"/>
              <a:t>より小さい</a:t>
            </a:r>
          </a:p>
        </p:txBody>
      </p:sp>
      <p:sp>
        <p:nvSpPr>
          <p:cNvPr id="40" name="フローチャート: 処理 39">
            <a:extLst>
              <a:ext uri="{FF2B5EF4-FFF2-40B4-BE49-F238E27FC236}">
                <a16:creationId xmlns:a16="http://schemas.microsoft.com/office/drawing/2014/main" id="{15E72B1E-574A-257C-A918-09D0D95282F1}"/>
              </a:ext>
            </a:extLst>
          </p:cNvPr>
          <p:cNvSpPr/>
          <p:nvPr/>
        </p:nvSpPr>
        <p:spPr>
          <a:xfrm>
            <a:off x="5449644" y="5317371"/>
            <a:ext cx="1688454" cy="668518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err="1"/>
              <a:t>i</a:t>
            </a:r>
            <a:r>
              <a:rPr lang="en-US" altLang="ja-JP" sz="1400" dirty="0"/>
              <a:t>++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675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88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藤本 宗太郎</dc:creator>
  <cp:lastModifiedBy>大島 太郎</cp:lastModifiedBy>
  <cp:revision>9</cp:revision>
  <dcterms:created xsi:type="dcterms:W3CDTF">2023-01-17T04:50:30Z</dcterms:created>
  <dcterms:modified xsi:type="dcterms:W3CDTF">2023-01-23T03:51:16Z</dcterms:modified>
</cp:coreProperties>
</file>