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BD9326-BBCB-4C4B-8AAF-53B78C5CB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6A1467-0638-4499-B508-6CC59CA81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84F322-68C9-4C5F-A54F-75C02D39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0947-7D8E-4B34-AC71-1B22C45C81F8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FF4C8F-F0F6-437D-80D7-436AA8AE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1E84D7-F928-404D-8F96-D2705F8F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5280-B8C4-423D-975D-8EC66C07B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77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4B0D68-CF20-41D0-A1D5-4CCD10DD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7BECAC-BBF4-47F6-8575-CDAF43517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DC9A2B-0BAA-4372-A386-92E3EF6C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0947-7D8E-4B34-AC71-1B22C45C81F8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65F12-6B64-46DF-A733-21152D7F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2F9B28-17C6-4B84-9EDE-3964CA67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5280-B8C4-423D-975D-8EC66C07B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99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158F3C5-8E64-487D-BAC0-EB113CA06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AF2B4F-5F92-4DC5-B7ED-B8A545751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B95959-43FC-4BA4-9D20-9B70C350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0947-7D8E-4B34-AC71-1B22C45C81F8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EADDF4-336A-4FC9-A0CF-7E10038C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A8A0DE-B976-41DA-BB74-771522D0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5280-B8C4-423D-975D-8EC66C07B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97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8BC358-983A-49C4-B15E-4BE98E6F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F5EF83-D639-4625-863F-5131F915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02B821-3465-48AC-BA84-D1FD9B4B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0947-7D8E-4B34-AC71-1B22C45C81F8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50A3FB-4075-4880-B92E-C527FC81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A62052-7E6A-4745-B292-F7DE7A1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5280-B8C4-423D-975D-8EC66C07B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E2431B-AEF1-49D2-909C-AC00D35D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6BCA89-F6D6-4F58-9941-55709DDAF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02B5E2-B790-47BD-8D56-F3B60D69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0947-7D8E-4B34-AC71-1B22C45C81F8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482012-5DDC-4BB2-92C6-16B8074E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62FBD1-12E2-418B-A291-701E33C0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5280-B8C4-423D-975D-8EC66C07B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33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18CD1-ED9E-4AD3-B0DD-613DF028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857383-3F20-4E58-939F-A499F67A9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EFF093-016F-48BB-BA62-395D0E806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06CE93-1878-4170-9E4B-3F9028C1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0947-7D8E-4B34-AC71-1B22C45C81F8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37FEAD-09B4-4AD1-9BDA-B27FB928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C8381E-B1E1-482D-91B5-4B4CE9ED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5280-B8C4-423D-975D-8EC66C07B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30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D8587-AA2D-41EF-B763-5089D0F4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19A146-451B-49E4-952B-6875B2C67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60DCE3-4822-4006-9465-604000864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38AD30-C264-4F89-A03C-48E72AF5C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9CCF10-421E-4B8B-B25C-D18B5B474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0DD922-DBAC-444D-84AB-0998BA74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0947-7D8E-4B34-AC71-1B22C45C81F8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18147CB-731E-4B90-B970-F8D698DD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F7D108-07FA-4A30-B69A-64A59809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5280-B8C4-423D-975D-8EC66C07B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64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C5D110-8772-4391-8DB0-49883669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07ACE3-DD3D-4B59-AE17-AF0AB9F3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0947-7D8E-4B34-AC71-1B22C45C81F8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945A82-3F19-4929-A7D3-2F761C23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4C0F38-A1B6-4783-BEF9-99BC3D36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5280-B8C4-423D-975D-8EC66C07B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78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653F3C-1F8A-44F5-985C-E8E30580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0947-7D8E-4B34-AC71-1B22C45C81F8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480B39-9C61-40DC-B1FA-F2B206AA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E50877-08A1-47B3-9286-C361DD91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5280-B8C4-423D-975D-8EC66C07B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11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5FF08-0AC5-4D1A-A8BE-54DA1D49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80BA7B-F122-4C24-90BC-CDB611012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E538B1-4075-4BB6-B669-9D9C2EE08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CF56EB-6B39-4BD9-98B9-4AF0880A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0947-7D8E-4B34-AC71-1B22C45C81F8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F4A4F2-CA8C-436E-810A-BAAB4868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2B7DE0-DE45-4F5D-B4D5-6B14BEEF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5280-B8C4-423D-975D-8EC66C07B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45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12F61-A8E2-4F4B-8736-B192FC7B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3D11AD7-5631-4173-BAEA-2B80ACC4D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5A951C-4C3A-497B-B6CD-0EC0F8EF7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DBF770-863B-4C6F-ADF5-8A00D262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0947-7D8E-4B34-AC71-1B22C45C81F8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174DE7-37E5-4384-A076-FD0059DE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706456-AF45-4CE4-805E-8BA6680A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5280-B8C4-423D-975D-8EC66C07B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21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B1BA64F-86E1-4AF2-A8A7-993BC733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06A519-020A-4375-92AF-27F4D65C6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63928F-E588-49B1-8601-F640AB802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F0947-7D8E-4B34-AC71-1B22C45C81F8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6ADD08-D00A-4BE3-9684-20FBDF117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2A6CE-CC3B-4E59-B74B-B504A6D7C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55280-B8C4-423D-975D-8EC66C07B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76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6B768A5-BED4-441F-BA52-FD1C3A1B9F38}"/>
              </a:ext>
            </a:extLst>
          </p:cNvPr>
          <p:cNvCxnSpPr>
            <a:stCxn id="38" idx="4"/>
            <a:endCxn id="39" idx="0"/>
          </p:cNvCxnSpPr>
          <p:nvPr/>
        </p:nvCxnSpPr>
        <p:spPr>
          <a:xfrm>
            <a:off x="11169981" y="709194"/>
            <a:ext cx="0" cy="162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36EE426-46FC-4CE2-A6E2-E878295E9063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>
            <a:off x="8663847" y="709194"/>
            <a:ext cx="0" cy="374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373967CA-8FC3-4AD6-8FD5-31FC76B9457B}"/>
              </a:ext>
            </a:extLst>
          </p:cNvPr>
          <p:cNvCxnSpPr>
            <a:stCxn id="32" idx="4"/>
            <a:endCxn id="33" idx="0"/>
          </p:cNvCxnSpPr>
          <p:nvPr/>
        </p:nvCxnSpPr>
        <p:spPr>
          <a:xfrm>
            <a:off x="6167024" y="709194"/>
            <a:ext cx="0" cy="302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104217F-3F76-EF70-EF86-E472809CF973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 flipH="1">
            <a:off x="3646874" y="714668"/>
            <a:ext cx="18722" cy="511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1E4EA93-4D9C-2CE0-1E6C-96435101A06A}"/>
              </a:ext>
            </a:extLst>
          </p:cNvPr>
          <p:cNvCxnSpPr>
            <a:stCxn id="4" idx="2"/>
            <a:endCxn id="27" idx="0"/>
          </p:cNvCxnSpPr>
          <p:nvPr/>
        </p:nvCxnSpPr>
        <p:spPr>
          <a:xfrm flipH="1">
            <a:off x="1145445" y="798991"/>
            <a:ext cx="1" cy="433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285242EB-531E-4EB8-AECD-9237F68CA9AD}"/>
              </a:ext>
            </a:extLst>
          </p:cNvPr>
          <p:cNvSpPr/>
          <p:nvPr/>
        </p:nvSpPr>
        <p:spPr>
          <a:xfrm>
            <a:off x="293418" y="238397"/>
            <a:ext cx="1704056" cy="56059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はじめ</a:t>
            </a:r>
          </a:p>
        </p:txBody>
      </p:sp>
      <p:sp>
        <p:nvSpPr>
          <p:cNvPr id="5" name="フローチャート: 準備 4">
            <a:extLst>
              <a:ext uri="{FF2B5EF4-FFF2-40B4-BE49-F238E27FC236}">
                <a16:creationId xmlns:a16="http://schemas.microsoft.com/office/drawing/2014/main" id="{4A5F4636-7C2A-454A-A7FD-D760E9E6FF3E}"/>
              </a:ext>
            </a:extLst>
          </p:cNvPr>
          <p:cNvSpPr/>
          <p:nvPr/>
        </p:nvSpPr>
        <p:spPr>
          <a:xfrm>
            <a:off x="293417" y="938520"/>
            <a:ext cx="1704056" cy="560594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altLang="ja-JP" sz="900" dirty="0"/>
              <a:t>int dasuuTotal = 0;</a:t>
            </a:r>
          </a:p>
          <a:p>
            <a:r>
              <a:rPr lang="sv-SE" altLang="ja-JP" sz="900" dirty="0"/>
              <a:t>int andaTotal</a:t>
            </a:r>
          </a:p>
          <a:p>
            <a:r>
              <a:rPr lang="sv-SE" altLang="ja-JP" sz="900" dirty="0"/>
              <a:t>= 0;</a:t>
            </a:r>
          </a:p>
        </p:txBody>
      </p:sp>
      <p:sp>
        <p:nvSpPr>
          <p:cNvPr id="6" name="フローチャート: 準備 5">
            <a:extLst>
              <a:ext uri="{FF2B5EF4-FFF2-40B4-BE49-F238E27FC236}">
                <a16:creationId xmlns:a16="http://schemas.microsoft.com/office/drawing/2014/main" id="{8F952277-1CAA-4052-9F7C-C3188B6817D0}"/>
              </a:ext>
            </a:extLst>
          </p:cNvPr>
          <p:cNvSpPr/>
          <p:nvPr/>
        </p:nvSpPr>
        <p:spPr>
          <a:xfrm>
            <a:off x="293417" y="1638643"/>
            <a:ext cx="1704056" cy="560594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/>
              <a:t>float </a:t>
            </a:r>
            <a:r>
              <a:rPr lang="en-US" altLang="ja-JP" sz="1100" dirty="0" err="1"/>
              <a:t>daritsuTotal</a:t>
            </a:r>
            <a:r>
              <a:rPr lang="en-US" altLang="ja-JP" sz="1100" dirty="0"/>
              <a:t> = 0.0;</a:t>
            </a:r>
          </a:p>
        </p:txBody>
      </p:sp>
      <p:sp>
        <p:nvSpPr>
          <p:cNvPr id="7" name="フローチャート: 準備 6">
            <a:extLst>
              <a:ext uri="{FF2B5EF4-FFF2-40B4-BE49-F238E27FC236}">
                <a16:creationId xmlns:a16="http://schemas.microsoft.com/office/drawing/2014/main" id="{6C518789-8467-46DC-9C5E-8F47B3D0E44F}"/>
              </a:ext>
            </a:extLst>
          </p:cNvPr>
          <p:cNvSpPr/>
          <p:nvPr/>
        </p:nvSpPr>
        <p:spPr>
          <a:xfrm>
            <a:off x="299251" y="2338766"/>
            <a:ext cx="1704056" cy="560593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/>
              <a:t>Int </a:t>
            </a:r>
            <a:r>
              <a:rPr lang="en-US" altLang="ja-JP" sz="1100" dirty="0" err="1"/>
              <a:t>dasuu</a:t>
            </a:r>
            <a:r>
              <a:rPr lang="en-US" altLang="ja-JP" sz="1100" dirty="0"/>
              <a:t>[7];</a:t>
            </a:r>
          </a:p>
          <a:p>
            <a:r>
              <a:rPr lang="en-US" altLang="ja-JP" sz="1100" dirty="0"/>
              <a:t>int </a:t>
            </a:r>
            <a:r>
              <a:rPr lang="en-US" altLang="ja-JP" sz="1100" dirty="0" err="1"/>
              <a:t>anda</a:t>
            </a:r>
            <a:r>
              <a:rPr lang="en-US" altLang="ja-JP" sz="1100" dirty="0"/>
              <a:t>[7];</a:t>
            </a:r>
          </a:p>
        </p:txBody>
      </p:sp>
      <p:sp>
        <p:nvSpPr>
          <p:cNvPr id="8" name="フローチャート: 準備 7">
            <a:extLst>
              <a:ext uri="{FF2B5EF4-FFF2-40B4-BE49-F238E27FC236}">
                <a16:creationId xmlns:a16="http://schemas.microsoft.com/office/drawing/2014/main" id="{CBB3855B-6F2E-DF0C-B309-D802AEA88C65}"/>
              </a:ext>
            </a:extLst>
          </p:cNvPr>
          <p:cNvSpPr/>
          <p:nvPr/>
        </p:nvSpPr>
        <p:spPr>
          <a:xfrm>
            <a:off x="293417" y="3038888"/>
            <a:ext cx="1704056" cy="560594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lang="en-US" altLang="ja-JP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daritsu</a:t>
            </a:r>
            <a:r>
              <a:rPr lang="en-US" altLang="ja-JP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[7];</a:t>
            </a:r>
          </a:p>
        </p:txBody>
      </p:sp>
      <p:sp>
        <p:nvSpPr>
          <p:cNvPr id="9" name="フローチャート: 表示 8">
            <a:extLst>
              <a:ext uri="{FF2B5EF4-FFF2-40B4-BE49-F238E27FC236}">
                <a16:creationId xmlns:a16="http://schemas.microsoft.com/office/drawing/2014/main" id="{1FED07CD-E3D3-A591-AB04-59D7780B6621}"/>
              </a:ext>
            </a:extLst>
          </p:cNvPr>
          <p:cNvSpPr/>
          <p:nvPr/>
        </p:nvSpPr>
        <p:spPr>
          <a:xfrm>
            <a:off x="293417" y="3740157"/>
            <a:ext cx="1704056" cy="560594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日本シリーズ</a:t>
            </a:r>
            <a:r>
              <a:rPr lang="en-US" altLang="ja-JP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\n</a:t>
            </a:r>
          </a:p>
          <a:p>
            <a:r>
              <a:rPr lang="en-US" altLang="ja-JP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ja-JP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球団 </a:t>
            </a:r>
            <a:r>
              <a:rPr lang="en-US" altLang="ja-JP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ja-JP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選手の成績を入力してください。</a:t>
            </a:r>
            <a:r>
              <a:rPr lang="en-US" altLang="ja-JP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\n</a:t>
            </a:r>
            <a:endParaRPr lang="ja-JP" alt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フローチャート: 表示 10">
            <a:extLst>
              <a:ext uri="{FF2B5EF4-FFF2-40B4-BE49-F238E27FC236}">
                <a16:creationId xmlns:a16="http://schemas.microsoft.com/office/drawing/2014/main" id="{0FCC7D35-FFE3-A4CA-3F2A-347DB88037D2}"/>
              </a:ext>
            </a:extLst>
          </p:cNvPr>
          <p:cNvSpPr/>
          <p:nvPr/>
        </p:nvSpPr>
        <p:spPr>
          <a:xfrm>
            <a:off x="293417" y="4437338"/>
            <a:ext cx="1704056" cy="560594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（打席数と安打数はスペース区切りで入力）</a:t>
            </a:r>
            <a:r>
              <a:rPr lang="en-US" altLang="ja-JP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\n</a:t>
            </a:r>
            <a:endParaRPr lang="ja-JP" alt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フローチャート: 準備 11">
            <a:extLst>
              <a:ext uri="{FF2B5EF4-FFF2-40B4-BE49-F238E27FC236}">
                <a16:creationId xmlns:a16="http://schemas.microsoft.com/office/drawing/2014/main" id="{B9479756-7AAC-EA18-54C4-3C2E46F0F4B3}"/>
              </a:ext>
            </a:extLst>
          </p:cNvPr>
          <p:cNvSpPr/>
          <p:nvPr/>
        </p:nvSpPr>
        <p:spPr>
          <a:xfrm>
            <a:off x="2799551" y="938520"/>
            <a:ext cx="1704056" cy="560594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altLang="ja-JP" sz="900" dirty="0"/>
              <a:t>int</a:t>
            </a:r>
            <a:r>
              <a:rPr lang="ja-JP" altLang="en-US" sz="900" dirty="0"/>
              <a:t>　</a:t>
            </a:r>
            <a:r>
              <a:rPr lang="sv-SE" altLang="ja-JP" sz="900" dirty="0"/>
              <a:t>gameNum = 1;</a:t>
            </a:r>
          </a:p>
        </p:txBody>
      </p:sp>
      <p:sp>
        <p:nvSpPr>
          <p:cNvPr id="13" name="フローチャート: 判断 12">
            <a:extLst>
              <a:ext uri="{FF2B5EF4-FFF2-40B4-BE49-F238E27FC236}">
                <a16:creationId xmlns:a16="http://schemas.microsoft.com/office/drawing/2014/main" id="{6AF71574-5568-0147-558F-728AF7FCEF8A}"/>
              </a:ext>
            </a:extLst>
          </p:cNvPr>
          <p:cNvSpPr/>
          <p:nvPr/>
        </p:nvSpPr>
        <p:spPr>
          <a:xfrm>
            <a:off x="7811819" y="1638643"/>
            <a:ext cx="1704056" cy="5605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/>
              <a:t>gameNum</a:t>
            </a:r>
            <a:r>
              <a:rPr kumimoji="1" lang="en-US" altLang="ja-JP" sz="1100" dirty="0"/>
              <a:t>&lt;=7</a:t>
            </a:r>
            <a:endParaRPr kumimoji="1" lang="ja-JP" altLang="en-US" sz="1100" dirty="0"/>
          </a:p>
        </p:txBody>
      </p:sp>
      <p:sp>
        <p:nvSpPr>
          <p:cNvPr id="14" name="フローチャート: 表示 13">
            <a:extLst>
              <a:ext uri="{FF2B5EF4-FFF2-40B4-BE49-F238E27FC236}">
                <a16:creationId xmlns:a16="http://schemas.microsoft.com/office/drawing/2014/main" id="{FA860118-A035-7EAE-81DA-895C144E7D40}"/>
              </a:ext>
            </a:extLst>
          </p:cNvPr>
          <p:cNvSpPr/>
          <p:nvPr/>
        </p:nvSpPr>
        <p:spPr>
          <a:xfrm>
            <a:off x="2799551" y="2338766"/>
            <a:ext cx="1704056" cy="560594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第</a:t>
            </a:r>
            <a:r>
              <a:rPr lang="en-US" altLang="ja-JP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%2d</a:t>
            </a:r>
            <a:r>
              <a:rPr lang="ja-JP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戦</a:t>
            </a:r>
            <a:r>
              <a:rPr lang="en-US" altLang="ja-JP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ja-JP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打席数安打数</a:t>
            </a:r>
            <a:r>
              <a:rPr lang="en-US" altLang="ja-JP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", </a:t>
            </a:r>
            <a:r>
              <a:rPr lang="en-US" altLang="ja-JP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gameNum</a:t>
            </a:r>
            <a:endParaRPr lang="ja-JP" alt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フローチャート: 手操作入力 14">
            <a:extLst>
              <a:ext uri="{FF2B5EF4-FFF2-40B4-BE49-F238E27FC236}">
                <a16:creationId xmlns:a16="http://schemas.microsoft.com/office/drawing/2014/main" id="{6432DA5A-9E9E-C8D8-66FD-F1C06E30BFCF}"/>
              </a:ext>
            </a:extLst>
          </p:cNvPr>
          <p:cNvSpPr/>
          <p:nvPr/>
        </p:nvSpPr>
        <p:spPr>
          <a:xfrm>
            <a:off x="2799551" y="3038888"/>
            <a:ext cx="1704056" cy="560594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&amp;</a:t>
            </a:r>
            <a:r>
              <a:rPr kumimoji="1" lang="en-US" altLang="ja-JP" sz="1000" dirty="0" err="1"/>
              <a:t>dasuu</a:t>
            </a:r>
            <a:r>
              <a:rPr kumimoji="1" lang="en-US" altLang="ja-JP" sz="1000" dirty="0"/>
              <a:t>[gameNum-1], &amp;</a:t>
            </a:r>
            <a:r>
              <a:rPr kumimoji="1" lang="en-US" altLang="ja-JP" sz="1000" dirty="0" err="1"/>
              <a:t>anda</a:t>
            </a:r>
            <a:r>
              <a:rPr kumimoji="1" lang="en-US" altLang="ja-JP" sz="1000" dirty="0"/>
              <a:t>[gameNum-1]</a:t>
            </a:r>
            <a:endParaRPr kumimoji="1" lang="ja-JP" altLang="en-US" sz="1000" dirty="0"/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03FEDF94-CFEC-9B33-D3D1-5F135C144EB2}"/>
              </a:ext>
            </a:extLst>
          </p:cNvPr>
          <p:cNvSpPr/>
          <p:nvPr/>
        </p:nvSpPr>
        <p:spPr>
          <a:xfrm>
            <a:off x="2813568" y="3739010"/>
            <a:ext cx="1704056" cy="56059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pt-BR" altLang="ja-JP" sz="800" dirty="0"/>
              <a:t>dasuuTotal += dasuu[gameNum-1];</a:t>
            </a:r>
          </a:p>
          <a:p>
            <a:pPr algn="ctr"/>
            <a:r>
              <a:rPr kumimoji="1" lang="pt-BR" altLang="ja-JP" sz="800" dirty="0"/>
              <a:t>        andaTotal += anda[gameNum-1];</a:t>
            </a:r>
            <a:endParaRPr kumimoji="1" lang="ja-JP" altLang="en-US" sz="800" dirty="0"/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B952698B-A265-1DA2-DBEF-4F338AF9E6CF}"/>
              </a:ext>
            </a:extLst>
          </p:cNvPr>
          <p:cNvSpPr/>
          <p:nvPr/>
        </p:nvSpPr>
        <p:spPr>
          <a:xfrm>
            <a:off x="2813568" y="4437338"/>
            <a:ext cx="1704056" cy="56059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pt-BR" altLang="ja-JP" sz="900" dirty="0"/>
              <a:t>daritsu[gameNum-1] = anda[gameNum-1] / (float)dasuu[gameNum-1];</a:t>
            </a:r>
            <a:endParaRPr kumimoji="1" lang="ja-JP" altLang="en-US" sz="900" dirty="0"/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B00F3CF1-9E01-FCF7-DFB1-5DA022BE4C76}"/>
              </a:ext>
            </a:extLst>
          </p:cNvPr>
          <p:cNvSpPr/>
          <p:nvPr/>
        </p:nvSpPr>
        <p:spPr>
          <a:xfrm>
            <a:off x="2813568" y="5135666"/>
            <a:ext cx="1704056" cy="56059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/>
              <a:t>gameNum</a:t>
            </a:r>
            <a:r>
              <a:rPr kumimoji="1" lang="en-US" altLang="ja-JP" sz="900" dirty="0"/>
              <a:t>++;</a:t>
            </a:r>
            <a:endParaRPr kumimoji="1" lang="ja-JP" altLang="en-US" sz="900" dirty="0"/>
          </a:p>
        </p:txBody>
      </p:sp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9B29AEE2-D3A3-04D4-8FB7-39064C6EE018}"/>
              </a:ext>
            </a:extLst>
          </p:cNvPr>
          <p:cNvSpPr/>
          <p:nvPr/>
        </p:nvSpPr>
        <p:spPr>
          <a:xfrm>
            <a:off x="5305685" y="938520"/>
            <a:ext cx="1704056" cy="56059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daritsuTotal</a:t>
            </a:r>
            <a:r>
              <a:rPr lang="en-US" altLang="ja-JP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andaTotal</a:t>
            </a:r>
            <a:r>
              <a:rPr lang="en-US" altLang="ja-JP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(float)</a:t>
            </a:r>
            <a:r>
              <a:rPr lang="en-US" altLang="ja-JP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dasuuTotal</a:t>
            </a:r>
            <a:r>
              <a:rPr lang="en-US" altLang="ja-JP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フローチャート: 表示 2">
            <a:extLst>
              <a:ext uri="{FF2B5EF4-FFF2-40B4-BE49-F238E27FC236}">
                <a16:creationId xmlns:a16="http://schemas.microsoft.com/office/drawing/2014/main" id="{D2362F95-59FA-42CF-7047-2B8DB6305BF0}"/>
              </a:ext>
            </a:extLst>
          </p:cNvPr>
          <p:cNvSpPr/>
          <p:nvPr/>
        </p:nvSpPr>
        <p:spPr>
          <a:xfrm>
            <a:off x="5305685" y="1638643"/>
            <a:ext cx="1704056" cy="560594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\n\n</a:t>
            </a:r>
          </a:p>
          <a:p>
            <a:r>
              <a:rPr lang="ja-JP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日本シリーズ</a:t>
            </a:r>
            <a:r>
              <a:rPr lang="en-US" altLang="ja-JP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\n</a:t>
            </a:r>
          </a:p>
        </p:txBody>
      </p:sp>
      <p:sp>
        <p:nvSpPr>
          <p:cNvPr id="10" name="フローチャート: 表示 9">
            <a:extLst>
              <a:ext uri="{FF2B5EF4-FFF2-40B4-BE49-F238E27FC236}">
                <a16:creationId xmlns:a16="http://schemas.microsoft.com/office/drawing/2014/main" id="{E05FF5EC-C3F3-73DE-F917-80A82A992365}"/>
              </a:ext>
            </a:extLst>
          </p:cNvPr>
          <p:cNvSpPr/>
          <p:nvPr/>
        </p:nvSpPr>
        <p:spPr>
          <a:xfrm>
            <a:off x="5305685" y="2337867"/>
            <a:ext cx="1704056" cy="560594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ja-JP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球団 </a:t>
            </a:r>
            <a:r>
              <a:rPr lang="en-US" altLang="ja-JP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ja-JP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選手の成績</a:t>
            </a:r>
            <a:r>
              <a:rPr lang="en-US" altLang="ja-JP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\n</a:t>
            </a:r>
          </a:p>
          <a:p>
            <a:r>
              <a:rPr lang="zh-CN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試合 打席数 安打数 打率</a:t>
            </a:r>
            <a:r>
              <a:rPr lang="en-US" altLang="zh-CN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\n</a:t>
            </a:r>
            <a:endParaRPr lang="ja-JP" alt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フローチャート: 表示 18">
            <a:extLst>
              <a:ext uri="{FF2B5EF4-FFF2-40B4-BE49-F238E27FC236}">
                <a16:creationId xmlns:a16="http://schemas.microsoft.com/office/drawing/2014/main" id="{B7BE073B-027A-A81B-5E0E-9E642F6013D2}"/>
              </a:ext>
            </a:extLst>
          </p:cNvPr>
          <p:cNvSpPr/>
          <p:nvPr/>
        </p:nvSpPr>
        <p:spPr>
          <a:xfrm>
            <a:off x="5305685" y="3038888"/>
            <a:ext cx="1704056" cy="560594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-----------------</a:t>
            </a:r>
          </a:p>
          <a:p>
            <a:r>
              <a:rPr lang="en-US" altLang="ja-JP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\n</a:t>
            </a:r>
            <a:endParaRPr lang="ja-JP" alt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フローチャート: 準備 19">
            <a:extLst>
              <a:ext uri="{FF2B5EF4-FFF2-40B4-BE49-F238E27FC236}">
                <a16:creationId xmlns:a16="http://schemas.microsoft.com/office/drawing/2014/main" id="{257250D9-4130-8603-97E8-23FCFF4FD951}"/>
              </a:ext>
            </a:extLst>
          </p:cNvPr>
          <p:cNvSpPr/>
          <p:nvPr/>
        </p:nvSpPr>
        <p:spPr>
          <a:xfrm>
            <a:off x="7811819" y="938520"/>
            <a:ext cx="1704056" cy="560594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altLang="ja-JP" sz="900" dirty="0"/>
              <a:t>int</a:t>
            </a:r>
            <a:r>
              <a:rPr lang="ja-JP" altLang="en-US" sz="900" dirty="0"/>
              <a:t>　</a:t>
            </a:r>
            <a:r>
              <a:rPr lang="sv-SE" altLang="ja-JP" sz="900" dirty="0"/>
              <a:t>gameNum = 1;</a:t>
            </a:r>
          </a:p>
        </p:txBody>
      </p:sp>
      <p:sp>
        <p:nvSpPr>
          <p:cNvPr id="21" name="フローチャート: 判断 20">
            <a:extLst>
              <a:ext uri="{FF2B5EF4-FFF2-40B4-BE49-F238E27FC236}">
                <a16:creationId xmlns:a16="http://schemas.microsoft.com/office/drawing/2014/main" id="{92E2FC7C-0208-FE1F-163E-8E805D795AFB}"/>
              </a:ext>
            </a:extLst>
          </p:cNvPr>
          <p:cNvSpPr/>
          <p:nvPr/>
        </p:nvSpPr>
        <p:spPr>
          <a:xfrm>
            <a:off x="2799551" y="1638643"/>
            <a:ext cx="1704056" cy="5605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/>
              <a:t>gameNum</a:t>
            </a:r>
            <a:r>
              <a:rPr kumimoji="1" lang="en-US" altLang="ja-JP" sz="1100" dirty="0"/>
              <a:t>&lt;=7</a:t>
            </a:r>
            <a:endParaRPr kumimoji="1" lang="ja-JP" altLang="en-US" sz="1100" dirty="0"/>
          </a:p>
        </p:txBody>
      </p:sp>
      <p:sp>
        <p:nvSpPr>
          <p:cNvPr id="22" name="フローチャート: 表示 21">
            <a:extLst>
              <a:ext uri="{FF2B5EF4-FFF2-40B4-BE49-F238E27FC236}">
                <a16:creationId xmlns:a16="http://schemas.microsoft.com/office/drawing/2014/main" id="{B8B43E22-2DB8-65CF-A0DF-4A288714473D}"/>
              </a:ext>
            </a:extLst>
          </p:cNvPr>
          <p:cNvSpPr/>
          <p:nvPr/>
        </p:nvSpPr>
        <p:spPr>
          <a:xfrm>
            <a:off x="7811819" y="2337867"/>
            <a:ext cx="1704056" cy="1261615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altLang="ja-JP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pt-B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第</a:t>
            </a:r>
            <a:r>
              <a:rPr lang="pt-BR" altLang="ja-JP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%2d</a:t>
            </a:r>
            <a:r>
              <a:rPr lang="ja-JP" altLang="pt-BR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戦 </a:t>
            </a:r>
            <a:endParaRPr lang="en-US" altLang="ja-JP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ja-JP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%4d %4d %8.3f \n", </a:t>
            </a:r>
          </a:p>
          <a:p>
            <a:r>
              <a:rPr lang="pt-BR" altLang="ja-JP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gameNum, dasuu[gameNum-1], anda[gameNum-1], daritsu[gameNum-1]</a:t>
            </a:r>
            <a:endParaRPr lang="ja-JP" alt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フローチャート: 処理 22">
            <a:extLst>
              <a:ext uri="{FF2B5EF4-FFF2-40B4-BE49-F238E27FC236}">
                <a16:creationId xmlns:a16="http://schemas.microsoft.com/office/drawing/2014/main" id="{7FCB56C8-1893-A127-9BFD-2304CB632D4F}"/>
              </a:ext>
            </a:extLst>
          </p:cNvPr>
          <p:cNvSpPr/>
          <p:nvPr/>
        </p:nvSpPr>
        <p:spPr>
          <a:xfrm>
            <a:off x="7811819" y="3744219"/>
            <a:ext cx="1704056" cy="56059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/>
              <a:t>gameNum</a:t>
            </a:r>
            <a:r>
              <a:rPr kumimoji="1" lang="en-US" altLang="ja-JP" sz="900" dirty="0"/>
              <a:t>++;</a:t>
            </a:r>
            <a:endParaRPr kumimoji="1" lang="ja-JP" altLang="en-US" sz="900" dirty="0"/>
          </a:p>
        </p:txBody>
      </p:sp>
      <p:sp>
        <p:nvSpPr>
          <p:cNvPr id="25" name="フローチャート: 表示 24">
            <a:extLst>
              <a:ext uri="{FF2B5EF4-FFF2-40B4-BE49-F238E27FC236}">
                <a16:creationId xmlns:a16="http://schemas.microsoft.com/office/drawing/2014/main" id="{D9E3ABC1-16CB-AC31-7C57-B6CB88891080}"/>
              </a:ext>
            </a:extLst>
          </p:cNvPr>
          <p:cNvSpPr/>
          <p:nvPr/>
        </p:nvSpPr>
        <p:spPr>
          <a:xfrm>
            <a:off x="10317953" y="938520"/>
            <a:ext cx="1704056" cy="560594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-----------------</a:t>
            </a:r>
          </a:p>
          <a:p>
            <a:r>
              <a:rPr lang="en-US" altLang="ja-JP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\n</a:t>
            </a:r>
            <a:endParaRPr lang="ja-JP" alt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フローチャート: 表示 25">
            <a:extLst>
              <a:ext uri="{FF2B5EF4-FFF2-40B4-BE49-F238E27FC236}">
                <a16:creationId xmlns:a16="http://schemas.microsoft.com/office/drawing/2014/main" id="{DF3EBA9F-402A-D55D-4F3E-D345A73B21CC}"/>
              </a:ext>
            </a:extLst>
          </p:cNvPr>
          <p:cNvSpPr/>
          <p:nvPr/>
        </p:nvSpPr>
        <p:spPr>
          <a:xfrm>
            <a:off x="10317953" y="1638643"/>
            <a:ext cx="1704056" cy="560594"/>
          </a:xfrm>
          <a:prstGeom prst="flowChartDisp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全試合 </a:t>
            </a:r>
            <a:endParaRPr lang="en-US" altLang="ja-JP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%4d %4d %8.3f", </a:t>
            </a:r>
            <a:r>
              <a:rPr lang="en-US" altLang="ja-JP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dasuuTotal</a:t>
            </a:r>
            <a:r>
              <a:rPr lang="en-US" altLang="ja-JP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andaTotal</a:t>
            </a:r>
            <a:r>
              <a:rPr lang="en-US" altLang="ja-JP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daritsuTotal</a:t>
            </a:r>
            <a:endParaRPr lang="en-US" altLang="ja-JP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A92CF4F7-1F8B-E421-A50C-A121DA94B1D5}"/>
              </a:ext>
            </a:extLst>
          </p:cNvPr>
          <p:cNvSpPr/>
          <p:nvPr/>
        </p:nvSpPr>
        <p:spPr>
          <a:xfrm>
            <a:off x="954945" y="5134519"/>
            <a:ext cx="381000" cy="381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4CBDE3EC-9D5D-AEF7-8A8E-D2E46D8AD825}"/>
              </a:ext>
            </a:extLst>
          </p:cNvPr>
          <p:cNvSpPr/>
          <p:nvPr/>
        </p:nvSpPr>
        <p:spPr>
          <a:xfrm>
            <a:off x="3475096" y="333668"/>
            <a:ext cx="381000" cy="381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9" name="フローチャート: 結合子 28">
            <a:extLst>
              <a:ext uri="{FF2B5EF4-FFF2-40B4-BE49-F238E27FC236}">
                <a16:creationId xmlns:a16="http://schemas.microsoft.com/office/drawing/2014/main" id="{9CC8223F-EB10-5CDF-614F-97C1A6319689}"/>
              </a:ext>
            </a:extLst>
          </p:cNvPr>
          <p:cNvSpPr/>
          <p:nvPr/>
        </p:nvSpPr>
        <p:spPr>
          <a:xfrm>
            <a:off x="3456374" y="5833994"/>
            <a:ext cx="381000" cy="381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30" name="フローチャート: 結合子 29">
            <a:extLst>
              <a:ext uri="{FF2B5EF4-FFF2-40B4-BE49-F238E27FC236}">
                <a16:creationId xmlns:a16="http://schemas.microsoft.com/office/drawing/2014/main" id="{ADDFA27A-0AAE-8ABC-6887-FC4EDB1B9BD6}"/>
              </a:ext>
            </a:extLst>
          </p:cNvPr>
          <p:cNvSpPr/>
          <p:nvPr/>
        </p:nvSpPr>
        <p:spPr>
          <a:xfrm>
            <a:off x="2485625" y="1377481"/>
            <a:ext cx="381000" cy="381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31" name="フローチャート: 結合子 30">
            <a:extLst>
              <a:ext uri="{FF2B5EF4-FFF2-40B4-BE49-F238E27FC236}">
                <a16:creationId xmlns:a16="http://schemas.microsoft.com/office/drawing/2014/main" id="{88AE9430-9692-59BC-4D0C-169B0EB48DD9}"/>
              </a:ext>
            </a:extLst>
          </p:cNvPr>
          <p:cNvSpPr/>
          <p:nvPr/>
        </p:nvSpPr>
        <p:spPr>
          <a:xfrm>
            <a:off x="4627033" y="1728440"/>
            <a:ext cx="381000" cy="381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801CFFDD-EA8B-1889-2687-240137B706A7}"/>
              </a:ext>
            </a:extLst>
          </p:cNvPr>
          <p:cNvSpPr/>
          <p:nvPr/>
        </p:nvSpPr>
        <p:spPr>
          <a:xfrm>
            <a:off x="5976524" y="328194"/>
            <a:ext cx="381000" cy="381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33" name="フローチャート: 結合子 32">
            <a:extLst>
              <a:ext uri="{FF2B5EF4-FFF2-40B4-BE49-F238E27FC236}">
                <a16:creationId xmlns:a16="http://schemas.microsoft.com/office/drawing/2014/main" id="{65B45B7A-1BD4-FA5E-C535-D6AEBD61343A}"/>
              </a:ext>
            </a:extLst>
          </p:cNvPr>
          <p:cNvSpPr/>
          <p:nvPr/>
        </p:nvSpPr>
        <p:spPr>
          <a:xfrm>
            <a:off x="5976524" y="3739010"/>
            <a:ext cx="381000" cy="381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5381D15B-E457-2DA2-6572-B7314FAE216C}"/>
              </a:ext>
            </a:extLst>
          </p:cNvPr>
          <p:cNvSpPr/>
          <p:nvPr/>
        </p:nvSpPr>
        <p:spPr>
          <a:xfrm>
            <a:off x="8473347" y="328194"/>
            <a:ext cx="381000" cy="381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 dirty="0"/>
          </a:p>
        </p:txBody>
      </p:sp>
      <p:sp>
        <p:nvSpPr>
          <p:cNvPr id="35" name="フローチャート: 結合子 34">
            <a:extLst>
              <a:ext uri="{FF2B5EF4-FFF2-40B4-BE49-F238E27FC236}">
                <a16:creationId xmlns:a16="http://schemas.microsoft.com/office/drawing/2014/main" id="{C9DA49E9-E802-98BA-4585-CE349AF2ABB2}"/>
              </a:ext>
            </a:extLst>
          </p:cNvPr>
          <p:cNvSpPr/>
          <p:nvPr/>
        </p:nvSpPr>
        <p:spPr>
          <a:xfrm>
            <a:off x="8473347" y="4449550"/>
            <a:ext cx="381000" cy="381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</a:t>
            </a:r>
          </a:p>
        </p:txBody>
      </p:sp>
      <p:sp>
        <p:nvSpPr>
          <p:cNvPr id="36" name="フローチャート: 結合子 35">
            <a:extLst>
              <a:ext uri="{FF2B5EF4-FFF2-40B4-BE49-F238E27FC236}">
                <a16:creationId xmlns:a16="http://schemas.microsoft.com/office/drawing/2014/main" id="{8655E084-FB78-2C21-A36A-146693140476}"/>
              </a:ext>
            </a:extLst>
          </p:cNvPr>
          <p:cNvSpPr/>
          <p:nvPr/>
        </p:nvSpPr>
        <p:spPr>
          <a:xfrm>
            <a:off x="7621319" y="1375775"/>
            <a:ext cx="381000" cy="381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</a:t>
            </a:r>
          </a:p>
        </p:txBody>
      </p:sp>
      <p:sp>
        <p:nvSpPr>
          <p:cNvPr id="37" name="フローチャート: 結合子 36">
            <a:extLst>
              <a:ext uri="{FF2B5EF4-FFF2-40B4-BE49-F238E27FC236}">
                <a16:creationId xmlns:a16="http://schemas.microsoft.com/office/drawing/2014/main" id="{D8C187EF-46C3-CE78-0CFF-8243402C5D9F}"/>
              </a:ext>
            </a:extLst>
          </p:cNvPr>
          <p:cNvSpPr/>
          <p:nvPr/>
        </p:nvSpPr>
        <p:spPr>
          <a:xfrm>
            <a:off x="9670722" y="1756775"/>
            <a:ext cx="381000" cy="381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</a:p>
        </p:txBody>
      </p:sp>
      <p:sp>
        <p:nvSpPr>
          <p:cNvPr id="38" name="フローチャート: 結合子 37">
            <a:extLst>
              <a:ext uri="{FF2B5EF4-FFF2-40B4-BE49-F238E27FC236}">
                <a16:creationId xmlns:a16="http://schemas.microsoft.com/office/drawing/2014/main" id="{41DFEBC4-059E-3E1F-3356-5471C216CC25}"/>
              </a:ext>
            </a:extLst>
          </p:cNvPr>
          <p:cNvSpPr/>
          <p:nvPr/>
        </p:nvSpPr>
        <p:spPr>
          <a:xfrm>
            <a:off x="10979481" y="328194"/>
            <a:ext cx="381000" cy="3810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</a:p>
        </p:txBody>
      </p:sp>
      <p:sp>
        <p:nvSpPr>
          <p:cNvPr id="39" name="フローチャート: 端子 38">
            <a:extLst>
              <a:ext uri="{FF2B5EF4-FFF2-40B4-BE49-F238E27FC236}">
                <a16:creationId xmlns:a16="http://schemas.microsoft.com/office/drawing/2014/main" id="{9272007E-60A9-A2BD-122B-9D15B029005A}"/>
              </a:ext>
            </a:extLst>
          </p:cNvPr>
          <p:cNvSpPr/>
          <p:nvPr/>
        </p:nvSpPr>
        <p:spPr>
          <a:xfrm>
            <a:off x="10317953" y="2337867"/>
            <a:ext cx="1704056" cy="56059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おわり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9D10C96A-75CF-405E-8EA2-F8A35829FF4C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2866625" y="1567981"/>
            <a:ext cx="803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FDE4162-C24A-44CF-8CC3-5CBC34FD1D87}"/>
              </a:ext>
            </a:extLst>
          </p:cNvPr>
          <p:cNvCxnSpPr>
            <a:stCxn id="21" idx="3"/>
            <a:endCxn id="31" idx="2"/>
          </p:cNvCxnSpPr>
          <p:nvPr/>
        </p:nvCxnSpPr>
        <p:spPr>
          <a:xfrm>
            <a:off x="4503607" y="1918940"/>
            <a:ext cx="123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57E0991-5AEA-44A2-983D-0799CF6FE28C}"/>
              </a:ext>
            </a:extLst>
          </p:cNvPr>
          <p:cNvCxnSpPr>
            <a:stCxn id="36" idx="6"/>
          </p:cNvCxnSpPr>
          <p:nvPr/>
        </p:nvCxnSpPr>
        <p:spPr>
          <a:xfrm>
            <a:off x="8002319" y="1566275"/>
            <a:ext cx="661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19F9F127-EAF7-4BFD-921C-BEE18E5B4B20}"/>
              </a:ext>
            </a:extLst>
          </p:cNvPr>
          <p:cNvCxnSpPr>
            <a:stCxn id="13" idx="3"/>
            <a:endCxn id="37" idx="2"/>
          </p:cNvCxnSpPr>
          <p:nvPr/>
        </p:nvCxnSpPr>
        <p:spPr>
          <a:xfrm>
            <a:off x="9515875" y="1918940"/>
            <a:ext cx="154847" cy="2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54CAA9D-0DB6-406C-A110-E72AD9DF49A8}"/>
              </a:ext>
            </a:extLst>
          </p:cNvPr>
          <p:cNvSpPr txBox="1"/>
          <p:nvPr/>
        </p:nvSpPr>
        <p:spPr>
          <a:xfrm>
            <a:off x="3621633" y="2132851"/>
            <a:ext cx="678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true</a:t>
            </a:r>
            <a:endParaRPr kumimoji="1" lang="ja-JP" altLang="en-US" sz="8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C70674C-D964-407B-8722-1F82C1333B8C}"/>
              </a:ext>
            </a:extLst>
          </p:cNvPr>
          <p:cNvSpPr txBox="1"/>
          <p:nvPr/>
        </p:nvSpPr>
        <p:spPr>
          <a:xfrm>
            <a:off x="4251284" y="1933107"/>
            <a:ext cx="678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false</a:t>
            </a:r>
            <a:endParaRPr kumimoji="1" lang="ja-JP" altLang="en-US" sz="8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9063B0F-97E2-411A-AEF7-1AAEFA8023A6}"/>
              </a:ext>
            </a:extLst>
          </p:cNvPr>
          <p:cNvSpPr txBox="1"/>
          <p:nvPr/>
        </p:nvSpPr>
        <p:spPr>
          <a:xfrm>
            <a:off x="9331554" y="1952182"/>
            <a:ext cx="678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false</a:t>
            </a:r>
            <a:endParaRPr kumimoji="1" lang="ja-JP" altLang="en-US" sz="8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9CFD9D3-8A3E-4F55-B8C5-5940CE68163E}"/>
              </a:ext>
            </a:extLst>
          </p:cNvPr>
          <p:cNvSpPr txBox="1"/>
          <p:nvPr/>
        </p:nvSpPr>
        <p:spPr>
          <a:xfrm>
            <a:off x="8646032" y="2149733"/>
            <a:ext cx="678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true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5517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228</Words>
  <Application>Microsoft Office PowerPoint</Application>
  <PresentationFormat>ワイド画面</PresentationFormat>
  <Paragraphs>53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等线</vt:lpstr>
      <vt:lpstr>游ゴシック</vt:lpstr>
      <vt:lpstr>游ゴシック Light</vt:lpstr>
      <vt:lpstr>Arial</vt:lpstr>
      <vt:lpstr>Consolas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藤本 宗太郎</dc:creator>
  <cp:lastModifiedBy>藤本 宗太郎</cp:lastModifiedBy>
  <cp:revision>6</cp:revision>
  <dcterms:created xsi:type="dcterms:W3CDTF">2022-11-15T04:49:32Z</dcterms:created>
  <dcterms:modified xsi:type="dcterms:W3CDTF">2022-11-21T05:57:38Z</dcterms:modified>
</cp:coreProperties>
</file>