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 snapToGrid="0">
      <p:cViewPr varScale="1">
        <p:scale>
          <a:sx n="56" d="100"/>
          <a:sy n="56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2971799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dt" idx="1"/>
          </p:nvPr>
        </p:nvSpPr>
        <p:spPr>
          <a:xfrm rot="0">
            <a:off x="3884613" y="0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5/8/2024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1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2" name="文本框"/>
          <p:cNvSpPr>
            <a:spLocks noGrp="1"/>
          </p:cNvSpPr>
          <p:nvPr>
            <p:ph type="body" idx="3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ftr" idx="4"/>
          </p:nvPr>
        </p:nvSpPr>
        <p:spPr>
          <a:xfrm rot="0">
            <a:off x="0" y="8685213"/>
            <a:ext cx="2971799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854626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4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53786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4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598997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4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833965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4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432960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4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430009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4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171340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4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246869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4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815374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4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165058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4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918891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4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597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gradFill>
          <a:gsLst>
            <a:gs pos="0">
              <a:srgbClr val="EEEEEE"/>
            </a:gs>
            <a:gs pos="100000">
              <a:srgbClr val="FFFFFF"/>
            </a:gs>
          </a:gsLst>
          <a:path path="shap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5" name="直线"/>
            <p:cNvSpPr>
              <a:spLocks/>
            </p:cNvSpPr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26" name="直线"/>
            <p:cNvSpPr>
              <a:spLocks/>
            </p:cNvSpPr>
            <p:nvPr/>
          </p:nvSpPr>
          <p:spPr>
            <a:xfrm flipH="1" rot="0">
              <a:off x="7425267" y="3681413"/>
              <a:ext cx="4763559" cy="3176587"/>
            </a:xfrm>
            <a:prstGeom prst="line"/>
            <a:noFill/>
            <a:ln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27" name="曲线"/>
            <p:cNvSpPr>
              <a:spLocks/>
            </p:cNvSpPr>
            <p:nvPr/>
          </p:nvSpPr>
          <p:spPr>
            <a:xfrm rot="0">
              <a:off x="9181476" y="-8467"/>
              <a:ext cx="3007349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28" name="曲线"/>
            <p:cNvSpPr>
              <a:spLocks/>
            </p:cNvSpPr>
            <p:nvPr/>
          </p:nvSpPr>
          <p:spPr>
            <a:xfrm rot="0">
              <a:off x="9603442" y="-8467"/>
              <a:ext cx="2588558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29" name="等腰三角形"/>
            <p:cNvSpPr>
              <a:spLocks/>
            </p:cNvSpPr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30" name="曲线"/>
            <p:cNvSpPr>
              <a:spLocks/>
            </p:cNvSpPr>
            <p:nvPr/>
          </p:nvSpPr>
          <p:spPr>
            <a:xfrm rot="0">
              <a:off x="9334500" y="-8467"/>
              <a:ext cx="2854325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719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31" name="曲线"/>
            <p:cNvSpPr>
              <a:spLocks/>
            </p:cNvSpPr>
            <p:nvPr/>
          </p:nvSpPr>
          <p:spPr>
            <a:xfrm rot="0">
              <a:off x="10898729" y="-8467"/>
              <a:ext cx="129009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373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32" name="曲线"/>
            <p:cNvSpPr>
              <a:spLocks/>
            </p:cNvSpPr>
            <p:nvPr/>
          </p:nvSpPr>
          <p:spPr>
            <a:xfrm rot="0">
              <a:off x="10939000" y="-8467"/>
              <a:ext cx="124982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33" name="等腰三角形"/>
            <p:cNvSpPr>
              <a:spLocks/>
            </p:cNvSpPr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34" name="等腰三角形"/>
            <p:cNvSpPr>
              <a:spLocks/>
            </p:cNvSpPr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5000"/>
              </a:srgbClr>
            </a:solidFill>
            <a:ln w="12700" cmpd="sng" cap="flat">
              <a:noFill/>
              <a:prstDash val="solid"/>
              <a:round/>
            </a:ln>
          </p:spPr>
        </p:sp>
      </p:grpSp>
      <p:sp>
        <p:nvSpPr>
          <p:cNvPr id="36" name="文本框"/>
          <p:cNvSpPr>
            <a:spLocks noGrp="1"/>
          </p:cNvSpPr>
          <p:nvPr>
            <p:ph type="ctrTitle"/>
          </p:nvPr>
        </p:nvSpPr>
        <p:spPr>
          <a:xfrm rot="0">
            <a:off x="1507067" y="2404534"/>
            <a:ext cx="7766935" cy="164630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Click to edit Master title style</a:t>
            </a:r>
            <a:endParaRPr lang="zh-CN" altLang="en-US" sz="5400" b="0" i="0" u="none" strike="noStrike" kern="1200" cap="none" spc="0" baseline="0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37" name="文本框"/>
          <p:cNvSpPr>
            <a:spLocks noGrp="1"/>
          </p:cNvSpPr>
          <p:nvPr>
            <p:ph type="subTitle" idx="1"/>
          </p:nvPr>
        </p:nvSpPr>
        <p:spPr>
          <a:xfrm rot="0">
            <a:off x="1507067" y="4050833"/>
            <a:ext cx="7766935" cy="10968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80808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Click to edit Master subtitle style</a:t>
            </a:r>
            <a:endParaRPr lang="zh-CN" altLang="en-US" sz="1800" b="0" i="0" u="none" strike="noStrike" kern="1200" cap="none" spc="0" baseline="0">
              <a:solidFill>
                <a:srgbClr val="80808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  <p:sp>
        <p:nvSpPr>
          <p:cNvPr id="38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datetime1">
              <a:rPr lang="en-US" altLang="zh-CN" sz="900" b="0" i="0" u="none" strike="noStrike" kern="1200" cap="none" spc="0" baseline="0">
                <a:solidFill>
                  <a:srgbClr val="898989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5/8/2024</a:t>
            </a:fld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39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40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b="0" i="0" u="none" strike="noStrike" kern="1200" cap="none" spc="0" baseline="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168729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252087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851388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gradFill xmlns:a="http://schemas.openxmlformats.org/drawingml/2006/main">
          <a:gsLst>
            <a:gs pos="0">
              <a:srgbClr val="EEEEEE"/>
            </a:gs>
            <a:gs pos="100000">
              <a:srgbClr val="FFFFFF"/>
            </a:gs>
          </a:gsLst>
          <a:path path="shap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60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50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51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52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90C226">
                <a:alpha val="3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3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90C226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4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54A021">
                <a:alpha val="72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5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5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3F7719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6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C0E373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7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90C226">
                <a:alpha val="6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8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90C226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9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4013200"/>
              <a:ext cx="448732" cy="2844800"/>
            </a:xfrm>
            <a:prstGeom xmlns:a="http://schemas.openxmlformats.org/drawingml/2006/main" prst="triangle">
              <a:avLst>
                <a:gd name="adj" fmla="val 0"/>
              </a:avLst>
            </a:prstGeom>
            <a:solidFill xmlns:a="http://schemas.openxmlformats.org/drawingml/2006/main">
              <a:srgbClr val="90C226">
                <a:alpha val="8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pic>
        <p:nvPicPr>
          <p:cNvPr id="49" name="图片" descr="Logo&#10;&#10;Description automatically generated"/>
          <p:cNvPicPr>
            <a:picLocks xmlns:a="http://schemas.openxmlformats.org/drawingml/2006/main" noChangeAspect="1"/>
          </p:cNvPicPr>
          <p:nvPr/>
        </p:nvPicPr>
        <p:blipFill>
          <a:blip xmlns:a="http://schemas.openxmlformats.org/drawingml/2006/main" xmlns:r="http://schemas.openxmlformats.org/officeDocument/2006/relationships" r:embed="rId2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10485002" y="6437910"/>
            <a:ext cx="1125804" cy="36512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sp>
        <p:nvSpPr>
          <p:cNvPr id="44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77334" y="609600"/>
            <a:ext cx="8596668" cy="13208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 sz="3600"/>
              <a:t>Click to edit Master title style</a:t>
            </a:r>
            <a:endParaRPr lang="zh-CN" altLang="en-US" sz="3600"/>
          </a:p>
        </p:txBody>
      </p:sp>
      <p:sp>
        <p:nvSpPr>
          <p:cNvPr id="45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77334" y="2160589"/>
            <a:ext cx="8596668" cy="38807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6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datetime1">
              <a:rPr lang="en-US" altLang="zh-CN" sz="900">
                <a:solidFill>
                  <a:srgbClr val="898989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5/8/2024</a:t>
            </a:fld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47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48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slidenum">
              <a:rPr lang="en-US" altLang="zh-CN" sz="9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027698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gradFill xmlns:a="http://schemas.openxmlformats.org/drawingml/2006/main">
          <a:gsLst>
            <a:gs pos="0">
              <a:srgbClr val="EEEEEE"/>
            </a:gs>
            <a:gs pos="100000">
              <a:srgbClr val="FFFFFF"/>
            </a:gs>
          </a:gsLst>
          <a:path path="shap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95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85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86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90C226">
                <a:alpha val="3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88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90C226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89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54A021">
                <a:alpha val="72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90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5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3F7719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91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C0E373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92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90C226">
                <a:alpha val="6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93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90C226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94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4013200"/>
              <a:ext cx="448732" cy="2844800"/>
            </a:xfrm>
            <a:prstGeom xmlns:a="http://schemas.openxmlformats.org/drawingml/2006/main" prst="triangle">
              <a:avLst>
                <a:gd name="adj" fmla="val 0"/>
              </a:avLst>
            </a:prstGeom>
            <a:solidFill xmlns:a="http://schemas.openxmlformats.org/drawingml/2006/main">
              <a:srgbClr val="90C226">
                <a:alpha val="8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pic>
        <p:nvPicPr>
          <p:cNvPr id="84" name="图片" descr="Logo&#10;&#10;Description automatically generated"/>
          <p:cNvPicPr>
            <a:picLocks xmlns:a="http://schemas.openxmlformats.org/drawingml/2006/main" noChangeAspect="1"/>
          </p:cNvPicPr>
          <p:nvPr/>
        </p:nvPicPr>
        <p:blipFill>
          <a:blip xmlns:a="http://schemas.openxmlformats.org/drawingml/2006/main" xmlns:r="http://schemas.openxmlformats.org/officeDocument/2006/relationships" r:embed="rId2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10485002" y="6437910"/>
            <a:ext cx="1125804" cy="36512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sp>
        <p:nvSpPr>
          <p:cNvPr id="80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77334" y="609600"/>
            <a:ext cx="8596668" cy="13208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81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datetime1">
              <a:rPr lang="en-US" altLang="zh-CN" sz="900">
                <a:solidFill>
                  <a:srgbClr val="898989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5/8/2024</a:t>
            </a:fld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82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83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slidenum">
              <a:rPr lang="en-US" altLang="zh-CN" sz="9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727044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671515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165522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429582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011597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688863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140111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596739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956395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EEEEEE"/>
            </a:gs>
            <a:gs pos="100000">
              <a:srgbClr val="FFFFFF"/>
            </a:gs>
          </a:gsLst>
          <a:path path="shap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" name="直线"/>
            <p:cNvSpPr>
              <a:spLocks/>
            </p:cNvSpPr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3" name="直线"/>
            <p:cNvSpPr>
              <a:spLocks/>
            </p:cNvSpPr>
            <p:nvPr/>
          </p:nvSpPr>
          <p:spPr>
            <a:xfrm flipH="1" rot="0">
              <a:off x="7425267" y="3681413"/>
              <a:ext cx="4763559" cy="3176587"/>
            </a:xfrm>
            <a:prstGeom prst="line"/>
            <a:noFill/>
            <a:ln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4" name="曲线"/>
            <p:cNvSpPr>
              <a:spLocks/>
            </p:cNvSpPr>
            <p:nvPr/>
          </p:nvSpPr>
          <p:spPr>
            <a:xfrm rot="0">
              <a:off x="9181476" y="-8467"/>
              <a:ext cx="3007349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5" name="曲线"/>
            <p:cNvSpPr>
              <a:spLocks/>
            </p:cNvSpPr>
            <p:nvPr/>
          </p:nvSpPr>
          <p:spPr>
            <a:xfrm rot="0">
              <a:off x="9603442" y="-8467"/>
              <a:ext cx="2588558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6" name="等腰三角形"/>
            <p:cNvSpPr>
              <a:spLocks/>
            </p:cNvSpPr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7" name="曲线"/>
            <p:cNvSpPr>
              <a:spLocks/>
            </p:cNvSpPr>
            <p:nvPr/>
          </p:nvSpPr>
          <p:spPr>
            <a:xfrm rot="0">
              <a:off x="9334500" y="-8467"/>
              <a:ext cx="2854325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719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8" name="曲线"/>
            <p:cNvSpPr>
              <a:spLocks/>
            </p:cNvSpPr>
            <p:nvPr/>
          </p:nvSpPr>
          <p:spPr>
            <a:xfrm rot="0">
              <a:off x="10898729" y="-8467"/>
              <a:ext cx="129009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373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9" name="曲线"/>
            <p:cNvSpPr>
              <a:spLocks/>
            </p:cNvSpPr>
            <p:nvPr/>
          </p:nvSpPr>
          <p:spPr>
            <a:xfrm rot="0">
              <a:off x="10939000" y="-8467"/>
              <a:ext cx="124982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10" name="等腰三角形"/>
            <p:cNvSpPr>
              <a:spLocks/>
            </p:cNvSpPr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11" name="等腰三角形"/>
            <p:cNvSpPr>
              <a:spLocks/>
            </p:cNvSpPr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90C226">
                <a:alpha val="85000"/>
              </a:srgbClr>
            </a:solidFill>
            <a:ln w="12700" cmpd="sng" cap="flat">
              <a:noFill/>
              <a:prstDash val="solid"/>
              <a:round/>
            </a:ln>
          </p:spPr>
        </p:sp>
      </p:grpSp>
      <p:sp>
        <p:nvSpPr>
          <p:cNvPr id="1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2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900">
                <a:solidFill>
                  <a:srgbClr val="898989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5/8/2024</a:t>
            </a:fld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ftr" idx="3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sldNum" idx="4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9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18" name="图片" descr="Logo&#10;&#10;Description automatically generated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485002" y="6437910"/>
            <a:ext cx="1125804" cy="36512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48848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3600" kern="1200">
          <a:solidFill>
            <a:schemeClr val="accent1"/>
          </a:solidFill>
          <a:latin typeface="Trebuchet MS" pitchFamily="0" charset="0"/>
          <a:ea typeface="方正姚体" pitchFamily="0" charset="0"/>
          <a:cs typeface="Trebuchet MS" pitchFamily="0" charset="0"/>
        </a:defRPr>
      </a:lvl1pPr>
    </p:titleStyle>
    <p:bodyStyle>
      <a:lvl1pPr marL="342900" indent="-3429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8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1pPr>
      <a:lvl2pPr marL="742950" indent="-28575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6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2pPr>
      <a:lvl3pPr marL="1143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4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3pPr>
      <a:lvl4pPr marL="16002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4pPr>
      <a:lvl5pPr marL="20574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5pPr>
      <a:lvl6pPr marL="25146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6pPr>
      <a:lvl7pPr marL="29718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7pPr>
      <a:lvl8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8pPr>
      <a:lvl9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EEEEEE"/>
            </a:gs>
            <a:gs pos="100000">
              <a:srgbClr val="FFFFFF"/>
            </a:gs>
          </a:gsLst>
          <a:path path="shap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"/>
          <p:cNvSpPr>
            <a:spLocks noGrp="1"/>
          </p:cNvSpPr>
          <p:nvPr>
            <p:ph type="ctrTitle"/>
          </p:nvPr>
        </p:nvSpPr>
        <p:spPr>
          <a:xfrm rot="0">
            <a:off x="791266" y="1906039"/>
            <a:ext cx="8985594" cy="9777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1" i="0" u="none" strike="noStrike" kern="1200" cap="none" spc="0" baseline="0">
                <a:solidFill>
                  <a:schemeClr val="accent1"/>
                </a:solidFill>
                <a:latin typeface="Arial" pitchFamily="34" charset="0"/>
                <a:ea typeface="方正姚体" pitchFamily="0" charset="0"/>
                <a:cs typeface="Arial" pitchFamily="34" charset="0"/>
              </a:rPr>
              <a:t>PROJECT TITLE</a:t>
            </a:r>
            <a:endParaRPr lang="zh-CN" altLang="en-US" sz="5400" b="1" i="0" u="none" strike="noStrike" kern="1200" cap="none" spc="0" baseline="0">
              <a:solidFill>
                <a:schemeClr val="accent1"/>
              </a:solidFill>
              <a:latin typeface="Arial" pitchFamily="34" charset="0"/>
              <a:ea typeface="方正姚体" pitchFamily="0" charset="0"/>
              <a:cs typeface="Arial" pitchFamily="34" charset="0"/>
            </a:endParaRPr>
          </a:p>
        </p:txBody>
      </p:sp>
      <p:sp>
        <p:nvSpPr>
          <p:cNvPr id="42" name="矩形"/>
          <p:cNvSpPr>
            <a:spLocks/>
          </p:cNvSpPr>
          <p:nvPr/>
        </p:nvSpPr>
        <p:spPr>
          <a:xfrm rot="0">
            <a:off x="791266" y="1203132"/>
            <a:ext cx="8637563" cy="5772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0" baseline="0">
                <a:solidFill>
                  <a:srgbClr val="6D911D"/>
                </a:solidFill>
                <a:latin typeface="Arial" pitchFamily="34" charset="0"/>
                <a:ea typeface="华文新魏" pitchFamily="0" charset="0"/>
                <a:cs typeface="Arial" pitchFamily="34" charset="0"/>
              </a:rPr>
              <a:t>KEYLOGGER PROJECT</a:t>
            </a:r>
            <a:endParaRPr lang="zh-CN" altLang="en-US" sz="3200" b="1" i="0" u="none" strike="noStrike" kern="1200" cap="none" spc="0" baseline="0">
              <a:solidFill>
                <a:srgbClr val="6D911D"/>
              </a:solidFill>
              <a:latin typeface="Arial" pitchFamily="34" charset="0"/>
              <a:ea typeface="华文新魏" pitchFamily="0" charset="0"/>
              <a:cs typeface="Arial" pitchFamily="34" charset="0"/>
            </a:endParaRPr>
          </a:p>
        </p:txBody>
      </p:sp>
      <p:sp>
        <p:nvSpPr>
          <p:cNvPr id="43" name="矩形"/>
          <p:cNvSpPr>
            <a:spLocks/>
          </p:cNvSpPr>
          <p:nvPr/>
        </p:nvSpPr>
        <p:spPr>
          <a:xfrm rot="0">
            <a:off x="908941" y="4331429"/>
            <a:ext cx="7980183" cy="12725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6D911D"/>
                </a:solidFill>
                <a:latin typeface="Arial" pitchFamily="34" charset="0"/>
                <a:ea typeface="华文新魏" pitchFamily="0" charset="0"/>
                <a:cs typeface="Arial" pitchFamily="34" charset="0"/>
              </a:rPr>
              <a:t>Presented By:</a:t>
            </a:r>
            <a:endParaRPr lang="en-US" altLang="zh-CN" sz="2000" b="1" i="0" u="none" strike="noStrike" kern="1200" cap="none" spc="0" baseline="0">
              <a:solidFill>
                <a:srgbClr val="6D911D"/>
              </a:solidFill>
              <a:latin typeface="Arial" pitchFamily="34" charset="0"/>
              <a:ea typeface="华文新魏" pitchFamily="0" charset="0"/>
              <a:cs typeface="Arial" pitchFamily="3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6D911D"/>
                </a:solidFill>
                <a:latin typeface="Arial" pitchFamily="34" charset="0"/>
                <a:ea typeface="华文新魏" pitchFamily="0" charset="0"/>
                <a:cs typeface="Arial" pitchFamily="34" charset="0"/>
              </a:rPr>
              <a:t>S Suganthan</a:t>
            </a:r>
            <a:endParaRPr lang="en-US" altLang="zh-CN" sz="2000" b="1" i="0" u="none" strike="noStrike" kern="1200" cap="none" spc="0" baseline="0">
              <a:solidFill>
                <a:srgbClr val="6D911D"/>
              </a:solidFill>
              <a:latin typeface="Arial" pitchFamily="34" charset="0"/>
              <a:ea typeface="华文新魏" pitchFamily="0" charset="0"/>
              <a:cs typeface="Arial" pitchFamily="3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6D911D"/>
                </a:solidFill>
                <a:latin typeface="Arial" pitchFamily="34" charset="0"/>
                <a:ea typeface="华文新魏" pitchFamily="0" charset="0"/>
                <a:cs typeface="Arial" pitchFamily="34" charset="0"/>
              </a:rPr>
              <a:t>Rajiv Gandhi College of Engineering</a:t>
            </a:r>
            <a:endParaRPr lang="en-US" altLang="zh-CN" sz="2000" b="1" i="0" u="none" strike="noStrike" kern="1200" cap="none" spc="0" baseline="0">
              <a:solidFill>
                <a:srgbClr val="6D911D"/>
              </a:solidFill>
              <a:latin typeface="Arial" pitchFamily="34" charset="0"/>
              <a:ea typeface="华文新魏" pitchFamily="0" charset="0"/>
              <a:cs typeface="Arial" pitchFamily="3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6D911D"/>
                </a:solidFill>
                <a:latin typeface="Arial" pitchFamily="34" charset="0"/>
                <a:ea typeface="华文新魏" pitchFamily="0" charset="0"/>
                <a:cs typeface="Arial" pitchFamily="34" charset="0"/>
              </a:rPr>
              <a:t>BE CSE</a:t>
            </a:r>
            <a:endParaRPr lang="zh-CN" altLang="en-US" sz="2000" b="1" i="0" u="none" strike="noStrike" kern="1200" cap="none" spc="0" baseline="0">
              <a:solidFill>
                <a:srgbClr val="6D911D"/>
              </a:solidFill>
              <a:latin typeface="Arial" pitchFamily="34" charset="0"/>
              <a:ea typeface="华文新魏" pitchFamily="0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717894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EEEEEE"/>
            </a:gs>
            <a:gs pos="100000">
              <a:srgbClr val="FFFFFF"/>
            </a:gs>
          </a:gsLst>
          <a:path path="shap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chemeClr val="accent1"/>
                </a:solidFill>
                <a:latin typeface="Arial" pitchFamily="34" charset="0"/>
                <a:ea typeface="Trebuchet MS" pitchFamily="0" charset="0"/>
                <a:cs typeface="Arial" pitchFamily="34" charset="0"/>
              </a:rPr>
              <a:t>References</a:t>
            </a:r>
            <a:endParaRPr lang="zh-CN" altLang="en-US" sz="3600" b="0" i="0" u="none" strike="noStrike" kern="1200" cap="none" spc="0" baseline="0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79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05435" indent="-30543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Lucida Sans"/>
              </a:rPr>
              <a:t>NM Videos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05435" indent="-30543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Lucida Sans"/>
              </a:rPr>
              <a:t>Chat GPT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05435" indent="-30543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Lucida Sans"/>
              </a:rPr>
              <a:t>Google Web Search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05435" indent="-30543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Lucida Sans"/>
              </a:rPr>
              <a:t>William Stallings, "Cryptography and Network Security - Principles and Practice", Seventh Edition, Pearson Education, 2017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05435" indent="-30543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endParaRPr lang="zh-CN" altLang="en-US" sz="24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552156432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EEEEEE"/>
            </a:gs>
            <a:gs pos="100000">
              <a:srgbClr val="FFFFFF"/>
            </a:gs>
          </a:gsLst>
          <a:path path="shap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文本框"/>
          <p:cNvSpPr>
            <a:spLocks noGrp="1"/>
          </p:cNvSpPr>
          <p:nvPr>
            <p:ph type="title"/>
          </p:nvPr>
        </p:nvSpPr>
        <p:spPr>
          <a:xfrm rot="0">
            <a:off x="1463041" y="2766217"/>
            <a:ext cx="9298745" cy="13255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002060"/>
                </a:solidFill>
                <a:latin typeface="Arial" pitchFamily="34" charset="0"/>
                <a:ea typeface="方正姚体" pitchFamily="0" charset="0"/>
                <a:cs typeface="Arial" pitchFamily="34" charset="0"/>
              </a:rPr>
              <a:t>THANK YOU</a:t>
            </a:r>
            <a:endParaRPr lang="zh-CN" altLang="en-US" sz="3600" b="1" i="0" u="none" strike="noStrike" kern="1200" cap="none" spc="0" baseline="0">
              <a:solidFill>
                <a:srgbClr val="002060"/>
              </a:solidFill>
              <a:latin typeface="Arial" pitchFamily="34" charset="0"/>
              <a:ea typeface="方正姚体" pitchFamily="0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23874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EEEEEE"/>
            </a:gs>
            <a:gs pos="100000">
              <a:srgbClr val="FFFFFF"/>
            </a:gs>
          </a:gsLst>
          <a:path path="shap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"/>
          <p:cNvSpPr>
            <a:spLocks noGrp="1"/>
          </p:cNvSpPr>
          <p:nvPr>
            <p:ph type="title"/>
          </p:nvPr>
        </p:nvSpPr>
        <p:spPr>
          <a:xfrm rot="0">
            <a:off x="849573" y="558468"/>
            <a:ext cx="10515600" cy="13255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002060"/>
                </a:solidFill>
                <a:latin typeface="Arial" pitchFamily="34" charset="0"/>
                <a:ea typeface="方正姚体" pitchFamily="0" charset="0"/>
                <a:cs typeface="Arial" pitchFamily="34" charset="0"/>
              </a:rPr>
              <a:t>OUTLINE</a:t>
            </a:r>
            <a:endParaRPr lang="zh-CN" altLang="en-US" sz="3600" b="1" i="0" u="none" strike="noStrike" kern="1200" cap="none" spc="0" baseline="0">
              <a:solidFill>
                <a:srgbClr val="002060"/>
              </a:solidFill>
              <a:latin typeface="Arial" pitchFamily="34" charset="0"/>
              <a:ea typeface="方正姚体" pitchFamily="0" charset="0"/>
              <a:cs typeface="Arial" pitchFamily="34" charset="0"/>
            </a:endParaRPr>
          </a:p>
        </p:txBody>
      </p:sp>
      <p:sp>
        <p:nvSpPr>
          <p:cNvPr id="62" name="文本框"/>
          <p:cNvSpPr>
            <a:spLocks noGrp="1"/>
          </p:cNvSpPr>
          <p:nvPr>
            <p:ph type="body" idx="1"/>
          </p:nvPr>
        </p:nvSpPr>
        <p:spPr>
          <a:xfrm rot="0">
            <a:off x="838200" y="1618937"/>
            <a:ext cx="11019020" cy="523906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404040"/>
                </a:solidFill>
                <a:latin typeface="Arial" pitchFamily="34" charset="0"/>
                <a:ea typeface="Trebuchet MS" pitchFamily="0" charset="0"/>
                <a:cs typeface="Arial" pitchFamily="34" charset="0"/>
              </a:rPr>
              <a:t>  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Arial" pitchFamily="34" charset="0"/>
              <a:ea typeface="华文新魏" pitchFamily="0" charset="0"/>
              <a:cs typeface="Arial" pitchFamily="34" charset="0"/>
            </a:endParaRPr>
          </a:p>
          <a:p>
            <a:pPr marL="305435" indent="-30543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2000" b="1" i="0" u="none" strike="noStrike" kern="1200" cap="none" spc="0" baseline="0">
                <a:solidFill>
                  <a:srgbClr val="404040"/>
                </a:solidFill>
                <a:latin typeface="Arial" pitchFamily="34" charset="0"/>
                <a:ea typeface="Trebuchet MS" pitchFamily="0" charset="0"/>
                <a:cs typeface="Arial" pitchFamily="34" charset="0"/>
              </a:rPr>
              <a:t>Problem Statement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Arial" pitchFamily="34" charset="0"/>
              <a:ea typeface="华文新魏" pitchFamily="0" charset="0"/>
              <a:cs typeface="Arial" pitchFamily="34" charset="0"/>
            </a:endParaRPr>
          </a:p>
          <a:p>
            <a:pPr marL="305435" indent="-30543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2000" b="1" i="0" u="none" strike="noStrike" kern="1200" cap="none" spc="0" baseline="0">
                <a:solidFill>
                  <a:srgbClr val="404040"/>
                </a:solidFill>
                <a:latin typeface="Arial" pitchFamily="34" charset="0"/>
                <a:ea typeface="Trebuchet MS" pitchFamily="0" charset="0"/>
                <a:cs typeface="Arial" pitchFamily="34" charset="0"/>
              </a:rPr>
              <a:t>Proposed System/Solution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Arial" pitchFamily="34" charset="0"/>
              <a:ea typeface="华文新魏" pitchFamily="0" charset="0"/>
              <a:cs typeface="Arial" pitchFamily="34" charset="0"/>
            </a:endParaRPr>
          </a:p>
          <a:p>
            <a:pPr marL="305435" indent="-30543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2000" b="1" i="0" u="none" strike="noStrike" kern="1200" cap="none" spc="0" baseline="0">
                <a:solidFill>
                  <a:srgbClr val="404040"/>
                </a:solidFill>
                <a:latin typeface="Arial" pitchFamily="34" charset="0"/>
                <a:ea typeface="Trebuchet MS" pitchFamily="0" charset="0"/>
                <a:cs typeface="Calibri" pitchFamily="0" charset="0"/>
              </a:rPr>
              <a:t>System </a:t>
            </a:r>
            <a:r>
              <a:rPr lang="en-US" altLang="zh-CN" sz="2000" b="1" i="0" u="none" strike="noStrike" kern="1200" cap="none" spc="0" baseline="0">
                <a:solidFill>
                  <a:srgbClr val="404040"/>
                </a:solidFill>
                <a:latin typeface="Arial" pitchFamily="34" charset="0"/>
                <a:ea typeface="Trebuchet MS" pitchFamily="0" charset="0"/>
                <a:cs typeface="Trebuchet MS" pitchFamily="0" charset="0"/>
              </a:rPr>
              <a:t>Development Approach </a:t>
            </a: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Arial" pitchFamily="34" charset="0"/>
                <a:ea typeface="Trebuchet MS" pitchFamily="0" charset="0"/>
                <a:cs typeface="Trebuchet MS" pitchFamily="0" charset="0"/>
              </a:rPr>
              <a:t>(Technology Used) 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Arial" pitchFamily="34" charset="0"/>
              <a:ea typeface="Trebuchet MS" pitchFamily="0" charset="0"/>
              <a:cs typeface="Trebuchet MS" pitchFamily="0" charset="0"/>
            </a:endParaRPr>
          </a:p>
          <a:p>
            <a:pPr marL="305435" indent="-30543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2000" b="1" i="0" u="none" strike="noStrike" kern="1200" cap="none" spc="0" baseline="0">
                <a:solidFill>
                  <a:srgbClr val="404040"/>
                </a:solidFill>
                <a:latin typeface="Arial" pitchFamily="34" charset="0"/>
                <a:ea typeface="Trebuchet MS" pitchFamily="0" charset="0"/>
                <a:cs typeface="Trebuchet MS" pitchFamily="0" charset="0"/>
              </a:rPr>
              <a:t>Algorithm &amp; Deployment  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Arial" pitchFamily="34" charset="0"/>
              <a:ea typeface="华文新魏" pitchFamily="0" charset="0"/>
              <a:cs typeface="Calibri" pitchFamily="0" charset="0"/>
            </a:endParaRPr>
          </a:p>
          <a:p>
            <a:pPr marL="305435" indent="-30543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2000" b="1" i="0" u="none" strike="noStrike" kern="1200" cap="none" spc="0" baseline="0">
                <a:solidFill>
                  <a:srgbClr val="404040"/>
                </a:solidFill>
                <a:latin typeface="Arial" pitchFamily="34" charset="0"/>
                <a:ea typeface="Trebuchet MS" pitchFamily="0" charset="0"/>
                <a:cs typeface="Arial" pitchFamily="34" charset="0"/>
              </a:rPr>
              <a:t>Result (Output Image)</a:t>
            </a:r>
            <a:endParaRPr lang="en-US" altLang="zh-CN" sz="2000" b="1" i="0" u="none" strike="noStrike" kern="1200" cap="none" spc="0" baseline="0">
              <a:solidFill>
                <a:srgbClr val="404040"/>
              </a:solidFill>
              <a:latin typeface="Arial" pitchFamily="34" charset="0"/>
              <a:ea typeface="Trebuchet MS" pitchFamily="0" charset="0"/>
              <a:cs typeface="Arial" pitchFamily="34" charset="0"/>
            </a:endParaRPr>
          </a:p>
          <a:p>
            <a:pPr marL="305435" indent="-30543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2000" b="1" i="0" u="none" strike="noStrike" kern="1200" cap="none" spc="0" baseline="0">
                <a:solidFill>
                  <a:srgbClr val="404040"/>
                </a:solidFill>
                <a:latin typeface="Arial" pitchFamily="34" charset="0"/>
                <a:ea typeface="Trebuchet MS" pitchFamily="0" charset="0"/>
                <a:cs typeface="Arial" pitchFamily="34" charset="0"/>
              </a:rPr>
              <a:t>Conclusion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Arial" pitchFamily="34" charset="0"/>
              <a:ea typeface="华文新魏" pitchFamily="0" charset="0"/>
              <a:cs typeface="Arial" pitchFamily="34" charset="0"/>
            </a:endParaRPr>
          </a:p>
          <a:p>
            <a:pPr marL="305435" indent="-30543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2000" b="1" i="0" u="none" strike="noStrike" kern="1200" cap="none" spc="0" baseline="0">
                <a:solidFill>
                  <a:srgbClr val="404040"/>
                </a:solidFill>
                <a:latin typeface="Arial" pitchFamily="34" charset="0"/>
                <a:ea typeface="Trebuchet MS" pitchFamily="0" charset="0"/>
                <a:cs typeface="Arial" pitchFamily="34" charset="0"/>
              </a:rPr>
              <a:t>Future Scope</a:t>
            </a:r>
            <a:endParaRPr lang="en-US" altLang="zh-CN" sz="2000" b="1" i="0" u="none" strike="noStrike" kern="1200" cap="none" spc="0" baseline="0">
              <a:solidFill>
                <a:srgbClr val="404040"/>
              </a:solidFill>
              <a:latin typeface="Arial" pitchFamily="34" charset="0"/>
              <a:ea typeface="Trebuchet MS" pitchFamily="0" charset="0"/>
              <a:cs typeface="Arial" pitchFamily="34" charset="0"/>
            </a:endParaRPr>
          </a:p>
          <a:p>
            <a:pPr marL="305435" indent="-30543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2000" b="1" i="0" u="none" strike="noStrike" kern="1200" cap="none" spc="0" baseline="0">
                <a:solidFill>
                  <a:srgbClr val="404040"/>
                </a:solidFill>
                <a:latin typeface="Arial" pitchFamily="34" charset="0"/>
                <a:ea typeface="Trebuchet MS" pitchFamily="0" charset="0"/>
                <a:cs typeface="Arial" pitchFamily="34" charset="0"/>
              </a:rPr>
              <a:t>References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Arial" pitchFamily="34" charset="0"/>
              <a:ea typeface="华文新魏" pitchFamily="0" charset="0"/>
              <a:cs typeface="Arial" pitchFamily="34" charset="0"/>
            </a:endParaRPr>
          </a:p>
          <a:p>
            <a:pPr marL="305435" indent="-30543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Arial" pitchFamily="34" charset="0"/>
              <a:ea typeface="华文新魏" pitchFamily="0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10567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EEEEEE"/>
            </a:gs>
            <a:gs pos="100000">
              <a:srgbClr val="FFFFFF"/>
            </a:gs>
          </a:gsLst>
          <a:path path="shap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chemeClr val="accent1"/>
                </a:solidFill>
                <a:latin typeface="Arial" pitchFamily="34" charset="0"/>
                <a:ea typeface="方正姚体" pitchFamily="0" charset="0"/>
                <a:cs typeface="Arial" pitchFamily="34" charset="0"/>
              </a:rPr>
              <a:t>Problem Statement</a:t>
            </a:r>
            <a:endParaRPr lang="zh-CN" altLang="en-US" sz="4400" b="0" i="0" u="none" strike="noStrike" kern="1200" cap="none" spc="0" baseline="0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64" name="文本框"/>
          <p:cNvSpPr>
            <a:spLocks noGrp="1"/>
          </p:cNvSpPr>
          <p:nvPr>
            <p:ph type="body" idx="1"/>
          </p:nvPr>
        </p:nvSpPr>
        <p:spPr>
          <a:xfrm rot="0">
            <a:off x="452403" y="1237632"/>
            <a:ext cx="11029615" cy="46733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05435" indent="-30543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  <p:sp>
        <p:nvSpPr>
          <p:cNvPr id="65" name="矩形"/>
          <p:cNvSpPr>
            <a:spLocks/>
          </p:cNvSpPr>
          <p:nvPr/>
        </p:nvSpPr>
        <p:spPr>
          <a:xfrm rot="0">
            <a:off x="858128" y="1930399"/>
            <a:ext cx="6541477" cy="28917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The Key Loggers where initially introduced for tracing the software development process by knowing the minor details of the code.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But later due to the ability of the keylogger to maintain the entire log of the user activity the attackers started using it for malicious purposes.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578011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EEEEEE"/>
            </a:gs>
            <a:gs pos="100000">
              <a:srgbClr val="FFFFFF"/>
            </a:gs>
          </a:gsLst>
          <a:path path="shap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"/>
          <p:cNvSpPr>
            <a:spLocks noGrp="1"/>
          </p:cNvSpPr>
          <p:nvPr>
            <p:ph type="title"/>
          </p:nvPr>
        </p:nvSpPr>
        <p:spPr>
          <a:xfrm rot="0">
            <a:off x="441671" y="0"/>
            <a:ext cx="8596668" cy="8694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chemeClr val="accent1"/>
                </a:solidFill>
                <a:latin typeface="Arial" pitchFamily="34" charset="0"/>
                <a:ea typeface="方正姚体" pitchFamily="0" charset="0"/>
                <a:cs typeface="Arial" pitchFamily="34" charset="0"/>
              </a:rPr>
              <a:t>Proposed Solution</a:t>
            </a:r>
            <a:endParaRPr lang="zh-CN" altLang="en-US" sz="4400" b="0" i="0" u="none" strike="noStrike" kern="1200" cap="none" spc="0" baseline="0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67" name="文本框"/>
          <p:cNvSpPr>
            <a:spLocks noGrp="1"/>
          </p:cNvSpPr>
          <p:nvPr>
            <p:ph type="body" idx="1"/>
          </p:nvPr>
        </p:nvSpPr>
        <p:spPr>
          <a:xfrm rot="0">
            <a:off x="1055312" y="1488613"/>
            <a:ext cx="7369386" cy="388077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200" b="1" i="0" u="none" strike="noStrike" kern="1200" cap="none" spc="0" baseline="0">
                <a:solidFill>
                  <a:schemeClr val="tx1"/>
                </a:solidFill>
                <a:latin typeface="Söhne" pitchFamily="0" charset="0"/>
                <a:ea typeface="华文新魏" pitchFamily="0" charset="0"/>
                <a:cs typeface="Lucida Sans"/>
              </a:rPr>
              <a:t>Antivirus/Anti-Malware Software</a:t>
            </a: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Söhne" pitchFamily="0" charset="0"/>
                <a:ea typeface="华文新魏" pitchFamily="0" charset="0"/>
                <a:cs typeface="Lucida Sans"/>
              </a:rPr>
              <a:t>: Regularly update and use reputable antivirus or anti-malware software that includes features to detect and block keyloggers.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Söhne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200" b="1" i="0" u="none" strike="noStrike" kern="1200" cap="none" spc="0" baseline="0">
                <a:solidFill>
                  <a:schemeClr val="tx1"/>
                </a:solidFill>
                <a:latin typeface="Söhne" pitchFamily="0" charset="0"/>
                <a:ea typeface="华文新魏" pitchFamily="0" charset="0"/>
                <a:cs typeface="Lucida Sans"/>
              </a:rPr>
              <a:t>Firewalls</a:t>
            </a: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Söhne" pitchFamily="0" charset="0"/>
                <a:ea typeface="华文新魏" pitchFamily="0" charset="0"/>
                <a:cs typeface="Lucida Sans"/>
              </a:rPr>
              <a:t>: Utilize firewalls to monitor and control incoming and outgoing traffic on your computer. Configure your firewall settings to block suspicious connections.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Söhne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200" b="1" i="0" u="none" strike="noStrike" kern="1200" cap="none" spc="0" baseline="0">
                <a:solidFill>
                  <a:schemeClr val="tx1"/>
                </a:solidFill>
                <a:latin typeface="Söhne" pitchFamily="0" charset="0"/>
                <a:ea typeface="华文新魏" pitchFamily="0" charset="0"/>
                <a:cs typeface="Lucida Sans"/>
              </a:rPr>
              <a:t>Regular System Scans</a:t>
            </a: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Söhne" pitchFamily="0" charset="0"/>
                <a:ea typeface="华文新魏" pitchFamily="0" charset="0"/>
                <a:cs typeface="Lucida Sans"/>
              </a:rPr>
              <a:t>: Perform regular system scans using antivirus software to detect and remove any malicious software, including keyloggers, that may be present on your system.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Söhne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endParaRPr lang="zh-CN" altLang="en-US" sz="17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542003685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EEEEEE"/>
            </a:gs>
            <a:gs pos="100000">
              <a:srgbClr val="FFFFFF"/>
            </a:gs>
          </a:gsLst>
          <a:path path="shap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文本框"/>
          <p:cNvSpPr>
            <a:spLocks noGrp="1"/>
          </p:cNvSpPr>
          <p:nvPr>
            <p:ph type="title"/>
          </p:nvPr>
        </p:nvSpPr>
        <p:spPr>
          <a:xfrm rot="0">
            <a:off x="581192" y="662572"/>
            <a:ext cx="11029616" cy="5302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0" baseline="0">
                <a:solidFill>
                  <a:schemeClr val="accent1"/>
                </a:solidFill>
                <a:latin typeface="Arial" pitchFamily="34" charset="0"/>
                <a:ea typeface="Trebuchet MS" pitchFamily="0" charset="0"/>
                <a:cs typeface="Arial" pitchFamily="34" charset="0"/>
              </a:rPr>
              <a:t>System  Approach</a:t>
            </a: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alibri Light" pitchFamily="0" charset="0"/>
              <a:ea typeface="方正姚体" pitchFamily="0" charset="0"/>
              <a:cs typeface="Calibri Light" pitchFamily="0" charset="0"/>
            </a:endParaRPr>
          </a:p>
        </p:txBody>
      </p:sp>
      <p:sp>
        <p:nvSpPr>
          <p:cNvPr id="69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F0F0F"/>
                </a:solidFill>
                <a:latin typeface="Segoe UI" pitchFamily="34" charset="0"/>
                <a:ea typeface="Trebuchet MS" pitchFamily="0" charset="0"/>
                <a:cs typeface="Segoe UI" pitchFamily="34" charset="0"/>
              </a:rPr>
              <a:t>The "System Approach" section outlines the overall strategy and methodology for developing and implementing the rental bike prediction system. Here's a suggested structure for this section:</a:t>
            </a:r>
            <a:endParaRPr lang="en-US" altLang="zh-CN" sz="1800" b="1" i="0" u="none" strike="noStrike" kern="1200" cap="none" spc="0" baseline="0">
              <a:solidFill>
                <a:srgbClr val="0F0F0F"/>
              </a:solidFill>
              <a:latin typeface="Segoe UI" pitchFamily="34" charset="0"/>
              <a:ea typeface="Trebuchet MS" pitchFamily="0" charset="0"/>
              <a:cs typeface="Segoe UI" pitchFamily="34" charset="0"/>
            </a:endParaRPr>
          </a:p>
          <a:p>
            <a:pPr marL="305435" indent="-30543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1" i="0" u="none" strike="noStrike" kern="1200" cap="none" spc="0" baseline="0">
                <a:solidFill>
                  <a:srgbClr val="0F0F0F"/>
                </a:solidFill>
                <a:latin typeface="Segoe UI" pitchFamily="34" charset="0"/>
                <a:ea typeface="华文新魏" pitchFamily="0" charset="0"/>
                <a:cs typeface="Segoe UI" pitchFamily="34" charset="0"/>
              </a:rPr>
              <a:t>System requirements:</a:t>
            </a:r>
            <a:endParaRPr lang="en-US" altLang="zh-CN" sz="1800" b="1" i="0" u="none" strike="noStrike" kern="1200" cap="none" spc="0" baseline="0">
              <a:solidFill>
                <a:srgbClr val="0F0F0F"/>
              </a:solidFill>
              <a:latin typeface="Segoe UI" pitchFamily="34" charset="0"/>
              <a:ea typeface="华文新魏" pitchFamily="0" charset="0"/>
              <a:cs typeface="Segoe UI" pitchFamily="34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F0F0F"/>
                </a:solidFill>
                <a:latin typeface="Segoe UI" pitchFamily="34" charset="0"/>
                <a:ea typeface="华文新魏" pitchFamily="0" charset="0"/>
                <a:cs typeface="Segoe UI" pitchFamily="34" charset="0"/>
              </a:rPr>
              <a:t>	- A Computer with Python</a:t>
            </a:r>
            <a:endParaRPr lang="en-US" altLang="zh-CN" sz="1800" b="1" i="0" u="none" strike="noStrike" kern="1200" cap="none" spc="0" baseline="0">
              <a:solidFill>
                <a:srgbClr val="0F0F0F"/>
              </a:solidFill>
              <a:latin typeface="Segoe UI" pitchFamily="34" charset="0"/>
              <a:ea typeface="华文新魏" pitchFamily="0" charset="0"/>
              <a:cs typeface="Segoe UI" pitchFamily="34" charset="0"/>
            </a:endParaRPr>
          </a:p>
          <a:p>
            <a:pPr marL="305435" indent="-30543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1" i="0" u="none" strike="noStrike" kern="1200" cap="none" spc="0" baseline="0">
                <a:solidFill>
                  <a:srgbClr val="0F0F0F"/>
                </a:solidFill>
                <a:latin typeface="Segoe UI" pitchFamily="34" charset="0"/>
                <a:ea typeface="华文新魏" pitchFamily="0" charset="0"/>
                <a:cs typeface="Segoe UI" pitchFamily="34" charset="0"/>
              </a:rPr>
              <a:t>Library required to build the model</a:t>
            </a:r>
            <a:endParaRPr lang="en-US" altLang="zh-CN" sz="1800" b="1" i="0" u="none" strike="noStrike" kern="1200" cap="none" spc="0" baseline="0">
              <a:solidFill>
                <a:srgbClr val="0F0F0F"/>
              </a:solidFill>
              <a:latin typeface="Segoe UI" pitchFamily="34" charset="0"/>
              <a:ea typeface="华文新魏" pitchFamily="0" charset="0"/>
              <a:cs typeface="Segoe UI" pitchFamily="34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F0F0F"/>
                </a:solidFill>
                <a:latin typeface="Segoe UI" pitchFamily="34" charset="0"/>
                <a:ea typeface="华文新魏" pitchFamily="0" charset="0"/>
                <a:cs typeface="Segoe UI" pitchFamily="34" charset="0"/>
              </a:rPr>
              <a:t>                -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Segoe UI" pitchFamily="34" charset="0"/>
                <a:ea typeface="华文新魏" pitchFamily="0" charset="0"/>
                <a:cs typeface="Segoe UI" pitchFamily="34" charset="0"/>
              </a:rPr>
              <a:t>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Segoe UI" pitchFamily="34" charset="0"/>
                <a:ea typeface="华文新魏" pitchFamily="0" charset="0"/>
                <a:cs typeface="Segoe UI" pitchFamily="34" charset="0"/>
              </a:rPr>
              <a:t>Python 3.0 or higher 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Segoe UI" pitchFamily="34" charset="0"/>
              <a:ea typeface="华文新魏" pitchFamily="0" charset="0"/>
              <a:cs typeface="Segoe UI" pitchFamily="34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Segoe UI" pitchFamily="34" charset="0"/>
                <a:ea typeface="华文新魏" pitchFamily="0" charset="0"/>
                <a:cs typeface="Segoe UI" pitchFamily="34" charset="0"/>
              </a:rPr>
              <a:t>                -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Segoe UI" pitchFamily="34" charset="0"/>
                <a:ea typeface="华文新魏" pitchFamily="0" charset="0"/>
                <a:cs typeface="Segoe UI" pitchFamily="34" charset="0"/>
              </a:rPr>
              <a:t>Tkinter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Segoe UI" pitchFamily="34" charset="0"/>
                <a:ea typeface="华文新魏" pitchFamily="0" charset="0"/>
                <a:cs typeface="Segoe UI" pitchFamily="34" charset="0"/>
              </a:rPr>
              <a:t> 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Segoe UI" pitchFamily="34" charset="0"/>
              <a:ea typeface="华文新魏" pitchFamily="0" charset="0"/>
              <a:cs typeface="Segoe UI" pitchFamily="34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Segoe UI" pitchFamily="34" charset="0"/>
                <a:ea typeface="华文新魏" pitchFamily="0" charset="0"/>
                <a:cs typeface="Segoe UI" pitchFamily="34" charset="0"/>
              </a:rPr>
              <a:t>               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Segoe UI" pitchFamily="34" charset="0"/>
                <a:ea typeface="华文新魏" pitchFamily="0" charset="0"/>
                <a:cs typeface="Segoe UI" pitchFamily="34" charset="0"/>
              </a:rPr>
              <a:t>-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Segoe UI" pitchFamily="34" charset="0"/>
                <a:ea typeface="华文新魏" pitchFamily="0" charset="0"/>
                <a:cs typeface="Segoe UI" pitchFamily="34" charset="0"/>
              </a:rPr>
              <a:t>pynput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Segoe UI" pitchFamily="34" charset="0"/>
              <a:ea typeface="华文新魏" pitchFamily="0" charset="0"/>
              <a:cs typeface="Segoe UI" pitchFamily="34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F0F0F"/>
                </a:solidFill>
                <a:latin typeface="Segoe UI" pitchFamily="34" charset="0"/>
                <a:ea typeface="华文新魏" pitchFamily="0" charset="0"/>
                <a:cs typeface="Segoe UI" pitchFamily="34" charset="0"/>
              </a:rPr>
              <a:t> </a:t>
            </a:r>
            <a:endParaRPr lang="zh-CN" altLang="en-US" sz="1800" b="1" i="0" u="none" strike="noStrike" kern="1200" cap="none" spc="0" baseline="0">
              <a:solidFill>
                <a:srgbClr val="0F0F0F"/>
              </a:solidFill>
              <a:latin typeface="Segoe UI" pitchFamily="34" charset="0"/>
              <a:ea typeface="华文新魏" pitchFamily="0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220695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EEEEEE"/>
            </a:gs>
            <a:gs pos="100000">
              <a:srgbClr val="FFFFFF"/>
            </a:gs>
          </a:gsLst>
          <a:path path="shap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chemeClr val="accent1"/>
                </a:solidFill>
                <a:latin typeface="Arial" pitchFamily="34" charset="0"/>
                <a:ea typeface="Trebuchet MS" pitchFamily="0" charset="0"/>
                <a:cs typeface="Arial" pitchFamily="34" charset="0"/>
              </a:rPr>
              <a:t>Algorithm &amp; Deployment</a:t>
            </a:r>
            <a:endParaRPr lang="zh-CN" altLang="en-US" sz="3600" b="0" i="0" u="none" strike="noStrike" kern="1200" cap="none" spc="0" baseline="0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71" name="文本框"/>
          <p:cNvSpPr>
            <a:spLocks noGrp="1"/>
          </p:cNvSpPr>
          <p:nvPr>
            <p:ph type="body" idx="1"/>
          </p:nvPr>
        </p:nvSpPr>
        <p:spPr>
          <a:xfrm rot="0">
            <a:off x="494454" y="1738558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Lucida Sans"/>
              </a:rPr>
              <a:t> Import the necessary libraries: `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Lucida Sans"/>
              </a:rPr>
              <a:t>tkinter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Lucida Sans"/>
              </a:rPr>
              <a:t>`, `keyboard` from `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Lucida Sans"/>
              </a:rPr>
              <a:t>pynput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Lucida Sans"/>
              </a:rPr>
              <a:t>`, and `json`.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Lucida Sans"/>
              </a:rPr>
              <a:t> Declare global variables such as `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Lucida Sans"/>
              </a:rPr>
              <a:t>keys_used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Lucida Sans"/>
              </a:rPr>
              <a:t>`, `flag`, and `keys`.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Lucida Sans"/>
              </a:rPr>
              <a:t>Define functions to log key events to both a text file and a JSON file, handle key press and release events, start and stop the keylogger, and manage the graphical user interface.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Lucida Sans"/>
              </a:rPr>
              <a:t>Create a 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Lucida Sans"/>
              </a:rPr>
              <a:t>Tkinter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Lucida Sans"/>
              </a:rPr>
              <a:t> window (`root`) with a title "Keylogger", including a status label and "Start" and "Stop" buttons to control the keylogger, configuring their commands and initial states.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Lucida Sans"/>
              </a:rPr>
              <a:t>Start the 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Lucida Sans"/>
              </a:rPr>
              <a:t>Tkinter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Lucida Sans"/>
              </a:rPr>
              <a:t> main event loop (`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Lucida Sans"/>
              </a:rPr>
              <a:t>root.mainloop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Lucida Sans"/>
              </a:rPr>
              <a:t>()`).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Lucida Sans"/>
              </a:rPr>
              <a:t>Handle key events using the `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Lucida Sans"/>
              </a:rPr>
              <a:t>pynput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Lucida Sans"/>
              </a:rPr>
              <a:t>` library, updating the keylogger's status and log files accordingly.</a:t>
            </a:r>
            <a:endParaRPr lang="zh-CN" altLang="en-US" sz="1600" b="1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80239815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EEEEEE"/>
            </a:gs>
            <a:gs pos="100000">
              <a:srgbClr val="FFFFFF"/>
            </a:gs>
          </a:gsLst>
          <a:path path="shap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chemeClr val="accent1"/>
                </a:solidFill>
                <a:latin typeface="Arial" pitchFamily="34" charset="0"/>
                <a:ea typeface="Trebuchet MS" pitchFamily="0" charset="0"/>
                <a:cs typeface="Arial" pitchFamily="34" charset="0"/>
              </a:rPr>
              <a:t>Result</a:t>
            </a:r>
            <a:endParaRPr lang="zh-CN" altLang="en-US" sz="3600" b="0" i="0" u="none" strike="noStrike" kern="1200" cap="none" spc="0" baseline="0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pic>
        <p:nvPicPr>
          <p:cNvPr id="73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7334" y="1477109"/>
            <a:ext cx="7955266" cy="4536782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427690065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EEEEEE"/>
            </a:gs>
            <a:gs pos="100000">
              <a:srgbClr val="FFFFFF"/>
            </a:gs>
          </a:gsLst>
          <a:path path="shap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chemeClr val="accent1"/>
                </a:solidFill>
                <a:latin typeface="Arial" pitchFamily="34" charset="0"/>
                <a:ea typeface="Trebuchet MS" pitchFamily="0" charset="0"/>
                <a:cs typeface="Arial" pitchFamily="34" charset="0"/>
              </a:rPr>
              <a:t>Conclusion</a:t>
            </a:r>
            <a:endParaRPr lang="zh-CN" altLang="en-US" sz="3600" b="0" i="0" u="none" strike="noStrike" kern="1200" cap="none" spc="0" baseline="0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75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05435" indent="-30543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Söhne" pitchFamily="0" charset="0"/>
                <a:ea typeface="华文新魏" pitchFamily="0" charset="0"/>
                <a:cs typeface="Lucida Sans"/>
              </a:rPr>
              <a:t>In this presentation, we delved into crafting a keylogger with Python, Tkinter, and the pynput library. Covering keystroke capture, logging to text and JSON, and a user-friendly Tkinter interface, it provides a solid foundation for Python enthusiasts. It's crucial to grasp the ethical and legal considerations of such tools, making this a comprehensive guide to responsible keylogger development.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125186856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EEEEEE"/>
            </a:gs>
            <a:gs pos="100000">
              <a:srgbClr val="FFFFFF"/>
            </a:gs>
          </a:gsLst>
          <a:path path="shap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"/>
          <p:cNvSpPr>
            <a:spLocks noGrp="1"/>
          </p:cNvSpPr>
          <p:nvPr>
            <p:ph type="body" idx="1"/>
          </p:nvPr>
        </p:nvSpPr>
        <p:spPr>
          <a:xfrm rot="0">
            <a:off x="535670" y="1696354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Söhne" pitchFamily="0" charset="0"/>
                <a:ea typeface="华文新魏" pitchFamily="0" charset="0"/>
                <a:cs typeface="Lucida Sans"/>
              </a:rPr>
              <a:t>Enhanced Logging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Söhne" pitchFamily="0" charset="0"/>
                <a:ea typeface="华文新魏" pitchFamily="0" charset="0"/>
                <a:cs typeface="Lucida Sans"/>
              </a:rPr>
              <a:t>: Implement features to log additional information such as timestamps, window titles, or application context alongside keystrokes to provide more context for captured data.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Söhne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Söhne" pitchFamily="0" charset="0"/>
                <a:ea typeface="华文新魏" pitchFamily="0" charset="0"/>
                <a:cs typeface="Lucida Sans"/>
              </a:rPr>
              <a:t>Remote Monitoring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Söhne" pitchFamily="0" charset="0"/>
                <a:ea typeface="华文新魏" pitchFamily="0" charset="0"/>
                <a:cs typeface="Lucida Sans"/>
              </a:rPr>
              <a:t>: Extend the keylogger to transmit logged data to a remote server for monitoring, enabling users to access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Söhne" pitchFamily="0" charset="0"/>
                <a:ea typeface="华文新魏" pitchFamily="0" charset="0"/>
                <a:cs typeface="Lucida Sans"/>
              </a:rPr>
              <a:t>keylogs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Söhne" pitchFamily="0" charset="0"/>
                <a:ea typeface="华文新魏" pitchFamily="0" charset="0"/>
                <a:cs typeface="Lucida Sans"/>
              </a:rPr>
              <a:t> remotely and receive real-time notifications.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Söhne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Söhne" pitchFamily="0" charset="0"/>
                <a:ea typeface="华文新魏" pitchFamily="0" charset="0"/>
                <a:cs typeface="Lucida Sans"/>
              </a:rPr>
              <a:t>Encryption and Security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Söhne" pitchFamily="0" charset="0"/>
                <a:ea typeface="华文新魏" pitchFamily="0" charset="0"/>
                <a:cs typeface="Lucida Sans"/>
              </a:rPr>
              <a:t>: Integrate encryption techniques to secure logged data, ensuring that sensitive information remains protected from unauthorized access or interception.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Söhne" pitchFamily="0" charset="0"/>
              <a:ea typeface="华文新魏" pitchFamily="0" charset="0"/>
              <a:cs typeface="Lucida Sans"/>
            </a:endParaRPr>
          </a:p>
        </p:txBody>
      </p:sp>
      <p:sp>
        <p:nvSpPr>
          <p:cNvPr id="77" name="矩形"/>
          <p:cNvSpPr>
            <a:spLocks/>
          </p:cNvSpPr>
          <p:nvPr/>
        </p:nvSpPr>
        <p:spPr>
          <a:xfrm rot="0">
            <a:off x="535670" y="844659"/>
            <a:ext cx="11029616" cy="5302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 defTabSz="45720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300" b="1" i="0" u="none" strike="noStrike" kern="1200" cap="all" spc="0" baseline="0">
                <a:solidFill>
                  <a:schemeClr val="accent1"/>
                </a:solidFill>
                <a:latin typeface="Arial" pitchFamily="34" charset="0"/>
                <a:ea typeface="方正姚体" pitchFamily="0" charset="0"/>
                <a:cs typeface="Arial" pitchFamily="34" charset="0"/>
              </a:rPr>
              <a:t>Future scope</a:t>
            </a:r>
            <a:endParaRPr lang="zh-CN" altLang="en-US" sz="3300" b="1" i="0" u="none" strike="noStrike" kern="1200" cap="all" spc="0" baseline="0">
              <a:solidFill>
                <a:schemeClr val="accent1"/>
              </a:solidFill>
              <a:latin typeface="Arial" pitchFamily="34" charset="0"/>
              <a:ea typeface="方正姚体" pitchFamily="0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8739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acet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63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SkillsBuild Partner Update template</dc:title>
  <dc:creator>Vaibhav Ostwal</dc:creator>
  <cp:lastModifiedBy>root</cp:lastModifiedBy>
  <cp:revision>29</cp:revision>
  <dcterms:created xsi:type="dcterms:W3CDTF">2021-05-26T16:50:10Z</dcterms:created>
  <dcterms:modified xsi:type="dcterms:W3CDTF">2024-05-08T03:32:35Z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ontentTypeId">
    <vt:lpwstr>0x0101000F1872188ABCFC48BECA6C87E8AC3285</vt:lpwstr>
  </property>
</Properties>
</file>