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7" r:id="rId1"/>
  </p:sldMasterIdLst>
  <p:sldIdLst>
    <p:sldId id="256" r:id="rId2"/>
    <p:sldId id="287" r:id="rId3"/>
    <p:sldId id="259" r:id="rId4"/>
    <p:sldId id="257" r:id="rId5"/>
    <p:sldId id="258" r:id="rId6"/>
    <p:sldId id="271" r:id="rId7"/>
    <p:sldId id="261" r:id="rId8"/>
    <p:sldId id="262" r:id="rId9"/>
    <p:sldId id="286" r:id="rId10"/>
    <p:sldId id="279" r:id="rId11"/>
    <p:sldId id="263" r:id="rId12"/>
    <p:sldId id="264" r:id="rId13"/>
    <p:sldId id="265" r:id="rId14"/>
    <p:sldId id="289" r:id="rId15"/>
    <p:sldId id="288" r:id="rId16"/>
    <p:sldId id="290" r:id="rId17"/>
    <p:sldId id="282" r:id="rId18"/>
    <p:sldId id="291" r:id="rId19"/>
    <p:sldId id="292" r:id="rId20"/>
    <p:sldId id="281" r:id="rId21"/>
    <p:sldId id="274" r:id="rId22"/>
    <p:sldId id="293"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p:restoredTop sz="94268"/>
  </p:normalViewPr>
  <p:slideViewPr>
    <p:cSldViewPr snapToGrid="0">
      <p:cViewPr varScale="1">
        <p:scale>
          <a:sx n="93" d="100"/>
          <a:sy n="93" d="100"/>
        </p:scale>
        <p:origin x="224"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Microsoft%20PowerPoint%20&#20869;&#12398;&#12464;&#12521;&#1250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Microsoft%20PowerPoint%20&#20869;&#12398;&#12464;&#12521;&#1250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Microsoft%20PowerPoint%20&#20869;&#12398;&#12464;&#12521;&#1250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Microsoft%20PowerPoint%20&#20869;&#12398;&#12464;&#12521;&#1250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a75d8b96515d476e/%5e.Documents/Book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a75d8b96515d476e/%5e.Documents/Book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a75d8b96515d476e/%5e.Documents/Book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モンテカルロ法（３目並べ）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stacked"/>
        <c:varyColors val="0"/>
        <c:ser>
          <c:idx val="0"/>
          <c:order val="0"/>
          <c:tx>
            <c:strRef>
              <c:f>'[Microsoft PowerPoint 内のグラフ]Sheet1'!$B$1</c:f>
              <c:strCache>
                <c:ptCount val="1"/>
                <c:pt idx="0">
                  <c:v>勝ち</c:v>
                </c:pt>
              </c:strCache>
            </c:strRef>
          </c:tx>
          <c:spPr>
            <a:solidFill>
              <a:schemeClr val="accent1"/>
            </a:solidFill>
            <a:ln>
              <a:noFill/>
            </a:ln>
            <a:effectLst/>
          </c:spPr>
          <c:invertIfNegative val="0"/>
          <c:cat>
            <c:strRef>
              <c:f>'[Microsoft PowerPoint 内のグラフ]Sheet1'!$A$2:$A$4</c:f>
              <c:strCache>
                <c:ptCount val="3"/>
                <c:pt idx="0">
                  <c:v>Random</c:v>
                </c:pt>
                <c:pt idx="1">
                  <c:v>AlphaRandom</c:v>
                </c:pt>
                <c:pt idx="2">
                  <c:v>BetaRandom</c:v>
                </c:pt>
              </c:strCache>
            </c:strRef>
          </c:cat>
          <c:val>
            <c:numRef>
              <c:f>'[Microsoft PowerPoint 内のグラフ]Sheet1'!$B$2:$B$4</c:f>
              <c:numCache>
                <c:formatCode>General</c:formatCode>
                <c:ptCount val="3"/>
                <c:pt idx="0">
                  <c:v>990</c:v>
                </c:pt>
                <c:pt idx="1">
                  <c:v>991</c:v>
                </c:pt>
                <c:pt idx="2">
                  <c:v>565</c:v>
                </c:pt>
              </c:numCache>
            </c:numRef>
          </c:val>
          <c:extLst>
            <c:ext xmlns:c16="http://schemas.microsoft.com/office/drawing/2014/chart" uri="{C3380CC4-5D6E-409C-BE32-E72D297353CC}">
              <c16:uniqueId val="{00000000-2435-DE45-9378-83C2C81878F1}"/>
            </c:ext>
          </c:extLst>
        </c:ser>
        <c:ser>
          <c:idx val="1"/>
          <c:order val="1"/>
          <c:tx>
            <c:strRef>
              <c:f>'[Microsoft PowerPoint 内のグラフ]Sheet1'!$C$1</c:f>
              <c:strCache>
                <c:ptCount val="1"/>
                <c:pt idx="0">
                  <c:v>負け</c:v>
                </c:pt>
              </c:strCache>
            </c:strRef>
          </c:tx>
          <c:spPr>
            <a:solidFill>
              <a:schemeClr val="accent2"/>
            </a:solidFill>
            <a:ln>
              <a:noFill/>
            </a:ln>
            <a:effectLst/>
          </c:spPr>
          <c:invertIfNegative val="0"/>
          <c:cat>
            <c:strRef>
              <c:f>'[Microsoft PowerPoint 内のグラフ]Sheet1'!$A$2:$A$4</c:f>
              <c:strCache>
                <c:ptCount val="3"/>
                <c:pt idx="0">
                  <c:v>Random</c:v>
                </c:pt>
                <c:pt idx="1">
                  <c:v>AlphaRandom</c:v>
                </c:pt>
                <c:pt idx="2">
                  <c:v>BetaRandom</c:v>
                </c:pt>
              </c:strCache>
            </c:strRef>
          </c:cat>
          <c:val>
            <c:numRef>
              <c:f>'[Microsoft PowerPoint 内のグラフ]Sheet1'!$C$2:$C$4</c:f>
              <c:numCache>
                <c:formatCode>General</c:formatCode>
                <c:ptCount val="3"/>
                <c:pt idx="0">
                  <c:v>0</c:v>
                </c:pt>
                <c:pt idx="1">
                  <c:v>0</c:v>
                </c:pt>
                <c:pt idx="2">
                  <c:v>1</c:v>
                </c:pt>
              </c:numCache>
            </c:numRef>
          </c:val>
          <c:extLst>
            <c:ext xmlns:c16="http://schemas.microsoft.com/office/drawing/2014/chart" uri="{C3380CC4-5D6E-409C-BE32-E72D297353CC}">
              <c16:uniqueId val="{00000001-2435-DE45-9378-83C2C81878F1}"/>
            </c:ext>
          </c:extLst>
        </c:ser>
        <c:ser>
          <c:idx val="2"/>
          <c:order val="2"/>
          <c:tx>
            <c:strRef>
              <c:f>'[Microsoft PowerPoint 内のグラフ]Sheet1'!$D$1</c:f>
              <c:strCache>
                <c:ptCount val="1"/>
                <c:pt idx="0">
                  <c:v>引き分け</c:v>
                </c:pt>
              </c:strCache>
            </c:strRef>
          </c:tx>
          <c:spPr>
            <a:solidFill>
              <a:schemeClr val="accent3"/>
            </a:solidFill>
            <a:ln>
              <a:noFill/>
            </a:ln>
            <a:effectLst/>
          </c:spPr>
          <c:invertIfNegative val="0"/>
          <c:cat>
            <c:strRef>
              <c:f>'[Microsoft PowerPoint 内のグラフ]Sheet1'!$A$2:$A$4</c:f>
              <c:strCache>
                <c:ptCount val="3"/>
                <c:pt idx="0">
                  <c:v>Random</c:v>
                </c:pt>
                <c:pt idx="1">
                  <c:v>AlphaRandom</c:v>
                </c:pt>
                <c:pt idx="2">
                  <c:v>BetaRandom</c:v>
                </c:pt>
              </c:strCache>
            </c:strRef>
          </c:cat>
          <c:val>
            <c:numRef>
              <c:f>'[Microsoft PowerPoint 内のグラフ]Sheet1'!$D$2:$D$4</c:f>
              <c:numCache>
                <c:formatCode>General</c:formatCode>
                <c:ptCount val="3"/>
                <c:pt idx="0">
                  <c:v>10</c:v>
                </c:pt>
                <c:pt idx="1">
                  <c:v>0</c:v>
                </c:pt>
                <c:pt idx="2">
                  <c:v>434</c:v>
                </c:pt>
              </c:numCache>
            </c:numRef>
          </c:val>
          <c:extLst>
            <c:ext xmlns:c16="http://schemas.microsoft.com/office/drawing/2014/chart" uri="{C3380CC4-5D6E-409C-BE32-E72D297353CC}">
              <c16:uniqueId val="{00000002-2435-DE45-9378-83C2C81878F1}"/>
            </c:ext>
          </c:extLst>
        </c:ser>
        <c:ser>
          <c:idx val="3"/>
          <c:order val="3"/>
          <c:tx>
            <c:strRef>
              <c:f>'[Microsoft PowerPoint 内のグラフ]Sheet1'!$E$1</c:f>
              <c:strCache>
                <c:ptCount val="1"/>
                <c:pt idx="0">
                  <c:v>ミス</c:v>
                </c:pt>
              </c:strCache>
            </c:strRef>
          </c:tx>
          <c:spPr>
            <a:solidFill>
              <a:schemeClr val="accent4"/>
            </a:solidFill>
            <a:ln>
              <a:noFill/>
            </a:ln>
            <a:effectLst/>
          </c:spPr>
          <c:invertIfNegative val="0"/>
          <c:cat>
            <c:strRef>
              <c:f>'[Microsoft PowerPoint 内のグラフ]Sheet1'!$A$2:$A$4</c:f>
              <c:strCache>
                <c:ptCount val="3"/>
                <c:pt idx="0">
                  <c:v>Random</c:v>
                </c:pt>
                <c:pt idx="1">
                  <c:v>AlphaRandom</c:v>
                </c:pt>
                <c:pt idx="2">
                  <c:v>BetaRandom</c:v>
                </c:pt>
              </c:strCache>
            </c:strRef>
          </c:cat>
          <c:val>
            <c:numRef>
              <c:f>'[Microsoft PowerPoint 内のグラフ]Sheet1'!$E$2:$E$4</c:f>
              <c:numCache>
                <c:formatCode>General</c:formatCode>
                <c:ptCount val="3"/>
                <c:pt idx="0">
                  <c:v>0</c:v>
                </c:pt>
                <c:pt idx="1">
                  <c:v>0</c:v>
                </c:pt>
                <c:pt idx="2">
                  <c:v>0</c:v>
                </c:pt>
              </c:numCache>
            </c:numRef>
          </c:val>
          <c:extLst>
            <c:ext xmlns:c16="http://schemas.microsoft.com/office/drawing/2014/chart" uri="{C3380CC4-5D6E-409C-BE32-E72D297353CC}">
              <c16:uniqueId val="{00000003-2435-DE45-9378-83C2C81878F1}"/>
            </c:ext>
          </c:extLst>
        </c:ser>
        <c:dLbls>
          <c:showLegendKey val="0"/>
          <c:showVal val="0"/>
          <c:showCatName val="0"/>
          <c:showSerName val="0"/>
          <c:showPercent val="0"/>
          <c:showBubbleSize val="0"/>
        </c:dLbls>
        <c:gapWidth val="150"/>
        <c:overlap val="100"/>
        <c:axId val="945364448"/>
        <c:axId val="945276784"/>
      </c:barChart>
      <c:catAx>
        <c:axId val="94536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45276784"/>
        <c:crosses val="autoZero"/>
        <c:auto val="1"/>
        <c:lblAlgn val="ctr"/>
        <c:lblOffset val="100"/>
        <c:noMultiLvlLbl val="0"/>
      </c:catAx>
      <c:valAx>
        <c:axId val="94527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4536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モンテカルロ法（４目並べ）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stacked"/>
        <c:varyColors val="0"/>
        <c:ser>
          <c:idx val="0"/>
          <c:order val="0"/>
          <c:tx>
            <c:strRef>
              <c:f>'[Microsoft PowerPoint 内のグラフ]Sheet1'!$B$6</c:f>
              <c:strCache>
                <c:ptCount val="1"/>
                <c:pt idx="0">
                  <c:v>勝ち</c:v>
                </c:pt>
              </c:strCache>
            </c:strRef>
          </c:tx>
          <c:spPr>
            <a:solidFill>
              <a:schemeClr val="accent1"/>
            </a:solidFill>
            <a:ln>
              <a:noFill/>
            </a:ln>
            <a:effectLst/>
          </c:spPr>
          <c:invertIfNegative val="0"/>
          <c:cat>
            <c:strRef>
              <c:f>'[Microsoft PowerPoint 内のグラフ]Sheet1'!$A$7:$A$9</c:f>
              <c:strCache>
                <c:ptCount val="3"/>
                <c:pt idx="0">
                  <c:v>Random</c:v>
                </c:pt>
                <c:pt idx="1">
                  <c:v>AlphaRandom</c:v>
                </c:pt>
                <c:pt idx="2">
                  <c:v>BetaRandom</c:v>
                </c:pt>
              </c:strCache>
            </c:strRef>
          </c:cat>
          <c:val>
            <c:numRef>
              <c:f>'[Microsoft PowerPoint 内のグラフ]Sheet1'!$B$7:$B$9</c:f>
              <c:numCache>
                <c:formatCode>General</c:formatCode>
                <c:ptCount val="3"/>
                <c:pt idx="0">
                  <c:v>1000</c:v>
                </c:pt>
                <c:pt idx="1">
                  <c:v>1000</c:v>
                </c:pt>
                <c:pt idx="2">
                  <c:v>787</c:v>
                </c:pt>
              </c:numCache>
            </c:numRef>
          </c:val>
          <c:extLst>
            <c:ext xmlns:c16="http://schemas.microsoft.com/office/drawing/2014/chart" uri="{C3380CC4-5D6E-409C-BE32-E72D297353CC}">
              <c16:uniqueId val="{00000000-8885-2F4E-A9F7-4CAFEA863B13}"/>
            </c:ext>
          </c:extLst>
        </c:ser>
        <c:ser>
          <c:idx val="1"/>
          <c:order val="1"/>
          <c:tx>
            <c:strRef>
              <c:f>'[Microsoft PowerPoint 内のグラフ]Sheet1'!$C$6</c:f>
              <c:strCache>
                <c:ptCount val="1"/>
                <c:pt idx="0">
                  <c:v>負け</c:v>
                </c:pt>
              </c:strCache>
            </c:strRef>
          </c:tx>
          <c:spPr>
            <a:solidFill>
              <a:schemeClr val="accent2"/>
            </a:solidFill>
            <a:ln>
              <a:noFill/>
            </a:ln>
            <a:effectLst/>
          </c:spPr>
          <c:invertIfNegative val="0"/>
          <c:cat>
            <c:strRef>
              <c:f>'[Microsoft PowerPoint 内のグラフ]Sheet1'!$A$7:$A$9</c:f>
              <c:strCache>
                <c:ptCount val="3"/>
                <c:pt idx="0">
                  <c:v>Random</c:v>
                </c:pt>
                <c:pt idx="1">
                  <c:v>AlphaRandom</c:v>
                </c:pt>
                <c:pt idx="2">
                  <c:v>BetaRandom</c:v>
                </c:pt>
              </c:strCache>
            </c:strRef>
          </c:cat>
          <c:val>
            <c:numRef>
              <c:f>'[Microsoft PowerPoint 内のグラフ]Sheet1'!$C$7:$C$9</c:f>
              <c:numCache>
                <c:formatCode>General</c:formatCode>
                <c:ptCount val="3"/>
                <c:pt idx="0">
                  <c:v>0</c:v>
                </c:pt>
                <c:pt idx="1">
                  <c:v>0</c:v>
                </c:pt>
                <c:pt idx="2">
                  <c:v>38</c:v>
                </c:pt>
              </c:numCache>
            </c:numRef>
          </c:val>
          <c:extLst>
            <c:ext xmlns:c16="http://schemas.microsoft.com/office/drawing/2014/chart" uri="{C3380CC4-5D6E-409C-BE32-E72D297353CC}">
              <c16:uniqueId val="{00000001-8885-2F4E-A9F7-4CAFEA863B13}"/>
            </c:ext>
          </c:extLst>
        </c:ser>
        <c:ser>
          <c:idx val="2"/>
          <c:order val="2"/>
          <c:tx>
            <c:strRef>
              <c:f>'[Microsoft PowerPoint 内のグラフ]Sheet1'!$D$6</c:f>
              <c:strCache>
                <c:ptCount val="1"/>
                <c:pt idx="0">
                  <c:v>引き分け</c:v>
                </c:pt>
              </c:strCache>
            </c:strRef>
          </c:tx>
          <c:spPr>
            <a:solidFill>
              <a:schemeClr val="accent3"/>
            </a:solidFill>
            <a:ln>
              <a:noFill/>
            </a:ln>
            <a:effectLst/>
          </c:spPr>
          <c:invertIfNegative val="0"/>
          <c:cat>
            <c:strRef>
              <c:f>'[Microsoft PowerPoint 内のグラフ]Sheet1'!$A$7:$A$9</c:f>
              <c:strCache>
                <c:ptCount val="3"/>
                <c:pt idx="0">
                  <c:v>Random</c:v>
                </c:pt>
                <c:pt idx="1">
                  <c:v>AlphaRandom</c:v>
                </c:pt>
                <c:pt idx="2">
                  <c:v>BetaRandom</c:v>
                </c:pt>
              </c:strCache>
            </c:strRef>
          </c:cat>
          <c:val>
            <c:numRef>
              <c:f>'[Microsoft PowerPoint 内のグラフ]Sheet1'!$D$7:$D$9</c:f>
              <c:numCache>
                <c:formatCode>General</c:formatCode>
                <c:ptCount val="3"/>
                <c:pt idx="0">
                  <c:v>0</c:v>
                </c:pt>
                <c:pt idx="1">
                  <c:v>0</c:v>
                </c:pt>
                <c:pt idx="2">
                  <c:v>175</c:v>
                </c:pt>
              </c:numCache>
            </c:numRef>
          </c:val>
          <c:extLst>
            <c:ext xmlns:c16="http://schemas.microsoft.com/office/drawing/2014/chart" uri="{C3380CC4-5D6E-409C-BE32-E72D297353CC}">
              <c16:uniqueId val="{00000002-8885-2F4E-A9F7-4CAFEA863B13}"/>
            </c:ext>
          </c:extLst>
        </c:ser>
        <c:ser>
          <c:idx val="3"/>
          <c:order val="3"/>
          <c:tx>
            <c:strRef>
              <c:f>'[Microsoft PowerPoint 内のグラフ]Sheet1'!$E$6</c:f>
              <c:strCache>
                <c:ptCount val="1"/>
                <c:pt idx="0">
                  <c:v>ミス</c:v>
                </c:pt>
              </c:strCache>
            </c:strRef>
          </c:tx>
          <c:spPr>
            <a:solidFill>
              <a:schemeClr val="accent4"/>
            </a:solidFill>
            <a:ln>
              <a:noFill/>
            </a:ln>
            <a:effectLst/>
          </c:spPr>
          <c:invertIfNegative val="0"/>
          <c:cat>
            <c:strRef>
              <c:f>'[Microsoft PowerPoint 内のグラフ]Sheet1'!$A$7:$A$9</c:f>
              <c:strCache>
                <c:ptCount val="3"/>
                <c:pt idx="0">
                  <c:v>Random</c:v>
                </c:pt>
                <c:pt idx="1">
                  <c:v>AlphaRandom</c:v>
                </c:pt>
                <c:pt idx="2">
                  <c:v>BetaRandom</c:v>
                </c:pt>
              </c:strCache>
            </c:strRef>
          </c:cat>
          <c:val>
            <c:numRef>
              <c:f>'[Microsoft PowerPoint 内のグラフ]Sheet1'!$E$7:$E$9</c:f>
              <c:numCache>
                <c:formatCode>General</c:formatCode>
                <c:ptCount val="3"/>
                <c:pt idx="0">
                  <c:v>0</c:v>
                </c:pt>
                <c:pt idx="1">
                  <c:v>0</c:v>
                </c:pt>
                <c:pt idx="2">
                  <c:v>0</c:v>
                </c:pt>
              </c:numCache>
            </c:numRef>
          </c:val>
          <c:extLst>
            <c:ext xmlns:c16="http://schemas.microsoft.com/office/drawing/2014/chart" uri="{C3380CC4-5D6E-409C-BE32-E72D297353CC}">
              <c16:uniqueId val="{00000003-8885-2F4E-A9F7-4CAFEA863B13}"/>
            </c:ext>
          </c:extLst>
        </c:ser>
        <c:dLbls>
          <c:showLegendKey val="0"/>
          <c:showVal val="0"/>
          <c:showCatName val="0"/>
          <c:showSerName val="0"/>
          <c:showPercent val="0"/>
          <c:showBubbleSize val="0"/>
        </c:dLbls>
        <c:gapWidth val="150"/>
        <c:overlap val="100"/>
        <c:axId val="956749648"/>
        <c:axId val="956312224"/>
      </c:barChart>
      <c:catAx>
        <c:axId val="95674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56312224"/>
        <c:crosses val="autoZero"/>
        <c:auto val="1"/>
        <c:lblAlgn val="ctr"/>
        <c:lblOffset val="100"/>
        <c:noMultiLvlLbl val="0"/>
      </c:catAx>
      <c:valAx>
        <c:axId val="95631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56749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Q</a:t>
            </a:r>
            <a:r>
              <a:rPr lang="ja-JP" altLang="en-US"/>
              <a:t>学習（３目並べ）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stacked"/>
        <c:varyColors val="0"/>
        <c:ser>
          <c:idx val="0"/>
          <c:order val="0"/>
          <c:tx>
            <c:strRef>
              <c:f>'[Microsoft PowerPoint 内のグラフ]Sheet1'!$B$13</c:f>
              <c:strCache>
                <c:ptCount val="1"/>
                <c:pt idx="0">
                  <c:v>勝ち</c:v>
                </c:pt>
              </c:strCache>
            </c:strRef>
          </c:tx>
          <c:spPr>
            <a:solidFill>
              <a:schemeClr val="accent1"/>
            </a:solidFill>
            <a:ln>
              <a:noFill/>
            </a:ln>
            <a:effectLst/>
          </c:spPr>
          <c:invertIfNegative val="0"/>
          <c:cat>
            <c:strRef>
              <c:f>'[Microsoft PowerPoint 内のグラフ]Sheet1'!$A$14:$A$16</c:f>
              <c:strCache>
                <c:ptCount val="3"/>
                <c:pt idx="0">
                  <c:v>Random</c:v>
                </c:pt>
                <c:pt idx="1">
                  <c:v>AlphaRandom</c:v>
                </c:pt>
                <c:pt idx="2">
                  <c:v>BetaRandom</c:v>
                </c:pt>
              </c:strCache>
            </c:strRef>
          </c:cat>
          <c:val>
            <c:numRef>
              <c:f>'[Microsoft PowerPoint 内のグラフ]Sheet1'!$B$14:$B$16</c:f>
              <c:numCache>
                <c:formatCode>General</c:formatCode>
                <c:ptCount val="3"/>
                <c:pt idx="0">
                  <c:v>890</c:v>
                </c:pt>
                <c:pt idx="1">
                  <c:v>786</c:v>
                </c:pt>
                <c:pt idx="2">
                  <c:v>909</c:v>
                </c:pt>
              </c:numCache>
            </c:numRef>
          </c:val>
          <c:extLst>
            <c:ext xmlns:c16="http://schemas.microsoft.com/office/drawing/2014/chart" uri="{C3380CC4-5D6E-409C-BE32-E72D297353CC}">
              <c16:uniqueId val="{00000000-11F0-3E41-9828-5E9E39C104BF}"/>
            </c:ext>
          </c:extLst>
        </c:ser>
        <c:ser>
          <c:idx val="1"/>
          <c:order val="1"/>
          <c:tx>
            <c:strRef>
              <c:f>'[Microsoft PowerPoint 内のグラフ]Sheet1'!$C$13</c:f>
              <c:strCache>
                <c:ptCount val="1"/>
                <c:pt idx="0">
                  <c:v>負け</c:v>
                </c:pt>
              </c:strCache>
            </c:strRef>
          </c:tx>
          <c:spPr>
            <a:solidFill>
              <a:schemeClr val="accent2"/>
            </a:solidFill>
            <a:ln>
              <a:noFill/>
            </a:ln>
            <a:effectLst/>
          </c:spPr>
          <c:invertIfNegative val="0"/>
          <c:cat>
            <c:strRef>
              <c:f>'[Microsoft PowerPoint 内のグラフ]Sheet1'!$A$14:$A$16</c:f>
              <c:strCache>
                <c:ptCount val="3"/>
                <c:pt idx="0">
                  <c:v>Random</c:v>
                </c:pt>
                <c:pt idx="1">
                  <c:v>AlphaRandom</c:v>
                </c:pt>
                <c:pt idx="2">
                  <c:v>BetaRandom</c:v>
                </c:pt>
              </c:strCache>
            </c:strRef>
          </c:cat>
          <c:val>
            <c:numRef>
              <c:f>'[Microsoft PowerPoint 内のグラフ]Sheet1'!$C$14:$C$16</c:f>
              <c:numCache>
                <c:formatCode>General</c:formatCode>
                <c:ptCount val="3"/>
                <c:pt idx="0">
                  <c:v>49</c:v>
                </c:pt>
                <c:pt idx="1">
                  <c:v>132</c:v>
                </c:pt>
                <c:pt idx="2">
                  <c:v>0</c:v>
                </c:pt>
              </c:numCache>
            </c:numRef>
          </c:val>
          <c:extLst>
            <c:ext xmlns:c16="http://schemas.microsoft.com/office/drawing/2014/chart" uri="{C3380CC4-5D6E-409C-BE32-E72D297353CC}">
              <c16:uniqueId val="{00000001-11F0-3E41-9828-5E9E39C104BF}"/>
            </c:ext>
          </c:extLst>
        </c:ser>
        <c:ser>
          <c:idx val="2"/>
          <c:order val="2"/>
          <c:tx>
            <c:strRef>
              <c:f>'[Microsoft PowerPoint 内のグラフ]Sheet1'!$D$13</c:f>
              <c:strCache>
                <c:ptCount val="1"/>
                <c:pt idx="0">
                  <c:v>引き分け</c:v>
                </c:pt>
              </c:strCache>
            </c:strRef>
          </c:tx>
          <c:spPr>
            <a:solidFill>
              <a:schemeClr val="accent3"/>
            </a:solidFill>
            <a:ln>
              <a:noFill/>
            </a:ln>
            <a:effectLst/>
          </c:spPr>
          <c:invertIfNegative val="0"/>
          <c:cat>
            <c:strRef>
              <c:f>'[Microsoft PowerPoint 内のグラフ]Sheet1'!$A$14:$A$16</c:f>
              <c:strCache>
                <c:ptCount val="3"/>
                <c:pt idx="0">
                  <c:v>Random</c:v>
                </c:pt>
                <c:pt idx="1">
                  <c:v>AlphaRandom</c:v>
                </c:pt>
                <c:pt idx="2">
                  <c:v>BetaRandom</c:v>
                </c:pt>
              </c:strCache>
            </c:strRef>
          </c:cat>
          <c:val>
            <c:numRef>
              <c:f>'[Microsoft PowerPoint 内のグラフ]Sheet1'!$D$14:$D$16</c:f>
              <c:numCache>
                <c:formatCode>General</c:formatCode>
                <c:ptCount val="3"/>
                <c:pt idx="0">
                  <c:v>61</c:v>
                </c:pt>
                <c:pt idx="1">
                  <c:v>82</c:v>
                </c:pt>
                <c:pt idx="2">
                  <c:v>91</c:v>
                </c:pt>
              </c:numCache>
            </c:numRef>
          </c:val>
          <c:extLst>
            <c:ext xmlns:c16="http://schemas.microsoft.com/office/drawing/2014/chart" uri="{C3380CC4-5D6E-409C-BE32-E72D297353CC}">
              <c16:uniqueId val="{00000002-11F0-3E41-9828-5E9E39C104BF}"/>
            </c:ext>
          </c:extLst>
        </c:ser>
        <c:ser>
          <c:idx val="3"/>
          <c:order val="3"/>
          <c:tx>
            <c:strRef>
              <c:f>'[Microsoft PowerPoint 内のグラフ]Sheet1'!$E$13</c:f>
              <c:strCache>
                <c:ptCount val="1"/>
                <c:pt idx="0">
                  <c:v>ミス</c:v>
                </c:pt>
              </c:strCache>
            </c:strRef>
          </c:tx>
          <c:spPr>
            <a:solidFill>
              <a:schemeClr val="accent4"/>
            </a:solidFill>
            <a:ln>
              <a:noFill/>
            </a:ln>
            <a:effectLst/>
          </c:spPr>
          <c:invertIfNegative val="0"/>
          <c:cat>
            <c:strRef>
              <c:f>'[Microsoft PowerPoint 内のグラフ]Sheet1'!$A$14:$A$16</c:f>
              <c:strCache>
                <c:ptCount val="3"/>
                <c:pt idx="0">
                  <c:v>Random</c:v>
                </c:pt>
                <c:pt idx="1">
                  <c:v>AlphaRandom</c:v>
                </c:pt>
                <c:pt idx="2">
                  <c:v>BetaRandom</c:v>
                </c:pt>
              </c:strCache>
            </c:strRef>
          </c:cat>
          <c:val>
            <c:numRef>
              <c:f>'[Microsoft PowerPoint 内のグラフ]Sheet1'!$E$14:$E$16</c:f>
              <c:numCache>
                <c:formatCode>General</c:formatCode>
                <c:ptCount val="3"/>
                <c:pt idx="0">
                  <c:v>0</c:v>
                </c:pt>
                <c:pt idx="1">
                  <c:v>0</c:v>
                </c:pt>
                <c:pt idx="2">
                  <c:v>0</c:v>
                </c:pt>
              </c:numCache>
            </c:numRef>
          </c:val>
          <c:extLst>
            <c:ext xmlns:c16="http://schemas.microsoft.com/office/drawing/2014/chart" uri="{C3380CC4-5D6E-409C-BE32-E72D297353CC}">
              <c16:uniqueId val="{00000003-11F0-3E41-9828-5E9E39C104BF}"/>
            </c:ext>
          </c:extLst>
        </c:ser>
        <c:dLbls>
          <c:showLegendKey val="0"/>
          <c:showVal val="0"/>
          <c:showCatName val="0"/>
          <c:showSerName val="0"/>
          <c:showPercent val="0"/>
          <c:showBubbleSize val="0"/>
        </c:dLbls>
        <c:gapWidth val="150"/>
        <c:overlap val="100"/>
        <c:axId val="956749648"/>
        <c:axId val="956312224"/>
      </c:barChart>
      <c:catAx>
        <c:axId val="95674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56312224"/>
        <c:crosses val="autoZero"/>
        <c:auto val="1"/>
        <c:lblAlgn val="ctr"/>
        <c:lblOffset val="100"/>
        <c:noMultiLvlLbl val="0"/>
      </c:catAx>
      <c:valAx>
        <c:axId val="95631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56749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Q</a:t>
            </a:r>
            <a:r>
              <a:rPr lang="ja-JP" altLang="en-US"/>
              <a:t>学習（４目並べ）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stacked"/>
        <c:varyColors val="0"/>
        <c:ser>
          <c:idx val="0"/>
          <c:order val="0"/>
          <c:tx>
            <c:strRef>
              <c:f>'[Microsoft PowerPoint 内のグラフ]Sheet1'!$B$18</c:f>
              <c:strCache>
                <c:ptCount val="1"/>
                <c:pt idx="0">
                  <c:v>勝ち</c:v>
                </c:pt>
              </c:strCache>
            </c:strRef>
          </c:tx>
          <c:spPr>
            <a:solidFill>
              <a:schemeClr val="accent1"/>
            </a:solidFill>
            <a:ln>
              <a:noFill/>
            </a:ln>
            <a:effectLst/>
          </c:spPr>
          <c:invertIfNegative val="0"/>
          <c:cat>
            <c:strRef>
              <c:f>'[Microsoft PowerPoint 内のグラフ]Sheet1'!$A$19:$A$21</c:f>
              <c:strCache>
                <c:ptCount val="3"/>
                <c:pt idx="0">
                  <c:v>Random</c:v>
                </c:pt>
                <c:pt idx="1">
                  <c:v>AlphaRandom</c:v>
                </c:pt>
                <c:pt idx="2">
                  <c:v>BetaRandom</c:v>
                </c:pt>
              </c:strCache>
            </c:strRef>
          </c:cat>
          <c:val>
            <c:numRef>
              <c:f>'[Microsoft PowerPoint 内のグラフ]Sheet1'!$B$19:$B$21</c:f>
              <c:numCache>
                <c:formatCode>General</c:formatCode>
                <c:ptCount val="3"/>
                <c:pt idx="0">
                  <c:v>466</c:v>
                </c:pt>
                <c:pt idx="1">
                  <c:v>150</c:v>
                </c:pt>
                <c:pt idx="2">
                  <c:v>12</c:v>
                </c:pt>
              </c:numCache>
            </c:numRef>
          </c:val>
          <c:extLst>
            <c:ext xmlns:c16="http://schemas.microsoft.com/office/drawing/2014/chart" uri="{C3380CC4-5D6E-409C-BE32-E72D297353CC}">
              <c16:uniqueId val="{00000000-8B42-BA4F-8DC8-B68314FC03F5}"/>
            </c:ext>
          </c:extLst>
        </c:ser>
        <c:ser>
          <c:idx val="1"/>
          <c:order val="1"/>
          <c:tx>
            <c:strRef>
              <c:f>'[Microsoft PowerPoint 内のグラフ]Sheet1'!$C$18</c:f>
              <c:strCache>
                <c:ptCount val="1"/>
                <c:pt idx="0">
                  <c:v>負け</c:v>
                </c:pt>
              </c:strCache>
            </c:strRef>
          </c:tx>
          <c:spPr>
            <a:solidFill>
              <a:schemeClr val="accent2"/>
            </a:solidFill>
            <a:ln>
              <a:noFill/>
            </a:ln>
            <a:effectLst/>
          </c:spPr>
          <c:invertIfNegative val="0"/>
          <c:cat>
            <c:strRef>
              <c:f>'[Microsoft PowerPoint 内のグラフ]Sheet1'!$A$19:$A$21</c:f>
              <c:strCache>
                <c:ptCount val="3"/>
                <c:pt idx="0">
                  <c:v>Random</c:v>
                </c:pt>
                <c:pt idx="1">
                  <c:v>AlphaRandom</c:v>
                </c:pt>
                <c:pt idx="2">
                  <c:v>BetaRandom</c:v>
                </c:pt>
              </c:strCache>
            </c:strRef>
          </c:cat>
          <c:val>
            <c:numRef>
              <c:f>'[Microsoft PowerPoint 内のグラフ]Sheet1'!$C$19:$C$21</c:f>
              <c:numCache>
                <c:formatCode>General</c:formatCode>
                <c:ptCount val="3"/>
                <c:pt idx="0">
                  <c:v>454</c:v>
                </c:pt>
                <c:pt idx="1">
                  <c:v>828</c:v>
                </c:pt>
                <c:pt idx="2">
                  <c:v>942</c:v>
                </c:pt>
              </c:numCache>
            </c:numRef>
          </c:val>
          <c:extLst>
            <c:ext xmlns:c16="http://schemas.microsoft.com/office/drawing/2014/chart" uri="{C3380CC4-5D6E-409C-BE32-E72D297353CC}">
              <c16:uniqueId val="{00000001-8B42-BA4F-8DC8-B68314FC03F5}"/>
            </c:ext>
          </c:extLst>
        </c:ser>
        <c:ser>
          <c:idx val="2"/>
          <c:order val="2"/>
          <c:tx>
            <c:strRef>
              <c:f>'[Microsoft PowerPoint 内のグラフ]Sheet1'!$D$18</c:f>
              <c:strCache>
                <c:ptCount val="1"/>
                <c:pt idx="0">
                  <c:v>引き分け</c:v>
                </c:pt>
              </c:strCache>
            </c:strRef>
          </c:tx>
          <c:spPr>
            <a:solidFill>
              <a:schemeClr val="accent3"/>
            </a:solidFill>
            <a:ln>
              <a:noFill/>
            </a:ln>
            <a:effectLst/>
          </c:spPr>
          <c:invertIfNegative val="0"/>
          <c:cat>
            <c:strRef>
              <c:f>'[Microsoft PowerPoint 内のグラフ]Sheet1'!$A$19:$A$21</c:f>
              <c:strCache>
                <c:ptCount val="3"/>
                <c:pt idx="0">
                  <c:v>Random</c:v>
                </c:pt>
                <c:pt idx="1">
                  <c:v>AlphaRandom</c:v>
                </c:pt>
                <c:pt idx="2">
                  <c:v>BetaRandom</c:v>
                </c:pt>
              </c:strCache>
            </c:strRef>
          </c:cat>
          <c:val>
            <c:numRef>
              <c:f>'[Microsoft PowerPoint 内のグラフ]Sheet1'!$D$19:$D$21</c:f>
              <c:numCache>
                <c:formatCode>General</c:formatCode>
                <c:ptCount val="3"/>
                <c:pt idx="0">
                  <c:v>80</c:v>
                </c:pt>
                <c:pt idx="1">
                  <c:v>22</c:v>
                </c:pt>
                <c:pt idx="2">
                  <c:v>46</c:v>
                </c:pt>
              </c:numCache>
            </c:numRef>
          </c:val>
          <c:extLst>
            <c:ext xmlns:c16="http://schemas.microsoft.com/office/drawing/2014/chart" uri="{C3380CC4-5D6E-409C-BE32-E72D297353CC}">
              <c16:uniqueId val="{00000002-8B42-BA4F-8DC8-B68314FC03F5}"/>
            </c:ext>
          </c:extLst>
        </c:ser>
        <c:ser>
          <c:idx val="3"/>
          <c:order val="3"/>
          <c:tx>
            <c:strRef>
              <c:f>'[Microsoft PowerPoint 内のグラフ]Sheet1'!$E$18</c:f>
              <c:strCache>
                <c:ptCount val="1"/>
                <c:pt idx="0">
                  <c:v>ミス</c:v>
                </c:pt>
              </c:strCache>
            </c:strRef>
          </c:tx>
          <c:spPr>
            <a:solidFill>
              <a:schemeClr val="accent4"/>
            </a:solidFill>
            <a:ln>
              <a:noFill/>
            </a:ln>
            <a:effectLst/>
          </c:spPr>
          <c:invertIfNegative val="0"/>
          <c:cat>
            <c:strRef>
              <c:f>'[Microsoft PowerPoint 内のグラフ]Sheet1'!$A$19:$A$21</c:f>
              <c:strCache>
                <c:ptCount val="3"/>
                <c:pt idx="0">
                  <c:v>Random</c:v>
                </c:pt>
                <c:pt idx="1">
                  <c:v>AlphaRandom</c:v>
                </c:pt>
                <c:pt idx="2">
                  <c:v>BetaRandom</c:v>
                </c:pt>
              </c:strCache>
            </c:strRef>
          </c:cat>
          <c:val>
            <c:numRef>
              <c:f>'[Microsoft PowerPoint 内のグラフ]Sheet1'!$E$19:$E$21</c:f>
              <c:numCache>
                <c:formatCode>General</c:formatCode>
                <c:ptCount val="3"/>
                <c:pt idx="0">
                  <c:v>0</c:v>
                </c:pt>
                <c:pt idx="1">
                  <c:v>0</c:v>
                </c:pt>
                <c:pt idx="2">
                  <c:v>0</c:v>
                </c:pt>
              </c:numCache>
            </c:numRef>
          </c:val>
          <c:extLst>
            <c:ext xmlns:c16="http://schemas.microsoft.com/office/drawing/2014/chart" uri="{C3380CC4-5D6E-409C-BE32-E72D297353CC}">
              <c16:uniqueId val="{00000003-8B42-BA4F-8DC8-B68314FC03F5}"/>
            </c:ext>
          </c:extLst>
        </c:ser>
        <c:dLbls>
          <c:showLegendKey val="0"/>
          <c:showVal val="0"/>
          <c:showCatName val="0"/>
          <c:showSerName val="0"/>
          <c:showPercent val="0"/>
          <c:showBubbleSize val="0"/>
        </c:dLbls>
        <c:gapWidth val="150"/>
        <c:overlap val="100"/>
        <c:axId val="956749648"/>
        <c:axId val="956312224"/>
      </c:barChart>
      <c:catAx>
        <c:axId val="95674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56312224"/>
        <c:crosses val="autoZero"/>
        <c:auto val="1"/>
        <c:lblAlgn val="ctr"/>
        <c:lblOffset val="100"/>
        <c:noMultiLvlLbl val="0"/>
      </c:catAx>
      <c:valAx>
        <c:axId val="95631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56749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Q</a:t>
            </a:r>
            <a:r>
              <a:rPr lang="ja-JP" altLang="en-US"/>
              <a:t>学習（５目並べ）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stacked"/>
        <c:varyColors val="0"/>
        <c:ser>
          <c:idx val="0"/>
          <c:order val="0"/>
          <c:tx>
            <c:strRef>
              <c:f>Sheet1!$B$1</c:f>
              <c:strCache>
                <c:ptCount val="1"/>
                <c:pt idx="0">
                  <c:v>勝ち</c:v>
                </c:pt>
              </c:strCache>
            </c:strRef>
          </c:tx>
          <c:spPr>
            <a:solidFill>
              <a:schemeClr val="accent1"/>
            </a:solidFill>
            <a:ln>
              <a:noFill/>
            </a:ln>
            <a:effectLst/>
          </c:spPr>
          <c:invertIfNegative val="0"/>
          <c:cat>
            <c:strRef>
              <c:f>Sheet1!$A$2:$A$4</c:f>
              <c:strCache>
                <c:ptCount val="3"/>
                <c:pt idx="0">
                  <c:v>Random</c:v>
                </c:pt>
                <c:pt idx="1">
                  <c:v>AlphaRandom</c:v>
                </c:pt>
                <c:pt idx="2">
                  <c:v>BetaRandom</c:v>
                </c:pt>
              </c:strCache>
            </c:strRef>
          </c:cat>
          <c:val>
            <c:numRef>
              <c:f>Sheet1!$B$2:$B$4</c:f>
              <c:numCache>
                <c:formatCode>General</c:formatCode>
                <c:ptCount val="3"/>
                <c:pt idx="0">
                  <c:v>436</c:v>
                </c:pt>
                <c:pt idx="1">
                  <c:v>158</c:v>
                </c:pt>
                <c:pt idx="2">
                  <c:v>7</c:v>
                </c:pt>
              </c:numCache>
            </c:numRef>
          </c:val>
          <c:extLst>
            <c:ext xmlns:c16="http://schemas.microsoft.com/office/drawing/2014/chart" uri="{C3380CC4-5D6E-409C-BE32-E72D297353CC}">
              <c16:uniqueId val="{00000000-36A2-084B-B7D8-02E578A4318E}"/>
            </c:ext>
          </c:extLst>
        </c:ser>
        <c:ser>
          <c:idx val="1"/>
          <c:order val="1"/>
          <c:tx>
            <c:strRef>
              <c:f>Sheet1!$C$1</c:f>
              <c:strCache>
                <c:ptCount val="1"/>
                <c:pt idx="0">
                  <c:v>負け</c:v>
                </c:pt>
              </c:strCache>
            </c:strRef>
          </c:tx>
          <c:spPr>
            <a:solidFill>
              <a:schemeClr val="accent2"/>
            </a:solidFill>
            <a:ln>
              <a:noFill/>
            </a:ln>
            <a:effectLst/>
          </c:spPr>
          <c:invertIfNegative val="0"/>
          <c:cat>
            <c:strRef>
              <c:f>Sheet1!$A$2:$A$4</c:f>
              <c:strCache>
                <c:ptCount val="3"/>
                <c:pt idx="0">
                  <c:v>Random</c:v>
                </c:pt>
                <c:pt idx="1">
                  <c:v>AlphaRandom</c:v>
                </c:pt>
                <c:pt idx="2">
                  <c:v>BetaRandom</c:v>
                </c:pt>
              </c:strCache>
            </c:strRef>
          </c:cat>
          <c:val>
            <c:numRef>
              <c:f>Sheet1!$C$2:$C$4</c:f>
              <c:numCache>
                <c:formatCode>General</c:formatCode>
                <c:ptCount val="3"/>
                <c:pt idx="0">
                  <c:v>479</c:v>
                </c:pt>
                <c:pt idx="1">
                  <c:v>812</c:v>
                </c:pt>
                <c:pt idx="2">
                  <c:v>910</c:v>
                </c:pt>
              </c:numCache>
            </c:numRef>
          </c:val>
          <c:extLst>
            <c:ext xmlns:c16="http://schemas.microsoft.com/office/drawing/2014/chart" uri="{C3380CC4-5D6E-409C-BE32-E72D297353CC}">
              <c16:uniqueId val="{00000001-36A2-084B-B7D8-02E578A4318E}"/>
            </c:ext>
          </c:extLst>
        </c:ser>
        <c:ser>
          <c:idx val="2"/>
          <c:order val="2"/>
          <c:tx>
            <c:strRef>
              <c:f>Sheet1!$D$1</c:f>
              <c:strCache>
                <c:ptCount val="1"/>
                <c:pt idx="0">
                  <c:v>引き分け</c:v>
                </c:pt>
              </c:strCache>
            </c:strRef>
          </c:tx>
          <c:spPr>
            <a:solidFill>
              <a:schemeClr val="accent3"/>
            </a:solidFill>
            <a:ln>
              <a:noFill/>
            </a:ln>
            <a:effectLst/>
          </c:spPr>
          <c:invertIfNegative val="0"/>
          <c:cat>
            <c:strRef>
              <c:f>Sheet1!$A$2:$A$4</c:f>
              <c:strCache>
                <c:ptCount val="3"/>
                <c:pt idx="0">
                  <c:v>Random</c:v>
                </c:pt>
                <c:pt idx="1">
                  <c:v>AlphaRandom</c:v>
                </c:pt>
                <c:pt idx="2">
                  <c:v>BetaRandom</c:v>
                </c:pt>
              </c:strCache>
            </c:strRef>
          </c:cat>
          <c:val>
            <c:numRef>
              <c:f>Sheet1!$D$2:$D$4</c:f>
              <c:numCache>
                <c:formatCode>General</c:formatCode>
                <c:ptCount val="3"/>
                <c:pt idx="0">
                  <c:v>85</c:v>
                </c:pt>
                <c:pt idx="1">
                  <c:v>30</c:v>
                </c:pt>
                <c:pt idx="2">
                  <c:v>83</c:v>
                </c:pt>
              </c:numCache>
            </c:numRef>
          </c:val>
          <c:extLst>
            <c:ext xmlns:c16="http://schemas.microsoft.com/office/drawing/2014/chart" uri="{C3380CC4-5D6E-409C-BE32-E72D297353CC}">
              <c16:uniqueId val="{00000002-36A2-084B-B7D8-02E578A4318E}"/>
            </c:ext>
          </c:extLst>
        </c:ser>
        <c:ser>
          <c:idx val="3"/>
          <c:order val="3"/>
          <c:tx>
            <c:strRef>
              <c:f>Sheet1!$E$1</c:f>
              <c:strCache>
                <c:ptCount val="1"/>
                <c:pt idx="0">
                  <c:v>ミス</c:v>
                </c:pt>
              </c:strCache>
            </c:strRef>
          </c:tx>
          <c:spPr>
            <a:solidFill>
              <a:schemeClr val="accent4"/>
            </a:solidFill>
            <a:ln>
              <a:noFill/>
            </a:ln>
            <a:effectLst/>
          </c:spPr>
          <c:invertIfNegative val="0"/>
          <c:cat>
            <c:strRef>
              <c:f>Sheet1!$A$2:$A$4</c:f>
              <c:strCache>
                <c:ptCount val="3"/>
                <c:pt idx="0">
                  <c:v>Random</c:v>
                </c:pt>
                <c:pt idx="1">
                  <c:v>AlphaRandom</c:v>
                </c:pt>
                <c:pt idx="2">
                  <c:v>BetaRandom</c:v>
                </c:pt>
              </c:strCache>
            </c:strRef>
          </c:cat>
          <c:val>
            <c:numRef>
              <c:f>Sheet1!$E$2:$E$4</c:f>
              <c:numCache>
                <c:formatCode>General</c:formatCode>
                <c:ptCount val="3"/>
                <c:pt idx="0">
                  <c:v>0</c:v>
                </c:pt>
                <c:pt idx="1">
                  <c:v>0</c:v>
                </c:pt>
                <c:pt idx="2">
                  <c:v>0</c:v>
                </c:pt>
              </c:numCache>
            </c:numRef>
          </c:val>
          <c:extLst>
            <c:ext xmlns:c16="http://schemas.microsoft.com/office/drawing/2014/chart" uri="{C3380CC4-5D6E-409C-BE32-E72D297353CC}">
              <c16:uniqueId val="{00000003-36A2-084B-B7D8-02E578A4318E}"/>
            </c:ext>
          </c:extLst>
        </c:ser>
        <c:dLbls>
          <c:showLegendKey val="0"/>
          <c:showVal val="0"/>
          <c:showCatName val="0"/>
          <c:showSerName val="0"/>
          <c:showPercent val="0"/>
          <c:showBubbleSize val="0"/>
        </c:dLbls>
        <c:gapWidth val="150"/>
        <c:overlap val="100"/>
        <c:axId val="970513520"/>
        <c:axId val="965531824"/>
      </c:barChart>
      <c:catAx>
        <c:axId val="970513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65531824"/>
        <c:crosses val="autoZero"/>
        <c:auto val="1"/>
        <c:lblAlgn val="ctr"/>
        <c:lblOffset val="100"/>
        <c:noMultiLvlLbl val="0"/>
      </c:catAx>
      <c:valAx>
        <c:axId val="96553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70513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DQN</a:t>
            </a:r>
            <a:r>
              <a:rPr lang="ja-JP" altLang="en-US"/>
              <a:t>（３目並べ）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stacked"/>
        <c:varyColors val="0"/>
        <c:ser>
          <c:idx val="0"/>
          <c:order val="0"/>
          <c:tx>
            <c:strRef>
              <c:f>Sheet1!$B$9</c:f>
              <c:strCache>
                <c:ptCount val="1"/>
                <c:pt idx="0">
                  <c:v>勝ち</c:v>
                </c:pt>
              </c:strCache>
            </c:strRef>
          </c:tx>
          <c:spPr>
            <a:solidFill>
              <a:schemeClr val="accent1"/>
            </a:solidFill>
            <a:ln>
              <a:noFill/>
            </a:ln>
            <a:effectLst/>
          </c:spPr>
          <c:invertIfNegative val="0"/>
          <c:cat>
            <c:strRef>
              <c:f>Sheet1!$A$10:$A$12</c:f>
              <c:strCache>
                <c:ptCount val="3"/>
                <c:pt idx="0">
                  <c:v>Random</c:v>
                </c:pt>
                <c:pt idx="1">
                  <c:v>AlphaRandom</c:v>
                </c:pt>
                <c:pt idx="2">
                  <c:v>BetaRandom</c:v>
                </c:pt>
              </c:strCache>
            </c:strRef>
          </c:cat>
          <c:val>
            <c:numRef>
              <c:f>Sheet1!$B$10:$B$12</c:f>
              <c:numCache>
                <c:formatCode>General</c:formatCode>
                <c:ptCount val="3"/>
                <c:pt idx="0">
                  <c:v>840</c:v>
                </c:pt>
                <c:pt idx="1">
                  <c:v>635</c:v>
                </c:pt>
                <c:pt idx="2">
                  <c:v>94</c:v>
                </c:pt>
              </c:numCache>
            </c:numRef>
          </c:val>
          <c:extLst>
            <c:ext xmlns:c16="http://schemas.microsoft.com/office/drawing/2014/chart" uri="{C3380CC4-5D6E-409C-BE32-E72D297353CC}">
              <c16:uniqueId val="{00000000-4929-4D43-8484-CCF2AC1FA291}"/>
            </c:ext>
          </c:extLst>
        </c:ser>
        <c:ser>
          <c:idx val="1"/>
          <c:order val="1"/>
          <c:tx>
            <c:strRef>
              <c:f>Sheet1!$C$9</c:f>
              <c:strCache>
                <c:ptCount val="1"/>
                <c:pt idx="0">
                  <c:v>負け</c:v>
                </c:pt>
              </c:strCache>
            </c:strRef>
          </c:tx>
          <c:spPr>
            <a:solidFill>
              <a:schemeClr val="accent2"/>
            </a:solidFill>
            <a:ln>
              <a:noFill/>
            </a:ln>
            <a:effectLst/>
          </c:spPr>
          <c:invertIfNegative val="0"/>
          <c:cat>
            <c:strRef>
              <c:f>Sheet1!$A$10:$A$12</c:f>
              <c:strCache>
                <c:ptCount val="3"/>
                <c:pt idx="0">
                  <c:v>Random</c:v>
                </c:pt>
                <c:pt idx="1">
                  <c:v>AlphaRandom</c:v>
                </c:pt>
                <c:pt idx="2">
                  <c:v>BetaRandom</c:v>
                </c:pt>
              </c:strCache>
            </c:strRef>
          </c:cat>
          <c:val>
            <c:numRef>
              <c:f>Sheet1!$C$10:$C$12</c:f>
              <c:numCache>
                <c:formatCode>General</c:formatCode>
                <c:ptCount val="3"/>
                <c:pt idx="0">
                  <c:v>138</c:v>
                </c:pt>
                <c:pt idx="1">
                  <c:v>351</c:v>
                </c:pt>
                <c:pt idx="2">
                  <c:v>772</c:v>
                </c:pt>
              </c:numCache>
            </c:numRef>
          </c:val>
          <c:extLst>
            <c:ext xmlns:c16="http://schemas.microsoft.com/office/drawing/2014/chart" uri="{C3380CC4-5D6E-409C-BE32-E72D297353CC}">
              <c16:uniqueId val="{00000001-4929-4D43-8484-CCF2AC1FA291}"/>
            </c:ext>
          </c:extLst>
        </c:ser>
        <c:ser>
          <c:idx val="2"/>
          <c:order val="2"/>
          <c:tx>
            <c:strRef>
              <c:f>Sheet1!$D$9</c:f>
              <c:strCache>
                <c:ptCount val="1"/>
                <c:pt idx="0">
                  <c:v>引き分け</c:v>
                </c:pt>
              </c:strCache>
            </c:strRef>
          </c:tx>
          <c:spPr>
            <a:solidFill>
              <a:schemeClr val="accent3"/>
            </a:solidFill>
            <a:ln>
              <a:noFill/>
            </a:ln>
            <a:effectLst/>
          </c:spPr>
          <c:invertIfNegative val="0"/>
          <c:cat>
            <c:strRef>
              <c:f>Sheet1!$A$10:$A$12</c:f>
              <c:strCache>
                <c:ptCount val="3"/>
                <c:pt idx="0">
                  <c:v>Random</c:v>
                </c:pt>
                <c:pt idx="1">
                  <c:v>AlphaRandom</c:v>
                </c:pt>
                <c:pt idx="2">
                  <c:v>BetaRandom</c:v>
                </c:pt>
              </c:strCache>
            </c:strRef>
          </c:cat>
          <c:val>
            <c:numRef>
              <c:f>Sheet1!$D$10:$D$12</c:f>
              <c:numCache>
                <c:formatCode>General</c:formatCode>
                <c:ptCount val="3"/>
                <c:pt idx="0">
                  <c:v>32</c:v>
                </c:pt>
                <c:pt idx="1">
                  <c:v>24</c:v>
                </c:pt>
                <c:pt idx="2">
                  <c:v>144</c:v>
                </c:pt>
              </c:numCache>
            </c:numRef>
          </c:val>
          <c:extLst>
            <c:ext xmlns:c16="http://schemas.microsoft.com/office/drawing/2014/chart" uri="{C3380CC4-5D6E-409C-BE32-E72D297353CC}">
              <c16:uniqueId val="{00000002-4929-4D43-8484-CCF2AC1FA291}"/>
            </c:ext>
          </c:extLst>
        </c:ser>
        <c:ser>
          <c:idx val="3"/>
          <c:order val="3"/>
          <c:tx>
            <c:strRef>
              <c:f>Sheet1!$E$9</c:f>
              <c:strCache>
                <c:ptCount val="1"/>
                <c:pt idx="0">
                  <c:v>ミス</c:v>
                </c:pt>
              </c:strCache>
            </c:strRef>
          </c:tx>
          <c:spPr>
            <a:solidFill>
              <a:schemeClr val="accent4"/>
            </a:solidFill>
            <a:ln>
              <a:noFill/>
            </a:ln>
            <a:effectLst/>
          </c:spPr>
          <c:invertIfNegative val="0"/>
          <c:cat>
            <c:strRef>
              <c:f>Sheet1!$A$10:$A$12</c:f>
              <c:strCache>
                <c:ptCount val="3"/>
                <c:pt idx="0">
                  <c:v>Random</c:v>
                </c:pt>
                <c:pt idx="1">
                  <c:v>AlphaRandom</c:v>
                </c:pt>
                <c:pt idx="2">
                  <c:v>BetaRandom</c:v>
                </c:pt>
              </c:strCache>
            </c:strRef>
          </c:cat>
          <c:val>
            <c:numRef>
              <c:f>Sheet1!$E$10:$E$12</c:f>
              <c:numCache>
                <c:formatCode>General</c:formatCode>
                <c:ptCount val="3"/>
                <c:pt idx="0">
                  <c:v>0</c:v>
                </c:pt>
                <c:pt idx="1">
                  <c:v>0</c:v>
                </c:pt>
                <c:pt idx="2">
                  <c:v>0</c:v>
                </c:pt>
              </c:numCache>
            </c:numRef>
          </c:val>
          <c:extLst>
            <c:ext xmlns:c16="http://schemas.microsoft.com/office/drawing/2014/chart" uri="{C3380CC4-5D6E-409C-BE32-E72D297353CC}">
              <c16:uniqueId val="{00000003-4929-4D43-8484-CCF2AC1FA291}"/>
            </c:ext>
          </c:extLst>
        </c:ser>
        <c:dLbls>
          <c:showLegendKey val="0"/>
          <c:showVal val="0"/>
          <c:showCatName val="0"/>
          <c:showSerName val="0"/>
          <c:showPercent val="0"/>
          <c:showBubbleSize val="0"/>
        </c:dLbls>
        <c:gapWidth val="150"/>
        <c:overlap val="100"/>
        <c:axId val="989169232"/>
        <c:axId val="972600896"/>
      </c:barChart>
      <c:catAx>
        <c:axId val="98916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72600896"/>
        <c:crosses val="autoZero"/>
        <c:auto val="1"/>
        <c:lblAlgn val="ctr"/>
        <c:lblOffset val="100"/>
        <c:noMultiLvlLbl val="0"/>
      </c:catAx>
      <c:valAx>
        <c:axId val="972600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89169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DQN</a:t>
            </a:r>
            <a:r>
              <a:rPr lang="ja-JP" altLang="en-US"/>
              <a:t>（４目並べ）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stacked"/>
        <c:varyColors val="0"/>
        <c:ser>
          <c:idx val="0"/>
          <c:order val="0"/>
          <c:tx>
            <c:strRef>
              <c:f>Sheet1!$B$14</c:f>
              <c:strCache>
                <c:ptCount val="1"/>
                <c:pt idx="0">
                  <c:v>勝ち</c:v>
                </c:pt>
              </c:strCache>
            </c:strRef>
          </c:tx>
          <c:spPr>
            <a:solidFill>
              <a:schemeClr val="accent1"/>
            </a:solidFill>
            <a:ln>
              <a:noFill/>
            </a:ln>
            <a:effectLst/>
          </c:spPr>
          <c:invertIfNegative val="0"/>
          <c:cat>
            <c:strRef>
              <c:f>Sheet1!$A$15:$A$17</c:f>
              <c:strCache>
                <c:ptCount val="3"/>
                <c:pt idx="0">
                  <c:v>Random</c:v>
                </c:pt>
                <c:pt idx="1">
                  <c:v>AlphaRandom</c:v>
                </c:pt>
                <c:pt idx="2">
                  <c:v>BetaRandom</c:v>
                </c:pt>
              </c:strCache>
            </c:strRef>
          </c:cat>
          <c:val>
            <c:numRef>
              <c:f>Sheet1!$B$15:$B$17</c:f>
              <c:numCache>
                <c:formatCode>General</c:formatCode>
                <c:ptCount val="3"/>
                <c:pt idx="0">
                  <c:v>820</c:v>
                </c:pt>
                <c:pt idx="1">
                  <c:v>716</c:v>
                </c:pt>
                <c:pt idx="2">
                  <c:v>242</c:v>
                </c:pt>
              </c:numCache>
            </c:numRef>
          </c:val>
          <c:extLst>
            <c:ext xmlns:c16="http://schemas.microsoft.com/office/drawing/2014/chart" uri="{C3380CC4-5D6E-409C-BE32-E72D297353CC}">
              <c16:uniqueId val="{00000000-659F-F64C-9343-1629C2080ECC}"/>
            </c:ext>
          </c:extLst>
        </c:ser>
        <c:ser>
          <c:idx val="1"/>
          <c:order val="1"/>
          <c:tx>
            <c:strRef>
              <c:f>Sheet1!$C$14</c:f>
              <c:strCache>
                <c:ptCount val="1"/>
                <c:pt idx="0">
                  <c:v>負け</c:v>
                </c:pt>
              </c:strCache>
            </c:strRef>
          </c:tx>
          <c:spPr>
            <a:solidFill>
              <a:schemeClr val="accent2"/>
            </a:solidFill>
            <a:ln>
              <a:noFill/>
            </a:ln>
            <a:effectLst/>
          </c:spPr>
          <c:invertIfNegative val="0"/>
          <c:cat>
            <c:strRef>
              <c:f>Sheet1!$A$15:$A$17</c:f>
              <c:strCache>
                <c:ptCount val="3"/>
                <c:pt idx="0">
                  <c:v>Random</c:v>
                </c:pt>
                <c:pt idx="1">
                  <c:v>AlphaRandom</c:v>
                </c:pt>
                <c:pt idx="2">
                  <c:v>BetaRandom</c:v>
                </c:pt>
              </c:strCache>
            </c:strRef>
          </c:cat>
          <c:val>
            <c:numRef>
              <c:f>Sheet1!$C$15:$C$17</c:f>
              <c:numCache>
                <c:formatCode>General</c:formatCode>
                <c:ptCount val="3"/>
                <c:pt idx="0">
                  <c:v>29</c:v>
                </c:pt>
                <c:pt idx="1">
                  <c:v>150</c:v>
                </c:pt>
                <c:pt idx="2">
                  <c:v>325</c:v>
                </c:pt>
              </c:numCache>
            </c:numRef>
          </c:val>
          <c:extLst>
            <c:ext xmlns:c16="http://schemas.microsoft.com/office/drawing/2014/chart" uri="{C3380CC4-5D6E-409C-BE32-E72D297353CC}">
              <c16:uniqueId val="{00000001-659F-F64C-9343-1629C2080ECC}"/>
            </c:ext>
          </c:extLst>
        </c:ser>
        <c:ser>
          <c:idx val="2"/>
          <c:order val="2"/>
          <c:tx>
            <c:strRef>
              <c:f>Sheet1!$D$14</c:f>
              <c:strCache>
                <c:ptCount val="1"/>
                <c:pt idx="0">
                  <c:v>引き分け</c:v>
                </c:pt>
              </c:strCache>
            </c:strRef>
          </c:tx>
          <c:spPr>
            <a:solidFill>
              <a:schemeClr val="accent3"/>
            </a:solidFill>
            <a:ln>
              <a:noFill/>
            </a:ln>
            <a:effectLst/>
          </c:spPr>
          <c:invertIfNegative val="0"/>
          <c:cat>
            <c:strRef>
              <c:f>Sheet1!$A$15:$A$17</c:f>
              <c:strCache>
                <c:ptCount val="3"/>
                <c:pt idx="0">
                  <c:v>Random</c:v>
                </c:pt>
                <c:pt idx="1">
                  <c:v>AlphaRandom</c:v>
                </c:pt>
                <c:pt idx="2">
                  <c:v>BetaRandom</c:v>
                </c:pt>
              </c:strCache>
            </c:strRef>
          </c:cat>
          <c:val>
            <c:numRef>
              <c:f>Sheet1!$D$15:$D$17</c:f>
              <c:numCache>
                <c:formatCode>General</c:formatCode>
                <c:ptCount val="3"/>
                <c:pt idx="0">
                  <c:v>0</c:v>
                </c:pt>
                <c:pt idx="1">
                  <c:v>0</c:v>
                </c:pt>
                <c:pt idx="2">
                  <c:v>0</c:v>
                </c:pt>
              </c:numCache>
            </c:numRef>
          </c:val>
          <c:extLst>
            <c:ext xmlns:c16="http://schemas.microsoft.com/office/drawing/2014/chart" uri="{C3380CC4-5D6E-409C-BE32-E72D297353CC}">
              <c16:uniqueId val="{00000002-659F-F64C-9343-1629C2080ECC}"/>
            </c:ext>
          </c:extLst>
        </c:ser>
        <c:ser>
          <c:idx val="3"/>
          <c:order val="3"/>
          <c:tx>
            <c:strRef>
              <c:f>Sheet1!$E$14</c:f>
              <c:strCache>
                <c:ptCount val="1"/>
                <c:pt idx="0">
                  <c:v>ミス</c:v>
                </c:pt>
              </c:strCache>
            </c:strRef>
          </c:tx>
          <c:spPr>
            <a:solidFill>
              <a:schemeClr val="accent4"/>
            </a:solidFill>
            <a:ln>
              <a:noFill/>
            </a:ln>
            <a:effectLst/>
          </c:spPr>
          <c:invertIfNegative val="0"/>
          <c:cat>
            <c:strRef>
              <c:f>Sheet1!$A$15:$A$17</c:f>
              <c:strCache>
                <c:ptCount val="3"/>
                <c:pt idx="0">
                  <c:v>Random</c:v>
                </c:pt>
                <c:pt idx="1">
                  <c:v>AlphaRandom</c:v>
                </c:pt>
                <c:pt idx="2">
                  <c:v>BetaRandom</c:v>
                </c:pt>
              </c:strCache>
            </c:strRef>
          </c:cat>
          <c:val>
            <c:numRef>
              <c:f>Sheet1!$E$15:$E$17</c:f>
              <c:numCache>
                <c:formatCode>General</c:formatCode>
                <c:ptCount val="3"/>
                <c:pt idx="0">
                  <c:v>161</c:v>
                </c:pt>
                <c:pt idx="1">
                  <c:v>144</c:v>
                </c:pt>
                <c:pt idx="2">
                  <c:v>443</c:v>
                </c:pt>
              </c:numCache>
            </c:numRef>
          </c:val>
          <c:extLst>
            <c:ext xmlns:c16="http://schemas.microsoft.com/office/drawing/2014/chart" uri="{C3380CC4-5D6E-409C-BE32-E72D297353CC}">
              <c16:uniqueId val="{00000003-659F-F64C-9343-1629C2080ECC}"/>
            </c:ext>
          </c:extLst>
        </c:ser>
        <c:dLbls>
          <c:showLegendKey val="0"/>
          <c:showVal val="0"/>
          <c:showCatName val="0"/>
          <c:showSerName val="0"/>
          <c:showPercent val="0"/>
          <c:showBubbleSize val="0"/>
        </c:dLbls>
        <c:gapWidth val="150"/>
        <c:overlap val="100"/>
        <c:axId val="985046688"/>
        <c:axId val="987283536"/>
      </c:barChart>
      <c:catAx>
        <c:axId val="985046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87283536"/>
        <c:crosses val="autoZero"/>
        <c:auto val="1"/>
        <c:lblAlgn val="ctr"/>
        <c:lblOffset val="100"/>
        <c:noMultiLvlLbl val="0"/>
      </c:catAx>
      <c:valAx>
        <c:axId val="98728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85046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DQN</a:t>
            </a:r>
            <a:r>
              <a:rPr lang="ja-JP" altLang="en-US"/>
              <a:t>（５目並べ）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stacked"/>
        <c:varyColors val="0"/>
        <c:ser>
          <c:idx val="0"/>
          <c:order val="0"/>
          <c:tx>
            <c:strRef>
              <c:f>Sheet1!$B$19</c:f>
              <c:strCache>
                <c:ptCount val="1"/>
                <c:pt idx="0">
                  <c:v>勝ち</c:v>
                </c:pt>
              </c:strCache>
            </c:strRef>
          </c:tx>
          <c:spPr>
            <a:solidFill>
              <a:schemeClr val="accent1"/>
            </a:solidFill>
            <a:ln>
              <a:noFill/>
            </a:ln>
            <a:effectLst/>
          </c:spPr>
          <c:invertIfNegative val="0"/>
          <c:cat>
            <c:strRef>
              <c:f>Sheet1!$A$20:$A$22</c:f>
              <c:strCache>
                <c:ptCount val="3"/>
                <c:pt idx="0">
                  <c:v>Random</c:v>
                </c:pt>
                <c:pt idx="1">
                  <c:v>AlphaRandom</c:v>
                </c:pt>
                <c:pt idx="2">
                  <c:v>BetaRandom</c:v>
                </c:pt>
              </c:strCache>
            </c:strRef>
          </c:cat>
          <c:val>
            <c:numRef>
              <c:f>Sheet1!$B$20:$B$22</c:f>
              <c:numCache>
                <c:formatCode>General</c:formatCode>
                <c:ptCount val="3"/>
                <c:pt idx="0">
                  <c:v>771</c:v>
                </c:pt>
                <c:pt idx="1">
                  <c:v>730</c:v>
                </c:pt>
                <c:pt idx="2">
                  <c:v>227</c:v>
                </c:pt>
              </c:numCache>
            </c:numRef>
          </c:val>
          <c:extLst>
            <c:ext xmlns:c16="http://schemas.microsoft.com/office/drawing/2014/chart" uri="{C3380CC4-5D6E-409C-BE32-E72D297353CC}">
              <c16:uniqueId val="{00000000-CCB0-0B4B-9272-E2BE1790363B}"/>
            </c:ext>
          </c:extLst>
        </c:ser>
        <c:ser>
          <c:idx val="1"/>
          <c:order val="1"/>
          <c:tx>
            <c:strRef>
              <c:f>Sheet1!$C$19</c:f>
              <c:strCache>
                <c:ptCount val="1"/>
                <c:pt idx="0">
                  <c:v>負け</c:v>
                </c:pt>
              </c:strCache>
            </c:strRef>
          </c:tx>
          <c:spPr>
            <a:solidFill>
              <a:schemeClr val="accent2"/>
            </a:solidFill>
            <a:ln>
              <a:noFill/>
            </a:ln>
            <a:effectLst/>
          </c:spPr>
          <c:invertIfNegative val="0"/>
          <c:cat>
            <c:strRef>
              <c:f>Sheet1!$A$20:$A$22</c:f>
              <c:strCache>
                <c:ptCount val="3"/>
                <c:pt idx="0">
                  <c:v>Random</c:v>
                </c:pt>
                <c:pt idx="1">
                  <c:v>AlphaRandom</c:v>
                </c:pt>
                <c:pt idx="2">
                  <c:v>BetaRandom</c:v>
                </c:pt>
              </c:strCache>
            </c:strRef>
          </c:cat>
          <c:val>
            <c:numRef>
              <c:f>Sheet1!$C$20:$C$22</c:f>
              <c:numCache>
                <c:formatCode>General</c:formatCode>
                <c:ptCount val="3"/>
                <c:pt idx="0">
                  <c:v>31</c:v>
                </c:pt>
                <c:pt idx="1">
                  <c:v>111</c:v>
                </c:pt>
                <c:pt idx="2">
                  <c:v>372</c:v>
                </c:pt>
              </c:numCache>
            </c:numRef>
          </c:val>
          <c:extLst>
            <c:ext xmlns:c16="http://schemas.microsoft.com/office/drawing/2014/chart" uri="{C3380CC4-5D6E-409C-BE32-E72D297353CC}">
              <c16:uniqueId val="{00000001-CCB0-0B4B-9272-E2BE1790363B}"/>
            </c:ext>
          </c:extLst>
        </c:ser>
        <c:ser>
          <c:idx val="2"/>
          <c:order val="2"/>
          <c:tx>
            <c:strRef>
              <c:f>Sheet1!$D$19</c:f>
              <c:strCache>
                <c:ptCount val="1"/>
                <c:pt idx="0">
                  <c:v>引き分け</c:v>
                </c:pt>
              </c:strCache>
            </c:strRef>
          </c:tx>
          <c:spPr>
            <a:solidFill>
              <a:schemeClr val="accent3"/>
            </a:solidFill>
            <a:ln>
              <a:noFill/>
            </a:ln>
            <a:effectLst/>
          </c:spPr>
          <c:invertIfNegative val="0"/>
          <c:cat>
            <c:strRef>
              <c:f>Sheet1!$A$20:$A$22</c:f>
              <c:strCache>
                <c:ptCount val="3"/>
                <c:pt idx="0">
                  <c:v>Random</c:v>
                </c:pt>
                <c:pt idx="1">
                  <c:v>AlphaRandom</c:v>
                </c:pt>
                <c:pt idx="2">
                  <c:v>BetaRandom</c:v>
                </c:pt>
              </c:strCache>
            </c:strRef>
          </c:cat>
          <c:val>
            <c:numRef>
              <c:f>Sheet1!$D$20:$D$22</c:f>
              <c:numCache>
                <c:formatCode>General</c:formatCode>
                <c:ptCount val="3"/>
                <c:pt idx="0">
                  <c:v>0</c:v>
                </c:pt>
                <c:pt idx="1">
                  <c:v>0</c:v>
                </c:pt>
                <c:pt idx="2">
                  <c:v>0</c:v>
                </c:pt>
              </c:numCache>
            </c:numRef>
          </c:val>
          <c:extLst>
            <c:ext xmlns:c16="http://schemas.microsoft.com/office/drawing/2014/chart" uri="{C3380CC4-5D6E-409C-BE32-E72D297353CC}">
              <c16:uniqueId val="{00000002-CCB0-0B4B-9272-E2BE1790363B}"/>
            </c:ext>
          </c:extLst>
        </c:ser>
        <c:ser>
          <c:idx val="3"/>
          <c:order val="3"/>
          <c:tx>
            <c:strRef>
              <c:f>Sheet1!$E$19</c:f>
              <c:strCache>
                <c:ptCount val="1"/>
                <c:pt idx="0">
                  <c:v>ミス</c:v>
                </c:pt>
              </c:strCache>
            </c:strRef>
          </c:tx>
          <c:spPr>
            <a:solidFill>
              <a:schemeClr val="accent4"/>
            </a:solidFill>
            <a:ln>
              <a:noFill/>
            </a:ln>
            <a:effectLst/>
          </c:spPr>
          <c:invertIfNegative val="0"/>
          <c:cat>
            <c:strRef>
              <c:f>Sheet1!$A$20:$A$22</c:f>
              <c:strCache>
                <c:ptCount val="3"/>
                <c:pt idx="0">
                  <c:v>Random</c:v>
                </c:pt>
                <c:pt idx="1">
                  <c:v>AlphaRandom</c:v>
                </c:pt>
                <c:pt idx="2">
                  <c:v>BetaRandom</c:v>
                </c:pt>
              </c:strCache>
            </c:strRef>
          </c:cat>
          <c:val>
            <c:numRef>
              <c:f>Sheet1!$E$20:$E$22</c:f>
              <c:numCache>
                <c:formatCode>General</c:formatCode>
                <c:ptCount val="3"/>
                <c:pt idx="0">
                  <c:v>208</c:v>
                </c:pt>
                <c:pt idx="1">
                  <c:v>169</c:v>
                </c:pt>
                <c:pt idx="2">
                  <c:v>411</c:v>
                </c:pt>
              </c:numCache>
            </c:numRef>
          </c:val>
          <c:extLst>
            <c:ext xmlns:c16="http://schemas.microsoft.com/office/drawing/2014/chart" uri="{C3380CC4-5D6E-409C-BE32-E72D297353CC}">
              <c16:uniqueId val="{00000003-CCB0-0B4B-9272-E2BE1790363B}"/>
            </c:ext>
          </c:extLst>
        </c:ser>
        <c:dLbls>
          <c:showLegendKey val="0"/>
          <c:showVal val="0"/>
          <c:showCatName val="0"/>
          <c:showSerName val="0"/>
          <c:showPercent val="0"/>
          <c:showBubbleSize val="0"/>
        </c:dLbls>
        <c:gapWidth val="150"/>
        <c:overlap val="100"/>
        <c:axId val="989645120"/>
        <c:axId val="989045792"/>
      </c:barChart>
      <c:catAx>
        <c:axId val="989645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89045792"/>
        <c:crosses val="autoZero"/>
        <c:auto val="1"/>
        <c:lblAlgn val="ctr"/>
        <c:lblOffset val="100"/>
        <c:noMultiLvlLbl val="0"/>
      </c:catAx>
      <c:valAx>
        <c:axId val="989045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89645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D77338E-B5AD-E140-AB79-31DF06006B15}" type="datetimeFigureOut">
              <a:rPr kumimoji="1" lang="ja-JP" altLang="en-US" smtClean="0"/>
              <a:t>2018/10/22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6CC989F-6F06-4C4F-88FD-7DE1AD2B6E03}" type="slidenum">
              <a:rPr kumimoji="1" lang="ja-JP" altLang="en-US" smtClean="0"/>
              <a:t>‹#›</a:t>
            </a:fld>
            <a:endParaRPr kumimoji="1" lang="ja-JP" altLang="en-US"/>
          </a:p>
        </p:txBody>
      </p:sp>
    </p:spTree>
    <p:extLst>
      <p:ext uri="{BB962C8B-B14F-4D97-AF65-F5344CB8AC3E}">
        <p14:creationId xmlns:p14="http://schemas.microsoft.com/office/powerpoint/2010/main" val="282473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D77338E-B5AD-E140-AB79-31DF06006B15}" type="datetimeFigureOut">
              <a:rPr kumimoji="1" lang="ja-JP" altLang="en-US" smtClean="0"/>
              <a:t>2018/10/22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CC989F-6F06-4C4F-88FD-7DE1AD2B6E03}" type="slidenum">
              <a:rPr kumimoji="1" lang="ja-JP" altLang="en-US" smtClean="0"/>
              <a:t>‹#›</a:t>
            </a:fld>
            <a:endParaRPr kumimoji="1" lang="ja-JP" altLang="en-US"/>
          </a:p>
        </p:txBody>
      </p:sp>
    </p:spTree>
    <p:extLst>
      <p:ext uri="{BB962C8B-B14F-4D97-AF65-F5344CB8AC3E}">
        <p14:creationId xmlns:p14="http://schemas.microsoft.com/office/powerpoint/2010/main" val="167625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D77338E-B5AD-E140-AB79-31DF06006B15}" type="datetimeFigureOut">
              <a:rPr kumimoji="1" lang="ja-JP" altLang="en-US" smtClean="0"/>
              <a:t>2018/10/22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CC989F-6F06-4C4F-88FD-7DE1AD2B6E03}"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6614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D77338E-B5AD-E140-AB79-31DF06006B15}" type="datetimeFigureOut">
              <a:rPr kumimoji="1" lang="ja-JP" altLang="en-US" smtClean="0"/>
              <a:t>2018/10/22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CC989F-6F06-4C4F-88FD-7DE1AD2B6E03}" type="slidenum">
              <a:rPr kumimoji="1" lang="ja-JP" altLang="en-US" smtClean="0"/>
              <a:t>‹#›</a:t>
            </a:fld>
            <a:endParaRPr kumimoji="1" lang="ja-JP" altLang="en-US"/>
          </a:p>
        </p:txBody>
      </p:sp>
    </p:spTree>
    <p:extLst>
      <p:ext uri="{BB962C8B-B14F-4D97-AF65-F5344CB8AC3E}">
        <p14:creationId xmlns:p14="http://schemas.microsoft.com/office/powerpoint/2010/main" val="1626987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D77338E-B5AD-E140-AB79-31DF06006B15}" type="datetimeFigureOut">
              <a:rPr kumimoji="1" lang="ja-JP" altLang="en-US" smtClean="0"/>
              <a:t>2018/10/22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CC989F-6F06-4C4F-88FD-7DE1AD2B6E03}"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6653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D77338E-B5AD-E140-AB79-31DF06006B15}" type="datetimeFigureOut">
              <a:rPr kumimoji="1" lang="ja-JP" altLang="en-US" smtClean="0"/>
              <a:t>2018/10/22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CC989F-6F06-4C4F-88FD-7DE1AD2B6E03}" type="slidenum">
              <a:rPr kumimoji="1" lang="ja-JP" altLang="en-US" smtClean="0"/>
              <a:t>‹#›</a:t>
            </a:fld>
            <a:endParaRPr kumimoji="1" lang="ja-JP" altLang="en-US"/>
          </a:p>
        </p:txBody>
      </p:sp>
    </p:spTree>
    <p:extLst>
      <p:ext uri="{BB962C8B-B14F-4D97-AF65-F5344CB8AC3E}">
        <p14:creationId xmlns:p14="http://schemas.microsoft.com/office/powerpoint/2010/main" val="1182380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D77338E-B5AD-E140-AB79-31DF06006B15}" type="datetimeFigureOut">
              <a:rPr kumimoji="1" lang="ja-JP" altLang="en-US" smtClean="0"/>
              <a:t>2018/10/22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CC989F-6F06-4C4F-88FD-7DE1AD2B6E03}" type="slidenum">
              <a:rPr kumimoji="1" lang="ja-JP" altLang="en-US" smtClean="0"/>
              <a:t>‹#›</a:t>
            </a:fld>
            <a:endParaRPr kumimoji="1" lang="ja-JP" altLang="en-US"/>
          </a:p>
        </p:txBody>
      </p:sp>
    </p:spTree>
    <p:extLst>
      <p:ext uri="{BB962C8B-B14F-4D97-AF65-F5344CB8AC3E}">
        <p14:creationId xmlns:p14="http://schemas.microsoft.com/office/powerpoint/2010/main" val="1569782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D77338E-B5AD-E140-AB79-31DF06006B15}" type="datetimeFigureOut">
              <a:rPr kumimoji="1" lang="ja-JP" altLang="en-US" smtClean="0"/>
              <a:t>2018/10/22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CC989F-6F06-4C4F-88FD-7DE1AD2B6E03}" type="slidenum">
              <a:rPr kumimoji="1" lang="ja-JP" altLang="en-US" smtClean="0"/>
              <a:t>‹#›</a:t>
            </a:fld>
            <a:endParaRPr kumimoji="1" lang="ja-JP" altLang="en-US"/>
          </a:p>
        </p:txBody>
      </p:sp>
    </p:spTree>
    <p:extLst>
      <p:ext uri="{BB962C8B-B14F-4D97-AF65-F5344CB8AC3E}">
        <p14:creationId xmlns:p14="http://schemas.microsoft.com/office/powerpoint/2010/main" val="121260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D77338E-B5AD-E140-AB79-31DF06006B15}" type="datetimeFigureOut">
              <a:rPr kumimoji="1" lang="ja-JP" altLang="en-US" smtClean="0"/>
              <a:t>2018/10/22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CC989F-6F06-4C4F-88FD-7DE1AD2B6E03}" type="slidenum">
              <a:rPr kumimoji="1" lang="ja-JP" altLang="en-US" smtClean="0"/>
              <a:t>‹#›</a:t>
            </a:fld>
            <a:endParaRPr kumimoji="1" lang="ja-JP" altLang="en-US"/>
          </a:p>
        </p:txBody>
      </p:sp>
    </p:spTree>
    <p:extLst>
      <p:ext uri="{BB962C8B-B14F-4D97-AF65-F5344CB8AC3E}">
        <p14:creationId xmlns:p14="http://schemas.microsoft.com/office/powerpoint/2010/main" val="416987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D77338E-B5AD-E140-AB79-31DF06006B15}" type="datetimeFigureOut">
              <a:rPr kumimoji="1" lang="ja-JP" altLang="en-US" smtClean="0"/>
              <a:t>2018/10/22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CC989F-6F06-4C4F-88FD-7DE1AD2B6E03}" type="slidenum">
              <a:rPr kumimoji="1" lang="ja-JP" altLang="en-US" smtClean="0"/>
              <a:t>‹#›</a:t>
            </a:fld>
            <a:endParaRPr kumimoji="1" lang="ja-JP" altLang="en-US"/>
          </a:p>
        </p:txBody>
      </p:sp>
    </p:spTree>
    <p:extLst>
      <p:ext uri="{BB962C8B-B14F-4D97-AF65-F5344CB8AC3E}">
        <p14:creationId xmlns:p14="http://schemas.microsoft.com/office/powerpoint/2010/main" val="954988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D77338E-B5AD-E140-AB79-31DF06006B15}" type="datetimeFigureOut">
              <a:rPr kumimoji="1" lang="ja-JP" altLang="en-US" smtClean="0"/>
              <a:t>2018/10/22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6CC989F-6F06-4C4F-88FD-7DE1AD2B6E03}" type="slidenum">
              <a:rPr kumimoji="1" lang="ja-JP" altLang="en-US" smtClean="0"/>
              <a:t>‹#›</a:t>
            </a:fld>
            <a:endParaRPr kumimoji="1" lang="ja-JP" altLang="en-US"/>
          </a:p>
        </p:txBody>
      </p:sp>
    </p:spTree>
    <p:extLst>
      <p:ext uri="{BB962C8B-B14F-4D97-AF65-F5344CB8AC3E}">
        <p14:creationId xmlns:p14="http://schemas.microsoft.com/office/powerpoint/2010/main" val="1542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77338E-B5AD-E140-AB79-31DF06006B15}" type="datetimeFigureOut">
              <a:rPr kumimoji="1" lang="ja-JP" altLang="en-US" smtClean="0"/>
              <a:t>2018/10/22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6CC989F-6F06-4C4F-88FD-7DE1AD2B6E03}" type="slidenum">
              <a:rPr kumimoji="1" lang="ja-JP" altLang="en-US" smtClean="0"/>
              <a:t>‹#›</a:t>
            </a:fld>
            <a:endParaRPr kumimoji="1" lang="ja-JP" altLang="en-US"/>
          </a:p>
        </p:txBody>
      </p:sp>
    </p:spTree>
    <p:extLst>
      <p:ext uri="{BB962C8B-B14F-4D97-AF65-F5344CB8AC3E}">
        <p14:creationId xmlns:p14="http://schemas.microsoft.com/office/powerpoint/2010/main" val="151987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D77338E-B5AD-E140-AB79-31DF06006B15}" type="datetimeFigureOut">
              <a:rPr kumimoji="1" lang="ja-JP" altLang="en-US" smtClean="0"/>
              <a:t>2018/10/22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6CC989F-6F06-4C4F-88FD-7DE1AD2B6E03}" type="slidenum">
              <a:rPr kumimoji="1" lang="ja-JP" altLang="en-US" smtClean="0"/>
              <a:t>‹#›</a:t>
            </a:fld>
            <a:endParaRPr kumimoji="1" lang="ja-JP" altLang="en-US"/>
          </a:p>
        </p:txBody>
      </p:sp>
    </p:spTree>
    <p:extLst>
      <p:ext uri="{BB962C8B-B14F-4D97-AF65-F5344CB8AC3E}">
        <p14:creationId xmlns:p14="http://schemas.microsoft.com/office/powerpoint/2010/main" val="4236535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7338E-B5AD-E140-AB79-31DF06006B15}" type="datetimeFigureOut">
              <a:rPr kumimoji="1" lang="ja-JP" altLang="en-US" smtClean="0"/>
              <a:t>2018/10/22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6CC989F-6F06-4C4F-88FD-7DE1AD2B6E03}" type="slidenum">
              <a:rPr kumimoji="1" lang="ja-JP" altLang="en-US" smtClean="0"/>
              <a:t>‹#›</a:t>
            </a:fld>
            <a:endParaRPr kumimoji="1" lang="ja-JP" altLang="en-US"/>
          </a:p>
        </p:txBody>
      </p:sp>
    </p:spTree>
    <p:extLst>
      <p:ext uri="{BB962C8B-B14F-4D97-AF65-F5344CB8AC3E}">
        <p14:creationId xmlns:p14="http://schemas.microsoft.com/office/powerpoint/2010/main" val="1433951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D77338E-B5AD-E140-AB79-31DF06006B15}" type="datetimeFigureOut">
              <a:rPr kumimoji="1" lang="ja-JP" altLang="en-US" smtClean="0"/>
              <a:t>2018/10/22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6CC989F-6F06-4C4F-88FD-7DE1AD2B6E03}" type="slidenum">
              <a:rPr kumimoji="1" lang="ja-JP" altLang="en-US" smtClean="0"/>
              <a:t>‹#›</a:t>
            </a:fld>
            <a:endParaRPr kumimoji="1" lang="ja-JP" altLang="en-US"/>
          </a:p>
        </p:txBody>
      </p:sp>
    </p:spTree>
    <p:extLst>
      <p:ext uri="{BB962C8B-B14F-4D97-AF65-F5344CB8AC3E}">
        <p14:creationId xmlns:p14="http://schemas.microsoft.com/office/powerpoint/2010/main" val="209790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D77338E-B5AD-E140-AB79-31DF06006B15}" type="datetimeFigureOut">
              <a:rPr kumimoji="1" lang="ja-JP" altLang="en-US" smtClean="0"/>
              <a:t>2018/10/22</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CC989F-6F06-4C4F-88FD-7DE1AD2B6E03}" type="slidenum">
              <a:rPr kumimoji="1" lang="ja-JP" altLang="en-US" smtClean="0"/>
              <a:t>‹#›</a:t>
            </a:fld>
            <a:endParaRPr kumimoji="1" lang="ja-JP" altLang="en-US"/>
          </a:p>
        </p:txBody>
      </p:sp>
    </p:spTree>
    <p:extLst>
      <p:ext uri="{BB962C8B-B14F-4D97-AF65-F5344CB8AC3E}">
        <p14:creationId xmlns:p14="http://schemas.microsoft.com/office/powerpoint/2010/main" val="355135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D77338E-B5AD-E140-AB79-31DF06006B15}" type="datetimeFigureOut">
              <a:rPr kumimoji="1" lang="ja-JP" altLang="en-US" smtClean="0"/>
              <a:t>2018/10/22</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6CC989F-6F06-4C4F-88FD-7DE1AD2B6E03}" type="slidenum">
              <a:rPr kumimoji="1" lang="ja-JP" altLang="en-US" smtClean="0"/>
              <a:t>‹#›</a:t>
            </a:fld>
            <a:endParaRPr kumimoji="1" lang="ja-JP" altLang="en-US"/>
          </a:p>
        </p:txBody>
      </p:sp>
    </p:spTree>
    <p:extLst>
      <p:ext uri="{BB962C8B-B14F-4D97-AF65-F5344CB8AC3E}">
        <p14:creationId xmlns:p14="http://schemas.microsoft.com/office/powerpoint/2010/main" val="3355338060"/>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 id="2147484080" r:id="rId13"/>
    <p:sldLayoutId id="2147484081" r:id="rId14"/>
    <p:sldLayoutId id="2147484082" r:id="rId15"/>
    <p:sldLayoutId id="2147484083" r:id="rId16"/>
  </p:sldLayoutIdLst>
  <p:txStyles>
    <p:title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CBA79-A7A7-0640-8537-FB7393B3D750}"/>
              </a:ext>
            </a:extLst>
          </p:cNvPr>
          <p:cNvSpPr>
            <a:spLocks noGrp="1"/>
          </p:cNvSpPr>
          <p:nvPr>
            <p:ph type="ctrTitle"/>
          </p:nvPr>
        </p:nvSpPr>
        <p:spPr>
          <a:xfrm>
            <a:off x="1403229" y="708295"/>
            <a:ext cx="10664079" cy="2387600"/>
          </a:xfrm>
        </p:spPr>
        <p:txBody>
          <a:bodyPr>
            <a:noAutofit/>
          </a:bodyPr>
          <a:lstStyle/>
          <a:p>
            <a:r>
              <a:rPr kumimoji="1" lang="ja-JP" altLang="en-US" sz="8000">
                <a:latin typeface="YuKyokasho Yoko Medium" panose="02000500000000000000" pitchFamily="2" charset="-128"/>
                <a:ea typeface="YuKyokasho Yoko Medium" panose="02000500000000000000" pitchFamily="2" charset="-128"/>
              </a:rPr>
              <a:t>最強</a:t>
            </a:r>
            <a:r>
              <a:rPr kumimoji="1" lang="ja-JP" altLang="en-US" sz="6000">
                <a:latin typeface="YuKyokasho Yoko Medium" panose="02000500000000000000" pitchFamily="2" charset="-128"/>
                <a:ea typeface="YuKyokasho Yoko Medium" panose="02000500000000000000" pitchFamily="2" charset="-128"/>
              </a:rPr>
              <a:t>を目指して</a:t>
            </a:r>
            <a:br>
              <a:rPr kumimoji="1" lang="en-US" altLang="ja-JP" dirty="0"/>
            </a:br>
            <a:r>
              <a:rPr kumimoji="1" lang="en-US" altLang="ja-JP" sz="3200" dirty="0">
                <a:latin typeface="YuKyokasho Yoko Medium" panose="02000500000000000000" pitchFamily="2" charset="-128"/>
                <a:ea typeface="YuKyokasho Yoko Medium" panose="02000500000000000000" pitchFamily="2" charset="-128"/>
              </a:rPr>
              <a:t>~</a:t>
            </a:r>
            <a:r>
              <a:rPr kumimoji="1" lang="ja-JP" altLang="en-US" sz="3200">
                <a:latin typeface="YuKyokasho Yoko Medium" panose="02000500000000000000" pitchFamily="2" charset="-128"/>
                <a:ea typeface="YuKyokasho Yoko Medium" panose="02000500000000000000" pitchFamily="2" charset="-128"/>
              </a:rPr>
              <a:t>強化学習の違いにおける五目並べ</a:t>
            </a:r>
            <a:r>
              <a:rPr kumimoji="1" lang="en-US" altLang="ja-JP" sz="3200" dirty="0">
                <a:latin typeface="YuKyokasho Yoko Medium" panose="02000500000000000000" pitchFamily="2" charset="-128"/>
                <a:ea typeface="YuKyokasho Yoko Medium" panose="02000500000000000000" pitchFamily="2" charset="-128"/>
              </a:rPr>
              <a:t>AI</a:t>
            </a:r>
            <a:r>
              <a:rPr kumimoji="1" lang="ja-JP" altLang="en-US" sz="3200">
                <a:latin typeface="YuKyokasho Yoko Medium" panose="02000500000000000000" pitchFamily="2" charset="-128"/>
                <a:ea typeface="YuKyokasho Yoko Medium" panose="02000500000000000000" pitchFamily="2" charset="-128"/>
              </a:rPr>
              <a:t>の強さの比較</a:t>
            </a:r>
            <a:r>
              <a:rPr kumimoji="1" lang="en-US" altLang="ja-JP" sz="3200" dirty="0">
                <a:latin typeface="YuKyokasho Yoko Medium" panose="02000500000000000000" pitchFamily="2" charset="-128"/>
                <a:ea typeface="YuKyokasho Yoko Medium" panose="02000500000000000000" pitchFamily="2" charset="-128"/>
              </a:rPr>
              <a:t>~</a:t>
            </a:r>
            <a:endParaRPr kumimoji="1" lang="ja-JP" altLang="en-US" sz="3200">
              <a:latin typeface="YuKyokasho Yoko Medium" panose="02000500000000000000" pitchFamily="2" charset="-128"/>
              <a:ea typeface="YuKyokasho Yoko Medium" panose="02000500000000000000" pitchFamily="2" charset="-128"/>
            </a:endParaRPr>
          </a:p>
        </p:txBody>
      </p:sp>
      <p:sp>
        <p:nvSpPr>
          <p:cNvPr id="3" name="字幕 2">
            <a:extLst>
              <a:ext uri="{FF2B5EF4-FFF2-40B4-BE49-F238E27FC236}">
                <a16:creationId xmlns:a16="http://schemas.microsoft.com/office/drawing/2014/main" id="{D6D951E4-8FD9-7445-A1CC-443F0BA0F296}"/>
              </a:ext>
            </a:extLst>
          </p:cNvPr>
          <p:cNvSpPr>
            <a:spLocks noGrp="1"/>
          </p:cNvSpPr>
          <p:nvPr>
            <p:ph type="subTitle" idx="1"/>
          </p:nvPr>
        </p:nvSpPr>
        <p:spPr/>
        <p:txBody>
          <a:bodyPr>
            <a:noAutofit/>
          </a:bodyPr>
          <a:lstStyle/>
          <a:p>
            <a:r>
              <a:rPr kumimoji="1" lang="en-US" altLang="ja-JP" sz="2000" dirty="0"/>
              <a:t>8</a:t>
            </a:r>
            <a:r>
              <a:rPr kumimoji="1" lang="ja-JP" altLang="en-US" sz="2000"/>
              <a:t>班</a:t>
            </a:r>
            <a:endParaRPr kumimoji="1" lang="en-US" altLang="ja-JP" sz="2000" dirty="0"/>
          </a:p>
          <a:p>
            <a:r>
              <a:rPr lang="ja-JP" altLang="en-US" sz="2000"/>
              <a:t>青谷和真</a:t>
            </a:r>
            <a:r>
              <a:rPr lang="en-US" altLang="ja-JP" sz="2000" dirty="0"/>
              <a:t> 03-180398</a:t>
            </a:r>
          </a:p>
          <a:p>
            <a:r>
              <a:rPr kumimoji="1" lang="ja-JP" altLang="en-US" sz="2000"/>
              <a:t>西川荘介</a:t>
            </a:r>
            <a:r>
              <a:rPr kumimoji="1" lang="en-US" altLang="ja-JP" sz="2000" dirty="0"/>
              <a:t> 03-180432</a:t>
            </a:r>
            <a:endParaRPr kumimoji="1" lang="ja-JP" altLang="en-US" sz="2000"/>
          </a:p>
        </p:txBody>
      </p:sp>
    </p:spTree>
    <p:extLst>
      <p:ext uri="{BB962C8B-B14F-4D97-AF65-F5344CB8AC3E}">
        <p14:creationId xmlns:p14="http://schemas.microsoft.com/office/powerpoint/2010/main" val="4199593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9DBAF9-46EB-1F42-AB95-7A6A58D3C153}"/>
              </a:ext>
            </a:extLst>
          </p:cNvPr>
          <p:cNvSpPr>
            <a:spLocks noGrp="1"/>
          </p:cNvSpPr>
          <p:nvPr>
            <p:ph type="title"/>
          </p:nvPr>
        </p:nvSpPr>
        <p:spPr/>
        <p:txBody>
          <a:bodyPr>
            <a:normAutofit/>
          </a:bodyPr>
          <a:lstStyle/>
          <a:p>
            <a:r>
              <a:rPr lang="ja-JP" altLang="en-US" sz="5400"/>
              <a:t>D</a:t>
            </a:r>
            <a:r>
              <a:rPr lang="ja-JP" altLang="en-US" sz="5400">
                <a:ea typeface="游ゴシック Light"/>
              </a:rPr>
              <a:t>QNのパラメータ</a:t>
            </a:r>
          </a:p>
        </p:txBody>
      </p:sp>
      <p:sp>
        <p:nvSpPr>
          <p:cNvPr id="3" name="コンテンツ プレースホルダー 2">
            <a:extLst>
              <a:ext uri="{FF2B5EF4-FFF2-40B4-BE49-F238E27FC236}">
                <a16:creationId xmlns:a16="http://schemas.microsoft.com/office/drawing/2014/main" id="{F0AE22EF-4997-C841-8E65-EF746B6DBFF5}"/>
              </a:ext>
            </a:extLst>
          </p:cNvPr>
          <p:cNvSpPr>
            <a:spLocks noGrp="1"/>
          </p:cNvSpPr>
          <p:nvPr>
            <p:ph idx="1"/>
          </p:nvPr>
        </p:nvSpPr>
        <p:spPr>
          <a:xfrm>
            <a:off x="1971757" y="1400784"/>
            <a:ext cx="10154022" cy="4957911"/>
          </a:xfrm>
        </p:spPr>
        <p:txBody>
          <a:bodyPr vert="horz" lIns="91440" tIns="45720" rIns="91440" bIns="45720" rtlCol="0" anchor="t">
            <a:normAutofit lnSpcReduction="10000"/>
          </a:bodyPr>
          <a:lstStyle/>
          <a:p>
            <a:pPr marL="0" indent="0">
              <a:buNone/>
            </a:pPr>
            <a:endParaRPr lang="en-US" altLang="ja-JP" dirty="0"/>
          </a:p>
          <a:p>
            <a:pPr marL="0" indent="0">
              <a:buNone/>
            </a:pPr>
            <a:endParaRPr lang="en-US" altLang="ja-JP" dirty="0"/>
          </a:p>
          <a:p>
            <a:r>
              <a:rPr lang="en-US" altLang="ja-JP" sz="4000" dirty="0" err="1"/>
              <a:t>chainerRL</a:t>
            </a:r>
            <a:r>
              <a:rPr lang="ja-JP" altLang="en-US" sz="4000"/>
              <a:t>を利用</a:t>
            </a:r>
            <a:endParaRPr lang="en-US" altLang="ja-JP" sz="4000" dirty="0"/>
          </a:p>
          <a:p>
            <a:r>
              <a:rPr lang="ja-JP" altLang="en-US" sz="4000"/>
              <a:t>隠れ層の次元を変更</a:t>
            </a:r>
            <a:endParaRPr lang="en-US" altLang="ja-JP" sz="4000" dirty="0"/>
          </a:p>
          <a:p>
            <a:r>
              <a:rPr lang="ja-JP" altLang="en-US" sz="4000"/>
              <a:t>活性化関数の変更</a:t>
            </a:r>
            <a:endParaRPr lang="en-US" altLang="ja-JP" sz="4000" dirty="0"/>
          </a:p>
          <a:p>
            <a:r>
              <a:rPr lang="en-US" altLang="ja-JP" sz="4000" dirty="0"/>
              <a:t>Experience replay</a:t>
            </a:r>
            <a:r>
              <a:rPr lang="ja-JP" altLang="en-US" sz="4000"/>
              <a:t>や</a:t>
            </a:r>
            <a:r>
              <a:rPr lang="en-US" altLang="ja-JP" sz="4000" dirty="0"/>
              <a:t>target network</a:t>
            </a:r>
            <a:r>
              <a:rPr lang="ja-JP" altLang="en-US" sz="4000"/>
              <a:t>の調整</a:t>
            </a:r>
            <a:endParaRPr lang="en-US" altLang="ja-JP" sz="4000" dirty="0"/>
          </a:p>
          <a:p>
            <a:r>
              <a:rPr lang="ja-JP" altLang="en-US" sz="4000"/>
              <a:t>パラメータの最適化は</a:t>
            </a:r>
            <a:r>
              <a:rPr lang="en-US" altLang="ja-JP" sz="4000" dirty="0"/>
              <a:t>Adam</a:t>
            </a:r>
            <a:r>
              <a:rPr lang="ja-JP" altLang="en-US" sz="4000"/>
              <a:t>を使用</a:t>
            </a:r>
            <a:endParaRPr lang="en-US" altLang="ja-JP" sz="4000" dirty="0"/>
          </a:p>
          <a:p>
            <a:pPr marL="0" indent="0">
              <a:buNone/>
            </a:pPr>
            <a:endParaRPr lang="en-US" altLang="ja-JP" sz="4000" dirty="0"/>
          </a:p>
          <a:p>
            <a:endParaRPr lang="en-US" altLang="ja-JP" dirty="0"/>
          </a:p>
          <a:p>
            <a:pPr marL="0" indent="0">
              <a:buNone/>
            </a:pPr>
            <a:endParaRPr lang="en-US" altLang="ja-JP" dirty="0"/>
          </a:p>
          <a:p>
            <a:endParaRPr kumimoji="1" lang="en-US" altLang="ja-JP" dirty="0"/>
          </a:p>
          <a:p>
            <a:pPr marL="0" indent="0">
              <a:buNone/>
            </a:pPr>
            <a:endParaRPr lang="en-US" altLang="ja-JP" dirty="0"/>
          </a:p>
          <a:p>
            <a:endParaRPr kumimoji="1" lang="ja-JP" altLang="en-US"/>
          </a:p>
        </p:txBody>
      </p:sp>
    </p:spTree>
    <p:extLst>
      <p:ext uri="{BB962C8B-B14F-4D97-AF65-F5344CB8AC3E}">
        <p14:creationId xmlns:p14="http://schemas.microsoft.com/office/powerpoint/2010/main" val="4012374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B3A87D-9703-124C-97AF-0269ACF411CD}"/>
              </a:ext>
            </a:extLst>
          </p:cNvPr>
          <p:cNvSpPr>
            <a:spLocks noGrp="1"/>
          </p:cNvSpPr>
          <p:nvPr>
            <p:ph type="title"/>
          </p:nvPr>
        </p:nvSpPr>
        <p:spPr/>
        <p:txBody>
          <a:bodyPr>
            <a:normAutofit/>
          </a:bodyPr>
          <a:lstStyle/>
          <a:p>
            <a:r>
              <a:rPr kumimoji="1" lang="ja-JP" altLang="en-US" sz="5400"/>
              <a:t>対戦相手</a:t>
            </a:r>
          </a:p>
        </p:txBody>
      </p:sp>
      <p:sp>
        <p:nvSpPr>
          <p:cNvPr id="3" name="コンテンツ プレースホルダー 2">
            <a:extLst>
              <a:ext uri="{FF2B5EF4-FFF2-40B4-BE49-F238E27FC236}">
                <a16:creationId xmlns:a16="http://schemas.microsoft.com/office/drawing/2014/main" id="{0CBB8B66-2DE9-0841-8C6B-711763AA7ED2}"/>
              </a:ext>
            </a:extLst>
          </p:cNvPr>
          <p:cNvSpPr>
            <a:spLocks noGrp="1"/>
          </p:cNvSpPr>
          <p:nvPr>
            <p:ph idx="1"/>
          </p:nvPr>
        </p:nvSpPr>
        <p:spPr>
          <a:xfrm>
            <a:off x="838200" y="1690687"/>
            <a:ext cx="10515600" cy="4692859"/>
          </a:xfrm>
        </p:spPr>
        <p:txBody>
          <a:bodyPr>
            <a:normAutofit fontScale="92500" lnSpcReduction="10000"/>
          </a:bodyPr>
          <a:lstStyle/>
          <a:p>
            <a:r>
              <a:rPr lang="en-US" altLang="ja-JP" sz="3600" dirty="0"/>
              <a:t>Random</a:t>
            </a:r>
          </a:p>
          <a:p>
            <a:pPr marL="0" indent="0">
              <a:buNone/>
            </a:pPr>
            <a:r>
              <a:rPr lang="ja-JP" altLang="en-US" sz="3200"/>
              <a:t>完全にランダムに手を打ってくる</a:t>
            </a:r>
            <a:endParaRPr lang="en-US" altLang="ja-JP" sz="3200" dirty="0"/>
          </a:p>
          <a:p>
            <a:pPr marL="0" indent="0">
              <a:buNone/>
            </a:pPr>
            <a:endParaRPr lang="en-US" altLang="ja-JP" dirty="0"/>
          </a:p>
          <a:p>
            <a:r>
              <a:rPr kumimoji="1" lang="en-US" altLang="ja-JP" sz="3600" dirty="0"/>
              <a:t>Alpha Random</a:t>
            </a:r>
          </a:p>
          <a:p>
            <a:pPr marL="0" indent="0">
              <a:buNone/>
            </a:pPr>
            <a:r>
              <a:rPr lang="ja-JP" altLang="en-US" sz="3200"/>
              <a:t>あと一手で勝てる時は勝てるところに打つ</a:t>
            </a:r>
            <a:endParaRPr lang="en-US" altLang="ja-JP" sz="3200" dirty="0"/>
          </a:p>
          <a:p>
            <a:pPr marL="0" indent="0">
              <a:buNone/>
            </a:pPr>
            <a:endParaRPr kumimoji="1" lang="en-US" altLang="ja-JP" dirty="0"/>
          </a:p>
          <a:p>
            <a:r>
              <a:rPr lang="en-US" altLang="ja-JP" sz="3600" dirty="0"/>
              <a:t>Beta Random</a:t>
            </a:r>
            <a:endParaRPr kumimoji="1" lang="en-US" altLang="ja-JP" sz="3600" dirty="0"/>
          </a:p>
          <a:p>
            <a:pPr marL="0" indent="0">
              <a:buNone/>
            </a:pPr>
            <a:r>
              <a:rPr kumimoji="1" lang="ja-JP" altLang="en-US" sz="3200"/>
              <a:t>あと一手で勝てる時は勝てる場所、負ける時は負けを防ぐ場所に打つ</a:t>
            </a:r>
          </a:p>
        </p:txBody>
      </p:sp>
    </p:spTree>
    <p:extLst>
      <p:ext uri="{BB962C8B-B14F-4D97-AF65-F5344CB8AC3E}">
        <p14:creationId xmlns:p14="http://schemas.microsoft.com/office/powerpoint/2010/main" val="3849074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8E4DB6-3A41-F940-9C87-FEAC3CC302E6}"/>
              </a:ext>
            </a:extLst>
          </p:cNvPr>
          <p:cNvSpPr>
            <a:spLocks noGrp="1"/>
          </p:cNvSpPr>
          <p:nvPr>
            <p:ph type="title"/>
          </p:nvPr>
        </p:nvSpPr>
        <p:spPr/>
        <p:txBody>
          <a:bodyPr>
            <a:normAutofit/>
          </a:bodyPr>
          <a:lstStyle/>
          <a:p>
            <a:r>
              <a:rPr kumimoji="1" lang="ja-JP" altLang="en-US" sz="5400"/>
              <a:t>比較方法</a:t>
            </a:r>
          </a:p>
        </p:txBody>
      </p:sp>
      <p:sp>
        <p:nvSpPr>
          <p:cNvPr id="3" name="コンテンツ プレースホルダー 2">
            <a:extLst>
              <a:ext uri="{FF2B5EF4-FFF2-40B4-BE49-F238E27FC236}">
                <a16:creationId xmlns:a16="http://schemas.microsoft.com/office/drawing/2014/main" id="{7CAE737E-CFB7-894F-90D4-B88A2730F6CD}"/>
              </a:ext>
            </a:extLst>
          </p:cNvPr>
          <p:cNvSpPr>
            <a:spLocks noGrp="1"/>
          </p:cNvSpPr>
          <p:nvPr>
            <p:ph idx="1"/>
          </p:nvPr>
        </p:nvSpPr>
        <p:spPr/>
        <p:txBody>
          <a:bodyPr>
            <a:normAutofit/>
          </a:bodyPr>
          <a:lstStyle/>
          <a:p>
            <a:pPr marL="0" indent="0">
              <a:buNone/>
            </a:pPr>
            <a:r>
              <a:rPr kumimoji="1" lang="ja-JP" altLang="en-US" sz="3200"/>
              <a:t>それぞれの対戦相手と</a:t>
            </a:r>
            <a:endParaRPr kumimoji="1" lang="en-US" altLang="ja-JP" sz="3200" dirty="0"/>
          </a:p>
          <a:p>
            <a:r>
              <a:rPr kumimoji="1" lang="en-US" altLang="ja-JP" sz="3200" dirty="0"/>
              <a:t>3</a:t>
            </a:r>
            <a:r>
              <a:rPr kumimoji="1" lang="ja-JP" altLang="en-US" sz="3200"/>
              <a:t>路盤で</a:t>
            </a:r>
            <a:r>
              <a:rPr kumimoji="1" lang="en-US" altLang="ja-JP" sz="3200" dirty="0"/>
              <a:t>3</a:t>
            </a:r>
            <a:r>
              <a:rPr kumimoji="1" lang="ja-JP" altLang="en-US" sz="3200"/>
              <a:t>目並べ</a:t>
            </a:r>
            <a:endParaRPr kumimoji="1" lang="en-US" altLang="ja-JP" sz="3200" dirty="0"/>
          </a:p>
          <a:p>
            <a:r>
              <a:rPr kumimoji="1" lang="en-US" altLang="ja-JP" sz="3200" dirty="0"/>
              <a:t>5</a:t>
            </a:r>
            <a:r>
              <a:rPr kumimoji="1" lang="ja-JP" altLang="en-US" sz="3200"/>
              <a:t>路盤で</a:t>
            </a:r>
            <a:r>
              <a:rPr kumimoji="1" lang="en-US" altLang="ja-JP" sz="3200" dirty="0"/>
              <a:t>4</a:t>
            </a:r>
            <a:r>
              <a:rPr kumimoji="1" lang="ja-JP" altLang="en-US" sz="3200"/>
              <a:t>目並べ</a:t>
            </a:r>
            <a:endParaRPr kumimoji="1" lang="en-US" altLang="ja-JP" sz="3200" dirty="0"/>
          </a:p>
          <a:p>
            <a:r>
              <a:rPr kumimoji="1" lang="en-US" altLang="ja-JP" sz="3200" dirty="0"/>
              <a:t>7</a:t>
            </a:r>
            <a:r>
              <a:rPr kumimoji="1" lang="ja-JP" altLang="en-US" sz="3200"/>
              <a:t>路盤で</a:t>
            </a:r>
            <a:r>
              <a:rPr kumimoji="1" lang="en-US" altLang="ja-JP" sz="3200" dirty="0"/>
              <a:t>5</a:t>
            </a:r>
            <a:r>
              <a:rPr kumimoji="1" lang="ja-JP" altLang="en-US" sz="3200"/>
              <a:t>目並べ</a:t>
            </a:r>
            <a:endParaRPr kumimoji="1" lang="en-US" altLang="ja-JP" sz="3200" dirty="0"/>
          </a:p>
          <a:p>
            <a:pPr marL="0" indent="0">
              <a:buNone/>
            </a:pPr>
            <a:r>
              <a:rPr lang="ja-JP" altLang="en-US" sz="3200"/>
              <a:t>を</a:t>
            </a:r>
            <a:r>
              <a:rPr lang="en-US" altLang="ja-JP" sz="3200" dirty="0"/>
              <a:t>1000</a:t>
            </a:r>
            <a:r>
              <a:rPr lang="ja-JP" altLang="en-US" sz="3200"/>
              <a:t>回ずつ戦いその勝率を比較</a:t>
            </a:r>
            <a:endParaRPr lang="en-US" altLang="ja-JP" sz="3200" dirty="0"/>
          </a:p>
          <a:p>
            <a:pPr marL="0" indent="0">
              <a:buNone/>
            </a:pPr>
            <a:endParaRPr kumimoji="1" lang="ja-JP" altLang="en-US"/>
          </a:p>
        </p:txBody>
      </p:sp>
      <p:pic>
        <p:nvPicPr>
          <p:cNvPr id="5" name="図 4">
            <a:extLst>
              <a:ext uri="{FF2B5EF4-FFF2-40B4-BE49-F238E27FC236}">
                <a16:creationId xmlns:a16="http://schemas.microsoft.com/office/drawing/2014/main" id="{74026CDE-1E3A-0A47-9785-698F3BC044C9}"/>
              </a:ext>
            </a:extLst>
          </p:cNvPr>
          <p:cNvPicPr>
            <a:picLocks noChangeAspect="1"/>
          </p:cNvPicPr>
          <p:nvPr/>
        </p:nvPicPr>
        <p:blipFill>
          <a:blip r:embed="rId2"/>
          <a:stretch>
            <a:fillRect/>
          </a:stretch>
        </p:blipFill>
        <p:spPr>
          <a:xfrm>
            <a:off x="7180356" y="257885"/>
            <a:ext cx="4606581" cy="4718649"/>
          </a:xfrm>
          <a:prstGeom prst="rect">
            <a:avLst/>
          </a:prstGeom>
        </p:spPr>
      </p:pic>
    </p:spTree>
    <p:extLst>
      <p:ext uri="{BB962C8B-B14F-4D97-AF65-F5344CB8AC3E}">
        <p14:creationId xmlns:p14="http://schemas.microsoft.com/office/powerpoint/2010/main" val="409181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1D3B1-8384-6B4E-8913-7C9611ECD0E8}"/>
              </a:ext>
            </a:extLst>
          </p:cNvPr>
          <p:cNvSpPr>
            <a:spLocks noGrp="1"/>
          </p:cNvSpPr>
          <p:nvPr>
            <p:ph type="title"/>
          </p:nvPr>
        </p:nvSpPr>
        <p:spPr/>
        <p:txBody>
          <a:bodyPr>
            <a:normAutofit/>
          </a:bodyPr>
          <a:lstStyle/>
          <a:p>
            <a:r>
              <a:rPr kumimoji="1" lang="ja-JP" altLang="en-US" sz="5400"/>
              <a:t>実験結果</a:t>
            </a:r>
            <a:r>
              <a:rPr kumimoji="1" lang="en-US" altLang="ja-JP" sz="5400" dirty="0"/>
              <a:t>(</a:t>
            </a:r>
            <a:r>
              <a:rPr lang="ja-JP" altLang="en-US" sz="5400"/>
              <a:t>モンテカルロ法</a:t>
            </a:r>
            <a:r>
              <a:rPr lang="en-US" altLang="ja-JP" sz="5400" dirty="0"/>
              <a:t>)</a:t>
            </a:r>
            <a:endParaRPr kumimoji="1" lang="ja-JP" altLang="en-US" sz="5400"/>
          </a:p>
        </p:txBody>
      </p:sp>
      <p:sp>
        <p:nvSpPr>
          <p:cNvPr id="3" name="コンテンツ プレースホルダー 2">
            <a:extLst>
              <a:ext uri="{FF2B5EF4-FFF2-40B4-BE49-F238E27FC236}">
                <a16:creationId xmlns:a16="http://schemas.microsoft.com/office/drawing/2014/main" id="{E0318F5D-BA15-BA40-8D5E-E5D30802947B}"/>
              </a:ext>
            </a:extLst>
          </p:cNvPr>
          <p:cNvSpPr>
            <a:spLocks noGrp="1"/>
          </p:cNvSpPr>
          <p:nvPr>
            <p:ph idx="1"/>
          </p:nvPr>
        </p:nvSpPr>
        <p:spPr/>
        <p:txBody>
          <a:bodyPr/>
          <a:lstStyle/>
          <a:p>
            <a:pPr marL="0" indent="0">
              <a:buNone/>
            </a:pPr>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endParaRPr kumimoji="1" lang="ja-JP" altLang="en-US"/>
          </a:p>
        </p:txBody>
      </p:sp>
      <p:graphicFrame>
        <p:nvGraphicFramePr>
          <p:cNvPr id="4" name="表 3">
            <a:extLst>
              <a:ext uri="{FF2B5EF4-FFF2-40B4-BE49-F238E27FC236}">
                <a16:creationId xmlns:a16="http://schemas.microsoft.com/office/drawing/2014/main" id="{BD913E9D-B5A3-1447-B8E3-14E7E396EF82}"/>
              </a:ext>
            </a:extLst>
          </p:cNvPr>
          <p:cNvGraphicFramePr>
            <a:graphicFrameLocks noGrp="1"/>
          </p:cNvGraphicFramePr>
          <p:nvPr>
            <p:extLst>
              <p:ext uri="{D42A27DB-BD31-4B8C-83A1-F6EECF244321}">
                <p14:modId xmlns:p14="http://schemas.microsoft.com/office/powerpoint/2010/main" val="2832775441"/>
              </p:ext>
            </p:extLst>
          </p:nvPr>
        </p:nvGraphicFramePr>
        <p:xfrm>
          <a:off x="838200" y="2081333"/>
          <a:ext cx="8940800" cy="1737360"/>
        </p:xfrm>
        <a:graphic>
          <a:graphicData uri="http://schemas.openxmlformats.org/drawingml/2006/table">
            <a:tbl>
              <a:tblPr firstRow="1" bandRow="1">
                <a:tableStyleId>{5C22544A-7EE6-4342-B048-85BDC9FD1C3A}</a:tableStyleId>
              </a:tblPr>
              <a:tblGrid>
                <a:gridCol w="1788160">
                  <a:extLst>
                    <a:ext uri="{9D8B030D-6E8A-4147-A177-3AD203B41FA5}">
                      <a16:colId xmlns:a16="http://schemas.microsoft.com/office/drawing/2014/main" val="2439536998"/>
                    </a:ext>
                  </a:extLst>
                </a:gridCol>
                <a:gridCol w="1788160">
                  <a:extLst>
                    <a:ext uri="{9D8B030D-6E8A-4147-A177-3AD203B41FA5}">
                      <a16:colId xmlns:a16="http://schemas.microsoft.com/office/drawing/2014/main" val="2502533415"/>
                    </a:ext>
                  </a:extLst>
                </a:gridCol>
                <a:gridCol w="1788160">
                  <a:extLst>
                    <a:ext uri="{9D8B030D-6E8A-4147-A177-3AD203B41FA5}">
                      <a16:colId xmlns:a16="http://schemas.microsoft.com/office/drawing/2014/main" val="4005307714"/>
                    </a:ext>
                  </a:extLst>
                </a:gridCol>
                <a:gridCol w="1788160">
                  <a:extLst>
                    <a:ext uri="{9D8B030D-6E8A-4147-A177-3AD203B41FA5}">
                      <a16:colId xmlns:a16="http://schemas.microsoft.com/office/drawing/2014/main" val="3777111267"/>
                    </a:ext>
                  </a:extLst>
                </a:gridCol>
                <a:gridCol w="1788160">
                  <a:extLst>
                    <a:ext uri="{9D8B030D-6E8A-4147-A177-3AD203B41FA5}">
                      <a16:colId xmlns:a16="http://schemas.microsoft.com/office/drawing/2014/main" val="1630051152"/>
                    </a:ext>
                  </a:extLst>
                </a:gridCol>
              </a:tblGrid>
              <a:tr h="136588">
                <a:tc>
                  <a:txBody>
                    <a:bodyPr/>
                    <a:lstStyle/>
                    <a:p>
                      <a:r>
                        <a:rPr kumimoji="1" lang="ja-JP" altLang="en-US"/>
                        <a:t>対戦相手</a:t>
                      </a:r>
                    </a:p>
                  </a:txBody>
                  <a:tcPr/>
                </a:tc>
                <a:tc>
                  <a:txBody>
                    <a:bodyPr/>
                    <a:lstStyle/>
                    <a:p>
                      <a:r>
                        <a:rPr kumimoji="1" lang="ja-JP" altLang="en-US"/>
                        <a:t>勝ち</a:t>
                      </a:r>
                    </a:p>
                  </a:txBody>
                  <a:tcPr/>
                </a:tc>
                <a:tc>
                  <a:txBody>
                    <a:bodyPr/>
                    <a:lstStyle/>
                    <a:p>
                      <a:r>
                        <a:rPr kumimoji="1" lang="ja-JP" altLang="en-US"/>
                        <a:t>負け</a:t>
                      </a:r>
                    </a:p>
                  </a:txBody>
                  <a:tcPr/>
                </a:tc>
                <a:tc>
                  <a:txBody>
                    <a:bodyPr/>
                    <a:lstStyle/>
                    <a:p>
                      <a:r>
                        <a:rPr kumimoji="1" lang="ja-JP" altLang="en-US"/>
                        <a:t>引き分け</a:t>
                      </a:r>
                    </a:p>
                  </a:txBody>
                  <a:tcPr/>
                </a:tc>
                <a:tc>
                  <a:txBody>
                    <a:bodyPr/>
                    <a:lstStyle/>
                    <a:p>
                      <a:r>
                        <a:rPr kumimoji="1" lang="ja-JP" altLang="en-US"/>
                        <a:t>勝率</a:t>
                      </a:r>
                    </a:p>
                  </a:txBody>
                  <a:tcPr/>
                </a:tc>
                <a:extLst>
                  <a:ext uri="{0D108BD9-81ED-4DB2-BD59-A6C34878D82A}">
                    <a16:rowId xmlns:a16="http://schemas.microsoft.com/office/drawing/2014/main" val="3583767877"/>
                  </a:ext>
                </a:extLst>
              </a:tr>
              <a:tr h="136588">
                <a:tc>
                  <a:txBody>
                    <a:bodyPr/>
                    <a:lstStyle/>
                    <a:p>
                      <a:r>
                        <a:rPr kumimoji="1" lang="en-US" altLang="ja-JP"/>
                        <a:t>Random</a:t>
                      </a:r>
                      <a:endParaRPr kumimoji="1" lang="ja-JP" altLang="en-US"/>
                    </a:p>
                  </a:txBody>
                  <a:tcPr/>
                </a:tc>
                <a:tc>
                  <a:txBody>
                    <a:bodyPr/>
                    <a:lstStyle/>
                    <a:p>
                      <a:r>
                        <a:rPr kumimoji="1" lang="en-US" altLang="ja-JP" dirty="0"/>
                        <a:t>990</a:t>
                      </a:r>
                      <a:endParaRPr kumimoji="1" lang="ja-JP" altLang="en-US"/>
                    </a:p>
                  </a:txBody>
                  <a:tcPr/>
                </a:tc>
                <a:tc>
                  <a:txBody>
                    <a:bodyPr/>
                    <a:lstStyle/>
                    <a:p>
                      <a:r>
                        <a:rPr kumimoji="1" lang="en-US" altLang="ja-JP" dirty="0"/>
                        <a:t>0</a:t>
                      </a:r>
                      <a:endParaRPr kumimoji="1" lang="ja-JP" altLang="en-US"/>
                    </a:p>
                  </a:txBody>
                  <a:tcPr/>
                </a:tc>
                <a:tc>
                  <a:txBody>
                    <a:bodyPr/>
                    <a:lstStyle/>
                    <a:p>
                      <a:r>
                        <a:rPr kumimoji="1" lang="en-US" altLang="ja-JP" dirty="0"/>
                        <a:t>10</a:t>
                      </a:r>
                      <a:endParaRPr kumimoji="1" lang="ja-JP" altLang="en-US"/>
                    </a:p>
                  </a:txBody>
                  <a:tcPr/>
                </a:tc>
                <a:tc>
                  <a:txBody>
                    <a:bodyPr/>
                    <a:lstStyle/>
                    <a:p>
                      <a:r>
                        <a:rPr kumimoji="1" lang="en-US" altLang="ja-JP"/>
                        <a:t>0.99</a:t>
                      </a:r>
                      <a:endParaRPr kumimoji="1" lang="ja-JP" altLang="en-US"/>
                    </a:p>
                  </a:txBody>
                  <a:tcPr/>
                </a:tc>
                <a:extLst>
                  <a:ext uri="{0D108BD9-81ED-4DB2-BD59-A6C34878D82A}">
                    <a16:rowId xmlns:a16="http://schemas.microsoft.com/office/drawing/2014/main" val="2215343114"/>
                  </a:ext>
                </a:extLst>
              </a:tr>
              <a:tr h="239030">
                <a:tc>
                  <a:txBody>
                    <a:bodyPr/>
                    <a:lstStyle/>
                    <a:p>
                      <a:r>
                        <a:rPr kumimoji="1" lang="en-US" altLang="ja-JP"/>
                        <a:t>Alpha Random</a:t>
                      </a:r>
                      <a:endParaRPr kumimoji="1" lang="ja-JP" altLang="en-US"/>
                    </a:p>
                  </a:txBody>
                  <a:tcPr/>
                </a:tc>
                <a:tc>
                  <a:txBody>
                    <a:bodyPr/>
                    <a:lstStyle/>
                    <a:p>
                      <a:r>
                        <a:rPr kumimoji="1" lang="en-US" altLang="ja-JP" dirty="0"/>
                        <a:t>991</a:t>
                      </a:r>
                      <a:endParaRPr kumimoji="1" lang="ja-JP" altLang="en-US"/>
                    </a:p>
                  </a:txBody>
                  <a:tcPr/>
                </a:tc>
                <a:tc>
                  <a:txBody>
                    <a:bodyPr/>
                    <a:lstStyle/>
                    <a:p>
                      <a:r>
                        <a:rPr kumimoji="1" lang="en-US" altLang="ja-JP" dirty="0"/>
                        <a:t>0</a:t>
                      </a:r>
                      <a:endParaRPr kumimoji="1" lang="ja-JP" altLang="en-US"/>
                    </a:p>
                  </a:txBody>
                  <a:tcPr/>
                </a:tc>
                <a:tc>
                  <a:txBody>
                    <a:bodyPr/>
                    <a:lstStyle/>
                    <a:p>
                      <a:r>
                        <a:rPr kumimoji="1" lang="en-US" altLang="ja-JP"/>
                        <a:t>9</a:t>
                      </a:r>
                      <a:endParaRPr kumimoji="1" lang="ja-JP" altLang="en-US"/>
                    </a:p>
                  </a:txBody>
                  <a:tcPr/>
                </a:tc>
                <a:tc>
                  <a:txBody>
                    <a:bodyPr/>
                    <a:lstStyle/>
                    <a:p>
                      <a:r>
                        <a:rPr kumimoji="1" lang="en-US" altLang="ja-JP"/>
                        <a:t>0.991</a:t>
                      </a:r>
                      <a:endParaRPr kumimoji="1" lang="ja-JP" altLang="en-US"/>
                    </a:p>
                  </a:txBody>
                  <a:tcPr/>
                </a:tc>
                <a:extLst>
                  <a:ext uri="{0D108BD9-81ED-4DB2-BD59-A6C34878D82A}">
                    <a16:rowId xmlns:a16="http://schemas.microsoft.com/office/drawing/2014/main" val="3795671259"/>
                  </a:ext>
                </a:extLst>
              </a:tr>
              <a:tr h="136588">
                <a:tc>
                  <a:txBody>
                    <a:bodyPr/>
                    <a:lstStyle/>
                    <a:p>
                      <a:r>
                        <a:rPr kumimoji="1" lang="en-US" altLang="ja-JP"/>
                        <a:t>Beta Random</a:t>
                      </a:r>
                      <a:endParaRPr kumimoji="1" lang="ja-JP" altLang="en-US"/>
                    </a:p>
                  </a:txBody>
                  <a:tcPr/>
                </a:tc>
                <a:tc>
                  <a:txBody>
                    <a:bodyPr/>
                    <a:lstStyle/>
                    <a:p>
                      <a:r>
                        <a:rPr kumimoji="1" lang="en-US" altLang="ja-JP" dirty="0"/>
                        <a:t>565</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434</a:t>
                      </a:r>
                      <a:endParaRPr kumimoji="1" lang="ja-JP" altLang="en-US"/>
                    </a:p>
                  </a:txBody>
                  <a:tcPr/>
                </a:tc>
                <a:tc>
                  <a:txBody>
                    <a:bodyPr/>
                    <a:lstStyle/>
                    <a:p>
                      <a:r>
                        <a:rPr kumimoji="1" lang="en-US" altLang="ja-JP" dirty="0"/>
                        <a:t>0.565</a:t>
                      </a:r>
                      <a:endParaRPr kumimoji="1" lang="ja-JP" altLang="en-US"/>
                    </a:p>
                  </a:txBody>
                  <a:tcPr/>
                </a:tc>
                <a:extLst>
                  <a:ext uri="{0D108BD9-81ED-4DB2-BD59-A6C34878D82A}">
                    <a16:rowId xmlns:a16="http://schemas.microsoft.com/office/drawing/2014/main" val="1395856655"/>
                  </a:ext>
                </a:extLst>
              </a:tr>
            </a:tbl>
          </a:graphicData>
        </a:graphic>
      </p:graphicFrame>
      <p:graphicFrame>
        <p:nvGraphicFramePr>
          <p:cNvPr id="5" name="表 4">
            <a:extLst>
              <a:ext uri="{FF2B5EF4-FFF2-40B4-BE49-F238E27FC236}">
                <a16:creationId xmlns:a16="http://schemas.microsoft.com/office/drawing/2014/main" id="{7EE6800A-DA68-CF45-8F72-0A810CF21DB0}"/>
              </a:ext>
            </a:extLst>
          </p:cNvPr>
          <p:cNvGraphicFramePr>
            <a:graphicFrameLocks noGrp="1"/>
          </p:cNvGraphicFramePr>
          <p:nvPr>
            <p:extLst>
              <p:ext uri="{D42A27DB-BD31-4B8C-83A1-F6EECF244321}">
                <p14:modId xmlns:p14="http://schemas.microsoft.com/office/powerpoint/2010/main" val="1784649723"/>
              </p:ext>
            </p:extLst>
          </p:nvPr>
        </p:nvGraphicFramePr>
        <p:xfrm>
          <a:off x="838200" y="4337399"/>
          <a:ext cx="8940800" cy="1737360"/>
        </p:xfrm>
        <a:graphic>
          <a:graphicData uri="http://schemas.openxmlformats.org/drawingml/2006/table">
            <a:tbl>
              <a:tblPr firstRow="1" bandRow="1">
                <a:tableStyleId>{5C22544A-7EE6-4342-B048-85BDC9FD1C3A}</a:tableStyleId>
              </a:tblPr>
              <a:tblGrid>
                <a:gridCol w="1788160">
                  <a:extLst>
                    <a:ext uri="{9D8B030D-6E8A-4147-A177-3AD203B41FA5}">
                      <a16:colId xmlns:a16="http://schemas.microsoft.com/office/drawing/2014/main" val="769982561"/>
                    </a:ext>
                  </a:extLst>
                </a:gridCol>
                <a:gridCol w="1788160">
                  <a:extLst>
                    <a:ext uri="{9D8B030D-6E8A-4147-A177-3AD203B41FA5}">
                      <a16:colId xmlns:a16="http://schemas.microsoft.com/office/drawing/2014/main" val="3572092160"/>
                    </a:ext>
                  </a:extLst>
                </a:gridCol>
                <a:gridCol w="1788160">
                  <a:extLst>
                    <a:ext uri="{9D8B030D-6E8A-4147-A177-3AD203B41FA5}">
                      <a16:colId xmlns:a16="http://schemas.microsoft.com/office/drawing/2014/main" val="221286737"/>
                    </a:ext>
                  </a:extLst>
                </a:gridCol>
                <a:gridCol w="1788160">
                  <a:extLst>
                    <a:ext uri="{9D8B030D-6E8A-4147-A177-3AD203B41FA5}">
                      <a16:colId xmlns:a16="http://schemas.microsoft.com/office/drawing/2014/main" val="754614416"/>
                    </a:ext>
                  </a:extLst>
                </a:gridCol>
                <a:gridCol w="1788160">
                  <a:extLst>
                    <a:ext uri="{9D8B030D-6E8A-4147-A177-3AD203B41FA5}">
                      <a16:colId xmlns:a16="http://schemas.microsoft.com/office/drawing/2014/main" val="3924306972"/>
                    </a:ext>
                  </a:extLst>
                </a:gridCol>
              </a:tblGrid>
              <a:tr h="0">
                <a:tc>
                  <a:txBody>
                    <a:bodyPr/>
                    <a:lstStyle/>
                    <a:p>
                      <a:r>
                        <a:rPr kumimoji="1" lang="ja-JP" altLang="en-US"/>
                        <a:t>対戦相手</a:t>
                      </a:r>
                    </a:p>
                  </a:txBody>
                  <a:tcPr/>
                </a:tc>
                <a:tc>
                  <a:txBody>
                    <a:bodyPr/>
                    <a:lstStyle/>
                    <a:p>
                      <a:r>
                        <a:rPr kumimoji="1" lang="ja-JP" altLang="en-US"/>
                        <a:t>勝ち</a:t>
                      </a:r>
                    </a:p>
                  </a:txBody>
                  <a:tcPr/>
                </a:tc>
                <a:tc>
                  <a:txBody>
                    <a:bodyPr/>
                    <a:lstStyle/>
                    <a:p>
                      <a:r>
                        <a:rPr kumimoji="1" lang="ja-JP" altLang="en-US"/>
                        <a:t>負け</a:t>
                      </a:r>
                    </a:p>
                  </a:txBody>
                  <a:tcPr/>
                </a:tc>
                <a:tc>
                  <a:txBody>
                    <a:bodyPr/>
                    <a:lstStyle/>
                    <a:p>
                      <a:r>
                        <a:rPr kumimoji="1" lang="ja-JP" altLang="en-US"/>
                        <a:t>引き分け</a:t>
                      </a:r>
                    </a:p>
                  </a:txBody>
                  <a:tcPr/>
                </a:tc>
                <a:tc>
                  <a:txBody>
                    <a:bodyPr/>
                    <a:lstStyle/>
                    <a:p>
                      <a:r>
                        <a:rPr kumimoji="1" lang="ja-JP" altLang="en-US"/>
                        <a:t>勝率</a:t>
                      </a:r>
                    </a:p>
                  </a:txBody>
                  <a:tcPr/>
                </a:tc>
                <a:extLst>
                  <a:ext uri="{0D108BD9-81ED-4DB2-BD59-A6C34878D82A}">
                    <a16:rowId xmlns:a16="http://schemas.microsoft.com/office/drawing/2014/main" val="630183014"/>
                  </a:ext>
                </a:extLst>
              </a:tr>
              <a:tr h="0">
                <a:tc>
                  <a:txBody>
                    <a:bodyPr/>
                    <a:lstStyle/>
                    <a:p>
                      <a:r>
                        <a:rPr kumimoji="1" lang="en-US" altLang="ja-JP" dirty="0"/>
                        <a:t>Random</a:t>
                      </a:r>
                      <a:endParaRPr kumimoji="1" lang="ja-JP" altLang="en-US"/>
                    </a:p>
                  </a:txBody>
                  <a:tcPr/>
                </a:tc>
                <a:tc>
                  <a:txBody>
                    <a:bodyPr/>
                    <a:lstStyle/>
                    <a:p>
                      <a:r>
                        <a:rPr kumimoji="1" lang="en-US" altLang="ja-JP" dirty="0"/>
                        <a:t>1000</a:t>
                      </a:r>
                      <a:endParaRPr kumimoji="1" lang="ja-JP" altLang="en-US"/>
                    </a:p>
                  </a:txBody>
                  <a:tcPr/>
                </a:tc>
                <a:tc>
                  <a:txBody>
                    <a:bodyPr/>
                    <a:lstStyle/>
                    <a:p>
                      <a:r>
                        <a:rPr kumimoji="1" lang="en-US" altLang="ja-JP" dirty="0"/>
                        <a:t>0</a:t>
                      </a:r>
                      <a:endParaRPr kumimoji="1" lang="ja-JP" altLang="en-US"/>
                    </a:p>
                  </a:txBody>
                  <a:tcPr/>
                </a:tc>
                <a:tc>
                  <a:txBody>
                    <a:bodyPr/>
                    <a:lstStyle/>
                    <a:p>
                      <a:r>
                        <a:rPr kumimoji="1" lang="en-US" altLang="ja-JP" dirty="0"/>
                        <a:t>0</a:t>
                      </a:r>
                      <a:endParaRPr kumimoji="1" lang="ja-JP" altLang="en-US"/>
                    </a:p>
                  </a:txBody>
                  <a:tcPr/>
                </a:tc>
                <a:tc>
                  <a:txBody>
                    <a:bodyPr/>
                    <a:lstStyle/>
                    <a:p>
                      <a:r>
                        <a:rPr kumimoji="1" lang="en-US" altLang="ja-JP" dirty="0"/>
                        <a:t>1.00</a:t>
                      </a:r>
                      <a:endParaRPr kumimoji="1" lang="ja-JP" altLang="en-US"/>
                    </a:p>
                  </a:txBody>
                  <a:tcPr/>
                </a:tc>
                <a:extLst>
                  <a:ext uri="{0D108BD9-81ED-4DB2-BD59-A6C34878D82A}">
                    <a16:rowId xmlns:a16="http://schemas.microsoft.com/office/drawing/2014/main" val="123603345"/>
                  </a:ext>
                </a:extLst>
              </a:tr>
              <a:tr h="0">
                <a:tc>
                  <a:txBody>
                    <a:bodyPr/>
                    <a:lstStyle/>
                    <a:p>
                      <a:r>
                        <a:rPr kumimoji="1" lang="en-US" altLang="ja-JP" dirty="0"/>
                        <a:t>Alpha Random</a:t>
                      </a:r>
                      <a:endParaRPr kumimoji="1" lang="ja-JP" altLang="en-US"/>
                    </a:p>
                  </a:txBody>
                  <a:tcPr/>
                </a:tc>
                <a:tc>
                  <a:txBody>
                    <a:bodyPr/>
                    <a:lstStyle/>
                    <a:p>
                      <a:r>
                        <a:rPr kumimoji="1" lang="en-US" altLang="ja-JP" dirty="0"/>
                        <a:t>1000</a:t>
                      </a:r>
                      <a:endParaRPr kumimoji="1" lang="ja-JP" altLang="en-US"/>
                    </a:p>
                  </a:txBody>
                  <a:tcPr/>
                </a:tc>
                <a:tc>
                  <a:txBody>
                    <a:bodyPr/>
                    <a:lstStyle/>
                    <a:p>
                      <a:r>
                        <a:rPr kumimoji="1" lang="en-US" altLang="ja-JP" dirty="0"/>
                        <a:t>0</a:t>
                      </a:r>
                      <a:endParaRPr kumimoji="1" lang="ja-JP" altLang="en-US"/>
                    </a:p>
                  </a:txBody>
                  <a:tcPr/>
                </a:tc>
                <a:tc>
                  <a:txBody>
                    <a:bodyPr/>
                    <a:lstStyle/>
                    <a:p>
                      <a:r>
                        <a:rPr kumimoji="1" lang="en-US" altLang="ja-JP" dirty="0"/>
                        <a:t>0</a:t>
                      </a:r>
                      <a:endParaRPr kumimoji="1" lang="ja-JP" altLang="en-US"/>
                    </a:p>
                  </a:txBody>
                  <a:tcPr/>
                </a:tc>
                <a:tc>
                  <a:txBody>
                    <a:bodyPr/>
                    <a:lstStyle/>
                    <a:p>
                      <a:r>
                        <a:rPr kumimoji="1" lang="en-US" altLang="ja-JP" dirty="0"/>
                        <a:t>1.00</a:t>
                      </a:r>
                      <a:endParaRPr kumimoji="1" lang="ja-JP" altLang="en-US"/>
                    </a:p>
                  </a:txBody>
                  <a:tcPr/>
                </a:tc>
                <a:extLst>
                  <a:ext uri="{0D108BD9-81ED-4DB2-BD59-A6C34878D82A}">
                    <a16:rowId xmlns:a16="http://schemas.microsoft.com/office/drawing/2014/main" val="2043207917"/>
                  </a:ext>
                </a:extLst>
              </a:tr>
              <a:tr h="0">
                <a:tc>
                  <a:txBody>
                    <a:bodyPr/>
                    <a:lstStyle/>
                    <a:p>
                      <a:r>
                        <a:rPr kumimoji="1" lang="en-US" altLang="ja-JP" dirty="0"/>
                        <a:t>Beta Random</a:t>
                      </a:r>
                      <a:endParaRPr kumimoji="1" lang="ja-JP" altLang="en-US"/>
                    </a:p>
                  </a:txBody>
                  <a:tcPr/>
                </a:tc>
                <a:tc>
                  <a:txBody>
                    <a:bodyPr/>
                    <a:lstStyle/>
                    <a:p>
                      <a:r>
                        <a:rPr kumimoji="1" lang="en-US" altLang="ja-JP" dirty="0"/>
                        <a:t>787</a:t>
                      </a:r>
                      <a:endParaRPr kumimoji="1" lang="ja-JP" altLang="en-US"/>
                    </a:p>
                  </a:txBody>
                  <a:tcPr/>
                </a:tc>
                <a:tc>
                  <a:txBody>
                    <a:bodyPr/>
                    <a:lstStyle/>
                    <a:p>
                      <a:r>
                        <a:rPr kumimoji="1" lang="en-US" altLang="ja-JP" dirty="0"/>
                        <a:t>38</a:t>
                      </a:r>
                      <a:endParaRPr kumimoji="1" lang="ja-JP" altLang="en-US"/>
                    </a:p>
                  </a:txBody>
                  <a:tcPr/>
                </a:tc>
                <a:tc>
                  <a:txBody>
                    <a:bodyPr/>
                    <a:lstStyle/>
                    <a:p>
                      <a:r>
                        <a:rPr kumimoji="1" lang="en-US" altLang="ja-JP" dirty="0"/>
                        <a:t>175</a:t>
                      </a:r>
                      <a:endParaRPr kumimoji="1" lang="ja-JP" altLang="en-US"/>
                    </a:p>
                  </a:txBody>
                  <a:tcPr/>
                </a:tc>
                <a:tc>
                  <a:txBody>
                    <a:bodyPr/>
                    <a:lstStyle/>
                    <a:p>
                      <a:r>
                        <a:rPr kumimoji="1" lang="en-US" altLang="ja-JP" dirty="0"/>
                        <a:t>0.787</a:t>
                      </a:r>
                      <a:endParaRPr kumimoji="1" lang="ja-JP" altLang="en-US"/>
                    </a:p>
                  </a:txBody>
                  <a:tcPr/>
                </a:tc>
                <a:extLst>
                  <a:ext uri="{0D108BD9-81ED-4DB2-BD59-A6C34878D82A}">
                    <a16:rowId xmlns:a16="http://schemas.microsoft.com/office/drawing/2014/main" val="3194300398"/>
                  </a:ext>
                </a:extLst>
              </a:tr>
            </a:tbl>
          </a:graphicData>
        </a:graphic>
      </p:graphicFrame>
      <p:sp>
        <p:nvSpPr>
          <p:cNvPr id="6" name="テキスト ボックス 5">
            <a:extLst>
              <a:ext uri="{FF2B5EF4-FFF2-40B4-BE49-F238E27FC236}">
                <a16:creationId xmlns:a16="http://schemas.microsoft.com/office/drawing/2014/main" id="{FA01B5ED-870C-F949-A902-D12BDEB6DE67}"/>
              </a:ext>
            </a:extLst>
          </p:cNvPr>
          <p:cNvSpPr txBox="1"/>
          <p:nvPr/>
        </p:nvSpPr>
        <p:spPr>
          <a:xfrm>
            <a:off x="838200" y="6221677"/>
            <a:ext cx="8350369" cy="584775"/>
          </a:xfrm>
          <a:prstGeom prst="rect">
            <a:avLst/>
          </a:prstGeom>
          <a:noFill/>
        </p:spPr>
        <p:txBody>
          <a:bodyPr wrap="square" rtlCol="0">
            <a:spAutoFit/>
          </a:bodyPr>
          <a:lstStyle/>
          <a:p>
            <a:r>
              <a:rPr lang="en-US" altLang="ja-JP" sz="3200" dirty="0"/>
              <a:t>5</a:t>
            </a:r>
            <a:r>
              <a:rPr kumimoji="1" lang="ja-JP" altLang="en-US" sz="3200"/>
              <a:t>目並べの場合</a:t>
            </a:r>
            <a:r>
              <a:rPr kumimoji="1" lang="en-US" altLang="ja-JP" sz="3200" dirty="0"/>
              <a:t>…</a:t>
            </a:r>
            <a:r>
              <a:rPr kumimoji="1" lang="ja-JP" altLang="en-US" sz="3200"/>
              <a:t>計算に時間がかかりすぎる</a:t>
            </a:r>
          </a:p>
        </p:txBody>
      </p:sp>
      <p:sp>
        <p:nvSpPr>
          <p:cNvPr id="7" name="テキスト ボックス 6">
            <a:extLst>
              <a:ext uri="{FF2B5EF4-FFF2-40B4-BE49-F238E27FC236}">
                <a16:creationId xmlns:a16="http://schemas.microsoft.com/office/drawing/2014/main" id="{E3008722-C4E8-AB4A-BDD5-20E0D7551250}"/>
              </a:ext>
            </a:extLst>
          </p:cNvPr>
          <p:cNvSpPr txBox="1"/>
          <p:nvPr/>
        </p:nvSpPr>
        <p:spPr>
          <a:xfrm>
            <a:off x="838200" y="1449238"/>
            <a:ext cx="4872487" cy="523220"/>
          </a:xfrm>
          <a:prstGeom prst="rect">
            <a:avLst/>
          </a:prstGeom>
          <a:noFill/>
        </p:spPr>
        <p:txBody>
          <a:bodyPr wrap="square" rtlCol="0">
            <a:spAutoFit/>
          </a:bodyPr>
          <a:lstStyle/>
          <a:p>
            <a:r>
              <a:rPr kumimoji="1" lang="en-US" altLang="ja-JP" sz="2800" dirty="0"/>
              <a:t>3</a:t>
            </a:r>
            <a:r>
              <a:rPr kumimoji="1" lang="ja-JP" altLang="en-US" sz="2800"/>
              <a:t>目並べの場合</a:t>
            </a:r>
          </a:p>
        </p:txBody>
      </p:sp>
      <p:sp>
        <p:nvSpPr>
          <p:cNvPr id="8" name="テキスト ボックス 7">
            <a:extLst>
              <a:ext uri="{FF2B5EF4-FFF2-40B4-BE49-F238E27FC236}">
                <a16:creationId xmlns:a16="http://schemas.microsoft.com/office/drawing/2014/main" id="{B0691030-4D5D-714C-863D-889C12B9226D}"/>
              </a:ext>
            </a:extLst>
          </p:cNvPr>
          <p:cNvSpPr txBox="1"/>
          <p:nvPr/>
        </p:nvSpPr>
        <p:spPr>
          <a:xfrm>
            <a:off x="670942" y="3870960"/>
            <a:ext cx="4342442" cy="584775"/>
          </a:xfrm>
          <a:prstGeom prst="rect">
            <a:avLst/>
          </a:prstGeom>
          <a:noFill/>
        </p:spPr>
        <p:txBody>
          <a:bodyPr wrap="square" rtlCol="0">
            <a:spAutoFit/>
          </a:bodyPr>
          <a:lstStyle/>
          <a:p>
            <a:r>
              <a:rPr kumimoji="1" lang="en-US" altLang="ja-JP" sz="3200" dirty="0"/>
              <a:t>4</a:t>
            </a:r>
            <a:r>
              <a:rPr kumimoji="1" lang="ja-JP" altLang="en-US" sz="3200"/>
              <a:t>目並べの場合</a:t>
            </a:r>
          </a:p>
        </p:txBody>
      </p:sp>
    </p:spTree>
    <p:extLst>
      <p:ext uri="{BB962C8B-B14F-4D97-AF65-F5344CB8AC3E}">
        <p14:creationId xmlns:p14="http://schemas.microsoft.com/office/powerpoint/2010/main" val="104230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a:extLst>
              <a:ext uri="{FF2B5EF4-FFF2-40B4-BE49-F238E27FC236}">
                <a16:creationId xmlns:a16="http://schemas.microsoft.com/office/drawing/2014/main" id="{C83BF09F-6EA3-C945-AD65-304FE99C79F0}"/>
              </a:ext>
            </a:extLst>
          </p:cNvPr>
          <p:cNvGraphicFramePr>
            <a:graphicFrameLocks/>
          </p:cNvGraphicFramePr>
          <p:nvPr>
            <p:extLst>
              <p:ext uri="{D42A27DB-BD31-4B8C-83A1-F6EECF244321}">
                <p14:modId xmlns:p14="http://schemas.microsoft.com/office/powerpoint/2010/main" val="2136343946"/>
              </p:ext>
            </p:extLst>
          </p:nvPr>
        </p:nvGraphicFramePr>
        <p:xfrm>
          <a:off x="3378926" y="156755"/>
          <a:ext cx="5085806" cy="35726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B2D7DBA1-0EB8-324C-B0C5-A58FB03BC9B7}"/>
              </a:ext>
            </a:extLst>
          </p:cNvPr>
          <p:cNvGraphicFramePr>
            <a:graphicFrameLocks/>
          </p:cNvGraphicFramePr>
          <p:nvPr>
            <p:extLst>
              <p:ext uri="{D42A27DB-BD31-4B8C-83A1-F6EECF244321}">
                <p14:modId xmlns:p14="http://schemas.microsoft.com/office/powerpoint/2010/main" val="1310897410"/>
              </p:ext>
            </p:extLst>
          </p:nvPr>
        </p:nvGraphicFramePr>
        <p:xfrm>
          <a:off x="3462398" y="3521414"/>
          <a:ext cx="5002334" cy="31457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66174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8613D3-1B84-5648-8994-D5AE5ACA0B8E}"/>
              </a:ext>
            </a:extLst>
          </p:cNvPr>
          <p:cNvSpPr>
            <a:spLocks noGrp="1"/>
          </p:cNvSpPr>
          <p:nvPr>
            <p:ph type="title"/>
          </p:nvPr>
        </p:nvSpPr>
        <p:spPr>
          <a:xfrm>
            <a:off x="561434" y="29103"/>
            <a:ext cx="10515600" cy="1325563"/>
          </a:xfrm>
        </p:spPr>
        <p:txBody>
          <a:bodyPr>
            <a:normAutofit/>
          </a:bodyPr>
          <a:lstStyle/>
          <a:p>
            <a:r>
              <a:rPr kumimoji="1" lang="ja-JP" altLang="en-US" sz="5400"/>
              <a:t>実験結果</a:t>
            </a:r>
            <a:r>
              <a:rPr kumimoji="1" lang="en-US" altLang="ja-JP" sz="5400" dirty="0"/>
              <a:t>(</a:t>
            </a:r>
            <a:r>
              <a:rPr lang="en-US" altLang="ja-JP" sz="5400" dirty="0"/>
              <a:t>Q</a:t>
            </a:r>
            <a:r>
              <a:rPr lang="ja-JP" altLang="en-US" sz="5400"/>
              <a:t>学習</a:t>
            </a:r>
            <a:r>
              <a:rPr kumimoji="1" lang="en-US" altLang="ja-JP" sz="5400" dirty="0"/>
              <a:t>)</a:t>
            </a:r>
            <a:endParaRPr kumimoji="1" lang="ja-JP" altLang="en-US" sz="5400"/>
          </a:p>
        </p:txBody>
      </p:sp>
      <p:sp>
        <p:nvSpPr>
          <p:cNvPr id="3" name="コンテンツ プレースホルダー 2">
            <a:extLst>
              <a:ext uri="{FF2B5EF4-FFF2-40B4-BE49-F238E27FC236}">
                <a16:creationId xmlns:a16="http://schemas.microsoft.com/office/drawing/2014/main" id="{4FD55484-53EA-D34F-9862-E3BC94493FDD}"/>
              </a:ext>
            </a:extLst>
          </p:cNvPr>
          <p:cNvSpPr>
            <a:spLocks noGrp="1"/>
          </p:cNvSpPr>
          <p:nvPr>
            <p:ph idx="1"/>
          </p:nvPr>
        </p:nvSpPr>
        <p:spPr/>
        <p:txBody>
          <a:bodyPr/>
          <a:lstStyle/>
          <a:p>
            <a:pPr marL="0" indent="0">
              <a:buNone/>
            </a:pPr>
            <a:endParaRPr kumimoji="1" lang="en-US" altLang="ja-JP" dirty="0"/>
          </a:p>
          <a:p>
            <a:pPr marL="0" indent="0">
              <a:buNone/>
            </a:pPr>
            <a:endParaRPr kumimoji="1" lang="ja-JP" altLang="en-US"/>
          </a:p>
        </p:txBody>
      </p:sp>
      <p:graphicFrame>
        <p:nvGraphicFramePr>
          <p:cNvPr id="5" name="表 4">
            <a:extLst>
              <a:ext uri="{FF2B5EF4-FFF2-40B4-BE49-F238E27FC236}">
                <a16:creationId xmlns:a16="http://schemas.microsoft.com/office/drawing/2014/main" id="{B7AADC14-520E-D84C-A5CA-84C671C784C3}"/>
              </a:ext>
            </a:extLst>
          </p:cNvPr>
          <p:cNvGraphicFramePr>
            <a:graphicFrameLocks noGrp="1"/>
          </p:cNvGraphicFramePr>
          <p:nvPr>
            <p:extLst>
              <p:ext uri="{D42A27DB-BD31-4B8C-83A1-F6EECF244321}">
                <p14:modId xmlns:p14="http://schemas.microsoft.com/office/powerpoint/2010/main" val="3728099781"/>
              </p:ext>
            </p:extLst>
          </p:nvPr>
        </p:nvGraphicFramePr>
        <p:xfrm>
          <a:off x="838199" y="1460608"/>
          <a:ext cx="9893058" cy="1463040"/>
        </p:xfrm>
        <a:graphic>
          <a:graphicData uri="http://schemas.openxmlformats.org/drawingml/2006/table">
            <a:tbl>
              <a:tblPr firstRow="1" bandRow="1">
                <a:tableStyleId>{5C22544A-7EE6-4342-B048-85BDC9FD1C3A}</a:tableStyleId>
              </a:tblPr>
              <a:tblGrid>
                <a:gridCol w="3091135">
                  <a:extLst>
                    <a:ext uri="{9D8B030D-6E8A-4147-A177-3AD203B41FA5}">
                      <a16:colId xmlns:a16="http://schemas.microsoft.com/office/drawing/2014/main" val="2855191042"/>
                    </a:ext>
                  </a:extLst>
                </a:gridCol>
                <a:gridCol w="822399">
                  <a:extLst>
                    <a:ext uri="{9D8B030D-6E8A-4147-A177-3AD203B41FA5}">
                      <a16:colId xmlns:a16="http://schemas.microsoft.com/office/drawing/2014/main" val="2295833170"/>
                    </a:ext>
                  </a:extLst>
                </a:gridCol>
                <a:gridCol w="1032995">
                  <a:extLst>
                    <a:ext uri="{9D8B030D-6E8A-4147-A177-3AD203B41FA5}">
                      <a16:colId xmlns:a16="http://schemas.microsoft.com/office/drawing/2014/main" val="2578765612"/>
                    </a:ext>
                  </a:extLst>
                </a:gridCol>
                <a:gridCol w="1648843">
                  <a:extLst>
                    <a:ext uri="{9D8B030D-6E8A-4147-A177-3AD203B41FA5}">
                      <a16:colId xmlns:a16="http://schemas.microsoft.com/office/drawing/2014/main" val="1251021501"/>
                    </a:ext>
                  </a:extLst>
                </a:gridCol>
                <a:gridCol w="1648843">
                  <a:extLst>
                    <a:ext uri="{9D8B030D-6E8A-4147-A177-3AD203B41FA5}">
                      <a16:colId xmlns:a16="http://schemas.microsoft.com/office/drawing/2014/main" val="1416184833"/>
                    </a:ext>
                  </a:extLst>
                </a:gridCol>
                <a:gridCol w="1648843">
                  <a:extLst>
                    <a:ext uri="{9D8B030D-6E8A-4147-A177-3AD203B41FA5}">
                      <a16:colId xmlns:a16="http://schemas.microsoft.com/office/drawing/2014/main" val="2844206735"/>
                    </a:ext>
                  </a:extLst>
                </a:gridCol>
              </a:tblGrid>
              <a:tr h="163830">
                <a:tc>
                  <a:txBody>
                    <a:bodyPr/>
                    <a:lstStyle/>
                    <a:p>
                      <a:r>
                        <a:rPr kumimoji="1" lang="ja-JP" altLang="en-US"/>
                        <a:t>対戦相手</a:t>
                      </a:r>
                    </a:p>
                  </a:txBody>
                  <a:tcPr/>
                </a:tc>
                <a:tc>
                  <a:txBody>
                    <a:bodyPr/>
                    <a:lstStyle/>
                    <a:p>
                      <a:r>
                        <a:rPr kumimoji="1" lang="ja-JP" altLang="en-US"/>
                        <a:t>勝ち</a:t>
                      </a:r>
                    </a:p>
                  </a:txBody>
                  <a:tcPr/>
                </a:tc>
                <a:tc>
                  <a:txBody>
                    <a:bodyPr/>
                    <a:lstStyle/>
                    <a:p>
                      <a:r>
                        <a:rPr kumimoji="1" lang="ja-JP" altLang="en-US"/>
                        <a:t>負け</a:t>
                      </a:r>
                    </a:p>
                  </a:txBody>
                  <a:tcPr/>
                </a:tc>
                <a:tc>
                  <a:txBody>
                    <a:bodyPr/>
                    <a:lstStyle/>
                    <a:p>
                      <a:r>
                        <a:rPr kumimoji="1" lang="ja-JP" altLang="en-US"/>
                        <a:t>引き分け</a:t>
                      </a:r>
                    </a:p>
                  </a:txBody>
                  <a:tcPr/>
                </a:tc>
                <a:tc>
                  <a:txBody>
                    <a:bodyPr/>
                    <a:lstStyle/>
                    <a:p>
                      <a:r>
                        <a:rPr kumimoji="1" lang="en-US" altLang="ja-JP"/>
                        <a:t>miss</a:t>
                      </a:r>
                      <a:endParaRPr kumimoji="1" lang="ja-JP" altLang="en-US"/>
                    </a:p>
                  </a:txBody>
                  <a:tcPr/>
                </a:tc>
                <a:tc>
                  <a:txBody>
                    <a:bodyPr/>
                    <a:lstStyle/>
                    <a:p>
                      <a:r>
                        <a:rPr kumimoji="1" lang="ja-JP" altLang="en-US"/>
                        <a:t>勝率</a:t>
                      </a:r>
                    </a:p>
                  </a:txBody>
                  <a:tcPr/>
                </a:tc>
                <a:extLst>
                  <a:ext uri="{0D108BD9-81ED-4DB2-BD59-A6C34878D82A}">
                    <a16:rowId xmlns:a16="http://schemas.microsoft.com/office/drawing/2014/main" val="1910447046"/>
                  </a:ext>
                </a:extLst>
              </a:tr>
              <a:tr h="163830">
                <a:tc>
                  <a:txBody>
                    <a:bodyPr/>
                    <a:lstStyle/>
                    <a:p>
                      <a:r>
                        <a:rPr kumimoji="1" lang="en-US" altLang="ja-JP"/>
                        <a:t>Random</a:t>
                      </a:r>
                      <a:endParaRPr kumimoji="1" lang="ja-JP" altLang="en-US"/>
                    </a:p>
                  </a:txBody>
                  <a:tcPr/>
                </a:tc>
                <a:tc>
                  <a:txBody>
                    <a:bodyPr/>
                    <a:lstStyle/>
                    <a:p>
                      <a:r>
                        <a:rPr kumimoji="1" lang="en-US" altLang="ja-JP" dirty="0"/>
                        <a:t>890</a:t>
                      </a:r>
                      <a:endParaRPr kumimoji="1" lang="ja-JP" altLang="en-US"/>
                    </a:p>
                  </a:txBody>
                  <a:tcPr/>
                </a:tc>
                <a:tc>
                  <a:txBody>
                    <a:bodyPr/>
                    <a:lstStyle/>
                    <a:p>
                      <a:r>
                        <a:rPr kumimoji="1" lang="en-US" altLang="ja-JP" dirty="0"/>
                        <a:t>49</a:t>
                      </a:r>
                      <a:endParaRPr kumimoji="1" lang="ja-JP" altLang="en-US"/>
                    </a:p>
                  </a:txBody>
                  <a:tcPr/>
                </a:tc>
                <a:tc>
                  <a:txBody>
                    <a:bodyPr/>
                    <a:lstStyle/>
                    <a:p>
                      <a:r>
                        <a:rPr kumimoji="1" lang="en-US" altLang="ja-JP" dirty="0"/>
                        <a:t>61</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dirty="0"/>
                        <a:t>0.89</a:t>
                      </a:r>
                      <a:endParaRPr kumimoji="1" lang="ja-JP" altLang="en-US"/>
                    </a:p>
                  </a:txBody>
                  <a:tcPr/>
                </a:tc>
                <a:extLst>
                  <a:ext uri="{0D108BD9-81ED-4DB2-BD59-A6C34878D82A}">
                    <a16:rowId xmlns:a16="http://schemas.microsoft.com/office/drawing/2014/main" val="2974155191"/>
                  </a:ext>
                </a:extLst>
              </a:tr>
              <a:tr h="163830">
                <a:tc>
                  <a:txBody>
                    <a:bodyPr/>
                    <a:lstStyle/>
                    <a:p>
                      <a:r>
                        <a:rPr kumimoji="1" lang="en-US" altLang="ja-JP" dirty="0"/>
                        <a:t>Alpha Random</a:t>
                      </a:r>
                      <a:endParaRPr kumimoji="1" lang="ja-JP" altLang="en-US"/>
                    </a:p>
                  </a:txBody>
                  <a:tcPr/>
                </a:tc>
                <a:tc>
                  <a:txBody>
                    <a:bodyPr/>
                    <a:lstStyle/>
                    <a:p>
                      <a:r>
                        <a:rPr kumimoji="1" lang="en-US" altLang="ja-JP" dirty="0"/>
                        <a:t>786</a:t>
                      </a:r>
                      <a:endParaRPr kumimoji="1" lang="ja-JP" altLang="en-US"/>
                    </a:p>
                  </a:txBody>
                  <a:tcPr/>
                </a:tc>
                <a:tc>
                  <a:txBody>
                    <a:bodyPr/>
                    <a:lstStyle/>
                    <a:p>
                      <a:r>
                        <a:rPr kumimoji="1" lang="en-US" altLang="ja-JP" dirty="0"/>
                        <a:t>132</a:t>
                      </a:r>
                      <a:endParaRPr kumimoji="1" lang="ja-JP" altLang="en-US"/>
                    </a:p>
                  </a:txBody>
                  <a:tcPr/>
                </a:tc>
                <a:tc>
                  <a:txBody>
                    <a:bodyPr/>
                    <a:lstStyle/>
                    <a:p>
                      <a:r>
                        <a:rPr kumimoji="1" lang="en-US" altLang="ja-JP" dirty="0"/>
                        <a:t>82</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dirty="0"/>
                        <a:t>0.79</a:t>
                      </a:r>
                      <a:endParaRPr kumimoji="1" lang="ja-JP" altLang="en-US"/>
                    </a:p>
                  </a:txBody>
                  <a:tcPr/>
                </a:tc>
                <a:extLst>
                  <a:ext uri="{0D108BD9-81ED-4DB2-BD59-A6C34878D82A}">
                    <a16:rowId xmlns:a16="http://schemas.microsoft.com/office/drawing/2014/main" val="2465333653"/>
                  </a:ext>
                </a:extLst>
              </a:tr>
              <a:tr h="163830">
                <a:tc>
                  <a:txBody>
                    <a:bodyPr/>
                    <a:lstStyle/>
                    <a:p>
                      <a:r>
                        <a:rPr kumimoji="1" lang="en-US" altLang="ja-JP" dirty="0"/>
                        <a:t>Beta Random</a:t>
                      </a:r>
                      <a:endParaRPr kumimoji="1" lang="ja-JP" altLang="en-US"/>
                    </a:p>
                  </a:txBody>
                  <a:tcPr/>
                </a:tc>
                <a:tc>
                  <a:txBody>
                    <a:bodyPr/>
                    <a:lstStyle/>
                    <a:p>
                      <a:r>
                        <a:rPr kumimoji="1" lang="en-US" altLang="ja-JP" dirty="0"/>
                        <a:t>909</a:t>
                      </a:r>
                      <a:endParaRPr kumimoji="1" lang="ja-JP" altLang="en-US"/>
                    </a:p>
                  </a:txBody>
                  <a:tcPr/>
                </a:tc>
                <a:tc>
                  <a:txBody>
                    <a:bodyPr/>
                    <a:lstStyle/>
                    <a:p>
                      <a:r>
                        <a:rPr kumimoji="1" lang="en-US" altLang="ja-JP" dirty="0"/>
                        <a:t>0</a:t>
                      </a:r>
                      <a:endParaRPr kumimoji="1" lang="ja-JP" altLang="en-US"/>
                    </a:p>
                  </a:txBody>
                  <a:tcPr/>
                </a:tc>
                <a:tc>
                  <a:txBody>
                    <a:bodyPr/>
                    <a:lstStyle/>
                    <a:p>
                      <a:r>
                        <a:rPr kumimoji="1" lang="en-US" altLang="ja-JP" dirty="0"/>
                        <a:t>91</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dirty="0"/>
                        <a:t>0.91</a:t>
                      </a:r>
                      <a:endParaRPr kumimoji="1" lang="ja-JP" altLang="en-US"/>
                    </a:p>
                  </a:txBody>
                  <a:tcPr/>
                </a:tc>
                <a:extLst>
                  <a:ext uri="{0D108BD9-81ED-4DB2-BD59-A6C34878D82A}">
                    <a16:rowId xmlns:a16="http://schemas.microsoft.com/office/drawing/2014/main" val="4062892756"/>
                  </a:ext>
                </a:extLst>
              </a:tr>
            </a:tbl>
          </a:graphicData>
        </a:graphic>
      </p:graphicFrame>
      <p:graphicFrame>
        <p:nvGraphicFramePr>
          <p:cNvPr id="6" name="表 5">
            <a:extLst>
              <a:ext uri="{FF2B5EF4-FFF2-40B4-BE49-F238E27FC236}">
                <a16:creationId xmlns:a16="http://schemas.microsoft.com/office/drawing/2014/main" id="{F42A192E-D2C9-B342-939A-42213A3107F6}"/>
              </a:ext>
            </a:extLst>
          </p:cNvPr>
          <p:cNvGraphicFramePr>
            <a:graphicFrameLocks noGrp="1"/>
          </p:cNvGraphicFramePr>
          <p:nvPr>
            <p:extLst>
              <p:ext uri="{D42A27DB-BD31-4B8C-83A1-F6EECF244321}">
                <p14:modId xmlns:p14="http://schemas.microsoft.com/office/powerpoint/2010/main" val="2250925532"/>
              </p:ext>
            </p:extLst>
          </p:nvPr>
        </p:nvGraphicFramePr>
        <p:xfrm>
          <a:off x="907208" y="5360640"/>
          <a:ext cx="9824050" cy="1463040"/>
        </p:xfrm>
        <a:graphic>
          <a:graphicData uri="http://schemas.openxmlformats.org/drawingml/2006/table">
            <a:tbl>
              <a:tblPr firstRow="1" bandRow="1">
                <a:tableStyleId>{5C22544A-7EE6-4342-B048-85BDC9FD1C3A}</a:tableStyleId>
              </a:tblPr>
              <a:tblGrid>
                <a:gridCol w="3043690">
                  <a:extLst>
                    <a:ext uri="{9D8B030D-6E8A-4147-A177-3AD203B41FA5}">
                      <a16:colId xmlns:a16="http://schemas.microsoft.com/office/drawing/2014/main" val="3216655100"/>
                    </a:ext>
                  </a:extLst>
                </a:gridCol>
                <a:gridCol w="966159">
                  <a:extLst>
                    <a:ext uri="{9D8B030D-6E8A-4147-A177-3AD203B41FA5}">
                      <a16:colId xmlns:a16="http://schemas.microsoft.com/office/drawing/2014/main" val="2447700441"/>
                    </a:ext>
                  </a:extLst>
                </a:gridCol>
                <a:gridCol w="897147">
                  <a:extLst>
                    <a:ext uri="{9D8B030D-6E8A-4147-A177-3AD203B41FA5}">
                      <a16:colId xmlns:a16="http://schemas.microsoft.com/office/drawing/2014/main" val="1389257127"/>
                    </a:ext>
                  </a:extLst>
                </a:gridCol>
                <a:gridCol w="1673524">
                  <a:extLst>
                    <a:ext uri="{9D8B030D-6E8A-4147-A177-3AD203B41FA5}">
                      <a16:colId xmlns:a16="http://schemas.microsoft.com/office/drawing/2014/main" val="300065256"/>
                    </a:ext>
                  </a:extLst>
                </a:gridCol>
                <a:gridCol w="1639019">
                  <a:extLst>
                    <a:ext uri="{9D8B030D-6E8A-4147-A177-3AD203B41FA5}">
                      <a16:colId xmlns:a16="http://schemas.microsoft.com/office/drawing/2014/main" val="4035887496"/>
                    </a:ext>
                  </a:extLst>
                </a:gridCol>
                <a:gridCol w="1604511">
                  <a:extLst>
                    <a:ext uri="{9D8B030D-6E8A-4147-A177-3AD203B41FA5}">
                      <a16:colId xmlns:a16="http://schemas.microsoft.com/office/drawing/2014/main" val="2327534446"/>
                    </a:ext>
                  </a:extLst>
                </a:gridCol>
              </a:tblGrid>
              <a:tr h="0">
                <a:tc>
                  <a:txBody>
                    <a:bodyPr/>
                    <a:lstStyle/>
                    <a:p>
                      <a:r>
                        <a:rPr kumimoji="1" lang="ja-JP" altLang="en-US"/>
                        <a:t>対戦相手</a:t>
                      </a:r>
                    </a:p>
                  </a:txBody>
                  <a:tcPr/>
                </a:tc>
                <a:tc>
                  <a:txBody>
                    <a:bodyPr/>
                    <a:lstStyle/>
                    <a:p>
                      <a:r>
                        <a:rPr kumimoji="1" lang="ja-JP" altLang="en-US"/>
                        <a:t>勝ち</a:t>
                      </a:r>
                    </a:p>
                  </a:txBody>
                  <a:tcPr/>
                </a:tc>
                <a:tc>
                  <a:txBody>
                    <a:bodyPr/>
                    <a:lstStyle/>
                    <a:p>
                      <a:r>
                        <a:rPr kumimoji="1" lang="ja-JP" altLang="en-US"/>
                        <a:t>負け</a:t>
                      </a:r>
                    </a:p>
                  </a:txBody>
                  <a:tcPr/>
                </a:tc>
                <a:tc>
                  <a:txBody>
                    <a:bodyPr/>
                    <a:lstStyle/>
                    <a:p>
                      <a:r>
                        <a:rPr kumimoji="1" lang="ja-JP" altLang="en-US"/>
                        <a:t>引き分け</a:t>
                      </a:r>
                    </a:p>
                  </a:txBody>
                  <a:tcPr/>
                </a:tc>
                <a:tc>
                  <a:txBody>
                    <a:bodyPr/>
                    <a:lstStyle/>
                    <a:p>
                      <a:r>
                        <a:rPr kumimoji="1" lang="en-US" altLang="ja-JP"/>
                        <a:t>miss</a:t>
                      </a:r>
                      <a:endParaRPr kumimoji="1" lang="ja-JP" altLang="en-US"/>
                    </a:p>
                  </a:txBody>
                  <a:tcPr/>
                </a:tc>
                <a:tc>
                  <a:txBody>
                    <a:bodyPr/>
                    <a:lstStyle/>
                    <a:p>
                      <a:r>
                        <a:rPr kumimoji="1" lang="ja-JP" altLang="en-US"/>
                        <a:t>勝率</a:t>
                      </a:r>
                    </a:p>
                  </a:txBody>
                  <a:tcPr/>
                </a:tc>
                <a:extLst>
                  <a:ext uri="{0D108BD9-81ED-4DB2-BD59-A6C34878D82A}">
                    <a16:rowId xmlns:a16="http://schemas.microsoft.com/office/drawing/2014/main" val="224742900"/>
                  </a:ext>
                </a:extLst>
              </a:tr>
              <a:tr h="0">
                <a:tc>
                  <a:txBody>
                    <a:bodyPr/>
                    <a:lstStyle/>
                    <a:p>
                      <a:r>
                        <a:rPr kumimoji="1" lang="en-US" altLang="ja-JP"/>
                        <a:t>Random</a:t>
                      </a:r>
                      <a:endParaRPr kumimoji="1" lang="ja-JP" altLang="en-US"/>
                    </a:p>
                  </a:txBody>
                  <a:tcPr/>
                </a:tc>
                <a:tc>
                  <a:txBody>
                    <a:bodyPr/>
                    <a:lstStyle/>
                    <a:p>
                      <a:r>
                        <a:rPr kumimoji="1" lang="en-US" altLang="ja-JP" dirty="0"/>
                        <a:t>436</a:t>
                      </a:r>
                      <a:endParaRPr kumimoji="1" lang="ja-JP" altLang="en-US"/>
                    </a:p>
                  </a:txBody>
                  <a:tcPr/>
                </a:tc>
                <a:tc>
                  <a:txBody>
                    <a:bodyPr/>
                    <a:lstStyle/>
                    <a:p>
                      <a:r>
                        <a:rPr kumimoji="1" lang="en-US" altLang="ja-JP" dirty="0"/>
                        <a:t>479</a:t>
                      </a:r>
                      <a:endParaRPr kumimoji="1" lang="ja-JP" altLang="en-US"/>
                    </a:p>
                  </a:txBody>
                  <a:tcPr/>
                </a:tc>
                <a:tc>
                  <a:txBody>
                    <a:bodyPr/>
                    <a:lstStyle/>
                    <a:p>
                      <a:r>
                        <a:rPr kumimoji="1" lang="en-US" altLang="ja-JP" dirty="0"/>
                        <a:t>85</a:t>
                      </a:r>
                      <a:endParaRPr kumimoji="1" lang="ja-JP" altLang="en-US"/>
                    </a:p>
                  </a:txBody>
                  <a:tcPr/>
                </a:tc>
                <a:tc>
                  <a:txBody>
                    <a:bodyPr/>
                    <a:lstStyle/>
                    <a:p>
                      <a:r>
                        <a:rPr kumimoji="1" lang="en-US" altLang="ja-JP" dirty="0"/>
                        <a:t>0</a:t>
                      </a:r>
                      <a:endParaRPr kumimoji="1" lang="ja-JP" altLang="en-US"/>
                    </a:p>
                  </a:txBody>
                  <a:tcPr/>
                </a:tc>
                <a:tc>
                  <a:txBody>
                    <a:bodyPr/>
                    <a:lstStyle/>
                    <a:p>
                      <a:r>
                        <a:rPr kumimoji="1" lang="en-US" altLang="ja-JP" dirty="0"/>
                        <a:t>0.44</a:t>
                      </a:r>
                      <a:endParaRPr kumimoji="1" lang="ja-JP" altLang="en-US"/>
                    </a:p>
                  </a:txBody>
                  <a:tcPr/>
                </a:tc>
                <a:extLst>
                  <a:ext uri="{0D108BD9-81ED-4DB2-BD59-A6C34878D82A}">
                    <a16:rowId xmlns:a16="http://schemas.microsoft.com/office/drawing/2014/main" val="4231419196"/>
                  </a:ext>
                </a:extLst>
              </a:tr>
              <a:tr h="0">
                <a:tc>
                  <a:txBody>
                    <a:bodyPr/>
                    <a:lstStyle/>
                    <a:p>
                      <a:r>
                        <a:rPr kumimoji="1" lang="en-US" altLang="ja-JP"/>
                        <a:t>Alpha Random</a:t>
                      </a:r>
                      <a:endParaRPr kumimoji="1" lang="ja-JP" altLang="en-US"/>
                    </a:p>
                  </a:txBody>
                  <a:tcPr/>
                </a:tc>
                <a:tc>
                  <a:txBody>
                    <a:bodyPr/>
                    <a:lstStyle/>
                    <a:p>
                      <a:r>
                        <a:rPr kumimoji="1" lang="en-US" altLang="ja-JP" dirty="0"/>
                        <a:t>158</a:t>
                      </a:r>
                      <a:endParaRPr kumimoji="1" lang="ja-JP" altLang="en-US"/>
                    </a:p>
                  </a:txBody>
                  <a:tcPr/>
                </a:tc>
                <a:tc>
                  <a:txBody>
                    <a:bodyPr/>
                    <a:lstStyle/>
                    <a:p>
                      <a:r>
                        <a:rPr kumimoji="1" lang="en-US" altLang="ja-JP" dirty="0"/>
                        <a:t>812</a:t>
                      </a:r>
                      <a:endParaRPr kumimoji="1" lang="ja-JP" altLang="en-US"/>
                    </a:p>
                  </a:txBody>
                  <a:tcPr/>
                </a:tc>
                <a:tc>
                  <a:txBody>
                    <a:bodyPr/>
                    <a:lstStyle/>
                    <a:p>
                      <a:r>
                        <a:rPr kumimoji="1" lang="en-US" altLang="ja-JP" dirty="0"/>
                        <a:t>30</a:t>
                      </a:r>
                      <a:endParaRPr kumimoji="1" lang="ja-JP" altLang="en-US"/>
                    </a:p>
                  </a:txBody>
                  <a:tcPr/>
                </a:tc>
                <a:tc>
                  <a:txBody>
                    <a:bodyPr/>
                    <a:lstStyle/>
                    <a:p>
                      <a:r>
                        <a:rPr kumimoji="1" lang="en-US" altLang="ja-JP" dirty="0"/>
                        <a:t>0</a:t>
                      </a:r>
                      <a:endParaRPr kumimoji="1" lang="ja-JP" altLang="en-US"/>
                    </a:p>
                  </a:txBody>
                  <a:tcPr/>
                </a:tc>
                <a:tc>
                  <a:txBody>
                    <a:bodyPr/>
                    <a:lstStyle/>
                    <a:p>
                      <a:r>
                        <a:rPr kumimoji="1" lang="en-US" altLang="ja-JP" dirty="0"/>
                        <a:t>0.16</a:t>
                      </a:r>
                      <a:endParaRPr kumimoji="1" lang="ja-JP" altLang="en-US"/>
                    </a:p>
                  </a:txBody>
                  <a:tcPr/>
                </a:tc>
                <a:extLst>
                  <a:ext uri="{0D108BD9-81ED-4DB2-BD59-A6C34878D82A}">
                    <a16:rowId xmlns:a16="http://schemas.microsoft.com/office/drawing/2014/main" val="2748405304"/>
                  </a:ext>
                </a:extLst>
              </a:tr>
              <a:tr h="0">
                <a:tc>
                  <a:txBody>
                    <a:bodyPr/>
                    <a:lstStyle/>
                    <a:p>
                      <a:r>
                        <a:rPr kumimoji="1" lang="en-US" altLang="ja-JP"/>
                        <a:t>Beta Random</a:t>
                      </a:r>
                      <a:endParaRPr kumimoji="1" lang="ja-JP" altLang="en-US"/>
                    </a:p>
                  </a:txBody>
                  <a:tcPr/>
                </a:tc>
                <a:tc>
                  <a:txBody>
                    <a:bodyPr/>
                    <a:lstStyle/>
                    <a:p>
                      <a:r>
                        <a:rPr kumimoji="1" lang="en-US" altLang="ja-JP" dirty="0"/>
                        <a:t>7</a:t>
                      </a:r>
                      <a:endParaRPr kumimoji="1" lang="ja-JP" altLang="en-US"/>
                    </a:p>
                  </a:txBody>
                  <a:tcPr/>
                </a:tc>
                <a:tc>
                  <a:txBody>
                    <a:bodyPr/>
                    <a:lstStyle/>
                    <a:p>
                      <a:r>
                        <a:rPr kumimoji="1" lang="en-US" altLang="ja-JP" dirty="0"/>
                        <a:t>910</a:t>
                      </a:r>
                      <a:endParaRPr kumimoji="1" lang="ja-JP" altLang="en-US"/>
                    </a:p>
                  </a:txBody>
                  <a:tcPr/>
                </a:tc>
                <a:tc>
                  <a:txBody>
                    <a:bodyPr/>
                    <a:lstStyle/>
                    <a:p>
                      <a:r>
                        <a:rPr kumimoji="1" lang="en-US" altLang="ja-JP" dirty="0"/>
                        <a:t>83</a:t>
                      </a:r>
                      <a:endParaRPr kumimoji="1" lang="ja-JP" altLang="en-US"/>
                    </a:p>
                  </a:txBody>
                  <a:tcPr/>
                </a:tc>
                <a:tc>
                  <a:txBody>
                    <a:bodyPr/>
                    <a:lstStyle/>
                    <a:p>
                      <a:r>
                        <a:rPr kumimoji="1" lang="en-US" altLang="ja-JP" dirty="0"/>
                        <a:t>0</a:t>
                      </a:r>
                      <a:endParaRPr kumimoji="1" lang="ja-JP" altLang="en-US"/>
                    </a:p>
                  </a:txBody>
                  <a:tcPr/>
                </a:tc>
                <a:tc>
                  <a:txBody>
                    <a:bodyPr/>
                    <a:lstStyle/>
                    <a:p>
                      <a:r>
                        <a:rPr kumimoji="1" lang="en-US" altLang="ja-JP" dirty="0"/>
                        <a:t>0.07</a:t>
                      </a:r>
                      <a:endParaRPr kumimoji="1" lang="ja-JP" altLang="en-US"/>
                    </a:p>
                  </a:txBody>
                  <a:tcPr/>
                </a:tc>
                <a:extLst>
                  <a:ext uri="{0D108BD9-81ED-4DB2-BD59-A6C34878D82A}">
                    <a16:rowId xmlns:a16="http://schemas.microsoft.com/office/drawing/2014/main" val="2667595065"/>
                  </a:ext>
                </a:extLst>
              </a:tr>
            </a:tbl>
          </a:graphicData>
        </a:graphic>
      </p:graphicFrame>
      <p:graphicFrame>
        <p:nvGraphicFramePr>
          <p:cNvPr id="7" name="表 6">
            <a:extLst>
              <a:ext uri="{FF2B5EF4-FFF2-40B4-BE49-F238E27FC236}">
                <a16:creationId xmlns:a16="http://schemas.microsoft.com/office/drawing/2014/main" id="{F54038ED-FC4B-6840-96B8-A03EF345AB09}"/>
              </a:ext>
            </a:extLst>
          </p:cNvPr>
          <p:cNvGraphicFramePr>
            <a:graphicFrameLocks noGrp="1"/>
          </p:cNvGraphicFramePr>
          <p:nvPr>
            <p:extLst>
              <p:ext uri="{D42A27DB-BD31-4B8C-83A1-F6EECF244321}">
                <p14:modId xmlns:p14="http://schemas.microsoft.com/office/powerpoint/2010/main" val="30653999"/>
              </p:ext>
            </p:extLst>
          </p:nvPr>
        </p:nvGraphicFramePr>
        <p:xfrm>
          <a:off x="907207" y="3414926"/>
          <a:ext cx="9824052" cy="1463040"/>
        </p:xfrm>
        <a:graphic>
          <a:graphicData uri="http://schemas.openxmlformats.org/drawingml/2006/table">
            <a:tbl>
              <a:tblPr firstRow="1" bandRow="1">
                <a:tableStyleId>{5C22544A-7EE6-4342-B048-85BDC9FD1C3A}</a:tableStyleId>
              </a:tblPr>
              <a:tblGrid>
                <a:gridCol w="3028689">
                  <a:extLst>
                    <a:ext uri="{9D8B030D-6E8A-4147-A177-3AD203B41FA5}">
                      <a16:colId xmlns:a16="http://schemas.microsoft.com/office/drawing/2014/main" val="3194276467"/>
                    </a:ext>
                  </a:extLst>
                </a:gridCol>
                <a:gridCol w="954156">
                  <a:extLst>
                    <a:ext uri="{9D8B030D-6E8A-4147-A177-3AD203B41FA5}">
                      <a16:colId xmlns:a16="http://schemas.microsoft.com/office/drawing/2014/main" val="1101690512"/>
                    </a:ext>
                  </a:extLst>
                </a:gridCol>
                <a:gridCol w="929181">
                  <a:extLst>
                    <a:ext uri="{9D8B030D-6E8A-4147-A177-3AD203B41FA5}">
                      <a16:colId xmlns:a16="http://schemas.microsoft.com/office/drawing/2014/main" val="3246544420"/>
                    </a:ext>
                  </a:extLst>
                </a:gridCol>
                <a:gridCol w="1637342">
                  <a:extLst>
                    <a:ext uri="{9D8B030D-6E8A-4147-A177-3AD203B41FA5}">
                      <a16:colId xmlns:a16="http://schemas.microsoft.com/office/drawing/2014/main" val="770982361"/>
                    </a:ext>
                  </a:extLst>
                </a:gridCol>
                <a:gridCol w="1637342">
                  <a:extLst>
                    <a:ext uri="{9D8B030D-6E8A-4147-A177-3AD203B41FA5}">
                      <a16:colId xmlns:a16="http://schemas.microsoft.com/office/drawing/2014/main" val="179540509"/>
                    </a:ext>
                  </a:extLst>
                </a:gridCol>
                <a:gridCol w="1637342">
                  <a:extLst>
                    <a:ext uri="{9D8B030D-6E8A-4147-A177-3AD203B41FA5}">
                      <a16:colId xmlns:a16="http://schemas.microsoft.com/office/drawing/2014/main" val="780343031"/>
                    </a:ext>
                  </a:extLst>
                </a:gridCol>
              </a:tblGrid>
              <a:tr h="125367">
                <a:tc>
                  <a:txBody>
                    <a:bodyPr/>
                    <a:lstStyle/>
                    <a:p>
                      <a:r>
                        <a:rPr kumimoji="1" lang="ja-JP" altLang="en-US"/>
                        <a:t>対戦相手</a:t>
                      </a:r>
                    </a:p>
                  </a:txBody>
                  <a:tcPr/>
                </a:tc>
                <a:tc>
                  <a:txBody>
                    <a:bodyPr/>
                    <a:lstStyle/>
                    <a:p>
                      <a:r>
                        <a:rPr kumimoji="1" lang="ja-JP" altLang="en-US"/>
                        <a:t>勝ち</a:t>
                      </a:r>
                    </a:p>
                  </a:txBody>
                  <a:tcPr/>
                </a:tc>
                <a:tc>
                  <a:txBody>
                    <a:bodyPr/>
                    <a:lstStyle/>
                    <a:p>
                      <a:r>
                        <a:rPr kumimoji="1" lang="ja-JP" altLang="en-US"/>
                        <a:t>負け</a:t>
                      </a:r>
                    </a:p>
                  </a:txBody>
                  <a:tcPr/>
                </a:tc>
                <a:tc>
                  <a:txBody>
                    <a:bodyPr/>
                    <a:lstStyle/>
                    <a:p>
                      <a:r>
                        <a:rPr kumimoji="1" lang="ja-JP" altLang="en-US"/>
                        <a:t>引き分け</a:t>
                      </a:r>
                    </a:p>
                  </a:txBody>
                  <a:tcPr/>
                </a:tc>
                <a:tc>
                  <a:txBody>
                    <a:bodyPr/>
                    <a:lstStyle/>
                    <a:p>
                      <a:r>
                        <a:rPr kumimoji="1" lang="en-US" altLang="ja-JP"/>
                        <a:t>miss</a:t>
                      </a:r>
                      <a:endParaRPr kumimoji="1" lang="ja-JP" altLang="en-US"/>
                    </a:p>
                  </a:txBody>
                  <a:tcPr/>
                </a:tc>
                <a:tc>
                  <a:txBody>
                    <a:bodyPr/>
                    <a:lstStyle/>
                    <a:p>
                      <a:r>
                        <a:rPr kumimoji="1" lang="ja-JP" altLang="en-US"/>
                        <a:t>勝率</a:t>
                      </a:r>
                    </a:p>
                  </a:txBody>
                  <a:tcPr/>
                </a:tc>
                <a:extLst>
                  <a:ext uri="{0D108BD9-81ED-4DB2-BD59-A6C34878D82A}">
                    <a16:rowId xmlns:a16="http://schemas.microsoft.com/office/drawing/2014/main" val="2162939088"/>
                  </a:ext>
                </a:extLst>
              </a:tr>
              <a:tr h="125367">
                <a:tc>
                  <a:txBody>
                    <a:bodyPr/>
                    <a:lstStyle/>
                    <a:p>
                      <a:r>
                        <a:rPr kumimoji="1" lang="en-US" altLang="ja-JP"/>
                        <a:t>Random</a:t>
                      </a:r>
                      <a:endParaRPr kumimoji="1" lang="ja-JP" altLang="en-US"/>
                    </a:p>
                  </a:txBody>
                  <a:tcPr/>
                </a:tc>
                <a:tc>
                  <a:txBody>
                    <a:bodyPr/>
                    <a:lstStyle/>
                    <a:p>
                      <a:r>
                        <a:rPr kumimoji="1" lang="en-US" altLang="ja-JP" dirty="0"/>
                        <a:t>466</a:t>
                      </a:r>
                      <a:endParaRPr kumimoji="1" lang="ja-JP" altLang="en-US"/>
                    </a:p>
                  </a:txBody>
                  <a:tcPr/>
                </a:tc>
                <a:tc>
                  <a:txBody>
                    <a:bodyPr/>
                    <a:lstStyle/>
                    <a:p>
                      <a:r>
                        <a:rPr kumimoji="1" lang="en-US" altLang="ja-JP" dirty="0"/>
                        <a:t>454</a:t>
                      </a:r>
                      <a:endParaRPr kumimoji="1" lang="ja-JP" altLang="en-US"/>
                    </a:p>
                  </a:txBody>
                  <a:tcPr/>
                </a:tc>
                <a:tc>
                  <a:txBody>
                    <a:bodyPr/>
                    <a:lstStyle/>
                    <a:p>
                      <a:r>
                        <a:rPr kumimoji="1" lang="en-US" altLang="ja-JP" dirty="0"/>
                        <a:t>80</a:t>
                      </a:r>
                      <a:endParaRPr kumimoji="1" lang="ja-JP" altLang="en-US"/>
                    </a:p>
                  </a:txBody>
                  <a:tcPr/>
                </a:tc>
                <a:tc>
                  <a:txBody>
                    <a:bodyPr/>
                    <a:lstStyle/>
                    <a:p>
                      <a:r>
                        <a:rPr kumimoji="1" lang="en-US" altLang="ja-JP" dirty="0"/>
                        <a:t>0</a:t>
                      </a:r>
                      <a:endParaRPr kumimoji="1" lang="ja-JP" altLang="en-US"/>
                    </a:p>
                  </a:txBody>
                  <a:tcPr/>
                </a:tc>
                <a:tc>
                  <a:txBody>
                    <a:bodyPr/>
                    <a:lstStyle/>
                    <a:p>
                      <a:r>
                        <a:rPr kumimoji="1" lang="en-US" altLang="ja-JP" dirty="0"/>
                        <a:t>0.47</a:t>
                      </a:r>
                      <a:endParaRPr kumimoji="1" lang="ja-JP" altLang="en-US"/>
                    </a:p>
                  </a:txBody>
                  <a:tcPr/>
                </a:tc>
                <a:extLst>
                  <a:ext uri="{0D108BD9-81ED-4DB2-BD59-A6C34878D82A}">
                    <a16:rowId xmlns:a16="http://schemas.microsoft.com/office/drawing/2014/main" val="831850935"/>
                  </a:ext>
                </a:extLst>
              </a:tr>
              <a:tr h="125367">
                <a:tc>
                  <a:txBody>
                    <a:bodyPr/>
                    <a:lstStyle/>
                    <a:p>
                      <a:r>
                        <a:rPr kumimoji="1" lang="en-US" altLang="ja-JP" dirty="0"/>
                        <a:t>Alpha Random</a:t>
                      </a:r>
                      <a:endParaRPr kumimoji="1" lang="ja-JP" altLang="en-US"/>
                    </a:p>
                  </a:txBody>
                  <a:tcPr/>
                </a:tc>
                <a:tc>
                  <a:txBody>
                    <a:bodyPr/>
                    <a:lstStyle/>
                    <a:p>
                      <a:r>
                        <a:rPr kumimoji="1" lang="en-US" altLang="ja-JP" dirty="0"/>
                        <a:t>150</a:t>
                      </a:r>
                      <a:endParaRPr kumimoji="1" lang="ja-JP" altLang="en-US"/>
                    </a:p>
                  </a:txBody>
                  <a:tcPr/>
                </a:tc>
                <a:tc>
                  <a:txBody>
                    <a:bodyPr/>
                    <a:lstStyle/>
                    <a:p>
                      <a:r>
                        <a:rPr kumimoji="1" lang="en-US" altLang="ja-JP" dirty="0"/>
                        <a:t>828</a:t>
                      </a:r>
                      <a:endParaRPr kumimoji="1" lang="ja-JP" altLang="en-US"/>
                    </a:p>
                  </a:txBody>
                  <a:tcPr/>
                </a:tc>
                <a:tc>
                  <a:txBody>
                    <a:bodyPr/>
                    <a:lstStyle/>
                    <a:p>
                      <a:r>
                        <a:rPr kumimoji="1" lang="en-US" altLang="ja-JP" dirty="0"/>
                        <a:t>22</a:t>
                      </a:r>
                      <a:endParaRPr kumimoji="1" lang="ja-JP" altLang="en-US"/>
                    </a:p>
                  </a:txBody>
                  <a:tcPr/>
                </a:tc>
                <a:tc>
                  <a:txBody>
                    <a:bodyPr/>
                    <a:lstStyle/>
                    <a:p>
                      <a:r>
                        <a:rPr kumimoji="1" lang="en-US" altLang="ja-JP" dirty="0"/>
                        <a:t>0</a:t>
                      </a:r>
                      <a:endParaRPr kumimoji="1" lang="ja-JP" altLang="en-US"/>
                    </a:p>
                  </a:txBody>
                  <a:tcPr/>
                </a:tc>
                <a:tc>
                  <a:txBody>
                    <a:bodyPr/>
                    <a:lstStyle/>
                    <a:p>
                      <a:r>
                        <a:rPr kumimoji="1" lang="en-US" altLang="ja-JP" dirty="0"/>
                        <a:t>0.15</a:t>
                      </a:r>
                      <a:endParaRPr kumimoji="1" lang="ja-JP" altLang="en-US"/>
                    </a:p>
                  </a:txBody>
                  <a:tcPr/>
                </a:tc>
                <a:extLst>
                  <a:ext uri="{0D108BD9-81ED-4DB2-BD59-A6C34878D82A}">
                    <a16:rowId xmlns:a16="http://schemas.microsoft.com/office/drawing/2014/main" val="2255791393"/>
                  </a:ext>
                </a:extLst>
              </a:tr>
              <a:tr h="125367">
                <a:tc>
                  <a:txBody>
                    <a:bodyPr/>
                    <a:lstStyle/>
                    <a:p>
                      <a:r>
                        <a:rPr kumimoji="1" lang="en-US" altLang="ja-JP"/>
                        <a:t>Beta Random</a:t>
                      </a:r>
                      <a:endParaRPr kumimoji="1" lang="ja-JP" altLang="en-US"/>
                    </a:p>
                  </a:txBody>
                  <a:tcPr/>
                </a:tc>
                <a:tc>
                  <a:txBody>
                    <a:bodyPr/>
                    <a:lstStyle/>
                    <a:p>
                      <a:r>
                        <a:rPr kumimoji="1" lang="en-US" altLang="ja-JP" dirty="0"/>
                        <a:t>12</a:t>
                      </a:r>
                      <a:endParaRPr kumimoji="1" lang="ja-JP" altLang="en-US"/>
                    </a:p>
                  </a:txBody>
                  <a:tcPr/>
                </a:tc>
                <a:tc>
                  <a:txBody>
                    <a:bodyPr/>
                    <a:lstStyle/>
                    <a:p>
                      <a:r>
                        <a:rPr kumimoji="1" lang="en-US" altLang="ja-JP" dirty="0"/>
                        <a:t>942</a:t>
                      </a:r>
                      <a:endParaRPr kumimoji="1" lang="ja-JP" altLang="en-US"/>
                    </a:p>
                  </a:txBody>
                  <a:tcPr/>
                </a:tc>
                <a:tc>
                  <a:txBody>
                    <a:bodyPr/>
                    <a:lstStyle/>
                    <a:p>
                      <a:r>
                        <a:rPr kumimoji="1" lang="en-US" altLang="ja-JP" dirty="0"/>
                        <a:t>46</a:t>
                      </a:r>
                      <a:endParaRPr kumimoji="1" lang="ja-JP" altLang="en-US"/>
                    </a:p>
                  </a:txBody>
                  <a:tcPr/>
                </a:tc>
                <a:tc>
                  <a:txBody>
                    <a:bodyPr/>
                    <a:lstStyle/>
                    <a:p>
                      <a:r>
                        <a:rPr kumimoji="1" lang="en-US" altLang="ja-JP" dirty="0"/>
                        <a:t>0</a:t>
                      </a:r>
                      <a:endParaRPr kumimoji="1" lang="ja-JP" altLang="en-US"/>
                    </a:p>
                  </a:txBody>
                  <a:tcPr/>
                </a:tc>
                <a:tc>
                  <a:txBody>
                    <a:bodyPr/>
                    <a:lstStyle/>
                    <a:p>
                      <a:r>
                        <a:rPr kumimoji="1" lang="en-US" altLang="ja-JP" dirty="0"/>
                        <a:t>0.012</a:t>
                      </a:r>
                      <a:endParaRPr kumimoji="1" lang="ja-JP" altLang="en-US"/>
                    </a:p>
                  </a:txBody>
                  <a:tcPr/>
                </a:tc>
                <a:extLst>
                  <a:ext uri="{0D108BD9-81ED-4DB2-BD59-A6C34878D82A}">
                    <a16:rowId xmlns:a16="http://schemas.microsoft.com/office/drawing/2014/main" val="695927854"/>
                  </a:ext>
                </a:extLst>
              </a:tr>
            </a:tbl>
          </a:graphicData>
        </a:graphic>
      </p:graphicFrame>
      <p:sp>
        <p:nvSpPr>
          <p:cNvPr id="8" name="テキスト ボックス 7">
            <a:extLst>
              <a:ext uri="{FF2B5EF4-FFF2-40B4-BE49-F238E27FC236}">
                <a16:creationId xmlns:a16="http://schemas.microsoft.com/office/drawing/2014/main" id="{1CB94432-3AD6-F64D-87A3-594CDBB202AC}"/>
              </a:ext>
            </a:extLst>
          </p:cNvPr>
          <p:cNvSpPr txBox="1"/>
          <p:nvPr/>
        </p:nvSpPr>
        <p:spPr>
          <a:xfrm>
            <a:off x="1513441" y="1051635"/>
            <a:ext cx="3876741" cy="461665"/>
          </a:xfrm>
          <a:prstGeom prst="rect">
            <a:avLst/>
          </a:prstGeom>
          <a:noFill/>
        </p:spPr>
        <p:txBody>
          <a:bodyPr wrap="square" rtlCol="0">
            <a:spAutoFit/>
          </a:bodyPr>
          <a:lstStyle/>
          <a:p>
            <a:r>
              <a:rPr kumimoji="1" lang="en-US" altLang="ja-JP" sz="2400" dirty="0"/>
              <a:t>3</a:t>
            </a:r>
            <a:r>
              <a:rPr kumimoji="1" lang="ja-JP" altLang="en-US" sz="2400"/>
              <a:t>目並べの場合</a:t>
            </a:r>
          </a:p>
        </p:txBody>
      </p:sp>
      <p:sp>
        <p:nvSpPr>
          <p:cNvPr id="9" name="テキスト ボックス 8">
            <a:extLst>
              <a:ext uri="{FF2B5EF4-FFF2-40B4-BE49-F238E27FC236}">
                <a16:creationId xmlns:a16="http://schemas.microsoft.com/office/drawing/2014/main" id="{96C6A904-070E-424A-85B1-C0EF15EE5817}"/>
              </a:ext>
            </a:extLst>
          </p:cNvPr>
          <p:cNvSpPr txBox="1"/>
          <p:nvPr/>
        </p:nvSpPr>
        <p:spPr>
          <a:xfrm>
            <a:off x="907208" y="2979754"/>
            <a:ext cx="3388747" cy="461665"/>
          </a:xfrm>
          <a:prstGeom prst="rect">
            <a:avLst/>
          </a:prstGeom>
          <a:noFill/>
        </p:spPr>
        <p:txBody>
          <a:bodyPr wrap="square" rtlCol="0">
            <a:spAutoFit/>
          </a:bodyPr>
          <a:lstStyle/>
          <a:p>
            <a:r>
              <a:rPr kumimoji="1" lang="en-US" altLang="ja-JP" sz="2400" dirty="0"/>
              <a:t>4</a:t>
            </a:r>
            <a:r>
              <a:rPr kumimoji="1" lang="ja-JP" altLang="en-US" sz="2400"/>
              <a:t>目並べの場合</a:t>
            </a:r>
          </a:p>
        </p:txBody>
      </p:sp>
      <p:sp>
        <p:nvSpPr>
          <p:cNvPr id="10" name="テキスト ボックス 9">
            <a:extLst>
              <a:ext uri="{FF2B5EF4-FFF2-40B4-BE49-F238E27FC236}">
                <a16:creationId xmlns:a16="http://schemas.microsoft.com/office/drawing/2014/main" id="{CDB85D46-4EFD-0B4E-9412-EE66B3A1C285}"/>
              </a:ext>
            </a:extLst>
          </p:cNvPr>
          <p:cNvSpPr txBox="1"/>
          <p:nvPr/>
        </p:nvSpPr>
        <p:spPr>
          <a:xfrm>
            <a:off x="1156046" y="4932928"/>
            <a:ext cx="4234136" cy="461665"/>
          </a:xfrm>
          <a:prstGeom prst="rect">
            <a:avLst/>
          </a:prstGeom>
          <a:noFill/>
        </p:spPr>
        <p:txBody>
          <a:bodyPr wrap="square" rtlCol="0">
            <a:spAutoFit/>
          </a:bodyPr>
          <a:lstStyle/>
          <a:p>
            <a:r>
              <a:rPr kumimoji="1" lang="en-US" altLang="ja-JP" sz="2400" dirty="0"/>
              <a:t>5</a:t>
            </a:r>
            <a:r>
              <a:rPr kumimoji="1" lang="ja-JP" altLang="en-US" sz="2400"/>
              <a:t>目並べの場合</a:t>
            </a:r>
          </a:p>
        </p:txBody>
      </p:sp>
    </p:spTree>
    <p:extLst>
      <p:ext uri="{BB962C8B-B14F-4D97-AF65-F5344CB8AC3E}">
        <p14:creationId xmlns:p14="http://schemas.microsoft.com/office/powerpoint/2010/main" val="816170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グラフ 3">
            <a:extLst>
              <a:ext uri="{FF2B5EF4-FFF2-40B4-BE49-F238E27FC236}">
                <a16:creationId xmlns:a16="http://schemas.microsoft.com/office/drawing/2014/main" id="{73530C27-24BC-FE49-BD94-1755CA513309}"/>
              </a:ext>
            </a:extLst>
          </p:cNvPr>
          <p:cNvGraphicFramePr>
            <a:graphicFrameLocks/>
          </p:cNvGraphicFramePr>
          <p:nvPr>
            <p:extLst>
              <p:ext uri="{D42A27DB-BD31-4B8C-83A1-F6EECF244321}">
                <p14:modId xmlns:p14="http://schemas.microsoft.com/office/powerpoint/2010/main" val="3580771630"/>
              </p:ext>
            </p:extLst>
          </p:nvPr>
        </p:nvGraphicFramePr>
        <p:xfrm>
          <a:off x="3274237" y="470401"/>
          <a:ext cx="4772298" cy="28281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0173C871-D2A7-A54F-82ED-37AA4AADFAEA}"/>
              </a:ext>
            </a:extLst>
          </p:cNvPr>
          <p:cNvGraphicFramePr>
            <a:graphicFrameLocks/>
          </p:cNvGraphicFramePr>
          <p:nvPr>
            <p:extLst>
              <p:ext uri="{D42A27DB-BD31-4B8C-83A1-F6EECF244321}">
                <p14:modId xmlns:p14="http://schemas.microsoft.com/office/powerpoint/2010/main" val="95165506"/>
              </p:ext>
            </p:extLst>
          </p:nvPr>
        </p:nvGraphicFramePr>
        <p:xfrm>
          <a:off x="792481" y="3298510"/>
          <a:ext cx="4499366" cy="30565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F5EEAA71-0BFE-5943-A05A-07060FCA248B}"/>
              </a:ext>
            </a:extLst>
          </p:cNvPr>
          <p:cNvGraphicFramePr>
            <a:graphicFrameLocks/>
          </p:cNvGraphicFramePr>
          <p:nvPr>
            <p:extLst>
              <p:ext uri="{D42A27DB-BD31-4B8C-83A1-F6EECF244321}">
                <p14:modId xmlns:p14="http://schemas.microsoft.com/office/powerpoint/2010/main" val="3455476130"/>
              </p:ext>
            </p:extLst>
          </p:nvPr>
        </p:nvGraphicFramePr>
        <p:xfrm>
          <a:off x="6320199" y="3298510"/>
          <a:ext cx="4866610" cy="30105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9422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8613D3-1B84-5648-8994-D5AE5ACA0B8E}"/>
              </a:ext>
            </a:extLst>
          </p:cNvPr>
          <p:cNvSpPr>
            <a:spLocks noGrp="1"/>
          </p:cNvSpPr>
          <p:nvPr>
            <p:ph type="title"/>
          </p:nvPr>
        </p:nvSpPr>
        <p:spPr>
          <a:xfrm>
            <a:off x="561434" y="29103"/>
            <a:ext cx="10515600" cy="1325563"/>
          </a:xfrm>
        </p:spPr>
        <p:txBody>
          <a:bodyPr>
            <a:normAutofit/>
          </a:bodyPr>
          <a:lstStyle/>
          <a:p>
            <a:r>
              <a:rPr kumimoji="1" lang="ja-JP" altLang="en-US" sz="5400"/>
              <a:t>実験結果</a:t>
            </a:r>
            <a:r>
              <a:rPr kumimoji="1" lang="en-US" altLang="ja-JP" sz="5400" dirty="0"/>
              <a:t>(DQN)</a:t>
            </a:r>
            <a:endParaRPr kumimoji="1" lang="ja-JP" altLang="en-US" sz="5400"/>
          </a:p>
        </p:txBody>
      </p:sp>
      <p:sp>
        <p:nvSpPr>
          <p:cNvPr id="3" name="コンテンツ プレースホルダー 2">
            <a:extLst>
              <a:ext uri="{FF2B5EF4-FFF2-40B4-BE49-F238E27FC236}">
                <a16:creationId xmlns:a16="http://schemas.microsoft.com/office/drawing/2014/main" id="{4FD55484-53EA-D34F-9862-E3BC94493FDD}"/>
              </a:ext>
            </a:extLst>
          </p:cNvPr>
          <p:cNvSpPr>
            <a:spLocks noGrp="1"/>
          </p:cNvSpPr>
          <p:nvPr>
            <p:ph idx="1"/>
          </p:nvPr>
        </p:nvSpPr>
        <p:spPr/>
        <p:txBody>
          <a:bodyPr/>
          <a:lstStyle/>
          <a:p>
            <a:pPr marL="0" indent="0">
              <a:buNone/>
            </a:pPr>
            <a:endParaRPr kumimoji="1" lang="en-US" altLang="ja-JP" dirty="0"/>
          </a:p>
          <a:p>
            <a:pPr marL="0" indent="0">
              <a:buNone/>
            </a:pPr>
            <a:endParaRPr kumimoji="1" lang="ja-JP" altLang="en-US"/>
          </a:p>
        </p:txBody>
      </p:sp>
      <p:graphicFrame>
        <p:nvGraphicFramePr>
          <p:cNvPr id="5" name="表 4">
            <a:extLst>
              <a:ext uri="{FF2B5EF4-FFF2-40B4-BE49-F238E27FC236}">
                <a16:creationId xmlns:a16="http://schemas.microsoft.com/office/drawing/2014/main" id="{B7AADC14-520E-D84C-A5CA-84C671C784C3}"/>
              </a:ext>
            </a:extLst>
          </p:cNvPr>
          <p:cNvGraphicFramePr>
            <a:graphicFrameLocks noGrp="1"/>
          </p:cNvGraphicFramePr>
          <p:nvPr>
            <p:extLst>
              <p:ext uri="{D42A27DB-BD31-4B8C-83A1-F6EECF244321}">
                <p14:modId xmlns:p14="http://schemas.microsoft.com/office/powerpoint/2010/main" val="1902245694"/>
              </p:ext>
            </p:extLst>
          </p:nvPr>
        </p:nvGraphicFramePr>
        <p:xfrm>
          <a:off x="838199" y="1460608"/>
          <a:ext cx="9893058" cy="1463040"/>
        </p:xfrm>
        <a:graphic>
          <a:graphicData uri="http://schemas.openxmlformats.org/drawingml/2006/table">
            <a:tbl>
              <a:tblPr firstRow="1" bandRow="1">
                <a:tableStyleId>{5C22544A-7EE6-4342-B048-85BDC9FD1C3A}</a:tableStyleId>
              </a:tblPr>
              <a:tblGrid>
                <a:gridCol w="3091135">
                  <a:extLst>
                    <a:ext uri="{9D8B030D-6E8A-4147-A177-3AD203B41FA5}">
                      <a16:colId xmlns:a16="http://schemas.microsoft.com/office/drawing/2014/main" val="2855191042"/>
                    </a:ext>
                  </a:extLst>
                </a:gridCol>
                <a:gridCol w="822399">
                  <a:extLst>
                    <a:ext uri="{9D8B030D-6E8A-4147-A177-3AD203B41FA5}">
                      <a16:colId xmlns:a16="http://schemas.microsoft.com/office/drawing/2014/main" val="2295833170"/>
                    </a:ext>
                  </a:extLst>
                </a:gridCol>
                <a:gridCol w="1032995">
                  <a:extLst>
                    <a:ext uri="{9D8B030D-6E8A-4147-A177-3AD203B41FA5}">
                      <a16:colId xmlns:a16="http://schemas.microsoft.com/office/drawing/2014/main" val="2578765612"/>
                    </a:ext>
                  </a:extLst>
                </a:gridCol>
                <a:gridCol w="1648843">
                  <a:extLst>
                    <a:ext uri="{9D8B030D-6E8A-4147-A177-3AD203B41FA5}">
                      <a16:colId xmlns:a16="http://schemas.microsoft.com/office/drawing/2014/main" val="1251021501"/>
                    </a:ext>
                  </a:extLst>
                </a:gridCol>
                <a:gridCol w="1648843">
                  <a:extLst>
                    <a:ext uri="{9D8B030D-6E8A-4147-A177-3AD203B41FA5}">
                      <a16:colId xmlns:a16="http://schemas.microsoft.com/office/drawing/2014/main" val="1416184833"/>
                    </a:ext>
                  </a:extLst>
                </a:gridCol>
                <a:gridCol w="1648843">
                  <a:extLst>
                    <a:ext uri="{9D8B030D-6E8A-4147-A177-3AD203B41FA5}">
                      <a16:colId xmlns:a16="http://schemas.microsoft.com/office/drawing/2014/main" val="2844206735"/>
                    </a:ext>
                  </a:extLst>
                </a:gridCol>
              </a:tblGrid>
              <a:tr h="163830">
                <a:tc>
                  <a:txBody>
                    <a:bodyPr/>
                    <a:lstStyle/>
                    <a:p>
                      <a:r>
                        <a:rPr kumimoji="1" lang="ja-JP" altLang="en-US"/>
                        <a:t>対戦相手</a:t>
                      </a:r>
                    </a:p>
                  </a:txBody>
                  <a:tcPr/>
                </a:tc>
                <a:tc>
                  <a:txBody>
                    <a:bodyPr/>
                    <a:lstStyle/>
                    <a:p>
                      <a:r>
                        <a:rPr kumimoji="1" lang="ja-JP" altLang="en-US"/>
                        <a:t>勝ち</a:t>
                      </a:r>
                    </a:p>
                  </a:txBody>
                  <a:tcPr/>
                </a:tc>
                <a:tc>
                  <a:txBody>
                    <a:bodyPr/>
                    <a:lstStyle/>
                    <a:p>
                      <a:r>
                        <a:rPr kumimoji="1" lang="ja-JP" altLang="en-US"/>
                        <a:t>負け</a:t>
                      </a:r>
                    </a:p>
                  </a:txBody>
                  <a:tcPr/>
                </a:tc>
                <a:tc>
                  <a:txBody>
                    <a:bodyPr/>
                    <a:lstStyle/>
                    <a:p>
                      <a:r>
                        <a:rPr kumimoji="1" lang="ja-JP" altLang="en-US"/>
                        <a:t>引き分け</a:t>
                      </a:r>
                    </a:p>
                  </a:txBody>
                  <a:tcPr/>
                </a:tc>
                <a:tc>
                  <a:txBody>
                    <a:bodyPr/>
                    <a:lstStyle/>
                    <a:p>
                      <a:r>
                        <a:rPr kumimoji="1" lang="en-US" altLang="ja-JP"/>
                        <a:t>miss</a:t>
                      </a:r>
                      <a:endParaRPr kumimoji="1" lang="ja-JP" altLang="en-US"/>
                    </a:p>
                  </a:txBody>
                  <a:tcPr/>
                </a:tc>
                <a:tc>
                  <a:txBody>
                    <a:bodyPr/>
                    <a:lstStyle/>
                    <a:p>
                      <a:r>
                        <a:rPr kumimoji="1" lang="ja-JP" altLang="en-US"/>
                        <a:t>勝率</a:t>
                      </a:r>
                    </a:p>
                  </a:txBody>
                  <a:tcPr/>
                </a:tc>
                <a:extLst>
                  <a:ext uri="{0D108BD9-81ED-4DB2-BD59-A6C34878D82A}">
                    <a16:rowId xmlns:a16="http://schemas.microsoft.com/office/drawing/2014/main" val="1910447046"/>
                  </a:ext>
                </a:extLst>
              </a:tr>
              <a:tr h="163830">
                <a:tc>
                  <a:txBody>
                    <a:bodyPr/>
                    <a:lstStyle/>
                    <a:p>
                      <a:r>
                        <a:rPr kumimoji="1" lang="en-US" altLang="ja-JP"/>
                        <a:t>Random</a:t>
                      </a:r>
                      <a:endParaRPr kumimoji="1" lang="ja-JP" altLang="en-US"/>
                    </a:p>
                  </a:txBody>
                  <a:tcPr/>
                </a:tc>
                <a:tc>
                  <a:txBody>
                    <a:bodyPr/>
                    <a:lstStyle/>
                    <a:p>
                      <a:r>
                        <a:rPr kumimoji="1" lang="en-US" altLang="ja-JP"/>
                        <a:t>840</a:t>
                      </a:r>
                      <a:endParaRPr kumimoji="1" lang="ja-JP" altLang="en-US"/>
                    </a:p>
                  </a:txBody>
                  <a:tcPr/>
                </a:tc>
                <a:tc>
                  <a:txBody>
                    <a:bodyPr/>
                    <a:lstStyle/>
                    <a:p>
                      <a:r>
                        <a:rPr kumimoji="1" lang="en-US" altLang="ja-JP"/>
                        <a:t>138</a:t>
                      </a:r>
                      <a:endParaRPr kumimoji="1" lang="ja-JP" altLang="en-US"/>
                    </a:p>
                  </a:txBody>
                  <a:tcPr/>
                </a:tc>
                <a:tc>
                  <a:txBody>
                    <a:bodyPr/>
                    <a:lstStyle/>
                    <a:p>
                      <a:r>
                        <a:rPr kumimoji="1" lang="en-US" altLang="ja-JP"/>
                        <a:t>32</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a:t>0.84</a:t>
                      </a:r>
                      <a:endParaRPr kumimoji="1" lang="ja-JP" altLang="en-US"/>
                    </a:p>
                  </a:txBody>
                  <a:tcPr/>
                </a:tc>
                <a:extLst>
                  <a:ext uri="{0D108BD9-81ED-4DB2-BD59-A6C34878D82A}">
                    <a16:rowId xmlns:a16="http://schemas.microsoft.com/office/drawing/2014/main" val="2974155191"/>
                  </a:ext>
                </a:extLst>
              </a:tr>
              <a:tr h="163830">
                <a:tc>
                  <a:txBody>
                    <a:bodyPr/>
                    <a:lstStyle/>
                    <a:p>
                      <a:r>
                        <a:rPr kumimoji="1" lang="en-US" altLang="ja-JP" dirty="0"/>
                        <a:t>Alpha Random</a:t>
                      </a:r>
                      <a:endParaRPr kumimoji="1" lang="ja-JP" altLang="en-US"/>
                    </a:p>
                  </a:txBody>
                  <a:tcPr/>
                </a:tc>
                <a:tc>
                  <a:txBody>
                    <a:bodyPr/>
                    <a:lstStyle/>
                    <a:p>
                      <a:r>
                        <a:rPr kumimoji="1" lang="en-US" altLang="ja-JP"/>
                        <a:t>635</a:t>
                      </a:r>
                      <a:endParaRPr kumimoji="1" lang="ja-JP" altLang="en-US"/>
                    </a:p>
                  </a:txBody>
                  <a:tcPr/>
                </a:tc>
                <a:tc>
                  <a:txBody>
                    <a:bodyPr/>
                    <a:lstStyle/>
                    <a:p>
                      <a:r>
                        <a:rPr kumimoji="1" lang="en-US" altLang="ja-JP"/>
                        <a:t>351</a:t>
                      </a:r>
                      <a:endParaRPr kumimoji="1" lang="ja-JP" altLang="en-US"/>
                    </a:p>
                  </a:txBody>
                  <a:tcPr/>
                </a:tc>
                <a:tc>
                  <a:txBody>
                    <a:bodyPr/>
                    <a:lstStyle/>
                    <a:p>
                      <a:r>
                        <a:rPr kumimoji="1" lang="en-US" altLang="ja-JP"/>
                        <a:t>24</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a:t>0.635</a:t>
                      </a:r>
                      <a:endParaRPr kumimoji="1" lang="ja-JP" altLang="en-US"/>
                    </a:p>
                  </a:txBody>
                  <a:tcPr/>
                </a:tc>
                <a:extLst>
                  <a:ext uri="{0D108BD9-81ED-4DB2-BD59-A6C34878D82A}">
                    <a16:rowId xmlns:a16="http://schemas.microsoft.com/office/drawing/2014/main" val="2465333653"/>
                  </a:ext>
                </a:extLst>
              </a:tr>
              <a:tr h="163830">
                <a:tc>
                  <a:txBody>
                    <a:bodyPr/>
                    <a:lstStyle/>
                    <a:p>
                      <a:r>
                        <a:rPr kumimoji="1" lang="en-US" altLang="ja-JP" dirty="0"/>
                        <a:t>Beta Random</a:t>
                      </a:r>
                      <a:endParaRPr kumimoji="1" lang="ja-JP" altLang="en-US"/>
                    </a:p>
                  </a:txBody>
                  <a:tcPr/>
                </a:tc>
                <a:tc>
                  <a:txBody>
                    <a:bodyPr/>
                    <a:lstStyle/>
                    <a:p>
                      <a:r>
                        <a:rPr kumimoji="1" lang="en-US" altLang="ja-JP"/>
                        <a:t>94</a:t>
                      </a:r>
                      <a:endParaRPr kumimoji="1" lang="ja-JP" altLang="en-US"/>
                    </a:p>
                  </a:txBody>
                  <a:tcPr/>
                </a:tc>
                <a:tc>
                  <a:txBody>
                    <a:bodyPr/>
                    <a:lstStyle/>
                    <a:p>
                      <a:r>
                        <a:rPr kumimoji="1" lang="en-US" altLang="ja-JP"/>
                        <a:t>772</a:t>
                      </a:r>
                      <a:endParaRPr kumimoji="1" lang="ja-JP" altLang="en-US"/>
                    </a:p>
                  </a:txBody>
                  <a:tcPr/>
                </a:tc>
                <a:tc>
                  <a:txBody>
                    <a:bodyPr/>
                    <a:lstStyle/>
                    <a:p>
                      <a:r>
                        <a:rPr kumimoji="1" lang="en-US" altLang="ja-JP"/>
                        <a:t>144</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dirty="0"/>
                        <a:t>0.094</a:t>
                      </a:r>
                      <a:endParaRPr kumimoji="1" lang="ja-JP" altLang="en-US"/>
                    </a:p>
                  </a:txBody>
                  <a:tcPr/>
                </a:tc>
                <a:extLst>
                  <a:ext uri="{0D108BD9-81ED-4DB2-BD59-A6C34878D82A}">
                    <a16:rowId xmlns:a16="http://schemas.microsoft.com/office/drawing/2014/main" val="4062892756"/>
                  </a:ext>
                </a:extLst>
              </a:tr>
            </a:tbl>
          </a:graphicData>
        </a:graphic>
      </p:graphicFrame>
      <p:graphicFrame>
        <p:nvGraphicFramePr>
          <p:cNvPr id="6" name="表 5">
            <a:extLst>
              <a:ext uri="{FF2B5EF4-FFF2-40B4-BE49-F238E27FC236}">
                <a16:creationId xmlns:a16="http://schemas.microsoft.com/office/drawing/2014/main" id="{F42A192E-D2C9-B342-939A-42213A3107F6}"/>
              </a:ext>
            </a:extLst>
          </p:cNvPr>
          <p:cNvGraphicFramePr>
            <a:graphicFrameLocks noGrp="1"/>
          </p:cNvGraphicFramePr>
          <p:nvPr>
            <p:extLst>
              <p:ext uri="{D42A27DB-BD31-4B8C-83A1-F6EECF244321}">
                <p14:modId xmlns:p14="http://schemas.microsoft.com/office/powerpoint/2010/main" val="3815364909"/>
              </p:ext>
            </p:extLst>
          </p:nvPr>
        </p:nvGraphicFramePr>
        <p:xfrm>
          <a:off x="907208" y="5360640"/>
          <a:ext cx="9824050" cy="1463040"/>
        </p:xfrm>
        <a:graphic>
          <a:graphicData uri="http://schemas.openxmlformats.org/drawingml/2006/table">
            <a:tbl>
              <a:tblPr firstRow="1" bandRow="1">
                <a:tableStyleId>{5C22544A-7EE6-4342-B048-85BDC9FD1C3A}</a:tableStyleId>
              </a:tblPr>
              <a:tblGrid>
                <a:gridCol w="3043690">
                  <a:extLst>
                    <a:ext uri="{9D8B030D-6E8A-4147-A177-3AD203B41FA5}">
                      <a16:colId xmlns:a16="http://schemas.microsoft.com/office/drawing/2014/main" val="3216655100"/>
                    </a:ext>
                  </a:extLst>
                </a:gridCol>
                <a:gridCol w="966159">
                  <a:extLst>
                    <a:ext uri="{9D8B030D-6E8A-4147-A177-3AD203B41FA5}">
                      <a16:colId xmlns:a16="http://schemas.microsoft.com/office/drawing/2014/main" val="2447700441"/>
                    </a:ext>
                  </a:extLst>
                </a:gridCol>
                <a:gridCol w="897147">
                  <a:extLst>
                    <a:ext uri="{9D8B030D-6E8A-4147-A177-3AD203B41FA5}">
                      <a16:colId xmlns:a16="http://schemas.microsoft.com/office/drawing/2014/main" val="1389257127"/>
                    </a:ext>
                  </a:extLst>
                </a:gridCol>
                <a:gridCol w="1673524">
                  <a:extLst>
                    <a:ext uri="{9D8B030D-6E8A-4147-A177-3AD203B41FA5}">
                      <a16:colId xmlns:a16="http://schemas.microsoft.com/office/drawing/2014/main" val="300065256"/>
                    </a:ext>
                  </a:extLst>
                </a:gridCol>
                <a:gridCol w="1639019">
                  <a:extLst>
                    <a:ext uri="{9D8B030D-6E8A-4147-A177-3AD203B41FA5}">
                      <a16:colId xmlns:a16="http://schemas.microsoft.com/office/drawing/2014/main" val="4035887496"/>
                    </a:ext>
                  </a:extLst>
                </a:gridCol>
                <a:gridCol w="1604511">
                  <a:extLst>
                    <a:ext uri="{9D8B030D-6E8A-4147-A177-3AD203B41FA5}">
                      <a16:colId xmlns:a16="http://schemas.microsoft.com/office/drawing/2014/main" val="2327534446"/>
                    </a:ext>
                  </a:extLst>
                </a:gridCol>
              </a:tblGrid>
              <a:tr h="0">
                <a:tc>
                  <a:txBody>
                    <a:bodyPr/>
                    <a:lstStyle/>
                    <a:p>
                      <a:r>
                        <a:rPr kumimoji="1" lang="ja-JP" altLang="en-US"/>
                        <a:t>対戦相手</a:t>
                      </a:r>
                    </a:p>
                  </a:txBody>
                  <a:tcPr/>
                </a:tc>
                <a:tc>
                  <a:txBody>
                    <a:bodyPr/>
                    <a:lstStyle/>
                    <a:p>
                      <a:r>
                        <a:rPr kumimoji="1" lang="ja-JP" altLang="en-US"/>
                        <a:t>勝ち</a:t>
                      </a:r>
                    </a:p>
                  </a:txBody>
                  <a:tcPr/>
                </a:tc>
                <a:tc>
                  <a:txBody>
                    <a:bodyPr/>
                    <a:lstStyle/>
                    <a:p>
                      <a:r>
                        <a:rPr kumimoji="1" lang="ja-JP" altLang="en-US"/>
                        <a:t>負け</a:t>
                      </a:r>
                    </a:p>
                  </a:txBody>
                  <a:tcPr/>
                </a:tc>
                <a:tc>
                  <a:txBody>
                    <a:bodyPr/>
                    <a:lstStyle/>
                    <a:p>
                      <a:r>
                        <a:rPr kumimoji="1" lang="ja-JP" altLang="en-US"/>
                        <a:t>引き分け</a:t>
                      </a:r>
                    </a:p>
                  </a:txBody>
                  <a:tcPr/>
                </a:tc>
                <a:tc>
                  <a:txBody>
                    <a:bodyPr/>
                    <a:lstStyle/>
                    <a:p>
                      <a:r>
                        <a:rPr kumimoji="1" lang="en-US" altLang="ja-JP"/>
                        <a:t>miss</a:t>
                      </a:r>
                      <a:endParaRPr kumimoji="1" lang="ja-JP" altLang="en-US"/>
                    </a:p>
                  </a:txBody>
                  <a:tcPr/>
                </a:tc>
                <a:tc>
                  <a:txBody>
                    <a:bodyPr/>
                    <a:lstStyle/>
                    <a:p>
                      <a:r>
                        <a:rPr kumimoji="1" lang="ja-JP" altLang="en-US"/>
                        <a:t>勝率</a:t>
                      </a:r>
                    </a:p>
                  </a:txBody>
                  <a:tcPr/>
                </a:tc>
                <a:extLst>
                  <a:ext uri="{0D108BD9-81ED-4DB2-BD59-A6C34878D82A}">
                    <a16:rowId xmlns:a16="http://schemas.microsoft.com/office/drawing/2014/main" val="224742900"/>
                  </a:ext>
                </a:extLst>
              </a:tr>
              <a:tr h="0">
                <a:tc>
                  <a:txBody>
                    <a:bodyPr/>
                    <a:lstStyle/>
                    <a:p>
                      <a:r>
                        <a:rPr kumimoji="1" lang="en-US" altLang="ja-JP"/>
                        <a:t>Random</a:t>
                      </a:r>
                      <a:endParaRPr kumimoji="1" lang="ja-JP" altLang="en-US"/>
                    </a:p>
                  </a:txBody>
                  <a:tcPr/>
                </a:tc>
                <a:tc>
                  <a:txBody>
                    <a:bodyPr/>
                    <a:lstStyle/>
                    <a:p>
                      <a:r>
                        <a:rPr kumimoji="1" lang="en-US" altLang="ja-JP"/>
                        <a:t>771</a:t>
                      </a:r>
                      <a:endParaRPr kumimoji="1" lang="ja-JP" altLang="en-US"/>
                    </a:p>
                  </a:txBody>
                  <a:tcPr/>
                </a:tc>
                <a:tc>
                  <a:txBody>
                    <a:bodyPr/>
                    <a:lstStyle/>
                    <a:p>
                      <a:r>
                        <a:rPr kumimoji="1" lang="en-US" altLang="ja-JP"/>
                        <a:t>31</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a:t>208</a:t>
                      </a:r>
                      <a:endParaRPr kumimoji="1" lang="ja-JP" altLang="en-US"/>
                    </a:p>
                  </a:txBody>
                  <a:tcPr/>
                </a:tc>
                <a:tc>
                  <a:txBody>
                    <a:bodyPr/>
                    <a:lstStyle/>
                    <a:p>
                      <a:r>
                        <a:rPr kumimoji="1" lang="en-US" altLang="ja-JP"/>
                        <a:t>0.771</a:t>
                      </a:r>
                      <a:endParaRPr kumimoji="1" lang="ja-JP" altLang="en-US"/>
                    </a:p>
                  </a:txBody>
                  <a:tcPr/>
                </a:tc>
                <a:extLst>
                  <a:ext uri="{0D108BD9-81ED-4DB2-BD59-A6C34878D82A}">
                    <a16:rowId xmlns:a16="http://schemas.microsoft.com/office/drawing/2014/main" val="4231419196"/>
                  </a:ext>
                </a:extLst>
              </a:tr>
              <a:tr h="0">
                <a:tc>
                  <a:txBody>
                    <a:bodyPr/>
                    <a:lstStyle/>
                    <a:p>
                      <a:r>
                        <a:rPr kumimoji="1" lang="en-US" altLang="ja-JP"/>
                        <a:t>Alpha Random</a:t>
                      </a:r>
                      <a:endParaRPr kumimoji="1" lang="ja-JP" altLang="en-US"/>
                    </a:p>
                  </a:txBody>
                  <a:tcPr/>
                </a:tc>
                <a:tc>
                  <a:txBody>
                    <a:bodyPr/>
                    <a:lstStyle/>
                    <a:p>
                      <a:r>
                        <a:rPr kumimoji="1" lang="en-US" altLang="ja-JP"/>
                        <a:t>730</a:t>
                      </a:r>
                      <a:endParaRPr kumimoji="1" lang="ja-JP" altLang="en-US"/>
                    </a:p>
                  </a:txBody>
                  <a:tcPr/>
                </a:tc>
                <a:tc>
                  <a:txBody>
                    <a:bodyPr/>
                    <a:lstStyle/>
                    <a:p>
                      <a:r>
                        <a:rPr kumimoji="1" lang="en-US" altLang="ja-JP"/>
                        <a:t>111</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dirty="0"/>
                        <a:t>169</a:t>
                      </a:r>
                      <a:endParaRPr kumimoji="1" lang="ja-JP" altLang="en-US"/>
                    </a:p>
                  </a:txBody>
                  <a:tcPr/>
                </a:tc>
                <a:tc>
                  <a:txBody>
                    <a:bodyPr/>
                    <a:lstStyle/>
                    <a:p>
                      <a:r>
                        <a:rPr kumimoji="1" lang="en-US" altLang="ja-JP"/>
                        <a:t>0.73</a:t>
                      </a:r>
                      <a:endParaRPr kumimoji="1" lang="ja-JP" altLang="en-US"/>
                    </a:p>
                  </a:txBody>
                  <a:tcPr/>
                </a:tc>
                <a:extLst>
                  <a:ext uri="{0D108BD9-81ED-4DB2-BD59-A6C34878D82A}">
                    <a16:rowId xmlns:a16="http://schemas.microsoft.com/office/drawing/2014/main" val="2748405304"/>
                  </a:ext>
                </a:extLst>
              </a:tr>
              <a:tr h="0">
                <a:tc>
                  <a:txBody>
                    <a:bodyPr/>
                    <a:lstStyle/>
                    <a:p>
                      <a:r>
                        <a:rPr kumimoji="1" lang="en-US" altLang="ja-JP"/>
                        <a:t>Beta Random</a:t>
                      </a:r>
                      <a:endParaRPr kumimoji="1" lang="ja-JP" altLang="en-US"/>
                    </a:p>
                  </a:txBody>
                  <a:tcPr/>
                </a:tc>
                <a:tc>
                  <a:txBody>
                    <a:bodyPr/>
                    <a:lstStyle/>
                    <a:p>
                      <a:r>
                        <a:rPr kumimoji="1" lang="en-US" altLang="ja-JP"/>
                        <a:t>227</a:t>
                      </a:r>
                      <a:endParaRPr kumimoji="1" lang="ja-JP" altLang="en-US"/>
                    </a:p>
                  </a:txBody>
                  <a:tcPr/>
                </a:tc>
                <a:tc>
                  <a:txBody>
                    <a:bodyPr/>
                    <a:lstStyle/>
                    <a:p>
                      <a:r>
                        <a:rPr kumimoji="1" lang="en-US" altLang="ja-JP"/>
                        <a:t>372</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a:t>411</a:t>
                      </a:r>
                      <a:endParaRPr kumimoji="1" lang="ja-JP" altLang="en-US"/>
                    </a:p>
                  </a:txBody>
                  <a:tcPr/>
                </a:tc>
                <a:tc>
                  <a:txBody>
                    <a:bodyPr/>
                    <a:lstStyle/>
                    <a:p>
                      <a:r>
                        <a:rPr kumimoji="1" lang="en-US" altLang="ja-JP" dirty="0"/>
                        <a:t>0.227</a:t>
                      </a:r>
                      <a:endParaRPr kumimoji="1" lang="ja-JP" altLang="en-US"/>
                    </a:p>
                  </a:txBody>
                  <a:tcPr/>
                </a:tc>
                <a:extLst>
                  <a:ext uri="{0D108BD9-81ED-4DB2-BD59-A6C34878D82A}">
                    <a16:rowId xmlns:a16="http://schemas.microsoft.com/office/drawing/2014/main" val="2667595065"/>
                  </a:ext>
                </a:extLst>
              </a:tr>
            </a:tbl>
          </a:graphicData>
        </a:graphic>
      </p:graphicFrame>
      <p:graphicFrame>
        <p:nvGraphicFramePr>
          <p:cNvPr id="7" name="表 6">
            <a:extLst>
              <a:ext uri="{FF2B5EF4-FFF2-40B4-BE49-F238E27FC236}">
                <a16:creationId xmlns:a16="http://schemas.microsoft.com/office/drawing/2014/main" id="{F54038ED-FC4B-6840-96B8-A03EF345AB09}"/>
              </a:ext>
            </a:extLst>
          </p:cNvPr>
          <p:cNvGraphicFramePr>
            <a:graphicFrameLocks noGrp="1"/>
          </p:cNvGraphicFramePr>
          <p:nvPr>
            <p:extLst>
              <p:ext uri="{D42A27DB-BD31-4B8C-83A1-F6EECF244321}">
                <p14:modId xmlns:p14="http://schemas.microsoft.com/office/powerpoint/2010/main" val="1849640205"/>
              </p:ext>
            </p:extLst>
          </p:nvPr>
        </p:nvGraphicFramePr>
        <p:xfrm>
          <a:off x="907207" y="3414926"/>
          <a:ext cx="9824052" cy="1463040"/>
        </p:xfrm>
        <a:graphic>
          <a:graphicData uri="http://schemas.openxmlformats.org/drawingml/2006/table">
            <a:tbl>
              <a:tblPr firstRow="1" bandRow="1">
                <a:tableStyleId>{5C22544A-7EE6-4342-B048-85BDC9FD1C3A}</a:tableStyleId>
              </a:tblPr>
              <a:tblGrid>
                <a:gridCol w="3028689">
                  <a:extLst>
                    <a:ext uri="{9D8B030D-6E8A-4147-A177-3AD203B41FA5}">
                      <a16:colId xmlns:a16="http://schemas.microsoft.com/office/drawing/2014/main" val="3194276467"/>
                    </a:ext>
                  </a:extLst>
                </a:gridCol>
                <a:gridCol w="954156">
                  <a:extLst>
                    <a:ext uri="{9D8B030D-6E8A-4147-A177-3AD203B41FA5}">
                      <a16:colId xmlns:a16="http://schemas.microsoft.com/office/drawing/2014/main" val="1101690512"/>
                    </a:ext>
                  </a:extLst>
                </a:gridCol>
                <a:gridCol w="929181">
                  <a:extLst>
                    <a:ext uri="{9D8B030D-6E8A-4147-A177-3AD203B41FA5}">
                      <a16:colId xmlns:a16="http://schemas.microsoft.com/office/drawing/2014/main" val="3246544420"/>
                    </a:ext>
                  </a:extLst>
                </a:gridCol>
                <a:gridCol w="1637342">
                  <a:extLst>
                    <a:ext uri="{9D8B030D-6E8A-4147-A177-3AD203B41FA5}">
                      <a16:colId xmlns:a16="http://schemas.microsoft.com/office/drawing/2014/main" val="770982361"/>
                    </a:ext>
                  </a:extLst>
                </a:gridCol>
                <a:gridCol w="1637342">
                  <a:extLst>
                    <a:ext uri="{9D8B030D-6E8A-4147-A177-3AD203B41FA5}">
                      <a16:colId xmlns:a16="http://schemas.microsoft.com/office/drawing/2014/main" val="179540509"/>
                    </a:ext>
                  </a:extLst>
                </a:gridCol>
                <a:gridCol w="1637342">
                  <a:extLst>
                    <a:ext uri="{9D8B030D-6E8A-4147-A177-3AD203B41FA5}">
                      <a16:colId xmlns:a16="http://schemas.microsoft.com/office/drawing/2014/main" val="780343031"/>
                    </a:ext>
                  </a:extLst>
                </a:gridCol>
              </a:tblGrid>
              <a:tr h="125367">
                <a:tc>
                  <a:txBody>
                    <a:bodyPr/>
                    <a:lstStyle/>
                    <a:p>
                      <a:r>
                        <a:rPr kumimoji="1" lang="ja-JP" altLang="en-US"/>
                        <a:t>対戦相手</a:t>
                      </a:r>
                    </a:p>
                  </a:txBody>
                  <a:tcPr/>
                </a:tc>
                <a:tc>
                  <a:txBody>
                    <a:bodyPr/>
                    <a:lstStyle/>
                    <a:p>
                      <a:r>
                        <a:rPr kumimoji="1" lang="ja-JP" altLang="en-US"/>
                        <a:t>勝ち</a:t>
                      </a:r>
                    </a:p>
                  </a:txBody>
                  <a:tcPr/>
                </a:tc>
                <a:tc>
                  <a:txBody>
                    <a:bodyPr/>
                    <a:lstStyle/>
                    <a:p>
                      <a:r>
                        <a:rPr kumimoji="1" lang="ja-JP" altLang="en-US"/>
                        <a:t>負け</a:t>
                      </a:r>
                    </a:p>
                  </a:txBody>
                  <a:tcPr/>
                </a:tc>
                <a:tc>
                  <a:txBody>
                    <a:bodyPr/>
                    <a:lstStyle/>
                    <a:p>
                      <a:r>
                        <a:rPr kumimoji="1" lang="ja-JP" altLang="en-US"/>
                        <a:t>引き分け</a:t>
                      </a:r>
                    </a:p>
                  </a:txBody>
                  <a:tcPr/>
                </a:tc>
                <a:tc>
                  <a:txBody>
                    <a:bodyPr/>
                    <a:lstStyle/>
                    <a:p>
                      <a:r>
                        <a:rPr kumimoji="1" lang="en-US" altLang="ja-JP"/>
                        <a:t>miss</a:t>
                      </a:r>
                      <a:endParaRPr kumimoji="1" lang="ja-JP" altLang="en-US"/>
                    </a:p>
                  </a:txBody>
                  <a:tcPr/>
                </a:tc>
                <a:tc>
                  <a:txBody>
                    <a:bodyPr/>
                    <a:lstStyle/>
                    <a:p>
                      <a:r>
                        <a:rPr kumimoji="1" lang="ja-JP" altLang="en-US"/>
                        <a:t>勝率</a:t>
                      </a:r>
                    </a:p>
                  </a:txBody>
                  <a:tcPr/>
                </a:tc>
                <a:extLst>
                  <a:ext uri="{0D108BD9-81ED-4DB2-BD59-A6C34878D82A}">
                    <a16:rowId xmlns:a16="http://schemas.microsoft.com/office/drawing/2014/main" val="2162939088"/>
                  </a:ext>
                </a:extLst>
              </a:tr>
              <a:tr h="125367">
                <a:tc>
                  <a:txBody>
                    <a:bodyPr/>
                    <a:lstStyle/>
                    <a:p>
                      <a:r>
                        <a:rPr kumimoji="1" lang="en-US" altLang="ja-JP"/>
                        <a:t>Random</a:t>
                      </a:r>
                      <a:endParaRPr kumimoji="1" lang="ja-JP" altLang="en-US"/>
                    </a:p>
                  </a:txBody>
                  <a:tcPr/>
                </a:tc>
                <a:tc>
                  <a:txBody>
                    <a:bodyPr/>
                    <a:lstStyle/>
                    <a:p>
                      <a:r>
                        <a:rPr kumimoji="1" lang="en-US" altLang="ja-JP"/>
                        <a:t>820</a:t>
                      </a:r>
                      <a:endParaRPr kumimoji="1" lang="ja-JP" altLang="en-US"/>
                    </a:p>
                  </a:txBody>
                  <a:tcPr/>
                </a:tc>
                <a:tc>
                  <a:txBody>
                    <a:bodyPr/>
                    <a:lstStyle/>
                    <a:p>
                      <a:r>
                        <a:rPr kumimoji="1" lang="en-US" altLang="ja-JP" dirty="0"/>
                        <a:t>29</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a:t>161</a:t>
                      </a:r>
                      <a:endParaRPr kumimoji="1" lang="ja-JP" altLang="en-US"/>
                    </a:p>
                  </a:txBody>
                  <a:tcPr/>
                </a:tc>
                <a:tc>
                  <a:txBody>
                    <a:bodyPr/>
                    <a:lstStyle/>
                    <a:p>
                      <a:r>
                        <a:rPr kumimoji="1" lang="en-US" altLang="ja-JP"/>
                        <a:t>0.82</a:t>
                      </a:r>
                      <a:endParaRPr kumimoji="1" lang="ja-JP" altLang="en-US"/>
                    </a:p>
                  </a:txBody>
                  <a:tcPr/>
                </a:tc>
                <a:extLst>
                  <a:ext uri="{0D108BD9-81ED-4DB2-BD59-A6C34878D82A}">
                    <a16:rowId xmlns:a16="http://schemas.microsoft.com/office/drawing/2014/main" val="831850935"/>
                  </a:ext>
                </a:extLst>
              </a:tr>
              <a:tr h="125367">
                <a:tc>
                  <a:txBody>
                    <a:bodyPr/>
                    <a:lstStyle/>
                    <a:p>
                      <a:r>
                        <a:rPr kumimoji="1" lang="en-US" altLang="ja-JP" dirty="0"/>
                        <a:t>Alpha Random</a:t>
                      </a:r>
                      <a:endParaRPr kumimoji="1" lang="ja-JP" altLang="en-US"/>
                    </a:p>
                  </a:txBody>
                  <a:tcPr/>
                </a:tc>
                <a:tc>
                  <a:txBody>
                    <a:bodyPr/>
                    <a:lstStyle/>
                    <a:p>
                      <a:r>
                        <a:rPr kumimoji="1" lang="en-US" altLang="ja-JP"/>
                        <a:t>716</a:t>
                      </a:r>
                      <a:endParaRPr kumimoji="1" lang="ja-JP" altLang="en-US"/>
                    </a:p>
                  </a:txBody>
                  <a:tcPr/>
                </a:tc>
                <a:tc>
                  <a:txBody>
                    <a:bodyPr/>
                    <a:lstStyle/>
                    <a:p>
                      <a:r>
                        <a:rPr kumimoji="1" lang="en-US" altLang="ja-JP"/>
                        <a:t>150</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a:t>144</a:t>
                      </a:r>
                      <a:endParaRPr kumimoji="1" lang="ja-JP" altLang="en-US"/>
                    </a:p>
                  </a:txBody>
                  <a:tcPr/>
                </a:tc>
                <a:tc>
                  <a:txBody>
                    <a:bodyPr/>
                    <a:lstStyle/>
                    <a:p>
                      <a:r>
                        <a:rPr kumimoji="1" lang="en-US" altLang="ja-JP"/>
                        <a:t>0.71</a:t>
                      </a:r>
                      <a:endParaRPr kumimoji="1" lang="ja-JP" altLang="en-US"/>
                    </a:p>
                  </a:txBody>
                  <a:tcPr/>
                </a:tc>
                <a:extLst>
                  <a:ext uri="{0D108BD9-81ED-4DB2-BD59-A6C34878D82A}">
                    <a16:rowId xmlns:a16="http://schemas.microsoft.com/office/drawing/2014/main" val="2255791393"/>
                  </a:ext>
                </a:extLst>
              </a:tr>
              <a:tr h="125367">
                <a:tc>
                  <a:txBody>
                    <a:bodyPr/>
                    <a:lstStyle/>
                    <a:p>
                      <a:r>
                        <a:rPr kumimoji="1" lang="en-US" altLang="ja-JP"/>
                        <a:t>Beta Random</a:t>
                      </a:r>
                      <a:endParaRPr kumimoji="1" lang="ja-JP" altLang="en-US"/>
                    </a:p>
                  </a:txBody>
                  <a:tcPr/>
                </a:tc>
                <a:tc>
                  <a:txBody>
                    <a:bodyPr/>
                    <a:lstStyle/>
                    <a:p>
                      <a:r>
                        <a:rPr kumimoji="1" lang="en-US" altLang="ja-JP"/>
                        <a:t>242</a:t>
                      </a:r>
                      <a:endParaRPr kumimoji="1" lang="ja-JP" altLang="en-US"/>
                    </a:p>
                  </a:txBody>
                  <a:tcPr/>
                </a:tc>
                <a:tc>
                  <a:txBody>
                    <a:bodyPr/>
                    <a:lstStyle/>
                    <a:p>
                      <a:r>
                        <a:rPr kumimoji="1" lang="en-US" altLang="ja-JP"/>
                        <a:t>325</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a:t>443</a:t>
                      </a:r>
                      <a:endParaRPr kumimoji="1" lang="ja-JP" altLang="en-US"/>
                    </a:p>
                  </a:txBody>
                  <a:tcPr/>
                </a:tc>
                <a:tc>
                  <a:txBody>
                    <a:bodyPr/>
                    <a:lstStyle/>
                    <a:p>
                      <a:r>
                        <a:rPr kumimoji="1" lang="en-US" altLang="ja-JP" dirty="0"/>
                        <a:t>0.242</a:t>
                      </a:r>
                      <a:endParaRPr kumimoji="1" lang="ja-JP" altLang="en-US"/>
                    </a:p>
                  </a:txBody>
                  <a:tcPr/>
                </a:tc>
                <a:extLst>
                  <a:ext uri="{0D108BD9-81ED-4DB2-BD59-A6C34878D82A}">
                    <a16:rowId xmlns:a16="http://schemas.microsoft.com/office/drawing/2014/main" val="695927854"/>
                  </a:ext>
                </a:extLst>
              </a:tr>
            </a:tbl>
          </a:graphicData>
        </a:graphic>
      </p:graphicFrame>
      <p:sp>
        <p:nvSpPr>
          <p:cNvPr id="8" name="テキスト ボックス 7">
            <a:extLst>
              <a:ext uri="{FF2B5EF4-FFF2-40B4-BE49-F238E27FC236}">
                <a16:creationId xmlns:a16="http://schemas.microsoft.com/office/drawing/2014/main" id="{1CB94432-3AD6-F64D-87A3-594CDBB202AC}"/>
              </a:ext>
            </a:extLst>
          </p:cNvPr>
          <p:cNvSpPr txBox="1"/>
          <p:nvPr/>
        </p:nvSpPr>
        <p:spPr>
          <a:xfrm>
            <a:off x="1513441" y="1051635"/>
            <a:ext cx="3876741" cy="461665"/>
          </a:xfrm>
          <a:prstGeom prst="rect">
            <a:avLst/>
          </a:prstGeom>
          <a:noFill/>
        </p:spPr>
        <p:txBody>
          <a:bodyPr wrap="square" rtlCol="0">
            <a:spAutoFit/>
          </a:bodyPr>
          <a:lstStyle/>
          <a:p>
            <a:r>
              <a:rPr kumimoji="1" lang="en-US" altLang="ja-JP" sz="2400" dirty="0"/>
              <a:t>3</a:t>
            </a:r>
            <a:r>
              <a:rPr kumimoji="1" lang="ja-JP" altLang="en-US" sz="2400"/>
              <a:t>目並べの場合</a:t>
            </a:r>
          </a:p>
        </p:txBody>
      </p:sp>
      <p:sp>
        <p:nvSpPr>
          <p:cNvPr id="9" name="テキスト ボックス 8">
            <a:extLst>
              <a:ext uri="{FF2B5EF4-FFF2-40B4-BE49-F238E27FC236}">
                <a16:creationId xmlns:a16="http://schemas.microsoft.com/office/drawing/2014/main" id="{96C6A904-070E-424A-85B1-C0EF15EE5817}"/>
              </a:ext>
            </a:extLst>
          </p:cNvPr>
          <p:cNvSpPr txBox="1"/>
          <p:nvPr/>
        </p:nvSpPr>
        <p:spPr>
          <a:xfrm>
            <a:off x="907208" y="2979754"/>
            <a:ext cx="3388747" cy="461665"/>
          </a:xfrm>
          <a:prstGeom prst="rect">
            <a:avLst/>
          </a:prstGeom>
          <a:noFill/>
        </p:spPr>
        <p:txBody>
          <a:bodyPr wrap="square" rtlCol="0">
            <a:spAutoFit/>
          </a:bodyPr>
          <a:lstStyle/>
          <a:p>
            <a:r>
              <a:rPr kumimoji="1" lang="en-US" altLang="ja-JP" sz="2400" dirty="0"/>
              <a:t>4</a:t>
            </a:r>
            <a:r>
              <a:rPr kumimoji="1" lang="ja-JP" altLang="en-US" sz="2400"/>
              <a:t>目並べの場合</a:t>
            </a:r>
          </a:p>
        </p:txBody>
      </p:sp>
      <p:sp>
        <p:nvSpPr>
          <p:cNvPr id="10" name="テキスト ボックス 9">
            <a:extLst>
              <a:ext uri="{FF2B5EF4-FFF2-40B4-BE49-F238E27FC236}">
                <a16:creationId xmlns:a16="http://schemas.microsoft.com/office/drawing/2014/main" id="{CDB85D46-4EFD-0B4E-9412-EE66B3A1C285}"/>
              </a:ext>
            </a:extLst>
          </p:cNvPr>
          <p:cNvSpPr txBox="1"/>
          <p:nvPr/>
        </p:nvSpPr>
        <p:spPr>
          <a:xfrm>
            <a:off x="1156046" y="4932928"/>
            <a:ext cx="4234136" cy="461665"/>
          </a:xfrm>
          <a:prstGeom prst="rect">
            <a:avLst/>
          </a:prstGeom>
          <a:noFill/>
        </p:spPr>
        <p:txBody>
          <a:bodyPr wrap="square" rtlCol="0">
            <a:spAutoFit/>
          </a:bodyPr>
          <a:lstStyle/>
          <a:p>
            <a:r>
              <a:rPr kumimoji="1" lang="en-US" altLang="ja-JP" sz="2400" dirty="0"/>
              <a:t>5</a:t>
            </a:r>
            <a:r>
              <a:rPr kumimoji="1" lang="ja-JP" altLang="en-US" sz="2400"/>
              <a:t>目並べの場合</a:t>
            </a:r>
          </a:p>
        </p:txBody>
      </p:sp>
    </p:spTree>
    <p:extLst>
      <p:ext uri="{BB962C8B-B14F-4D97-AF65-F5344CB8AC3E}">
        <p14:creationId xmlns:p14="http://schemas.microsoft.com/office/powerpoint/2010/main" val="374034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a:extLst>
              <a:ext uri="{FF2B5EF4-FFF2-40B4-BE49-F238E27FC236}">
                <a16:creationId xmlns:a16="http://schemas.microsoft.com/office/drawing/2014/main" id="{8D2D9BCB-FCDF-D142-90C6-BFB5A702B392}"/>
              </a:ext>
            </a:extLst>
          </p:cNvPr>
          <p:cNvGraphicFramePr>
            <a:graphicFrameLocks/>
          </p:cNvGraphicFramePr>
          <p:nvPr>
            <p:extLst>
              <p:ext uri="{D42A27DB-BD31-4B8C-83A1-F6EECF244321}">
                <p14:modId xmlns:p14="http://schemas.microsoft.com/office/powerpoint/2010/main" val="2352455105"/>
              </p:ext>
            </p:extLst>
          </p:nvPr>
        </p:nvGraphicFramePr>
        <p:xfrm>
          <a:off x="3362527" y="369652"/>
          <a:ext cx="4944894" cy="33219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6EE7D2A5-A491-B94A-9AD8-4E554DB31654}"/>
              </a:ext>
            </a:extLst>
          </p:cNvPr>
          <p:cNvGraphicFramePr>
            <a:graphicFrameLocks/>
          </p:cNvGraphicFramePr>
          <p:nvPr>
            <p:extLst>
              <p:ext uri="{D42A27DB-BD31-4B8C-83A1-F6EECF244321}">
                <p14:modId xmlns:p14="http://schemas.microsoft.com/office/powerpoint/2010/main" val="804225777"/>
              </p:ext>
            </p:extLst>
          </p:nvPr>
        </p:nvGraphicFramePr>
        <p:xfrm>
          <a:off x="1185151" y="3691647"/>
          <a:ext cx="4845997" cy="29182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5768C176-C5B2-4743-960E-A5E56238FEA6}"/>
              </a:ext>
            </a:extLst>
          </p:cNvPr>
          <p:cNvGraphicFramePr>
            <a:graphicFrameLocks/>
          </p:cNvGraphicFramePr>
          <p:nvPr>
            <p:extLst>
              <p:ext uri="{D42A27DB-BD31-4B8C-83A1-F6EECF244321}">
                <p14:modId xmlns:p14="http://schemas.microsoft.com/office/powerpoint/2010/main" val="2669574776"/>
              </p:ext>
            </p:extLst>
          </p:nvPr>
        </p:nvGraphicFramePr>
        <p:xfrm>
          <a:off x="6650478" y="3691647"/>
          <a:ext cx="4925438" cy="304962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20709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CC63F6-52DD-E14C-AFF6-EE1DD761B47C}"/>
              </a:ext>
            </a:extLst>
          </p:cNvPr>
          <p:cNvSpPr>
            <a:spLocks noGrp="1"/>
          </p:cNvSpPr>
          <p:nvPr>
            <p:ph type="title"/>
          </p:nvPr>
        </p:nvSpPr>
        <p:spPr/>
        <p:txBody>
          <a:bodyPr>
            <a:normAutofit/>
          </a:bodyPr>
          <a:lstStyle/>
          <a:p>
            <a:r>
              <a:rPr lang="ja-JP" altLang="en-US" sz="4800"/>
              <a:t>デモ</a:t>
            </a:r>
            <a:r>
              <a:rPr lang="en-US" altLang="ja-JP" sz="4800" dirty="0"/>
              <a:t>1</a:t>
            </a:r>
            <a:endParaRPr kumimoji="1" lang="ja-JP" altLang="en-US" sz="4800"/>
          </a:p>
        </p:txBody>
      </p:sp>
      <p:sp>
        <p:nvSpPr>
          <p:cNvPr id="3" name="コンテンツ プレースホルダー 2">
            <a:extLst>
              <a:ext uri="{FF2B5EF4-FFF2-40B4-BE49-F238E27FC236}">
                <a16:creationId xmlns:a16="http://schemas.microsoft.com/office/drawing/2014/main" id="{6C30C56C-F7B4-BD4F-A730-36C3C60BDF88}"/>
              </a:ext>
            </a:extLst>
          </p:cNvPr>
          <p:cNvSpPr>
            <a:spLocks noGrp="1"/>
          </p:cNvSpPr>
          <p:nvPr>
            <p:ph idx="1"/>
          </p:nvPr>
        </p:nvSpPr>
        <p:spPr/>
        <p:txBody>
          <a:bodyPr>
            <a:normAutofit/>
          </a:bodyPr>
          <a:lstStyle/>
          <a:p>
            <a:r>
              <a:rPr kumimoji="1" lang="en-US" altLang="ja-JP" sz="4000" dirty="0"/>
              <a:t>DQN</a:t>
            </a:r>
            <a:r>
              <a:rPr kumimoji="1" lang="ja-JP" altLang="en-US" sz="4000"/>
              <a:t>五目並べ</a:t>
            </a:r>
            <a:r>
              <a:rPr lang="ja-JP" altLang="en-US" sz="4000"/>
              <a:t>との対戦</a:t>
            </a:r>
            <a:endParaRPr kumimoji="1" lang="ja-JP" altLang="en-US" sz="4000"/>
          </a:p>
        </p:txBody>
      </p:sp>
    </p:spTree>
    <p:extLst>
      <p:ext uri="{BB962C8B-B14F-4D97-AF65-F5344CB8AC3E}">
        <p14:creationId xmlns:p14="http://schemas.microsoft.com/office/powerpoint/2010/main" val="414627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9A5D2D-B296-2E47-AD4E-14DAE0617C0E}"/>
              </a:ext>
            </a:extLst>
          </p:cNvPr>
          <p:cNvSpPr>
            <a:spLocks noGrp="1"/>
          </p:cNvSpPr>
          <p:nvPr>
            <p:ph type="title"/>
          </p:nvPr>
        </p:nvSpPr>
        <p:spPr/>
        <p:txBody>
          <a:bodyPr/>
          <a:lstStyle/>
          <a:p>
            <a:r>
              <a:rPr kumimoji="1" lang="ja-JP" altLang="en-US"/>
              <a:t>今回行ったこと</a:t>
            </a:r>
          </a:p>
        </p:txBody>
      </p:sp>
      <p:sp>
        <p:nvSpPr>
          <p:cNvPr id="3" name="コンテンツ プレースホルダー 2">
            <a:extLst>
              <a:ext uri="{FF2B5EF4-FFF2-40B4-BE49-F238E27FC236}">
                <a16:creationId xmlns:a16="http://schemas.microsoft.com/office/drawing/2014/main" id="{A9CDF569-ACE5-EF40-BB0C-EAC7166F4472}"/>
              </a:ext>
            </a:extLst>
          </p:cNvPr>
          <p:cNvSpPr>
            <a:spLocks noGrp="1"/>
          </p:cNvSpPr>
          <p:nvPr>
            <p:ph idx="1"/>
          </p:nvPr>
        </p:nvSpPr>
        <p:spPr/>
        <p:txBody>
          <a:bodyPr>
            <a:normAutofit/>
          </a:bodyPr>
          <a:lstStyle/>
          <a:p>
            <a:pPr marL="0" indent="0">
              <a:buNone/>
            </a:pPr>
            <a:r>
              <a:rPr lang="ja-JP" altLang="en-US" sz="3200"/>
              <a:t>３、４、５目並べ</a:t>
            </a:r>
            <a:r>
              <a:rPr lang="en-US" altLang="ja-JP" sz="3200" dirty="0"/>
              <a:t>AI</a:t>
            </a:r>
            <a:r>
              <a:rPr lang="ja-JP" altLang="en-US" sz="3200"/>
              <a:t>を様々な手法で作成し、その強さを比較した</a:t>
            </a:r>
            <a:endParaRPr lang="en-US" altLang="ja-JP" sz="3200" dirty="0"/>
          </a:p>
        </p:txBody>
      </p:sp>
      <p:pic>
        <p:nvPicPr>
          <p:cNvPr id="5" name="図 4">
            <a:extLst>
              <a:ext uri="{FF2B5EF4-FFF2-40B4-BE49-F238E27FC236}">
                <a16:creationId xmlns:a16="http://schemas.microsoft.com/office/drawing/2014/main" id="{48E9D610-03FC-9C4E-9980-77F9AA3F7993}"/>
              </a:ext>
            </a:extLst>
          </p:cNvPr>
          <p:cNvPicPr>
            <a:picLocks noChangeAspect="1"/>
          </p:cNvPicPr>
          <p:nvPr/>
        </p:nvPicPr>
        <p:blipFill>
          <a:blip r:embed="rId2">
            <a:alphaModFix/>
            <a:extLst>
              <a:ext uri="{BEBA8EAE-BF5A-486C-A8C5-ECC9F3942E4B}">
                <a14:imgProps xmlns:a14="http://schemas.microsoft.com/office/drawing/2010/main">
                  <a14:imgLayer>
                    <a14:imgEffect>
                      <a14:artisticBlur/>
                    </a14:imgEffect>
                  </a14:imgLayer>
                </a14:imgProps>
              </a:ext>
            </a:extLst>
          </a:blip>
          <a:stretch>
            <a:fillRect/>
          </a:stretch>
        </p:blipFill>
        <p:spPr>
          <a:xfrm>
            <a:off x="1003969" y="4760012"/>
            <a:ext cx="7562515" cy="2097988"/>
          </a:xfrm>
          <a:prstGeom prst="rect">
            <a:avLst/>
          </a:prstGeom>
        </p:spPr>
      </p:pic>
    </p:spTree>
    <p:extLst>
      <p:ext uri="{BB962C8B-B14F-4D97-AF65-F5344CB8AC3E}">
        <p14:creationId xmlns:p14="http://schemas.microsoft.com/office/powerpoint/2010/main" val="206723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BFEE3A-ABDF-3749-BAD9-BCD4F94E342A}"/>
              </a:ext>
            </a:extLst>
          </p:cNvPr>
          <p:cNvSpPr>
            <a:spLocks noGrp="1"/>
          </p:cNvSpPr>
          <p:nvPr>
            <p:ph type="title"/>
          </p:nvPr>
        </p:nvSpPr>
        <p:spPr/>
        <p:txBody>
          <a:bodyPr>
            <a:normAutofit/>
          </a:bodyPr>
          <a:lstStyle/>
          <a:p>
            <a:r>
              <a:rPr lang="ja-JP" altLang="en-US" sz="5400"/>
              <a:t>デモ</a:t>
            </a:r>
            <a:r>
              <a:rPr lang="en-US" altLang="ja-JP" sz="5400" dirty="0"/>
              <a:t>2</a:t>
            </a:r>
            <a:endParaRPr kumimoji="1" lang="ja-JP" altLang="en-US" sz="5400"/>
          </a:p>
        </p:txBody>
      </p:sp>
      <p:pic>
        <p:nvPicPr>
          <p:cNvPr id="4" name="図 4">
            <a:extLst>
              <a:ext uri="{FF2B5EF4-FFF2-40B4-BE49-F238E27FC236}">
                <a16:creationId xmlns:a16="http://schemas.microsoft.com/office/drawing/2014/main" id="{71853E6C-86CB-4578-8BE3-663ACDC0382F}"/>
              </a:ext>
            </a:extLst>
          </p:cNvPr>
          <p:cNvPicPr>
            <a:picLocks noGrp="1" noChangeAspect="1"/>
          </p:cNvPicPr>
          <p:nvPr>
            <p:ph idx="1"/>
          </p:nvPr>
        </p:nvPicPr>
        <p:blipFill>
          <a:blip r:embed="rId2"/>
          <a:stretch>
            <a:fillRect/>
          </a:stretch>
        </p:blipFill>
        <p:spPr>
          <a:xfrm>
            <a:off x="176463" y="1338653"/>
            <a:ext cx="12031424" cy="5564702"/>
          </a:xfrm>
          <a:prstGeom prst="rect">
            <a:avLst/>
          </a:prstGeom>
        </p:spPr>
      </p:pic>
    </p:spTree>
    <p:extLst>
      <p:ext uri="{BB962C8B-B14F-4D97-AF65-F5344CB8AC3E}">
        <p14:creationId xmlns:p14="http://schemas.microsoft.com/office/powerpoint/2010/main" val="4269918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7E86D1-B8C0-0B4A-9BD3-F2B560B531EC}"/>
              </a:ext>
            </a:extLst>
          </p:cNvPr>
          <p:cNvSpPr>
            <a:spLocks noGrp="1"/>
          </p:cNvSpPr>
          <p:nvPr>
            <p:ph type="title"/>
          </p:nvPr>
        </p:nvSpPr>
        <p:spPr/>
        <p:txBody>
          <a:bodyPr>
            <a:normAutofit/>
          </a:bodyPr>
          <a:lstStyle/>
          <a:p>
            <a:r>
              <a:rPr lang="ja-JP" altLang="en-US" sz="5400">
                <a:latin typeface="+mj-ea"/>
              </a:rPr>
              <a:t>今後の課題</a:t>
            </a:r>
          </a:p>
        </p:txBody>
      </p:sp>
      <p:sp>
        <p:nvSpPr>
          <p:cNvPr id="3" name="コンテンツ プレースホルダー 2">
            <a:extLst>
              <a:ext uri="{FF2B5EF4-FFF2-40B4-BE49-F238E27FC236}">
                <a16:creationId xmlns:a16="http://schemas.microsoft.com/office/drawing/2014/main" id="{477EF57E-C8D6-2943-B60A-6BF998481AD0}"/>
              </a:ext>
            </a:extLst>
          </p:cNvPr>
          <p:cNvSpPr>
            <a:spLocks noGrp="1"/>
          </p:cNvSpPr>
          <p:nvPr>
            <p:ph idx="1"/>
          </p:nvPr>
        </p:nvSpPr>
        <p:spPr/>
        <p:txBody>
          <a:bodyPr>
            <a:normAutofit/>
          </a:bodyPr>
          <a:lstStyle/>
          <a:p>
            <a:r>
              <a:rPr kumimoji="1" lang="en-US" altLang="ja-JP" sz="4000" dirty="0"/>
              <a:t>Q</a:t>
            </a:r>
            <a:r>
              <a:rPr kumimoji="1" lang="ja-JP" altLang="en-US" sz="4000"/>
              <a:t>学習の強さの改善</a:t>
            </a:r>
            <a:endParaRPr kumimoji="1" lang="en-US" altLang="ja-JP" sz="4000" dirty="0"/>
          </a:p>
          <a:p>
            <a:r>
              <a:rPr lang="en-US" altLang="ja-JP" sz="4000" dirty="0"/>
              <a:t>GPU</a:t>
            </a:r>
            <a:r>
              <a:rPr lang="ja-JP" altLang="en-US" sz="4000"/>
              <a:t>での計算</a:t>
            </a:r>
            <a:endParaRPr lang="en-US" altLang="ja-JP" sz="4000" dirty="0"/>
          </a:p>
          <a:p>
            <a:r>
              <a:rPr kumimoji="1" lang="ja-JP" altLang="en-US" sz="4000"/>
              <a:t>ニューラルネットのパラメータ調整</a:t>
            </a:r>
            <a:endParaRPr kumimoji="1" lang="en-US" altLang="ja-JP" sz="4000" dirty="0"/>
          </a:p>
          <a:p>
            <a:r>
              <a:rPr lang="ja-JP" altLang="en-US" sz="4000"/>
              <a:t>モンテカルロ木探索との組み合わせ</a:t>
            </a:r>
            <a:endParaRPr kumimoji="1" lang="ja-JP" altLang="en-US" sz="4000"/>
          </a:p>
        </p:txBody>
      </p:sp>
    </p:spTree>
    <p:extLst>
      <p:ext uri="{BB962C8B-B14F-4D97-AF65-F5344CB8AC3E}">
        <p14:creationId xmlns:p14="http://schemas.microsoft.com/office/powerpoint/2010/main" val="513611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A8A8647-9802-8A40-950F-674E690444B2}"/>
              </a:ext>
            </a:extLst>
          </p:cNvPr>
          <p:cNvSpPr>
            <a:spLocks noGrp="1"/>
          </p:cNvSpPr>
          <p:nvPr>
            <p:ph idx="1"/>
          </p:nvPr>
        </p:nvSpPr>
        <p:spPr/>
        <p:txBody>
          <a:bodyPr>
            <a:normAutofit/>
          </a:bodyPr>
          <a:lstStyle/>
          <a:p>
            <a:r>
              <a:rPr lang="ja-JP" altLang="en-US" sz="4400"/>
              <a:t>ご視聴ありがとうございました。</a:t>
            </a:r>
            <a:endParaRPr kumimoji="1" lang="ja-JP" altLang="en-US" sz="4400"/>
          </a:p>
        </p:txBody>
      </p:sp>
    </p:spTree>
    <p:extLst>
      <p:ext uri="{BB962C8B-B14F-4D97-AF65-F5344CB8AC3E}">
        <p14:creationId xmlns:p14="http://schemas.microsoft.com/office/powerpoint/2010/main" val="197345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3B9466-A3A8-C64C-A6FE-451B19B882C5}"/>
              </a:ext>
            </a:extLst>
          </p:cNvPr>
          <p:cNvSpPr>
            <a:spLocks noGrp="1"/>
          </p:cNvSpPr>
          <p:nvPr>
            <p:ph type="title"/>
          </p:nvPr>
        </p:nvSpPr>
        <p:spPr/>
        <p:txBody>
          <a:bodyPr>
            <a:normAutofit/>
          </a:bodyPr>
          <a:lstStyle/>
          <a:p>
            <a:r>
              <a:rPr kumimoji="1" lang="ja-JP" altLang="en-US" sz="5400"/>
              <a:t>五目並べってなに？</a:t>
            </a:r>
          </a:p>
        </p:txBody>
      </p:sp>
      <p:sp>
        <p:nvSpPr>
          <p:cNvPr id="3" name="コンテンツ プレースホルダー 2">
            <a:extLst>
              <a:ext uri="{FF2B5EF4-FFF2-40B4-BE49-F238E27FC236}">
                <a16:creationId xmlns:a16="http://schemas.microsoft.com/office/drawing/2014/main" id="{0C72DFDD-51E2-E547-885C-1EC38DC8DA3B}"/>
              </a:ext>
            </a:extLst>
          </p:cNvPr>
          <p:cNvSpPr>
            <a:spLocks noGrp="1"/>
          </p:cNvSpPr>
          <p:nvPr>
            <p:ph idx="1"/>
          </p:nvPr>
        </p:nvSpPr>
        <p:spPr>
          <a:xfrm>
            <a:off x="6681347" y="3112850"/>
            <a:ext cx="4972389" cy="505839"/>
          </a:xfrm>
        </p:spPr>
        <p:txBody>
          <a:bodyPr>
            <a:normAutofit fontScale="92500" lnSpcReduction="10000"/>
          </a:bodyPr>
          <a:lstStyle/>
          <a:p>
            <a:r>
              <a:rPr kumimoji="1" lang="en-US" altLang="ja-JP" sz="3200" dirty="0"/>
              <a:t>5</a:t>
            </a:r>
            <a:r>
              <a:rPr kumimoji="1" lang="ja-JP" altLang="en-US" sz="3200"/>
              <a:t>こ並べたら勝つゲーム</a:t>
            </a:r>
            <a:endParaRPr kumimoji="1" lang="en-US" altLang="ja-JP" sz="3200" dirty="0"/>
          </a:p>
          <a:p>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BC69CAD2-20F9-6341-AA33-8D1C0F7C2906}"/>
              </a:ext>
            </a:extLst>
          </p:cNvPr>
          <p:cNvPicPr>
            <a:picLocks noChangeAspect="1"/>
          </p:cNvPicPr>
          <p:nvPr/>
        </p:nvPicPr>
        <p:blipFill>
          <a:blip r:embed="rId2"/>
          <a:stretch>
            <a:fillRect/>
          </a:stretch>
        </p:blipFill>
        <p:spPr>
          <a:xfrm>
            <a:off x="544493" y="1421778"/>
            <a:ext cx="6692379" cy="4701396"/>
          </a:xfrm>
          <a:prstGeom prst="rect">
            <a:avLst/>
          </a:prstGeom>
        </p:spPr>
      </p:pic>
    </p:spTree>
    <p:extLst>
      <p:ext uri="{BB962C8B-B14F-4D97-AF65-F5344CB8AC3E}">
        <p14:creationId xmlns:p14="http://schemas.microsoft.com/office/powerpoint/2010/main" val="318685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2279BF-44C4-4841-9154-8BC04EBBA288}"/>
              </a:ext>
            </a:extLst>
          </p:cNvPr>
          <p:cNvSpPr>
            <a:spLocks noGrp="1"/>
          </p:cNvSpPr>
          <p:nvPr>
            <p:ph type="title"/>
          </p:nvPr>
        </p:nvSpPr>
        <p:spPr/>
        <p:txBody>
          <a:bodyPr>
            <a:normAutofit/>
          </a:bodyPr>
          <a:lstStyle/>
          <a:p>
            <a:r>
              <a:rPr lang="en-US" altLang="ja-JP" sz="5400" dirty="0" err="1"/>
              <a:t>Agent紹介</a:t>
            </a:r>
            <a:endParaRPr kumimoji="1" lang="ja-JP" altLang="en-US" sz="5400" err="1"/>
          </a:p>
        </p:txBody>
      </p:sp>
      <p:sp>
        <p:nvSpPr>
          <p:cNvPr id="3" name="コンテンツ プレースホルダー 2">
            <a:extLst>
              <a:ext uri="{FF2B5EF4-FFF2-40B4-BE49-F238E27FC236}">
                <a16:creationId xmlns:a16="http://schemas.microsoft.com/office/drawing/2014/main" id="{BCD914F5-3E61-3B4F-A880-79F3C9A42169}"/>
              </a:ext>
            </a:extLst>
          </p:cNvPr>
          <p:cNvSpPr>
            <a:spLocks noGrp="1"/>
          </p:cNvSpPr>
          <p:nvPr>
            <p:ph idx="1"/>
          </p:nvPr>
        </p:nvSpPr>
        <p:spPr/>
        <p:txBody>
          <a:bodyPr/>
          <a:lstStyle/>
          <a:p>
            <a:pPr marL="0" indent="0">
              <a:buNone/>
            </a:pPr>
            <a:endParaRPr kumimoji="1" lang="en-US" altLang="ja-JP" dirty="0"/>
          </a:p>
          <a:p>
            <a:r>
              <a:rPr kumimoji="1" lang="ja-JP" altLang="en-US" sz="4000"/>
              <a:t>モンテカルロ法</a:t>
            </a:r>
            <a:endParaRPr kumimoji="1" lang="en-US" altLang="ja-JP" sz="4000" dirty="0"/>
          </a:p>
          <a:p>
            <a:r>
              <a:rPr lang="en-US" altLang="ja-JP" sz="4000" dirty="0"/>
              <a:t>Q</a:t>
            </a:r>
            <a:r>
              <a:rPr lang="ja-JP" altLang="en-US" sz="4000"/>
              <a:t>学習</a:t>
            </a:r>
            <a:endParaRPr lang="en-US" altLang="ja-JP" sz="4000" dirty="0"/>
          </a:p>
          <a:p>
            <a:r>
              <a:rPr kumimoji="1" lang="en-US" altLang="ja-JP" sz="4000" dirty="0"/>
              <a:t>DQN</a:t>
            </a:r>
            <a:endParaRPr kumimoji="1" lang="ja-JP" altLang="en-US" sz="4000"/>
          </a:p>
        </p:txBody>
      </p:sp>
    </p:spTree>
    <p:extLst>
      <p:ext uri="{BB962C8B-B14F-4D97-AF65-F5344CB8AC3E}">
        <p14:creationId xmlns:p14="http://schemas.microsoft.com/office/powerpoint/2010/main" val="120056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336A95-4976-EE4E-96C7-B50AD5D26FE3}"/>
              </a:ext>
            </a:extLst>
          </p:cNvPr>
          <p:cNvSpPr>
            <a:spLocks noGrp="1"/>
          </p:cNvSpPr>
          <p:nvPr>
            <p:ph type="title"/>
          </p:nvPr>
        </p:nvSpPr>
        <p:spPr/>
        <p:txBody>
          <a:bodyPr>
            <a:normAutofit/>
          </a:bodyPr>
          <a:lstStyle/>
          <a:p>
            <a:r>
              <a:rPr kumimoji="1" lang="ja-JP" altLang="en-US" sz="5400"/>
              <a:t>モンテカルロ法</a:t>
            </a:r>
          </a:p>
        </p:txBody>
      </p:sp>
      <p:sp>
        <p:nvSpPr>
          <p:cNvPr id="3" name="コンテンツ プレースホルダー 2">
            <a:extLst>
              <a:ext uri="{FF2B5EF4-FFF2-40B4-BE49-F238E27FC236}">
                <a16:creationId xmlns:a16="http://schemas.microsoft.com/office/drawing/2014/main" id="{CA6C8B52-54A1-2C48-95A8-34E0E94E1CED}"/>
              </a:ext>
            </a:extLst>
          </p:cNvPr>
          <p:cNvSpPr>
            <a:spLocks noGrp="1"/>
          </p:cNvSpPr>
          <p:nvPr>
            <p:ph idx="1"/>
          </p:nvPr>
        </p:nvSpPr>
        <p:spPr/>
        <p:txBody>
          <a:bodyPr/>
          <a:lstStyle/>
          <a:p>
            <a:r>
              <a:rPr kumimoji="1" lang="ja-JP" altLang="en-US" sz="4000"/>
              <a:t>何らかの報酬が得られるまで行動をし、その報酬値を知ってから辿ってきた状態とその行動の対して報酬を分配していく方法</a:t>
            </a:r>
            <a:endParaRPr kumimoji="1" lang="en-US" altLang="ja-JP" sz="4000" dirty="0"/>
          </a:p>
          <a:p>
            <a:endParaRPr lang="en-US" altLang="ja-JP" sz="4000" dirty="0"/>
          </a:p>
          <a:p>
            <a:endParaRPr kumimoji="1" lang="en-US" altLang="ja-JP" dirty="0">
              <a:latin typeface="sweet heavy calligraphy" panose="02000600000000000000" pitchFamily="2" charset="-128"/>
              <a:ea typeface="sweet heavy calligraphy" panose="02000600000000000000" pitchFamily="2" charset="-128"/>
            </a:endParaRPr>
          </a:p>
          <a:p>
            <a:endParaRPr kumimoji="1" lang="ja-JP" altLang="en-US"/>
          </a:p>
        </p:txBody>
      </p:sp>
    </p:spTree>
    <p:extLst>
      <p:ext uri="{BB962C8B-B14F-4D97-AF65-F5344CB8AC3E}">
        <p14:creationId xmlns:p14="http://schemas.microsoft.com/office/powerpoint/2010/main" val="417866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
            <a:extLst>
              <a:ext uri="{FF2B5EF4-FFF2-40B4-BE49-F238E27FC236}">
                <a16:creationId xmlns:a16="http://schemas.microsoft.com/office/drawing/2014/main" id="{058F0F93-78E8-BA4C-94D6-2C8DC2EEA325}"/>
              </a:ext>
            </a:extLst>
          </p:cNvPr>
          <p:cNvSpPr/>
          <p:nvPr/>
        </p:nvSpPr>
        <p:spPr>
          <a:xfrm>
            <a:off x="4161206" y="375599"/>
            <a:ext cx="540000" cy="54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F638A756-4F23-DB44-9973-C4F5523AB429}"/>
              </a:ext>
            </a:extLst>
          </p:cNvPr>
          <p:cNvSpPr/>
          <p:nvPr/>
        </p:nvSpPr>
        <p:spPr>
          <a:xfrm>
            <a:off x="1158300" y="1432026"/>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108EC0F5-A1AF-DC48-8204-7BE617DBE885}"/>
              </a:ext>
            </a:extLst>
          </p:cNvPr>
          <p:cNvSpPr/>
          <p:nvPr/>
        </p:nvSpPr>
        <p:spPr>
          <a:xfrm>
            <a:off x="6590596" y="1432026"/>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D3CF6DDF-7316-8642-9B95-EBCB5791ADE0}"/>
              </a:ext>
            </a:extLst>
          </p:cNvPr>
          <p:cNvCxnSpPr>
            <a:stCxn id="2" idx="3"/>
            <a:endCxn id="3" idx="7"/>
          </p:cNvCxnSpPr>
          <p:nvPr/>
        </p:nvCxnSpPr>
        <p:spPr>
          <a:xfrm flipH="1">
            <a:off x="1619219" y="836518"/>
            <a:ext cx="2621068" cy="6745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FC9C2754-C853-E749-87CC-BCA7B18E2D6D}"/>
              </a:ext>
            </a:extLst>
          </p:cNvPr>
          <p:cNvCxnSpPr>
            <a:cxnSpLocks/>
            <a:stCxn id="2" idx="5"/>
            <a:endCxn id="5" idx="1"/>
          </p:cNvCxnSpPr>
          <p:nvPr/>
        </p:nvCxnSpPr>
        <p:spPr>
          <a:xfrm>
            <a:off x="4622125" y="836518"/>
            <a:ext cx="2047552" cy="6745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279EA5F5-E4E8-D44C-AFBD-FB4896451E5B}"/>
              </a:ext>
            </a:extLst>
          </p:cNvPr>
          <p:cNvSpPr/>
          <p:nvPr/>
        </p:nvSpPr>
        <p:spPr>
          <a:xfrm>
            <a:off x="273127" y="5095456"/>
            <a:ext cx="540000" cy="540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1DBC494A-AE2C-0A49-8102-B3C90B812E7B}"/>
              </a:ext>
            </a:extLst>
          </p:cNvPr>
          <p:cNvSpPr/>
          <p:nvPr/>
        </p:nvSpPr>
        <p:spPr>
          <a:xfrm>
            <a:off x="2080741" y="5103620"/>
            <a:ext cx="540000" cy="54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75A89B49-69B4-3C45-90E0-5EC6A4185B8D}"/>
              </a:ext>
            </a:extLst>
          </p:cNvPr>
          <p:cNvSpPr/>
          <p:nvPr/>
        </p:nvSpPr>
        <p:spPr>
          <a:xfrm>
            <a:off x="1158300" y="5103620"/>
            <a:ext cx="540000" cy="540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BCC8A01C-CD0A-B54F-B936-A9CAB970FC82}"/>
              </a:ext>
            </a:extLst>
          </p:cNvPr>
          <p:cNvSpPr/>
          <p:nvPr/>
        </p:nvSpPr>
        <p:spPr>
          <a:xfrm>
            <a:off x="3200831" y="5103620"/>
            <a:ext cx="540000" cy="540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993EF650-6A06-9E47-89F8-F25728F03BE0}"/>
              </a:ext>
            </a:extLst>
          </p:cNvPr>
          <p:cNvSpPr/>
          <p:nvPr/>
        </p:nvSpPr>
        <p:spPr>
          <a:xfrm>
            <a:off x="6204998" y="5103620"/>
            <a:ext cx="540000" cy="540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17D6B82-5DC5-B74C-B10D-07E3F582B454}"/>
              </a:ext>
            </a:extLst>
          </p:cNvPr>
          <p:cNvSpPr/>
          <p:nvPr/>
        </p:nvSpPr>
        <p:spPr>
          <a:xfrm>
            <a:off x="4158575" y="5103620"/>
            <a:ext cx="540000" cy="54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6C135993-BC38-CB4D-9DBE-798D2EF78763}"/>
              </a:ext>
            </a:extLst>
          </p:cNvPr>
          <p:cNvSpPr/>
          <p:nvPr/>
        </p:nvSpPr>
        <p:spPr>
          <a:xfrm>
            <a:off x="5185231" y="5097362"/>
            <a:ext cx="540000" cy="54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DEB03FD6-5070-A64E-9D73-0A201309E95E}"/>
              </a:ext>
            </a:extLst>
          </p:cNvPr>
          <p:cNvSpPr/>
          <p:nvPr/>
        </p:nvSpPr>
        <p:spPr>
          <a:xfrm>
            <a:off x="7088404" y="5103620"/>
            <a:ext cx="540000" cy="54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a:extLst>
              <a:ext uri="{FF2B5EF4-FFF2-40B4-BE49-F238E27FC236}">
                <a16:creationId xmlns:a16="http://schemas.microsoft.com/office/drawing/2014/main" id="{6EA4BDEB-09A3-0140-98DD-296C2DF79BD2}"/>
              </a:ext>
            </a:extLst>
          </p:cNvPr>
          <p:cNvSpPr/>
          <p:nvPr/>
        </p:nvSpPr>
        <p:spPr>
          <a:xfrm>
            <a:off x="4158575" y="1434854"/>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矢印コネクタ 98">
            <a:extLst>
              <a:ext uri="{FF2B5EF4-FFF2-40B4-BE49-F238E27FC236}">
                <a16:creationId xmlns:a16="http://schemas.microsoft.com/office/drawing/2014/main" id="{D567FD0B-4772-834F-99DC-7568891FD35A}"/>
              </a:ext>
            </a:extLst>
          </p:cNvPr>
          <p:cNvCxnSpPr>
            <a:stCxn id="2" idx="4"/>
            <a:endCxn id="88" idx="0"/>
          </p:cNvCxnSpPr>
          <p:nvPr/>
        </p:nvCxnSpPr>
        <p:spPr>
          <a:xfrm flipH="1">
            <a:off x="4428575" y="915599"/>
            <a:ext cx="2631" cy="519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59FD3661-3DED-4A40-B9C1-8CAB34108CE4}"/>
              </a:ext>
            </a:extLst>
          </p:cNvPr>
          <p:cNvCxnSpPr>
            <a:stCxn id="3" idx="4"/>
            <a:endCxn id="40" idx="0"/>
          </p:cNvCxnSpPr>
          <p:nvPr/>
        </p:nvCxnSpPr>
        <p:spPr>
          <a:xfrm flipH="1">
            <a:off x="543127" y="1972026"/>
            <a:ext cx="885173" cy="31234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5BCB23BC-B7A4-6842-B47B-14C88EA6C5ED}"/>
              </a:ext>
            </a:extLst>
          </p:cNvPr>
          <p:cNvCxnSpPr>
            <a:cxnSpLocks/>
            <a:stCxn id="3" idx="4"/>
            <a:endCxn id="79" idx="0"/>
          </p:cNvCxnSpPr>
          <p:nvPr/>
        </p:nvCxnSpPr>
        <p:spPr>
          <a:xfrm>
            <a:off x="1428300" y="1972026"/>
            <a:ext cx="0" cy="313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4978E039-531B-B246-AED7-957C89ABC0EA}"/>
              </a:ext>
            </a:extLst>
          </p:cNvPr>
          <p:cNvCxnSpPr>
            <a:cxnSpLocks/>
            <a:stCxn id="3" idx="4"/>
            <a:endCxn id="42" idx="0"/>
          </p:cNvCxnSpPr>
          <p:nvPr/>
        </p:nvCxnSpPr>
        <p:spPr>
          <a:xfrm>
            <a:off x="1428300" y="1972026"/>
            <a:ext cx="922441" cy="313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9DF69091-1C05-A143-86AD-AC72DEE4A80F}"/>
              </a:ext>
            </a:extLst>
          </p:cNvPr>
          <p:cNvCxnSpPr>
            <a:cxnSpLocks/>
            <a:stCxn id="88" idx="4"/>
          </p:cNvCxnSpPr>
          <p:nvPr/>
        </p:nvCxnSpPr>
        <p:spPr>
          <a:xfrm flipH="1">
            <a:off x="3494301" y="1974854"/>
            <a:ext cx="934274" cy="31206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7A532E88-F882-FC43-888E-7E09C2DD045E}"/>
              </a:ext>
            </a:extLst>
          </p:cNvPr>
          <p:cNvCxnSpPr>
            <a:cxnSpLocks/>
            <a:stCxn id="88" idx="4"/>
            <a:endCxn id="84" idx="0"/>
          </p:cNvCxnSpPr>
          <p:nvPr/>
        </p:nvCxnSpPr>
        <p:spPr>
          <a:xfrm>
            <a:off x="4428575" y="1974854"/>
            <a:ext cx="0" cy="31287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4B18FD48-C4CC-B14A-8DEF-A327250F00D8}"/>
              </a:ext>
            </a:extLst>
          </p:cNvPr>
          <p:cNvCxnSpPr>
            <a:cxnSpLocks/>
            <a:stCxn id="88" idx="4"/>
            <a:endCxn id="85" idx="0"/>
          </p:cNvCxnSpPr>
          <p:nvPr/>
        </p:nvCxnSpPr>
        <p:spPr>
          <a:xfrm>
            <a:off x="4428575" y="1974854"/>
            <a:ext cx="1026656" cy="3122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3762E248-961D-C246-B2C4-09CFD42607E3}"/>
              </a:ext>
            </a:extLst>
          </p:cNvPr>
          <p:cNvCxnSpPr>
            <a:cxnSpLocks/>
            <a:stCxn id="5" idx="4"/>
            <a:endCxn id="86" idx="0"/>
          </p:cNvCxnSpPr>
          <p:nvPr/>
        </p:nvCxnSpPr>
        <p:spPr>
          <a:xfrm>
            <a:off x="6860596" y="1972026"/>
            <a:ext cx="497808" cy="313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1C2C5BB5-D44A-9547-B9EE-EA57A184C341}"/>
              </a:ext>
            </a:extLst>
          </p:cNvPr>
          <p:cNvCxnSpPr>
            <a:cxnSpLocks/>
            <a:stCxn id="5" idx="4"/>
            <a:endCxn id="81" idx="0"/>
          </p:cNvCxnSpPr>
          <p:nvPr/>
        </p:nvCxnSpPr>
        <p:spPr>
          <a:xfrm flipH="1">
            <a:off x="6474998" y="1972026"/>
            <a:ext cx="385598" cy="313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円/楕円 121">
            <a:extLst>
              <a:ext uri="{FF2B5EF4-FFF2-40B4-BE49-F238E27FC236}">
                <a16:creationId xmlns:a16="http://schemas.microsoft.com/office/drawing/2014/main" id="{BC2F88D0-B39C-8847-BD1A-2680777606CB}"/>
              </a:ext>
            </a:extLst>
          </p:cNvPr>
          <p:cNvSpPr/>
          <p:nvPr/>
        </p:nvSpPr>
        <p:spPr>
          <a:xfrm>
            <a:off x="8692441" y="993812"/>
            <a:ext cx="360000" cy="36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楕円 122">
            <a:extLst>
              <a:ext uri="{FF2B5EF4-FFF2-40B4-BE49-F238E27FC236}">
                <a16:creationId xmlns:a16="http://schemas.microsoft.com/office/drawing/2014/main" id="{E1CD99BF-2923-D648-9047-B57D9BF70E0F}"/>
              </a:ext>
            </a:extLst>
          </p:cNvPr>
          <p:cNvSpPr/>
          <p:nvPr/>
        </p:nvSpPr>
        <p:spPr>
          <a:xfrm>
            <a:off x="8697860" y="1690136"/>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F7E39306-4A17-FE4D-904B-290957AE7E04}"/>
              </a:ext>
            </a:extLst>
          </p:cNvPr>
          <p:cNvSpPr/>
          <p:nvPr/>
        </p:nvSpPr>
        <p:spPr>
          <a:xfrm>
            <a:off x="8692441" y="2386460"/>
            <a:ext cx="360000" cy="360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DAFA9CD4-8E5E-4E49-B83E-238A38BC677E}"/>
              </a:ext>
            </a:extLst>
          </p:cNvPr>
          <p:cNvSpPr/>
          <p:nvPr/>
        </p:nvSpPr>
        <p:spPr>
          <a:xfrm>
            <a:off x="8692441" y="3092202"/>
            <a:ext cx="360000" cy="36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C38105BE-8852-7144-8EC7-FC6918EBC01F}"/>
              </a:ext>
            </a:extLst>
          </p:cNvPr>
          <p:cNvSpPr txBox="1"/>
          <p:nvPr/>
        </p:nvSpPr>
        <p:spPr>
          <a:xfrm>
            <a:off x="9266868" y="993812"/>
            <a:ext cx="2029782" cy="400110"/>
          </a:xfrm>
          <a:prstGeom prst="rect">
            <a:avLst/>
          </a:prstGeom>
          <a:noFill/>
        </p:spPr>
        <p:txBody>
          <a:bodyPr wrap="square" rtlCol="0">
            <a:spAutoFit/>
          </a:bodyPr>
          <a:lstStyle/>
          <a:p>
            <a:r>
              <a:rPr kumimoji="1" lang="ja-JP" altLang="en-US" sz="2000"/>
              <a:t>黒の手番</a:t>
            </a:r>
          </a:p>
        </p:txBody>
      </p:sp>
      <p:sp>
        <p:nvSpPr>
          <p:cNvPr id="127" name="テキスト ボックス 126">
            <a:extLst>
              <a:ext uri="{FF2B5EF4-FFF2-40B4-BE49-F238E27FC236}">
                <a16:creationId xmlns:a16="http://schemas.microsoft.com/office/drawing/2014/main" id="{88921B09-51B1-DA42-9748-E487E7271399}"/>
              </a:ext>
            </a:extLst>
          </p:cNvPr>
          <p:cNvSpPr txBox="1"/>
          <p:nvPr/>
        </p:nvSpPr>
        <p:spPr>
          <a:xfrm>
            <a:off x="9266868" y="1670081"/>
            <a:ext cx="1619250" cy="400110"/>
          </a:xfrm>
          <a:prstGeom prst="rect">
            <a:avLst/>
          </a:prstGeom>
          <a:noFill/>
        </p:spPr>
        <p:txBody>
          <a:bodyPr wrap="square" rtlCol="0">
            <a:spAutoFit/>
          </a:bodyPr>
          <a:lstStyle/>
          <a:p>
            <a:r>
              <a:rPr kumimoji="1" lang="ja-JP" altLang="en-US" sz="2000"/>
              <a:t>白の手番</a:t>
            </a:r>
          </a:p>
        </p:txBody>
      </p:sp>
      <p:sp>
        <p:nvSpPr>
          <p:cNvPr id="128" name="テキスト ボックス 127">
            <a:extLst>
              <a:ext uri="{FF2B5EF4-FFF2-40B4-BE49-F238E27FC236}">
                <a16:creationId xmlns:a16="http://schemas.microsoft.com/office/drawing/2014/main" id="{67EBCB45-613C-354E-B1AB-4E868AF73D21}"/>
              </a:ext>
            </a:extLst>
          </p:cNvPr>
          <p:cNvSpPr txBox="1"/>
          <p:nvPr/>
        </p:nvSpPr>
        <p:spPr>
          <a:xfrm>
            <a:off x="9266868" y="2366405"/>
            <a:ext cx="1695450" cy="400110"/>
          </a:xfrm>
          <a:prstGeom prst="rect">
            <a:avLst/>
          </a:prstGeom>
          <a:noFill/>
        </p:spPr>
        <p:txBody>
          <a:bodyPr wrap="square" rtlCol="0">
            <a:spAutoFit/>
          </a:bodyPr>
          <a:lstStyle/>
          <a:p>
            <a:r>
              <a:rPr kumimoji="1" lang="ja-JP" altLang="en-US" sz="2000"/>
              <a:t>黒の勝利</a:t>
            </a:r>
          </a:p>
        </p:txBody>
      </p:sp>
      <p:sp>
        <p:nvSpPr>
          <p:cNvPr id="129" name="テキスト ボックス 128">
            <a:extLst>
              <a:ext uri="{FF2B5EF4-FFF2-40B4-BE49-F238E27FC236}">
                <a16:creationId xmlns:a16="http://schemas.microsoft.com/office/drawing/2014/main" id="{3D9EF62A-5C32-7142-9ACC-AA39579F5309}"/>
              </a:ext>
            </a:extLst>
          </p:cNvPr>
          <p:cNvSpPr txBox="1"/>
          <p:nvPr/>
        </p:nvSpPr>
        <p:spPr>
          <a:xfrm>
            <a:off x="9266868" y="3072147"/>
            <a:ext cx="1210588" cy="400110"/>
          </a:xfrm>
          <a:prstGeom prst="rect">
            <a:avLst/>
          </a:prstGeom>
          <a:noFill/>
        </p:spPr>
        <p:txBody>
          <a:bodyPr wrap="none" rtlCol="0">
            <a:spAutoFit/>
          </a:bodyPr>
          <a:lstStyle/>
          <a:p>
            <a:r>
              <a:rPr kumimoji="1" lang="ja-JP" altLang="en-US" sz="2000"/>
              <a:t>白の勝利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7CE0777-EFA9-AF40-84B1-378612AB9467}"/>
                  </a:ext>
                </a:extLst>
              </p:cNvPr>
              <p:cNvSpPr txBox="1"/>
              <p:nvPr/>
            </p:nvSpPr>
            <p:spPr>
              <a:xfrm>
                <a:off x="479596" y="1384631"/>
                <a:ext cx="762043" cy="7861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i="1" smtClean="0">
                              <a:latin typeface="Cambria Math" panose="02040503050406030204" pitchFamily="18" charset="0"/>
                            </a:rPr>
                          </m:ctrlPr>
                        </m:fPr>
                        <m:num>
                          <m:r>
                            <a:rPr kumimoji="1" lang="en-US" altLang="ja-JP" sz="2400" b="0" i="1" smtClean="0">
                              <a:latin typeface="Cambria Math" panose="02040503050406030204" pitchFamily="18" charset="0"/>
                            </a:rPr>
                            <m:t>2</m:t>
                          </m:r>
                        </m:num>
                        <m:den>
                          <m:r>
                            <a:rPr kumimoji="1" lang="en-US" altLang="ja-JP" sz="2400" b="0" i="1" smtClean="0">
                              <a:latin typeface="Cambria Math" panose="02040503050406030204" pitchFamily="18" charset="0"/>
                            </a:rPr>
                            <m:t>3</m:t>
                          </m:r>
                        </m:den>
                      </m:f>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97CE0777-EFA9-AF40-84B1-378612AB9467}"/>
                  </a:ext>
                </a:extLst>
              </p:cNvPr>
              <p:cNvSpPr txBox="1">
                <a:spLocks noRot="1" noChangeAspect="1" noMove="1" noResize="1" noEditPoints="1" noAdjustHandles="1" noChangeArrowheads="1" noChangeShapeType="1" noTextEdit="1"/>
              </p:cNvSpPr>
              <p:nvPr/>
            </p:nvSpPr>
            <p:spPr>
              <a:xfrm>
                <a:off x="479596" y="1384631"/>
                <a:ext cx="762043" cy="786177"/>
              </a:xfrm>
              <a:prstGeom prst="rect">
                <a:avLst/>
              </a:prstGeom>
              <a:blipFill>
                <a:blip r:embed="rId2"/>
                <a:stretch>
                  <a:fillRect b="-47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FB79399F-2961-D646-9533-939517CAA1E1}"/>
                  </a:ext>
                </a:extLst>
              </p:cNvPr>
              <p:cNvSpPr/>
              <p:nvPr/>
            </p:nvSpPr>
            <p:spPr>
              <a:xfrm>
                <a:off x="3606764" y="1432026"/>
                <a:ext cx="418727" cy="7861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i="1">
                              <a:latin typeface="Cambria Math" panose="02040503050406030204" pitchFamily="18" charset="0"/>
                            </a:rPr>
                            <m:t>3</m:t>
                          </m:r>
                        </m:den>
                      </m:f>
                    </m:oMath>
                  </m:oMathPara>
                </a14:m>
                <a:endParaRPr lang="ja-JP" altLang="en-US" sz="2400"/>
              </a:p>
            </p:txBody>
          </p:sp>
        </mc:Choice>
        <mc:Fallback xmlns="">
          <p:sp>
            <p:nvSpPr>
              <p:cNvPr id="6" name="正方形/長方形 5">
                <a:extLst>
                  <a:ext uri="{FF2B5EF4-FFF2-40B4-BE49-F238E27FC236}">
                    <a16:creationId xmlns:a16="http://schemas.microsoft.com/office/drawing/2014/main" id="{FB79399F-2961-D646-9533-939517CAA1E1}"/>
                  </a:ext>
                </a:extLst>
              </p:cNvPr>
              <p:cNvSpPr>
                <a:spLocks noRot="1" noChangeAspect="1" noMove="1" noResize="1" noEditPoints="1" noAdjustHandles="1" noChangeArrowheads="1" noChangeShapeType="1" noTextEdit="1"/>
              </p:cNvSpPr>
              <p:nvPr/>
            </p:nvSpPr>
            <p:spPr>
              <a:xfrm>
                <a:off x="3606764" y="1432026"/>
                <a:ext cx="418727" cy="786177"/>
              </a:xfrm>
              <a:prstGeom prst="rect">
                <a:avLst/>
              </a:prstGeom>
              <a:blipFill>
                <a:blip r:embed="rId3"/>
                <a:stretch>
                  <a:fillRect b="-47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53716660-BF16-8449-B2D4-88D1D0DE89E4}"/>
                  </a:ext>
                </a:extLst>
              </p:cNvPr>
              <p:cNvSpPr/>
              <p:nvPr/>
            </p:nvSpPr>
            <p:spPr>
              <a:xfrm>
                <a:off x="6117653" y="1518748"/>
                <a:ext cx="308125" cy="7861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oMath>
                  </m:oMathPara>
                </a14:m>
                <a:endParaRPr lang="ja-JP" altLang="en-US" sz="2400"/>
              </a:p>
            </p:txBody>
          </p:sp>
        </mc:Choice>
        <mc:Fallback xmlns="">
          <p:sp>
            <p:nvSpPr>
              <p:cNvPr id="7" name="正方形/長方形 6">
                <a:extLst>
                  <a:ext uri="{FF2B5EF4-FFF2-40B4-BE49-F238E27FC236}">
                    <a16:creationId xmlns:a16="http://schemas.microsoft.com/office/drawing/2014/main" id="{53716660-BF16-8449-B2D4-88D1D0DE89E4}"/>
                  </a:ext>
                </a:extLst>
              </p:cNvPr>
              <p:cNvSpPr>
                <a:spLocks noRot="1" noChangeAspect="1" noMove="1" noResize="1" noEditPoints="1" noAdjustHandles="1" noChangeArrowheads="1" noChangeShapeType="1" noTextEdit="1"/>
              </p:cNvSpPr>
              <p:nvPr/>
            </p:nvSpPr>
            <p:spPr>
              <a:xfrm>
                <a:off x="6117653" y="1518748"/>
                <a:ext cx="308125" cy="786177"/>
              </a:xfrm>
              <a:prstGeom prst="rect">
                <a:avLst/>
              </a:prstGeom>
              <a:blipFill>
                <a:blip r:embed="rId4"/>
                <a:stretch>
                  <a:fillRect l="-4000" r="-16000" b="-6557"/>
                </a:stretch>
              </a:blipFill>
            </p:spPr>
            <p:txBody>
              <a:bodyPr/>
              <a:lstStyle/>
              <a:p>
                <a:r>
                  <a:rPr lang="ja-JP" altLang="en-US">
                    <a:noFill/>
                  </a:rPr>
                  <a:t> </a:t>
                </a:r>
              </a:p>
            </p:txBody>
          </p:sp>
        </mc:Fallback>
      </mc:AlternateContent>
      <p:sp>
        <p:nvSpPr>
          <p:cNvPr id="8" name="ドーナツ 7">
            <a:extLst>
              <a:ext uri="{FF2B5EF4-FFF2-40B4-BE49-F238E27FC236}">
                <a16:creationId xmlns:a16="http://schemas.microsoft.com/office/drawing/2014/main" id="{6D2B8870-7B65-494B-B5E8-B41A36899061}"/>
              </a:ext>
            </a:extLst>
          </p:cNvPr>
          <p:cNvSpPr/>
          <p:nvPr/>
        </p:nvSpPr>
        <p:spPr>
          <a:xfrm>
            <a:off x="2135811" y="871706"/>
            <a:ext cx="900000" cy="900000"/>
          </a:xfrm>
          <a:prstGeom prst="donut">
            <a:avLst>
              <a:gd name="adj" fmla="val 1009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158525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BCD91E-D707-0946-A33B-E95E89B63566}"/>
              </a:ext>
            </a:extLst>
          </p:cNvPr>
          <p:cNvSpPr>
            <a:spLocks noGrp="1"/>
          </p:cNvSpPr>
          <p:nvPr>
            <p:ph type="title"/>
          </p:nvPr>
        </p:nvSpPr>
        <p:spPr/>
        <p:txBody>
          <a:bodyPr>
            <a:normAutofit/>
          </a:bodyPr>
          <a:lstStyle/>
          <a:p>
            <a:r>
              <a:rPr kumimoji="1" lang="en-US" altLang="ja-JP" sz="5400" dirty="0"/>
              <a:t>Q</a:t>
            </a:r>
            <a:r>
              <a:rPr kumimoji="1" lang="ja-JP" altLang="en-US" sz="5400"/>
              <a:t>学習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4692FA6-A055-E54C-BA7A-3EF92F13BCD1}"/>
                  </a:ext>
                </a:extLst>
              </p:cNvPr>
              <p:cNvSpPr>
                <a:spLocks noGrp="1"/>
              </p:cNvSpPr>
              <p:nvPr>
                <p:ph idx="1"/>
              </p:nvPr>
            </p:nvSpPr>
            <p:spPr/>
            <p:txBody>
              <a:bodyPr>
                <a:normAutofit lnSpcReduction="10000"/>
              </a:bodyPr>
              <a:lstStyle/>
              <a:p>
                <a:pPr marL="0" indent="0">
                  <a:buNone/>
                </a:pPr>
                <a:r>
                  <a:rPr kumimoji="1" lang="ja-JP" altLang="en-US" sz="2800"/>
                  <a:t>実行するルールに対してそのルールの有効性を示す</a:t>
                </a:r>
                <a:r>
                  <a:rPr kumimoji="1" lang="en-US" altLang="ja-JP" sz="2800" dirty="0"/>
                  <a:t>Q</a:t>
                </a:r>
                <a:r>
                  <a:rPr kumimoji="1" lang="ja-JP" altLang="en-US" sz="2800"/>
                  <a:t>値という値を持たせ、エージェントが行動するたびに</a:t>
                </a:r>
                <a:r>
                  <a:rPr kumimoji="1" lang="en-US" altLang="ja-JP" sz="2800" dirty="0"/>
                  <a:t>Q</a:t>
                </a:r>
                <a:r>
                  <a:rPr kumimoji="1" lang="ja-JP" altLang="en-US" sz="2800"/>
                  <a:t>値を更新する。</a:t>
                </a:r>
                <a:endParaRPr kumimoji="1" lang="en-US" altLang="ja-JP" sz="2800" dirty="0"/>
              </a:p>
              <a:p>
                <a:pPr marL="0" indent="0">
                  <a:buNone/>
                </a:pPr>
                <a:r>
                  <a:rPr lang="en-US" altLang="ja-JP" sz="2800" dirty="0"/>
                  <a:t>Q</a:t>
                </a:r>
                <a:r>
                  <a:rPr lang="ja-JP" altLang="en-US" sz="2800"/>
                  <a:t>値は下の式のように更新されていく。</a:t>
                </a:r>
                <a:endParaRPr lang="en-US" altLang="ja-JP" sz="2800" dirty="0"/>
              </a:p>
              <a:p>
                <a:pPr marL="0" indent="0">
                  <a:buNone/>
                </a:pPr>
                <a:r>
                  <a:rPr lang="ja-JP" altLang="en-US" sz="2800"/>
                  <a:t>エージェントは</a:t>
                </a:r>
                <a:r>
                  <a:rPr lang="en-US" altLang="ja-JP" sz="2800" dirty="0"/>
                  <a:t>Q</a:t>
                </a:r>
                <a:r>
                  <a:rPr lang="ja-JP" altLang="en-US" sz="2800"/>
                  <a:t>値を最大にするような行動を取っていく</a:t>
                </a:r>
                <a:endParaRPr kumimoji="1" lang="en-US" altLang="ja-JP" sz="2800" dirty="0"/>
              </a:p>
              <a:p>
                <a:pPr marL="0" indent="0">
                  <a:buNone/>
                </a:pPr>
                <a:endParaRPr lang="en-US" altLang="ja-JP" sz="2800" dirty="0"/>
              </a:p>
              <a:p>
                <a:pPr marL="0" indent="0">
                  <a:buNone/>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𝑠</m:t>
                              </m:r>
                            </m:e>
                            <m:sub>
                              <m:r>
                                <a:rPr kumimoji="1" lang="en-US" altLang="ja-JP" sz="2800" b="0" i="1" smtClean="0">
                                  <a:latin typeface="Cambria Math" panose="02040503050406030204" pitchFamily="18" charset="0"/>
                                </a:rPr>
                                <m:t>𝑡</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𝑡</m:t>
                              </m:r>
                            </m:sub>
                          </m:sSub>
                        </m:e>
                      </m:d>
                      <m:r>
                        <a:rPr kumimoji="1" lang="en-US" altLang="ja-JP" sz="2800" b="0" i="1" smtClean="0">
                          <a:latin typeface="Cambria Math" panose="02040503050406030204" pitchFamily="18" charset="0"/>
                          <a:ea typeface="Cambria Math" panose="02040503050406030204" pitchFamily="18" charset="0"/>
                        </a:rPr>
                        <m:t>←</m:t>
                      </m:r>
                      <m:r>
                        <a:rPr lang="en-US" altLang="ja-JP" sz="2800" i="1">
                          <a:latin typeface="Cambria Math" panose="02040503050406030204" pitchFamily="18" charset="0"/>
                        </a:rPr>
                        <m:t>𝑄</m:t>
                      </m:r>
                      <m:d>
                        <m:dPr>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𝑠</m:t>
                              </m:r>
                            </m:e>
                            <m:sub>
                              <m:r>
                                <a:rPr lang="en-US" altLang="ja-JP" sz="2800" i="1">
                                  <a:latin typeface="Cambria Math" panose="02040503050406030204" pitchFamily="18" charset="0"/>
                                </a:rPr>
                                <m:t>𝑡</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i="1">
                                  <a:latin typeface="Cambria Math" panose="02040503050406030204" pitchFamily="18" charset="0"/>
                                </a:rPr>
                                <m:t>𝑡</m:t>
                              </m:r>
                            </m:sub>
                          </m:sSub>
                        </m:e>
                      </m:d>
                      <m:r>
                        <a:rPr lang="en-US" altLang="ja-JP" sz="2800" b="0" i="1" smtClean="0">
                          <a:latin typeface="Cambria Math" panose="02040503050406030204" pitchFamily="18" charset="0"/>
                        </a:rPr>
                        <m:t>+</m:t>
                      </m:r>
                      <m:r>
                        <m:rPr>
                          <m:sty m:val="p"/>
                        </m:rPr>
                        <a:rPr lang="en-US" altLang="ja-JP" sz="2800" i="1">
                          <a:latin typeface="Cambria Math" panose="02040503050406030204" pitchFamily="18" charset="0"/>
                        </a:rPr>
                        <m:t>α</m:t>
                      </m:r>
                      <m:r>
                        <a:rPr lang="en-US" altLang="ja-JP" sz="2800" b="0" i="1" smtClean="0">
                          <a:latin typeface="Cambria Math" panose="02040503050406030204" pitchFamily="18" charset="0"/>
                        </a:rPr>
                        <m:t>[</m:t>
                      </m:r>
                      <m:r>
                        <m:rPr>
                          <m:sty m:val="p"/>
                        </m:rPr>
                        <a:rPr lang="en-US" altLang="ja-JP" sz="2800" i="1">
                          <a:latin typeface="Cambria Math" panose="02040503050406030204" pitchFamily="18" charset="0"/>
                        </a:rPr>
                        <m:t>γ</m:t>
                      </m:r>
                      <m:r>
                        <a:rPr lang="en-US" altLang="ja-JP" sz="2800" b="0" i="1" smtClean="0">
                          <a:latin typeface="Cambria Math" panose="02040503050406030204" pitchFamily="18" charset="0"/>
                        </a:rPr>
                        <m:t>𝑚𝑎𝑥𝑄</m:t>
                      </m:r>
                      <m:d>
                        <m:dPr>
                          <m:ctrlPr>
                            <a:rPr lang="en-US" altLang="ja-JP" sz="2800" b="0" i="1" smtClean="0">
                              <a:latin typeface="Cambria Math" panose="02040503050406030204" pitchFamily="18" charset="0"/>
                            </a:rPr>
                          </m:ctrlPr>
                        </m:d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𝑠</m:t>
                              </m:r>
                            </m:e>
                            <m:sub>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𝑎</m:t>
                          </m:r>
                        </m:e>
                      </m:d>
                      <m:r>
                        <a:rPr lang="en-US" altLang="ja-JP" sz="2800" b="0" i="1" smtClean="0">
                          <a:latin typeface="Cambria Math" panose="02040503050406030204" pitchFamily="18" charset="0"/>
                        </a:rPr>
                        <m:t>−</m:t>
                      </m:r>
                      <m:r>
                        <a:rPr lang="en-US" altLang="ja-JP" sz="2800" i="1">
                          <a:latin typeface="Cambria Math" panose="02040503050406030204" pitchFamily="18" charset="0"/>
                        </a:rPr>
                        <m:t>𝑄</m:t>
                      </m:r>
                      <m:d>
                        <m:dPr>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𝑠</m:t>
                              </m:r>
                            </m:e>
                            <m:sub>
                              <m:r>
                                <a:rPr lang="en-US" altLang="ja-JP" sz="2800" i="1">
                                  <a:latin typeface="Cambria Math" panose="02040503050406030204" pitchFamily="18" charset="0"/>
                                </a:rPr>
                                <m:t>𝑡</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i="1">
                                  <a:latin typeface="Cambria Math" panose="02040503050406030204" pitchFamily="18" charset="0"/>
                                </a:rPr>
                                <m:t>𝑡</m:t>
                              </m:r>
                            </m:sub>
                          </m:sSub>
                        </m:e>
                      </m:d>
                      <m:r>
                        <a:rPr lang="en-US" altLang="ja-JP" sz="2800" b="0" i="1" smtClean="0">
                          <a:latin typeface="Cambria Math" panose="02040503050406030204" pitchFamily="18" charset="0"/>
                        </a:rPr>
                        <m:t>]</m:t>
                      </m:r>
                    </m:oMath>
                  </m:oMathPara>
                </a14:m>
                <a:endParaRPr kumimoji="1" lang="ja-JP" altLang="en-US" sz="2800"/>
              </a:p>
            </p:txBody>
          </p:sp>
        </mc:Choice>
        <mc:Fallback xmlns="">
          <p:sp>
            <p:nvSpPr>
              <p:cNvPr id="3" name="コンテンツ プレースホルダー 2">
                <a:extLst>
                  <a:ext uri="{FF2B5EF4-FFF2-40B4-BE49-F238E27FC236}">
                    <a16:creationId xmlns:a16="http://schemas.microsoft.com/office/drawing/2014/main" id="{94692FA6-A055-E54C-BA7A-3EF92F13BCD1}"/>
                  </a:ext>
                </a:extLst>
              </p:cNvPr>
              <p:cNvSpPr>
                <a:spLocks noGrp="1" noRot="1" noChangeAspect="1" noMove="1" noResize="1" noEditPoints="1" noAdjustHandles="1" noChangeArrowheads="1" noChangeShapeType="1" noTextEdit="1"/>
              </p:cNvSpPr>
              <p:nvPr>
                <p:ph idx="1"/>
              </p:nvPr>
            </p:nvSpPr>
            <p:spPr>
              <a:blipFill>
                <a:blip r:embed="rId2"/>
                <a:stretch>
                  <a:fillRect l="-1567" t="-370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203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4663CC-02C5-204B-AADA-F3C21AB8DB62}"/>
              </a:ext>
            </a:extLst>
          </p:cNvPr>
          <p:cNvSpPr>
            <a:spLocks noGrp="1"/>
          </p:cNvSpPr>
          <p:nvPr>
            <p:ph type="title"/>
          </p:nvPr>
        </p:nvSpPr>
        <p:spPr/>
        <p:txBody>
          <a:bodyPr>
            <a:normAutofit/>
          </a:bodyPr>
          <a:lstStyle/>
          <a:p>
            <a:r>
              <a:rPr kumimoji="1" lang="en-US" altLang="ja-JP" sz="5400" dirty="0"/>
              <a:t>DQN</a:t>
            </a:r>
            <a:endParaRPr kumimoji="1" lang="ja-JP" altLang="en-US" sz="540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C743FC6-1581-234A-9BB3-C446F11169F1}"/>
                  </a:ext>
                </a:extLst>
              </p:cNvPr>
              <p:cNvSpPr>
                <a:spLocks noGrp="1"/>
              </p:cNvSpPr>
              <p:nvPr>
                <p:ph idx="1"/>
              </p:nvPr>
            </p:nvSpPr>
            <p:spPr/>
            <p:txBody>
              <a:bodyPr/>
              <a:lstStyle/>
              <a:p>
                <a14:m>
                  <m:oMath xmlns:m="http://schemas.openxmlformats.org/officeDocument/2006/math">
                    <m:r>
                      <a:rPr kumimoji="1" lang="en-US" altLang="ja-JP" sz="2800" b="0" i="1" smtClean="0">
                        <a:latin typeface="Cambria Math" panose="02040503050406030204" pitchFamily="18" charset="0"/>
                      </a:rPr>
                      <m:t>𝑄</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𝑠</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𝑎</m:t>
                        </m:r>
                      </m:e>
                    </m:d>
                    <m:r>
                      <a:rPr lang="ja-JP" altLang="en-US" sz="2800" i="1">
                        <a:latin typeface="Cambria Math" panose="02040503050406030204" pitchFamily="18" charset="0"/>
                      </a:rPr>
                      <m:t>を</m:t>
                    </m:r>
                    <m:r>
                      <a:rPr lang="ja-JP" altLang="en-US" sz="2800" i="1" smtClean="0">
                        <a:latin typeface="Cambria Math" panose="02040503050406030204" pitchFamily="18" charset="0"/>
                      </a:rPr>
                      <m:t>ニューラルネットワーク</m:t>
                    </m:r>
                    <m:r>
                      <a:rPr lang="ja-JP" altLang="en-US" sz="2800" i="1">
                        <a:latin typeface="Cambria Math" panose="02040503050406030204" pitchFamily="18" charset="0"/>
                      </a:rPr>
                      <m:t>で表現した</m:t>
                    </m:r>
                    <m:r>
                      <a:rPr lang="ja-JP" altLang="en-US" sz="2800" i="1" smtClean="0">
                        <a:latin typeface="Cambria Math" panose="02040503050406030204" pitchFamily="18" charset="0"/>
                      </a:rPr>
                      <m:t>もの</m:t>
                    </m:r>
                  </m:oMath>
                </a14:m>
                <a:endParaRPr lang="en-US" altLang="ja-JP" sz="2800"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7C743FC6-1581-234A-9BB3-C446F11169F1}"/>
                  </a:ext>
                </a:extLst>
              </p:cNvPr>
              <p:cNvSpPr>
                <a:spLocks noGrp="1" noRot="1" noChangeAspect="1" noMove="1" noResize="1" noEditPoints="1" noAdjustHandles="1" noChangeArrowheads="1" noChangeShapeType="1" noTextEdit="1"/>
              </p:cNvSpPr>
              <p:nvPr>
                <p:ph idx="1"/>
              </p:nvPr>
            </p:nvSpPr>
            <p:spPr>
              <a:blipFill>
                <a:blip r:embed="rId2"/>
                <a:stretch>
                  <a:fillRect l="-1425" t="-1347"/>
                </a:stretch>
              </a:blipFill>
            </p:spPr>
            <p:txBody>
              <a:bodyPr/>
              <a:lstStyle/>
              <a:p>
                <a:r>
                  <a:rPr lang="ja-JP" altLang="en-US">
                    <a:noFill/>
                  </a:rPr>
                  <a:t> </a:t>
                </a:r>
              </a:p>
            </p:txBody>
          </p:sp>
        </mc:Fallback>
      </mc:AlternateContent>
      <p:sp>
        <p:nvSpPr>
          <p:cNvPr id="4" name="右矢印 3">
            <a:extLst>
              <a:ext uri="{FF2B5EF4-FFF2-40B4-BE49-F238E27FC236}">
                <a16:creationId xmlns:a16="http://schemas.microsoft.com/office/drawing/2014/main" id="{ED829C88-32A5-224D-AC64-82305D322170}"/>
              </a:ext>
            </a:extLst>
          </p:cNvPr>
          <p:cNvSpPr/>
          <p:nvPr/>
        </p:nvSpPr>
        <p:spPr>
          <a:xfrm>
            <a:off x="1416020" y="3059697"/>
            <a:ext cx="1173192" cy="500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9AB21814-CB82-7842-9F62-73C10E0FA626}"/>
              </a:ext>
            </a:extLst>
          </p:cNvPr>
          <p:cNvSpPr txBox="1"/>
          <p:nvPr/>
        </p:nvSpPr>
        <p:spPr>
          <a:xfrm>
            <a:off x="2589212" y="2924355"/>
            <a:ext cx="7906886" cy="2062103"/>
          </a:xfrm>
          <a:prstGeom prst="rect">
            <a:avLst/>
          </a:prstGeom>
          <a:noFill/>
        </p:spPr>
        <p:txBody>
          <a:bodyPr wrap="square" rtlCol="0">
            <a:spAutoFit/>
          </a:bodyPr>
          <a:lstStyle/>
          <a:p>
            <a:r>
              <a:rPr lang="ja-JP" altLang="en-US" sz="3200"/>
              <a:t>状態</a:t>
            </a:r>
            <a:r>
              <a:rPr lang="en-US" altLang="ja-JP" sz="3200" dirty="0"/>
              <a:t>S</a:t>
            </a:r>
            <a:r>
              <a:rPr lang="ja-JP" altLang="en-US" sz="3200"/>
              <a:t>がメモリに乗り切らないほど大きな空間でも対応できる</a:t>
            </a:r>
            <a:endParaRPr lang="en-US" altLang="ja-JP" sz="3200" dirty="0"/>
          </a:p>
          <a:p>
            <a:endParaRPr lang="en-US" altLang="ja-JP" sz="3200" dirty="0"/>
          </a:p>
          <a:p>
            <a:endParaRPr lang="en-US" altLang="ja-JP" sz="3200" dirty="0"/>
          </a:p>
        </p:txBody>
      </p:sp>
      <p:pic>
        <p:nvPicPr>
          <p:cNvPr id="7" name="図 6">
            <a:extLst>
              <a:ext uri="{FF2B5EF4-FFF2-40B4-BE49-F238E27FC236}">
                <a16:creationId xmlns:a16="http://schemas.microsoft.com/office/drawing/2014/main" id="{D0FA3CE7-E8BE-6146-BA9A-0A6F133DC0CB}"/>
              </a:ext>
            </a:extLst>
          </p:cNvPr>
          <p:cNvPicPr>
            <a:picLocks noChangeAspect="1"/>
          </p:cNvPicPr>
          <p:nvPr/>
        </p:nvPicPr>
        <p:blipFill>
          <a:blip r:embed="rId3"/>
          <a:stretch>
            <a:fillRect/>
          </a:stretch>
        </p:blipFill>
        <p:spPr>
          <a:xfrm>
            <a:off x="365553" y="3705240"/>
            <a:ext cx="2891987" cy="2989134"/>
          </a:xfrm>
          <a:prstGeom prst="rect">
            <a:avLst/>
          </a:prstGeom>
        </p:spPr>
      </p:pic>
    </p:spTree>
    <p:extLst>
      <p:ext uri="{BB962C8B-B14F-4D97-AF65-F5344CB8AC3E}">
        <p14:creationId xmlns:p14="http://schemas.microsoft.com/office/powerpoint/2010/main" val="245915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
            <a:extLst>
              <a:ext uri="{FF2B5EF4-FFF2-40B4-BE49-F238E27FC236}">
                <a16:creationId xmlns:a16="http://schemas.microsoft.com/office/drawing/2014/main" id="{C203E911-A1E9-094C-AC87-8997942FCB8C}"/>
              </a:ext>
            </a:extLst>
          </p:cNvPr>
          <p:cNvSpPr/>
          <p:nvPr/>
        </p:nvSpPr>
        <p:spPr>
          <a:xfrm>
            <a:off x="1881604" y="1884563"/>
            <a:ext cx="540000" cy="540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C4FD7EED-94F8-0948-8147-1791720028F3}"/>
              </a:ext>
            </a:extLst>
          </p:cNvPr>
          <p:cNvSpPr/>
          <p:nvPr/>
        </p:nvSpPr>
        <p:spPr>
          <a:xfrm>
            <a:off x="1881604" y="2809650"/>
            <a:ext cx="540000" cy="540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8D71D32-F6E7-3946-BE8E-E1C0ACA2A65D}"/>
              </a:ext>
            </a:extLst>
          </p:cNvPr>
          <p:cNvSpPr txBox="1"/>
          <p:nvPr/>
        </p:nvSpPr>
        <p:spPr>
          <a:xfrm>
            <a:off x="1967131" y="3654489"/>
            <a:ext cx="677108" cy="1650750"/>
          </a:xfrm>
          <a:prstGeom prst="rect">
            <a:avLst/>
          </a:prstGeom>
          <a:noFill/>
        </p:spPr>
        <p:txBody>
          <a:bodyPr vert="eaVert" wrap="square" rtlCol="0">
            <a:spAutoFit/>
          </a:bodyPr>
          <a:lstStyle/>
          <a:p>
            <a:r>
              <a:rPr kumimoji="1" lang="en-US" altLang="ja-JP" sz="3200" dirty="0"/>
              <a:t>…</a:t>
            </a:r>
            <a:endParaRPr kumimoji="1" lang="ja-JP" altLang="en-US" sz="3200"/>
          </a:p>
        </p:txBody>
      </p:sp>
      <p:sp>
        <p:nvSpPr>
          <p:cNvPr id="5" name="円/楕円 4">
            <a:extLst>
              <a:ext uri="{FF2B5EF4-FFF2-40B4-BE49-F238E27FC236}">
                <a16:creationId xmlns:a16="http://schemas.microsoft.com/office/drawing/2014/main" id="{982690E7-7EB8-7F4F-9810-C24875577323}"/>
              </a:ext>
            </a:extLst>
          </p:cNvPr>
          <p:cNvSpPr/>
          <p:nvPr/>
        </p:nvSpPr>
        <p:spPr>
          <a:xfrm>
            <a:off x="1881604" y="4497113"/>
            <a:ext cx="540000" cy="540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83461636-C9D8-5A43-B439-C2A55469FC52}"/>
              </a:ext>
            </a:extLst>
          </p:cNvPr>
          <p:cNvSpPr/>
          <p:nvPr/>
        </p:nvSpPr>
        <p:spPr>
          <a:xfrm>
            <a:off x="3309138" y="1339091"/>
            <a:ext cx="648000" cy="64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F587C4A2-D319-6B49-B568-0C3FD0FB09BF}"/>
              </a:ext>
            </a:extLst>
          </p:cNvPr>
          <p:cNvSpPr/>
          <p:nvPr/>
        </p:nvSpPr>
        <p:spPr>
          <a:xfrm>
            <a:off x="3309138" y="2416409"/>
            <a:ext cx="648000" cy="64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CFE6EB5C-FBD5-034F-AF76-52AB71982825}"/>
              </a:ext>
            </a:extLst>
          </p:cNvPr>
          <p:cNvSpPr/>
          <p:nvPr/>
        </p:nvSpPr>
        <p:spPr>
          <a:xfrm>
            <a:off x="3309138" y="3493727"/>
            <a:ext cx="648000" cy="64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8E64C0C-94A6-9443-976D-AE0AE08247F0}"/>
              </a:ext>
            </a:extLst>
          </p:cNvPr>
          <p:cNvSpPr txBox="1"/>
          <p:nvPr/>
        </p:nvSpPr>
        <p:spPr>
          <a:xfrm>
            <a:off x="3431135" y="4416431"/>
            <a:ext cx="677108" cy="1650750"/>
          </a:xfrm>
          <a:prstGeom prst="rect">
            <a:avLst/>
          </a:prstGeom>
          <a:noFill/>
        </p:spPr>
        <p:txBody>
          <a:bodyPr vert="eaVert" wrap="square" rtlCol="0">
            <a:spAutoFit/>
          </a:bodyPr>
          <a:lstStyle/>
          <a:p>
            <a:r>
              <a:rPr kumimoji="1" lang="en-US" altLang="ja-JP" sz="3200" dirty="0"/>
              <a:t>…</a:t>
            </a:r>
            <a:endParaRPr kumimoji="1" lang="ja-JP" altLang="en-US" sz="3200"/>
          </a:p>
        </p:txBody>
      </p:sp>
      <p:sp>
        <p:nvSpPr>
          <p:cNvPr id="10" name="円/楕円 9">
            <a:extLst>
              <a:ext uri="{FF2B5EF4-FFF2-40B4-BE49-F238E27FC236}">
                <a16:creationId xmlns:a16="http://schemas.microsoft.com/office/drawing/2014/main" id="{97172C3E-D581-EE4B-9F44-BFD82BC55F8E}"/>
              </a:ext>
            </a:extLst>
          </p:cNvPr>
          <p:cNvSpPr/>
          <p:nvPr/>
        </p:nvSpPr>
        <p:spPr>
          <a:xfrm>
            <a:off x="3338246" y="5289264"/>
            <a:ext cx="648000" cy="64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A5C4533C-B6C8-774B-943A-911CBBA45CE8}"/>
              </a:ext>
            </a:extLst>
          </p:cNvPr>
          <p:cNvSpPr/>
          <p:nvPr/>
        </p:nvSpPr>
        <p:spPr>
          <a:xfrm>
            <a:off x="4718360" y="1015091"/>
            <a:ext cx="648000" cy="64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EF3DBE33-0772-734E-9F46-B42091180665}"/>
              </a:ext>
            </a:extLst>
          </p:cNvPr>
          <p:cNvSpPr/>
          <p:nvPr/>
        </p:nvSpPr>
        <p:spPr>
          <a:xfrm>
            <a:off x="4718360" y="2100563"/>
            <a:ext cx="648000" cy="64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6D43F19B-FCBE-FA4C-A49A-168CA0C177A7}"/>
              </a:ext>
            </a:extLst>
          </p:cNvPr>
          <p:cNvSpPr/>
          <p:nvPr/>
        </p:nvSpPr>
        <p:spPr>
          <a:xfrm>
            <a:off x="4712948" y="3169727"/>
            <a:ext cx="648000" cy="64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21054F19-5163-8A41-8151-5319B3F5A8DB}"/>
              </a:ext>
            </a:extLst>
          </p:cNvPr>
          <p:cNvSpPr txBox="1"/>
          <p:nvPr/>
        </p:nvSpPr>
        <p:spPr>
          <a:xfrm>
            <a:off x="4841570" y="4255199"/>
            <a:ext cx="677108" cy="2004227"/>
          </a:xfrm>
          <a:prstGeom prst="rect">
            <a:avLst/>
          </a:prstGeom>
          <a:noFill/>
        </p:spPr>
        <p:txBody>
          <a:bodyPr vert="eaVert" wrap="square" rtlCol="0">
            <a:spAutoFit/>
          </a:bodyPr>
          <a:lstStyle/>
          <a:p>
            <a:r>
              <a:rPr lang="en-US" altLang="ja-JP" sz="3200" dirty="0"/>
              <a:t>…</a:t>
            </a:r>
            <a:endParaRPr kumimoji="1" lang="ja-JP" altLang="en-US" sz="3200"/>
          </a:p>
        </p:txBody>
      </p:sp>
      <p:sp>
        <p:nvSpPr>
          <p:cNvPr id="18" name="円/楕円 17">
            <a:extLst>
              <a:ext uri="{FF2B5EF4-FFF2-40B4-BE49-F238E27FC236}">
                <a16:creationId xmlns:a16="http://schemas.microsoft.com/office/drawing/2014/main" id="{DE747AC2-725C-D84A-AE8C-C15CFB29DAE6}"/>
              </a:ext>
            </a:extLst>
          </p:cNvPr>
          <p:cNvSpPr/>
          <p:nvPr/>
        </p:nvSpPr>
        <p:spPr>
          <a:xfrm>
            <a:off x="4712948" y="5142002"/>
            <a:ext cx="648000" cy="64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80D736D4-454E-A54C-9622-901757154016}"/>
              </a:ext>
            </a:extLst>
          </p:cNvPr>
          <p:cNvSpPr/>
          <p:nvPr/>
        </p:nvSpPr>
        <p:spPr>
          <a:xfrm>
            <a:off x="4683840" y="6058055"/>
            <a:ext cx="648000" cy="64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56272DA-3274-D848-AB27-6B5258CAFC26}"/>
              </a:ext>
            </a:extLst>
          </p:cNvPr>
          <p:cNvSpPr/>
          <p:nvPr/>
        </p:nvSpPr>
        <p:spPr>
          <a:xfrm>
            <a:off x="6127582" y="1452563"/>
            <a:ext cx="648000" cy="64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50A2DD84-4267-8C47-97F8-F2519F2B16A6}"/>
              </a:ext>
            </a:extLst>
          </p:cNvPr>
          <p:cNvSpPr/>
          <p:nvPr/>
        </p:nvSpPr>
        <p:spPr>
          <a:xfrm>
            <a:off x="6127582" y="2442500"/>
            <a:ext cx="648000" cy="64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F027C001-9758-1649-9ED2-B72455776428}"/>
              </a:ext>
            </a:extLst>
          </p:cNvPr>
          <p:cNvSpPr/>
          <p:nvPr/>
        </p:nvSpPr>
        <p:spPr>
          <a:xfrm>
            <a:off x="6127582" y="3493727"/>
            <a:ext cx="648000" cy="64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5DC54472-D6B8-3148-9CED-63899D26599C}"/>
              </a:ext>
            </a:extLst>
          </p:cNvPr>
          <p:cNvSpPr/>
          <p:nvPr/>
        </p:nvSpPr>
        <p:spPr>
          <a:xfrm>
            <a:off x="6127582" y="5142002"/>
            <a:ext cx="648000" cy="64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70FDF04C-3058-1543-90F8-707C2365D122}"/>
              </a:ext>
            </a:extLst>
          </p:cNvPr>
          <p:cNvCxnSpPr>
            <a:cxnSpLocks/>
            <a:stCxn id="2" idx="6"/>
            <a:endCxn id="6" idx="2"/>
          </p:cNvCxnSpPr>
          <p:nvPr/>
        </p:nvCxnSpPr>
        <p:spPr>
          <a:xfrm flipV="1">
            <a:off x="2421604" y="1663091"/>
            <a:ext cx="887534" cy="491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1AF5DD3C-6B36-4449-8739-3164640604B2}"/>
              </a:ext>
            </a:extLst>
          </p:cNvPr>
          <p:cNvCxnSpPr>
            <a:stCxn id="2" idx="6"/>
            <a:endCxn id="7" idx="2"/>
          </p:cNvCxnSpPr>
          <p:nvPr/>
        </p:nvCxnSpPr>
        <p:spPr>
          <a:xfrm>
            <a:off x="2421604" y="2154563"/>
            <a:ext cx="887534" cy="585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68E243C8-1341-3349-B8EA-6ABA8F6975B9}"/>
              </a:ext>
            </a:extLst>
          </p:cNvPr>
          <p:cNvCxnSpPr>
            <a:stCxn id="2" idx="6"/>
            <a:endCxn id="8" idx="2"/>
          </p:cNvCxnSpPr>
          <p:nvPr/>
        </p:nvCxnSpPr>
        <p:spPr>
          <a:xfrm>
            <a:off x="2421604" y="2154563"/>
            <a:ext cx="887534" cy="1663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138EB8C5-A1ED-3E4E-BD5E-3C69C9CB0BDE}"/>
              </a:ext>
            </a:extLst>
          </p:cNvPr>
          <p:cNvCxnSpPr>
            <a:stCxn id="2" idx="6"/>
          </p:cNvCxnSpPr>
          <p:nvPr/>
        </p:nvCxnSpPr>
        <p:spPr>
          <a:xfrm>
            <a:off x="2421604" y="2154563"/>
            <a:ext cx="916642" cy="3561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F19E316-8FF1-3C44-A1B0-D41953D74090}"/>
              </a:ext>
            </a:extLst>
          </p:cNvPr>
          <p:cNvCxnSpPr>
            <a:stCxn id="3" idx="6"/>
            <a:endCxn id="6" idx="2"/>
          </p:cNvCxnSpPr>
          <p:nvPr/>
        </p:nvCxnSpPr>
        <p:spPr>
          <a:xfrm flipV="1">
            <a:off x="2421604" y="1663091"/>
            <a:ext cx="887534" cy="14165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13FE7BC-F268-9B4C-8EFD-34CACC837B7F}"/>
              </a:ext>
            </a:extLst>
          </p:cNvPr>
          <p:cNvCxnSpPr>
            <a:stCxn id="3" idx="6"/>
            <a:endCxn id="7" idx="2"/>
          </p:cNvCxnSpPr>
          <p:nvPr/>
        </p:nvCxnSpPr>
        <p:spPr>
          <a:xfrm flipV="1">
            <a:off x="2421604" y="2740409"/>
            <a:ext cx="887534" cy="3392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982D5B4D-5D89-DC4B-8D2C-C16F365655DB}"/>
              </a:ext>
            </a:extLst>
          </p:cNvPr>
          <p:cNvCxnSpPr>
            <a:stCxn id="3" idx="6"/>
            <a:endCxn id="8" idx="2"/>
          </p:cNvCxnSpPr>
          <p:nvPr/>
        </p:nvCxnSpPr>
        <p:spPr>
          <a:xfrm>
            <a:off x="2421604" y="3079650"/>
            <a:ext cx="887534" cy="7380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F078728D-A155-C448-BE97-9885EB55DCB5}"/>
              </a:ext>
            </a:extLst>
          </p:cNvPr>
          <p:cNvCxnSpPr>
            <a:stCxn id="3" idx="6"/>
            <a:endCxn id="10" idx="2"/>
          </p:cNvCxnSpPr>
          <p:nvPr/>
        </p:nvCxnSpPr>
        <p:spPr>
          <a:xfrm>
            <a:off x="2421604" y="3079650"/>
            <a:ext cx="916642" cy="2533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0CDDD01-0719-3D4D-B2DB-B1883F1CE1BA}"/>
              </a:ext>
            </a:extLst>
          </p:cNvPr>
          <p:cNvCxnSpPr>
            <a:stCxn id="5" idx="6"/>
            <a:endCxn id="6" idx="2"/>
          </p:cNvCxnSpPr>
          <p:nvPr/>
        </p:nvCxnSpPr>
        <p:spPr>
          <a:xfrm flipV="1">
            <a:off x="2421604" y="1663091"/>
            <a:ext cx="887534" cy="31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30C47FC5-B976-4646-8314-22C5D65C0920}"/>
              </a:ext>
            </a:extLst>
          </p:cNvPr>
          <p:cNvCxnSpPr>
            <a:cxnSpLocks/>
            <a:stCxn id="5" idx="6"/>
            <a:endCxn id="7" idx="2"/>
          </p:cNvCxnSpPr>
          <p:nvPr/>
        </p:nvCxnSpPr>
        <p:spPr>
          <a:xfrm flipV="1">
            <a:off x="2421604" y="2740409"/>
            <a:ext cx="887534" cy="2026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CCBEE4AA-7C70-C241-AAF8-87D6DFEB5AFE}"/>
              </a:ext>
            </a:extLst>
          </p:cNvPr>
          <p:cNvCxnSpPr>
            <a:cxnSpLocks/>
            <a:stCxn id="5" idx="6"/>
            <a:endCxn id="8" idx="2"/>
          </p:cNvCxnSpPr>
          <p:nvPr/>
        </p:nvCxnSpPr>
        <p:spPr>
          <a:xfrm flipV="1">
            <a:off x="2421604" y="3817727"/>
            <a:ext cx="887534" cy="949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19BE982-EC92-864D-8A53-44B61C2FEF40}"/>
              </a:ext>
            </a:extLst>
          </p:cNvPr>
          <p:cNvCxnSpPr>
            <a:cxnSpLocks/>
            <a:stCxn id="5" idx="6"/>
          </p:cNvCxnSpPr>
          <p:nvPr/>
        </p:nvCxnSpPr>
        <p:spPr>
          <a:xfrm>
            <a:off x="2421604" y="4767113"/>
            <a:ext cx="916642" cy="949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8F35B4FE-8D73-1849-9BC1-5678EE157929}"/>
              </a:ext>
            </a:extLst>
          </p:cNvPr>
          <p:cNvCxnSpPr>
            <a:stCxn id="6" idx="6"/>
            <a:endCxn id="11" idx="2"/>
          </p:cNvCxnSpPr>
          <p:nvPr/>
        </p:nvCxnSpPr>
        <p:spPr>
          <a:xfrm flipV="1">
            <a:off x="3957138" y="1339091"/>
            <a:ext cx="761222" cy="32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B81D2E48-A3EC-E942-888E-F03BE51E96A9}"/>
              </a:ext>
            </a:extLst>
          </p:cNvPr>
          <p:cNvCxnSpPr>
            <a:cxnSpLocks/>
            <a:stCxn id="6" idx="6"/>
            <a:endCxn id="12" idx="2"/>
          </p:cNvCxnSpPr>
          <p:nvPr/>
        </p:nvCxnSpPr>
        <p:spPr>
          <a:xfrm>
            <a:off x="3957138" y="1663091"/>
            <a:ext cx="761222" cy="761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9B7687FB-192A-E34B-838A-3710BCC3ADA8}"/>
              </a:ext>
            </a:extLst>
          </p:cNvPr>
          <p:cNvCxnSpPr>
            <a:cxnSpLocks/>
            <a:stCxn id="7" idx="6"/>
            <a:endCxn id="12" idx="2"/>
          </p:cNvCxnSpPr>
          <p:nvPr/>
        </p:nvCxnSpPr>
        <p:spPr>
          <a:xfrm flipV="1">
            <a:off x="3957138" y="2424563"/>
            <a:ext cx="761222" cy="315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219E8932-939A-6341-AD34-ACC27E523498}"/>
              </a:ext>
            </a:extLst>
          </p:cNvPr>
          <p:cNvCxnSpPr>
            <a:cxnSpLocks/>
            <a:stCxn id="6" idx="6"/>
            <a:endCxn id="13" idx="2"/>
          </p:cNvCxnSpPr>
          <p:nvPr/>
        </p:nvCxnSpPr>
        <p:spPr>
          <a:xfrm>
            <a:off x="3957138" y="1663091"/>
            <a:ext cx="755810" cy="1830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1944E67F-622F-624E-8152-687476010CB9}"/>
              </a:ext>
            </a:extLst>
          </p:cNvPr>
          <p:cNvCxnSpPr>
            <a:cxnSpLocks/>
            <a:stCxn id="6" idx="6"/>
            <a:endCxn id="18" idx="2"/>
          </p:cNvCxnSpPr>
          <p:nvPr/>
        </p:nvCxnSpPr>
        <p:spPr>
          <a:xfrm>
            <a:off x="3957138" y="1663091"/>
            <a:ext cx="755810" cy="38029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BBA58320-81A3-C840-8239-78BB5E935B0E}"/>
              </a:ext>
            </a:extLst>
          </p:cNvPr>
          <p:cNvCxnSpPr>
            <a:cxnSpLocks/>
            <a:stCxn id="6" idx="6"/>
            <a:endCxn id="19" idx="2"/>
          </p:cNvCxnSpPr>
          <p:nvPr/>
        </p:nvCxnSpPr>
        <p:spPr>
          <a:xfrm>
            <a:off x="3957138" y="1663091"/>
            <a:ext cx="726702" cy="4718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C0F3E4E9-DF09-FF45-9C15-581E12BEEDA7}"/>
              </a:ext>
            </a:extLst>
          </p:cNvPr>
          <p:cNvCxnSpPr>
            <a:cxnSpLocks/>
            <a:stCxn id="7" idx="6"/>
            <a:endCxn id="18" idx="2"/>
          </p:cNvCxnSpPr>
          <p:nvPr/>
        </p:nvCxnSpPr>
        <p:spPr>
          <a:xfrm>
            <a:off x="3957138" y="2740409"/>
            <a:ext cx="755810" cy="2725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ABA0E07C-43DC-CD4D-B3C7-5AF4C1E97E39}"/>
              </a:ext>
            </a:extLst>
          </p:cNvPr>
          <p:cNvCxnSpPr>
            <a:cxnSpLocks/>
            <a:endCxn id="19" idx="2"/>
          </p:cNvCxnSpPr>
          <p:nvPr/>
        </p:nvCxnSpPr>
        <p:spPr>
          <a:xfrm>
            <a:off x="3986246" y="2853881"/>
            <a:ext cx="697594" cy="35281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49577A64-756F-474F-9F76-E670B5EF6416}"/>
              </a:ext>
            </a:extLst>
          </p:cNvPr>
          <p:cNvCxnSpPr>
            <a:cxnSpLocks/>
            <a:stCxn id="7" idx="6"/>
            <a:endCxn id="13" idx="2"/>
          </p:cNvCxnSpPr>
          <p:nvPr/>
        </p:nvCxnSpPr>
        <p:spPr>
          <a:xfrm>
            <a:off x="3957138" y="2740409"/>
            <a:ext cx="755810" cy="753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BEFA4689-0162-DE4C-8028-21635FE39162}"/>
              </a:ext>
            </a:extLst>
          </p:cNvPr>
          <p:cNvCxnSpPr>
            <a:cxnSpLocks/>
            <a:stCxn id="7" idx="6"/>
            <a:endCxn id="11" idx="2"/>
          </p:cNvCxnSpPr>
          <p:nvPr/>
        </p:nvCxnSpPr>
        <p:spPr>
          <a:xfrm flipV="1">
            <a:off x="3957138" y="1339091"/>
            <a:ext cx="761222" cy="1401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F6AEB992-4025-474F-8FCB-22F733B1CE65}"/>
              </a:ext>
            </a:extLst>
          </p:cNvPr>
          <p:cNvCxnSpPr>
            <a:cxnSpLocks/>
            <a:stCxn id="8" idx="6"/>
            <a:endCxn id="11" idx="2"/>
          </p:cNvCxnSpPr>
          <p:nvPr/>
        </p:nvCxnSpPr>
        <p:spPr>
          <a:xfrm flipV="1">
            <a:off x="3957138" y="1339091"/>
            <a:ext cx="761222" cy="2478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61D680A8-ED1E-764A-8367-96D70D023365}"/>
              </a:ext>
            </a:extLst>
          </p:cNvPr>
          <p:cNvCxnSpPr>
            <a:cxnSpLocks/>
            <a:stCxn id="8" idx="6"/>
            <a:endCxn id="12" idx="2"/>
          </p:cNvCxnSpPr>
          <p:nvPr/>
        </p:nvCxnSpPr>
        <p:spPr>
          <a:xfrm flipV="1">
            <a:off x="3957138" y="2424563"/>
            <a:ext cx="761222" cy="1393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585D5535-C672-A14D-A039-CF43B49587D3}"/>
              </a:ext>
            </a:extLst>
          </p:cNvPr>
          <p:cNvCxnSpPr>
            <a:cxnSpLocks/>
            <a:stCxn id="8" idx="6"/>
            <a:endCxn id="13" idx="2"/>
          </p:cNvCxnSpPr>
          <p:nvPr/>
        </p:nvCxnSpPr>
        <p:spPr>
          <a:xfrm flipV="1">
            <a:off x="3957138" y="3493727"/>
            <a:ext cx="755810" cy="32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A0403B91-C0ED-4A45-A63C-7BBCAA880D49}"/>
              </a:ext>
            </a:extLst>
          </p:cNvPr>
          <p:cNvCxnSpPr>
            <a:cxnSpLocks/>
            <a:stCxn id="8" idx="6"/>
            <a:endCxn id="18" idx="2"/>
          </p:cNvCxnSpPr>
          <p:nvPr/>
        </p:nvCxnSpPr>
        <p:spPr>
          <a:xfrm>
            <a:off x="3957138" y="3817727"/>
            <a:ext cx="755810" cy="1648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281202CF-6E54-5941-B992-5590AF76C86A}"/>
              </a:ext>
            </a:extLst>
          </p:cNvPr>
          <p:cNvCxnSpPr>
            <a:cxnSpLocks/>
            <a:stCxn id="8" idx="6"/>
            <a:endCxn id="19" idx="2"/>
          </p:cNvCxnSpPr>
          <p:nvPr/>
        </p:nvCxnSpPr>
        <p:spPr>
          <a:xfrm>
            <a:off x="3957138" y="3817727"/>
            <a:ext cx="726702" cy="2564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C4ECF857-1A5C-D147-B07C-4A279D5FF889}"/>
              </a:ext>
            </a:extLst>
          </p:cNvPr>
          <p:cNvCxnSpPr>
            <a:cxnSpLocks/>
            <a:stCxn id="10" idx="6"/>
            <a:endCxn id="11" idx="2"/>
          </p:cNvCxnSpPr>
          <p:nvPr/>
        </p:nvCxnSpPr>
        <p:spPr>
          <a:xfrm flipV="1">
            <a:off x="3986246" y="1339091"/>
            <a:ext cx="732114" cy="42741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41054650-60C8-B844-82E5-5608DBA3C97B}"/>
              </a:ext>
            </a:extLst>
          </p:cNvPr>
          <p:cNvCxnSpPr>
            <a:cxnSpLocks/>
            <a:stCxn id="10" idx="6"/>
            <a:endCxn id="12" idx="2"/>
          </p:cNvCxnSpPr>
          <p:nvPr/>
        </p:nvCxnSpPr>
        <p:spPr>
          <a:xfrm flipV="1">
            <a:off x="3986246" y="2424563"/>
            <a:ext cx="732114" cy="3188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7C06A31A-3C80-1E4A-B0F4-C8F228F2DEE8}"/>
              </a:ext>
            </a:extLst>
          </p:cNvPr>
          <p:cNvCxnSpPr>
            <a:cxnSpLocks/>
            <a:stCxn id="10" idx="6"/>
            <a:endCxn id="13" idx="2"/>
          </p:cNvCxnSpPr>
          <p:nvPr/>
        </p:nvCxnSpPr>
        <p:spPr>
          <a:xfrm flipV="1">
            <a:off x="3986246" y="3493727"/>
            <a:ext cx="726702" cy="2119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9254B0CC-8D69-DF4F-BD1A-3F9D69D8C874}"/>
              </a:ext>
            </a:extLst>
          </p:cNvPr>
          <p:cNvCxnSpPr>
            <a:cxnSpLocks/>
            <a:stCxn id="10" idx="6"/>
            <a:endCxn id="18" idx="2"/>
          </p:cNvCxnSpPr>
          <p:nvPr/>
        </p:nvCxnSpPr>
        <p:spPr>
          <a:xfrm flipV="1">
            <a:off x="3986246" y="5466002"/>
            <a:ext cx="726702" cy="1472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A00ADF8-6DB2-044A-BDFD-06FB18BB3EA1}"/>
              </a:ext>
            </a:extLst>
          </p:cNvPr>
          <p:cNvCxnSpPr>
            <a:cxnSpLocks/>
            <a:stCxn id="10" idx="6"/>
            <a:endCxn id="19" idx="2"/>
          </p:cNvCxnSpPr>
          <p:nvPr/>
        </p:nvCxnSpPr>
        <p:spPr>
          <a:xfrm>
            <a:off x="3986246" y="5613264"/>
            <a:ext cx="697594" cy="768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FBC7BD34-F3AD-3F43-AEE7-6FABF1CA63A1}"/>
              </a:ext>
            </a:extLst>
          </p:cNvPr>
          <p:cNvCxnSpPr>
            <a:stCxn id="11" idx="6"/>
            <a:endCxn id="20" idx="2"/>
          </p:cNvCxnSpPr>
          <p:nvPr/>
        </p:nvCxnSpPr>
        <p:spPr>
          <a:xfrm>
            <a:off x="5366360" y="1339091"/>
            <a:ext cx="761222" cy="437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4EBF8330-C082-B246-A836-C261921CE6FB}"/>
              </a:ext>
            </a:extLst>
          </p:cNvPr>
          <p:cNvCxnSpPr>
            <a:cxnSpLocks/>
            <a:stCxn id="11" idx="6"/>
            <a:endCxn id="21" idx="2"/>
          </p:cNvCxnSpPr>
          <p:nvPr/>
        </p:nvCxnSpPr>
        <p:spPr>
          <a:xfrm>
            <a:off x="5366360" y="1339091"/>
            <a:ext cx="761222" cy="14274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05B363FA-74EF-704D-8599-399C0E4D10AF}"/>
              </a:ext>
            </a:extLst>
          </p:cNvPr>
          <p:cNvCxnSpPr>
            <a:cxnSpLocks/>
            <a:stCxn id="11" idx="6"/>
            <a:endCxn id="22" idx="2"/>
          </p:cNvCxnSpPr>
          <p:nvPr/>
        </p:nvCxnSpPr>
        <p:spPr>
          <a:xfrm>
            <a:off x="5366360" y="1339091"/>
            <a:ext cx="761222" cy="2478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C23DEA0A-CA26-E14B-84E8-6FCBB0BE49C1}"/>
              </a:ext>
            </a:extLst>
          </p:cNvPr>
          <p:cNvCxnSpPr>
            <a:cxnSpLocks/>
            <a:stCxn id="11" idx="6"/>
            <a:endCxn id="23" idx="2"/>
          </p:cNvCxnSpPr>
          <p:nvPr/>
        </p:nvCxnSpPr>
        <p:spPr>
          <a:xfrm>
            <a:off x="5366360" y="1339091"/>
            <a:ext cx="761222" cy="41269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37F30B7F-5DFF-DC40-8296-9904EF8DDE09}"/>
              </a:ext>
            </a:extLst>
          </p:cNvPr>
          <p:cNvCxnSpPr>
            <a:cxnSpLocks/>
            <a:stCxn id="12" idx="6"/>
            <a:endCxn id="20" idx="2"/>
          </p:cNvCxnSpPr>
          <p:nvPr/>
        </p:nvCxnSpPr>
        <p:spPr>
          <a:xfrm flipV="1">
            <a:off x="5366360" y="1776563"/>
            <a:ext cx="761222" cy="64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9F60802D-CE9D-714E-8756-937443F0C0B4}"/>
              </a:ext>
            </a:extLst>
          </p:cNvPr>
          <p:cNvCxnSpPr>
            <a:cxnSpLocks/>
            <a:stCxn id="12" idx="6"/>
            <a:endCxn id="21" idx="2"/>
          </p:cNvCxnSpPr>
          <p:nvPr/>
        </p:nvCxnSpPr>
        <p:spPr>
          <a:xfrm>
            <a:off x="5366360" y="2424563"/>
            <a:ext cx="761222" cy="341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5AC1D211-78D5-F243-BAFF-912B8461BD44}"/>
              </a:ext>
            </a:extLst>
          </p:cNvPr>
          <p:cNvCxnSpPr>
            <a:cxnSpLocks/>
            <a:stCxn id="12" idx="6"/>
            <a:endCxn id="22" idx="2"/>
          </p:cNvCxnSpPr>
          <p:nvPr/>
        </p:nvCxnSpPr>
        <p:spPr>
          <a:xfrm>
            <a:off x="5366360" y="2424563"/>
            <a:ext cx="761222" cy="1393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249A0751-A414-904B-BBB9-1BFCE86E0E82}"/>
              </a:ext>
            </a:extLst>
          </p:cNvPr>
          <p:cNvCxnSpPr>
            <a:cxnSpLocks/>
            <a:stCxn id="12" idx="6"/>
          </p:cNvCxnSpPr>
          <p:nvPr/>
        </p:nvCxnSpPr>
        <p:spPr>
          <a:xfrm>
            <a:off x="5366360" y="2424563"/>
            <a:ext cx="761222" cy="31549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68B11F75-6C8C-1945-940D-A4FC3E81EFA6}"/>
              </a:ext>
            </a:extLst>
          </p:cNvPr>
          <p:cNvCxnSpPr>
            <a:cxnSpLocks/>
            <a:stCxn id="13" idx="6"/>
            <a:endCxn id="20" idx="2"/>
          </p:cNvCxnSpPr>
          <p:nvPr/>
        </p:nvCxnSpPr>
        <p:spPr>
          <a:xfrm flipV="1">
            <a:off x="5360948" y="1776563"/>
            <a:ext cx="766634" cy="1717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7E3E5728-775C-8647-B0C0-877EBF2ABBC3}"/>
              </a:ext>
            </a:extLst>
          </p:cNvPr>
          <p:cNvCxnSpPr>
            <a:cxnSpLocks/>
            <a:stCxn id="13" idx="6"/>
            <a:endCxn id="21" idx="2"/>
          </p:cNvCxnSpPr>
          <p:nvPr/>
        </p:nvCxnSpPr>
        <p:spPr>
          <a:xfrm flipV="1">
            <a:off x="5360948" y="2766500"/>
            <a:ext cx="766634" cy="727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線矢印コネクタ 142">
            <a:extLst>
              <a:ext uri="{FF2B5EF4-FFF2-40B4-BE49-F238E27FC236}">
                <a16:creationId xmlns:a16="http://schemas.microsoft.com/office/drawing/2014/main" id="{54484CA5-D701-4A4B-BD1B-DC152FCF231E}"/>
              </a:ext>
            </a:extLst>
          </p:cNvPr>
          <p:cNvCxnSpPr>
            <a:cxnSpLocks/>
            <a:stCxn id="13" idx="6"/>
            <a:endCxn id="23" idx="2"/>
          </p:cNvCxnSpPr>
          <p:nvPr/>
        </p:nvCxnSpPr>
        <p:spPr>
          <a:xfrm>
            <a:off x="5360948" y="3493727"/>
            <a:ext cx="766634" cy="1972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65D1E622-77D0-4041-A15B-B3F5C8B01805}"/>
              </a:ext>
            </a:extLst>
          </p:cNvPr>
          <p:cNvCxnSpPr>
            <a:cxnSpLocks/>
            <a:stCxn id="13" idx="6"/>
            <a:endCxn id="22" idx="2"/>
          </p:cNvCxnSpPr>
          <p:nvPr/>
        </p:nvCxnSpPr>
        <p:spPr>
          <a:xfrm>
            <a:off x="5360948" y="3493727"/>
            <a:ext cx="766634" cy="32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線矢印コネクタ 153">
            <a:extLst>
              <a:ext uri="{FF2B5EF4-FFF2-40B4-BE49-F238E27FC236}">
                <a16:creationId xmlns:a16="http://schemas.microsoft.com/office/drawing/2014/main" id="{649327DC-24F8-1C41-A5D5-37FCBBC973CE}"/>
              </a:ext>
            </a:extLst>
          </p:cNvPr>
          <p:cNvCxnSpPr>
            <a:stCxn id="18" idx="6"/>
          </p:cNvCxnSpPr>
          <p:nvPr/>
        </p:nvCxnSpPr>
        <p:spPr>
          <a:xfrm flipV="1">
            <a:off x="5360948" y="1908827"/>
            <a:ext cx="766634" cy="3557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5A8EE7DF-1D72-5347-9788-2E5A6897C4C8}"/>
              </a:ext>
            </a:extLst>
          </p:cNvPr>
          <p:cNvCxnSpPr>
            <a:cxnSpLocks/>
            <a:stCxn id="18" idx="6"/>
            <a:endCxn id="21" idx="2"/>
          </p:cNvCxnSpPr>
          <p:nvPr/>
        </p:nvCxnSpPr>
        <p:spPr>
          <a:xfrm flipV="1">
            <a:off x="5360948" y="2766500"/>
            <a:ext cx="766634" cy="2699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527DE332-57B4-8A42-BFAD-B3CEA943E9A3}"/>
              </a:ext>
            </a:extLst>
          </p:cNvPr>
          <p:cNvCxnSpPr>
            <a:cxnSpLocks/>
            <a:stCxn id="18" idx="6"/>
            <a:endCxn id="22" idx="2"/>
          </p:cNvCxnSpPr>
          <p:nvPr/>
        </p:nvCxnSpPr>
        <p:spPr>
          <a:xfrm flipV="1">
            <a:off x="5360948" y="3817727"/>
            <a:ext cx="766634" cy="1648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8310ADC7-9B11-054F-AC62-46F70E9163EA}"/>
              </a:ext>
            </a:extLst>
          </p:cNvPr>
          <p:cNvCxnSpPr>
            <a:cxnSpLocks/>
            <a:stCxn id="18" idx="6"/>
            <a:endCxn id="23" idx="2"/>
          </p:cNvCxnSpPr>
          <p:nvPr/>
        </p:nvCxnSpPr>
        <p:spPr>
          <a:xfrm>
            <a:off x="5360948" y="5466002"/>
            <a:ext cx="7666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F3671108-49F2-3B49-871C-BA3578F96B38}"/>
              </a:ext>
            </a:extLst>
          </p:cNvPr>
          <p:cNvCxnSpPr>
            <a:cxnSpLocks/>
            <a:stCxn id="19" idx="6"/>
            <a:endCxn id="20" idx="2"/>
          </p:cNvCxnSpPr>
          <p:nvPr/>
        </p:nvCxnSpPr>
        <p:spPr>
          <a:xfrm flipV="1">
            <a:off x="5331840" y="1776563"/>
            <a:ext cx="795742" cy="46054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線矢印コネクタ 165">
            <a:extLst>
              <a:ext uri="{FF2B5EF4-FFF2-40B4-BE49-F238E27FC236}">
                <a16:creationId xmlns:a16="http://schemas.microsoft.com/office/drawing/2014/main" id="{EF7090C7-A91E-054A-AADF-CA8AC371F2CB}"/>
              </a:ext>
            </a:extLst>
          </p:cNvPr>
          <p:cNvCxnSpPr>
            <a:cxnSpLocks/>
            <a:stCxn id="19" idx="6"/>
            <a:endCxn id="21" idx="2"/>
          </p:cNvCxnSpPr>
          <p:nvPr/>
        </p:nvCxnSpPr>
        <p:spPr>
          <a:xfrm flipV="1">
            <a:off x="5331840" y="2766500"/>
            <a:ext cx="795742" cy="3615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線矢印コネクタ 166">
            <a:extLst>
              <a:ext uri="{FF2B5EF4-FFF2-40B4-BE49-F238E27FC236}">
                <a16:creationId xmlns:a16="http://schemas.microsoft.com/office/drawing/2014/main" id="{D60D1814-9E7A-6E40-B127-5FFAE85791ED}"/>
              </a:ext>
            </a:extLst>
          </p:cNvPr>
          <p:cNvCxnSpPr>
            <a:cxnSpLocks/>
            <a:stCxn id="19" idx="6"/>
            <a:endCxn id="22" idx="2"/>
          </p:cNvCxnSpPr>
          <p:nvPr/>
        </p:nvCxnSpPr>
        <p:spPr>
          <a:xfrm flipV="1">
            <a:off x="5331840" y="3817727"/>
            <a:ext cx="795742" cy="2564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矢印コネクタ 167">
            <a:extLst>
              <a:ext uri="{FF2B5EF4-FFF2-40B4-BE49-F238E27FC236}">
                <a16:creationId xmlns:a16="http://schemas.microsoft.com/office/drawing/2014/main" id="{04513A08-6D89-6644-8B0C-D41F5F6C5C9A}"/>
              </a:ext>
            </a:extLst>
          </p:cNvPr>
          <p:cNvCxnSpPr>
            <a:cxnSpLocks/>
            <a:stCxn id="19" idx="6"/>
            <a:endCxn id="23" idx="2"/>
          </p:cNvCxnSpPr>
          <p:nvPr/>
        </p:nvCxnSpPr>
        <p:spPr>
          <a:xfrm flipV="1">
            <a:off x="5331840" y="5466002"/>
            <a:ext cx="795742" cy="9160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7" name="円/楕円 176">
            <a:extLst>
              <a:ext uri="{FF2B5EF4-FFF2-40B4-BE49-F238E27FC236}">
                <a16:creationId xmlns:a16="http://schemas.microsoft.com/office/drawing/2014/main" id="{F0AADD59-2865-D94F-811C-ED4A5589322C}"/>
              </a:ext>
            </a:extLst>
          </p:cNvPr>
          <p:cNvSpPr/>
          <p:nvPr/>
        </p:nvSpPr>
        <p:spPr>
          <a:xfrm>
            <a:off x="7536804" y="1884563"/>
            <a:ext cx="540000" cy="540000"/>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円/楕円 177">
            <a:extLst>
              <a:ext uri="{FF2B5EF4-FFF2-40B4-BE49-F238E27FC236}">
                <a16:creationId xmlns:a16="http://schemas.microsoft.com/office/drawing/2014/main" id="{D38EF01A-7974-9840-98B9-9EDB385E081A}"/>
              </a:ext>
            </a:extLst>
          </p:cNvPr>
          <p:cNvSpPr/>
          <p:nvPr/>
        </p:nvSpPr>
        <p:spPr>
          <a:xfrm>
            <a:off x="7532020" y="4622965"/>
            <a:ext cx="540000" cy="540000"/>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円/楕円 178">
            <a:extLst>
              <a:ext uri="{FF2B5EF4-FFF2-40B4-BE49-F238E27FC236}">
                <a16:creationId xmlns:a16="http://schemas.microsoft.com/office/drawing/2014/main" id="{DE06C1C2-C20C-7C46-8AC5-957C17EDDF74}"/>
              </a:ext>
            </a:extLst>
          </p:cNvPr>
          <p:cNvSpPr/>
          <p:nvPr/>
        </p:nvSpPr>
        <p:spPr>
          <a:xfrm>
            <a:off x="7532020" y="2847068"/>
            <a:ext cx="540000" cy="540000"/>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テキスト ボックス 180">
            <a:extLst>
              <a:ext uri="{FF2B5EF4-FFF2-40B4-BE49-F238E27FC236}">
                <a16:creationId xmlns:a16="http://schemas.microsoft.com/office/drawing/2014/main" id="{787AA964-4EFC-B84D-AD91-6122B9EE1FE3}"/>
              </a:ext>
            </a:extLst>
          </p:cNvPr>
          <p:cNvSpPr txBox="1"/>
          <p:nvPr/>
        </p:nvSpPr>
        <p:spPr>
          <a:xfrm>
            <a:off x="6272525" y="4428135"/>
            <a:ext cx="677108" cy="895386"/>
          </a:xfrm>
          <a:prstGeom prst="rect">
            <a:avLst/>
          </a:prstGeom>
          <a:noFill/>
        </p:spPr>
        <p:txBody>
          <a:bodyPr vert="eaVert" wrap="square" rtlCol="0">
            <a:spAutoFit/>
          </a:bodyPr>
          <a:lstStyle/>
          <a:p>
            <a:r>
              <a:rPr kumimoji="1" lang="en-US" altLang="ja-JP" sz="3200" dirty="0"/>
              <a:t>…</a:t>
            </a:r>
            <a:endParaRPr kumimoji="1" lang="ja-JP" altLang="en-US" sz="3200"/>
          </a:p>
        </p:txBody>
      </p:sp>
      <p:sp>
        <p:nvSpPr>
          <p:cNvPr id="182" name="テキスト ボックス 181">
            <a:extLst>
              <a:ext uri="{FF2B5EF4-FFF2-40B4-BE49-F238E27FC236}">
                <a16:creationId xmlns:a16="http://schemas.microsoft.com/office/drawing/2014/main" id="{D7F9AB34-B7EE-0E40-8D82-724CDE5359E8}"/>
              </a:ext>
            </a:extLst>
          </p:cNvPr>
          <p:cNvSpPr txBox="1"/>
          <p:nvPr/>
        </p:nvSpPr>
        <p:spPr>
          <a:xfrm>
            <a:off x="7597633" y="3785875"/>
            <a:ext cx="677108" cy="987712"/>
          </a:xfrm>
          <a:prstGeom prst="rect">
            <a:avLst/>
          </a:prstGeom>
          <a:noFill/>
        </p:spPr>
        <p:txBody>
          <a:bodyPr vert="eaVert" wrap="square" rtlCol="0">
            <a:spAutoFit/>
          </a:bodyPr>
          <a:lstStyle/>
          <a:p>
            <a:r>
              <a:rPr kumimoji="1" lang="en-US" altLang="ja-JP" sz="3200" dirty="0"/>
              <a:t>…</a:t>
            </a:r>
            <a:endParaRPr kumimoji="1" lang="ja-JP" altLang="en-US" sz="3200"/>
          </a:p>
        </p:txBody>
      </p:sp>
      <p:cxnSp>
        <p:nvCxnSpPr>
          <p:cNvPr id="184" name="直線矢印コネクタ 183">
            <a:extLst>
              <a:ext uri="{FF2B5EF4-FFF2-40B4-BE49-F238E27FC236}">
                <a16:creationId xmlns:a16="http://schemas.microsoft.com/office/drawing/2014/main" id="{83C4BBCA-FA7B-4D48-8907-FF6D43A90E15}"/>
              </a:ext>
            </a:extLst>
          </p:cNvPr>
          <p:cNvCxnSpPr>
            <a:stCxn id="20" idx="6"/>
            <a:endCxn id="177" idx="2"/>
          </p:cNvCxnSpPr>
          <p:nvPr/>
        </p:nvCxnSpPr>
        <p:spPr>
          <a:xfrm>
            <a:off x="6775582" y="1776563"/>
            <a:ext cx="761222" cy="37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矢印コネクタ 184">
            <a:extLst>
              <a:ext uri="{FF2B5EF4-FFF2-40B4-BE49-F238E27FC236}">
                <a16:creationId xmlns:a16="http://schemas.microsoft.com/office/drawing/2014/main" id="{BC626F22-B4C6-3446-904D-F0586F660543}"/>
              </a:ext>
            </a:extLst>
          </p:cNvPr>
          <p:cNvCxnSpPr>
            <a:cxnSpLocks/>
            <a:stCxn id="20" idx="6"/>
            <a:endCxn id="179" idx="2"/>
          </p:cNvCxnSpPr>
          <p:nvPr/>
        </p:nvCxnSpPr>
        <p:spPr>
          <a:xfrm>
            <a:off x="6775582" y="1776563"/>
            <a:ext cx="756438" cy="1340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41A4E1D6-F468-844F-9D7E-667F0027DB42}"/>
              </a:ext>
            </a:extLst>
          </p:cNvPr>
          <p:cNvCxnSpPr>
            <a:cxnSpLocks/>
            <a:stCxn id="20" idx="6"/>
            <a:endCxn id="178" idx="2"/>
          </p:cNvCxnSpPr>
          <p:nvPr/>
        </p:nvCxnSpPr>
        <p:spPr>
          <a:xfrm>
            <a:off x="6775582" y="1776563"/>
            <a:ext cx="756438" cy="31164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矢印コネクタ 191">
            <a:extLst>
              <a:ext uri="{FF2B5EF4-FFF2-40B4-BE49-F238E27FC236}">
                <a16:creationId xmlns:a16="http://schemas.microsoft.com/office/drawing/2014/main" id="{1C0E53F8-05EF-5D48-8717-BC38E7DC1A99}"/>
              </a:ext>
            </a:extLst>
          </p:cNvPr>
          <p:cNvCxnSpPr>
            <a:cxnSpLocks/>
            <a:stCxn id="21" idx="6"/>
            <a:endCxn id="177" idx="2"/>
          </p:cNvCxnSpPr>
          <p:nvPr/>
        </p:nvCxnSpPr>
        <p:spPr>
          <a:xfrm flipV="1">
            <a:off x="6775582" y="2154563"/>
            <a:ext cx="761222" cy="611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417AAD30-2A23-B844-8411-EEC5C6346AEB}"/>
              </a:ext>
            </a:extLst>
          </p:cNvPr>
          <p:cNvCxnSpPr>
            <a:cxnSpLocks/>
            <a:stCxn id="21" idx="6"/>
            <a:endCxn id="179" idx="2"/>
          </p:cNvCxnSpPr>
          <p:nvPr/>
        </p:nvCxnSpPr>
        <p:spPr>
          <a:xfrm>
            <a:off x="6775582" y="2766500"/>
            <a:ext cx="756438" cy="3505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B6F7AB30-C247-FE46-A115-013A77A9ECF5}"/>
              </a:ext>
            </a:extLst>
          </p:cNvPr>
          <p:cNvCxnSpPr>
            <a:cxnSpLocks/>
            <a:stCxn id="21" idx="6"/>
            <a:endCxn id="178" idx="2"/>
          </p:cNvCxnSpPr>
          <p:nvPr/>
        </p:nvCxnSpPr>
        <p:spPr>
          <a:xfrm>
            <a:off x="6775582" y="2766500"/>
            <a:ext cx="756438" cy="21264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a:extLst>
              <a:ext uri="{FF2B5EF4-FFF2-40B4-BE49-F238E27FC236}">
                <a16:creationId xmlns:a16="http://schemas.microsoft.com/office/drawing/2014/main" id="{227D8149-DA17-5749-9EC7-D10A42DEE7B9}"/>
              </a:ext>
            </a:extLst>
          </p:cNvPr>
          <p:cNvCxnSpPr>
            <a:cxnSpLocks/>
            <a:stCxn id="22" idx="6"/>
            <a:endCxn id="177" idx="2"/>
          </p:cNvCxnSpPr>
          <p:nvPr/>
        </p:nvCxnSpPr>
        <p:spPr>
          <a:xfrm flipV="1">
            <a:off x="6775582" y="2154563"/>
            <a:ext cx="761222" cy="1663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線矢印コネクタ 201">
            <a:extLst>
              <a:ext uri="{FF2B5EF4-FFF2-40B4-BE49-F238E27FC236}">
                <a16:creationId xmlns:a16="http://schemas.microsoft.com/office/drawing/2014/main" id="{9048EE3C-8207-D342-9955-34DDB79C2EDA}"/>
              </a:ext>
            </a:extLst>
          </p:cNvPr>
          <p:cNvCxnSpPr>
            <a:cxnSpLocks/>
            <a:stCxn id="22" idx="6"/>
            <a:endCxn id="179" idx="2"/>
          </p:cNvCxnSpPr>
          <p:nvPr/>
        </p:nvCxnSpPr>
        <p:spPr>
          <a:xfrm flipV="1">
            <a:off x="6775582" y="3117068"/>
            <a:ext cx="756438" cy="700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線矢印コネクタ 202">
            <a:extLst>
              <a:ext uri="{FF2B5EF4-FFF2-40B4-BE49-F238E27FC236}">
                <a16:creationId xmlns:a16="http://schemas.microsoft.com/office/drawing/2014/main" id="{6E3EE6EA-6A0F-6C4A-A138-F4E07AB04D9F}"/>
              </a:ext>
            </a:extLst>
          </p:cNvPr>
          <p:cNvCxnSpPr>
            <a:cxnSpLocks/>
            <a:stCxn id="22" idx="6"/>
            <a:endCxn id="178" idx="2"/>
          </p:cNvCxnSpPr>
          <p:nvPr/>
        </p:nvCxnSpPr>
        <p:spPr>
          <a:xfrm>
            <a:off x="6775582" y="3817727"/>
            <a:ext cx="756438" cy="1075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矢印コネクタ 203">
            <a:extLst>
              <a:ext uri="{FF2B5EF4-FFF2-40B4-BE49-F238E27FC236}">
                <a16:creationId xmlns:a16="http://schemas.microsoft.com/office/drawing/2014/main" id="{F0F2F3F1-005F-6F43-8394-308D49B462CE}"/>
              </a:ext>
            </a:extLst>
          </p:cNvPr>
          <p:cNvCxnSpPr>
            <a:cxnSpLocks/>
            <a:stCxn id="23" idx="6"/>
            <a:endCxn id="177" idx="2"/>
          </p:cNvCxnSpPr>
          <p:nvPr/>
        </p:nvCxnSpPr>
        <p:spPr>
          <a:xfrm flipV="1">
            <a:off x="6775582" y="2154563"/>
            <a:ext cx="761222" cy="3311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矢印コネクタ 204">
            <a:extLst>
              <a:ext uri="{FF2B5EF4-FFF2-40B4-BE49-F238E27FC236}">
                <a16:creationId xmlns:a16="http://schemas.microsoft.com/office/drawing/2014/main" id="{CCF1D933-3AB8-814A-B183-2268C8186E11}"/>
              </a:ext>
            </a:extLst>
          </p:cNvPr>
          <p:cNvCxnSpPr>
            <a:cxnSpLocks/>
            <a:stCxn id="23" idx="6"/>
            <a:endCxn id="179" idx="2"/>
          </p:cNvCxnSpPr>
          <p:nvPr/>
        </p:nvCxnSpPr>
        <p:spPr>
          <a:xfrm flipV="1">
            <a:off x="6775582" y="3117068"/>
            <a:ext cx="756438" cy="23489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矢印コネクタ 205">
            <a:extLst>
              <a:ext uri="{FF2B5EF4-FFF2-40B4-BE49-F238E27FC236}">
                <a16:creationId xmlns:a16="http://schemas.microsoft.com/office/drawing/2014/main" id="{7477FA5D-BD3E-5149-BEBE-7FE1E5F3E543}"/>
              </a:ext>
            </a:extLst>
          </p:cNvPr>
          <p:cNvCxnSpPr>
            <a:cxnSpLocks/>
            <a:stCxn id="23" idx="6"/>
            <a:endCxn id="178" idx="2"/>
          </p:cNvCxnSpPr>
          <p:nvPr/>
        </p:nvCxnSpPr>
        <p:spPr>
          <a:xfrm flipV="1">
            <a:off x="6775582" y="4892965"/>
            <a:ext cx="756438" cy="5730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直線矢印コネクタ 222">
            <a:extLst>
              <a:ext uri="{FF2B5EF4-FFF2-40B4-BE49-F238E27FC236}">
                <a16:creationId xmlns:a16="http://schemas.microsoft.com/office/drawing/2014/main" id="{ECE26F5A-BA4E-C648-BCF0-04604D5A3131}"/>
              </a:ext>
            </a:extLst>
          </p:cNvPr>
          <p:cNvCxnSpPr>
            <a:endCxn id="2" idx="2"/>
          </p:cNvCxnSpPr>
          <p:nvPr/>
        </p:nvCxnSpPr>
        <p:spPr>
          <a:xfrm>
            <a:off x="1341604" y="2154563"/>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直線矢印コネクタ 223">
            <a:extLst>
              <a:ext uri="{FF2B5EF4-FFF2-40B4-BE49-F238E27FC236}">
                <a16:creationId xmlns:a16="http://schemas.microsoft.com/office/drawing/2014/main" id="{72D19875-27E8-114A-9930-660BEC38FFFF}"/>
              </a:ext>
            </a:extLst>
          </p:cNvPr>
          <p:cNvCxnSpPr>
            <a:cxnSpLocks/>
            <a:endCxn id="3" idx="2"/>
          </p:cNvCxnSpPr>
          <p:nvPr/>
        </p:nvCxnSpPr>
        <p:spPr>
          <a:xfrm flipV="1">
            <a:off x="1341604" y="307965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線矢印コネクタ 226">
            <a:extLst>
              <a:ext uri="{FF2B5EF4-FFF2-40B4-BE49-F238E27FC236}">
                <a16:creationId xmlns:a16="http://schemas.microsoft.com/office/drawing/2014/main" id="{F046CE17-0E9C-AF40-8B36-B6B48DD952C0}"/>
              </a:ext>
            </a:extLst>
          </p:cNvPr>
          <p:cNvCxnSpPr>
            <a:cxnSpLocks/>
          </p:cNvCxnSpPr>
          <p:nvPr/>
        </p:nvCxnSpPr>
        <p:spPr>
          <a:xfrm flipV="1">
            <a:off x="1341604" y="4760663"/>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直線矢印コネクタ 228">
            <a:extLst>
              <a:ext uri="{FF2B5EF4-FFF2-40B4-BE49-F238E27FC236}">
                <a16:creationId xmlns:a16="http://schemas.microsoft.com/office/drawing/2014/main" id="{74B6F8E9-B060-0D40-836D-E8F92F3D4B83}"/>
              </a:ext>
            </a:extLst>
          </p:cNvPr>
          <p:cNvCxnSpPr>
            <a:stCxn id="177" idx="6"/>
          </p:cNvCxnSpPr>
          <p:nvPr/>
        </p:nvCxnSpPr>
        <p:spPr>
          <a:xfrm>
            <a:off x="8076804" y="2154563"/>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線矢印コネクタ 229">
            <a:extLst>
              <a:ext uri="{FF2B5EF4-FFF2-40B4-BE49-F238E27FC236}">
                <a16:creationId xmlns:a16="http://schemas.microsoft.com/office/drawing/2014/main" id="{E03D7E3E-01B6-2B45-87FC-E337C790B7D8}"/>
              </a:ext>
            </a:extLst>
          </p:cNvPr>
          <p:cNvCxnSpPr/>
          <p:nvPr/>
        </p:nvCxnSpPr>
        <p:spPr>
          <a:xfrm>
            <a:off x="8117808" y="309050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直線矢印コネクタ 230">
            <a:extLst>
              <a:ext uri="{FF2B5EF4-FFF2-40B4-BE49-F238E27FC236}">
                <a16:creationId xmlns:a16="http://schemas.microsoft.com/office/drawing/2014/main" id="{F348E691-458A-1B47-A78D-3C9504B64C71}"/>
              </a:ext>
            </a:extLst>
          </p:cNvPr>
          <p:cNvCxnSpPr/>
          <p:nvPr/>
        </p:nvCxnSpPr>
        <p:spPr>
          <a:xfrm>
            <a:off x="8140574" y="4875828"/>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2" name="テキスト ボックス 231">
            <a:extLst>
              <a:ext uri="{FF2B5EF4-FFF2-40B4-BE49-F238E27FC236}">
                <a16:creationId xmlns:a16="http://schemas.microsoft.com/office/drawing/2014/main" id="{03D42BAC-8E66-EF4A-BCC2-8384AE763E89}"/>
              </a:ext>
            </a:extLst>
          </p:cNvPr>
          <p:cNvSpPr txBox="1"/>
          <p:nvPr/>
        </p:nvSpPr>
        <p:spPr>
          <a:xfrm>
            <a:off x="536775" y="145205"/>
            <a:ext cx="4686300" cy="707886"/>
          </a:xfrm>
          <a:prstGeom prst="rect">
            <a:avLst/>
          </a:prstGeom>
          <a:noFill/>
        </p:spPr>
        <p:txBody>
          <a:bodyPr wrap="square" rtlCol="0">
            <a:spAutoFit/>
          </a:bodyPr>
          <a:lstStyle/>
          <a:p>
            <a:r>
              <a:rPr kumimoji="1" lang="en-US" altLang="ja-JP" sz="4000" dirty="0"/>
              <a:t>DQN</a:t>
            </a:r>
            <a:r>
              <a:rPr kumimoji="1" lang="ja-JP" altLang="en-US" sz="4000"/>
              <a:t>の層の構成</a:t>
            </a:r>
          </a:p>
        </p:txBody>
      </p:sp>
      <p:sp>
        <p:nvSpPr>
          <p:cNvPr id="233" name="左中かっこ 232">
            <a:extLst>
              <a:ext uri="{FF2B5EF4-FFF2-40B4-BE49-F238E27FC236}">
                <a16:creationId xmlns:a16="http://schemas.microsoft.com/office/drawing/2014/main" id="{F7328C00-722A-054F-8F01-ABE9914392C1}"/>
              </a:ext>
            </a:extLst>
          </p:cNvPr>
          <p:cNvSpPr/>
          <p:nvPr/>
        </p:nvSpPr>
        <p:spPr>
          <a:xfrm rot="16200000">
            <a:off x="1862947" y="5181391"/>
            <a:ext cx="608554" cy="888641"/>
          </a:xfrm>
          <a:prstGeom prst="leftBrace">
            <a:avLst>
              <a:gd name="adj1" fmla="val 14594"/>
              <a:gd name="adj2" fmla="val 4785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左中かっこ 233">
            <a:extLst>
              <a:ext uri="{FF2B5EF4-FFF2-40B4-BE49-F238E27FC236}">
                <a16:creationId xmlns:a16="http://schemas.microsoft.com/office/drawing/2014/main" id="{C735451D-4FAE-A34B-8E42-C0AEFE6393B2}"/>
              </a:ext>
            </a:extLst>
          </p:cNvPr>
          <p:cNvSpPr/>
          <p:nvPr/>
        </p:nvSpPr>
        <p:spPr>
          <a:xfrm rot="5400000">
            <a:off x="4863127" y="-450653"/>
            <a:ext cx="429213" cy="274769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5" name="テキスト ボックス 234">
            <a:extLst>
              <a:ext uri="{FF2B5EF4-FFF2-40B4-BE49-F238E27FC236}">
                <a16:creationId xmlns:a16="http://schemas.microsoft.com/office/drawing/2014/main" id="{2247B691-CA65-304C-B041-D7796A4A1B23}"/>
              </a:ext>
            </a:extLst>
          </p:cNvPr>
          <p:cNvSpPr txBox="1"/>
          <p:nvPr/>
        </p:nvSpPr>
        <p:spPr>
          <a:xfrm>
            <a:off x="4830754" y="212510"/>
            <a:ext cx="3827054" cy="523220"/>
          </a:xfrm>
          <a:prstGeom prst="rect">
            <a:avLst/>
          </a:prstGeom>
          <a:noFill/>
        </p:spPr>
        <p:txBody>
          <a:bodyPr wrap="square" rtlCol="0">
            <a:spAutoFit/>
          </a:bodyPr>
          <a:lstStyle/>
          <a:p>
            <a:r>
              <a:rPr kumimoji="1" lang="ja-JP" altLang="en-US" sz="2800"/>
              <a:t>隠れ層</a:t>
            </a:r>
            <a:r>
              <a:rPr kumimoji="1" lang="en-US" altLang="ja-JP" sz="2800" dirty="0"/>
              <a:t>(98,196,98)</a:t>
            </a:r>
            <a:endParaRPr kumimoji="1" lang="ja-JP" altLang="en-US" sz="2800"/>
          </a:p>
        </p:txBody>
      </p:sp>
      <p:sp>
        <p:nvSpPr>
          <p:cNvPr id="236" name="テキスト ボックス 235">
            <a:extLst>
              <a:ext uri="{FF2B5EF4-FFF2-40B4-BE49-F238E27FC236}">
                <a16:creationId xmlns:a16="http://schemas.microsoft.com/office/drawing/2014/main" id="{9723B8B4-6D1D-9B41-9D1B-0786E7ED919A}"/>
              </a:ext>
            </a:extLst>
          </p:cNvPr>
          <p:cNvSpPr txBox="1"/>
          <p:nvPr/>
        </p:nvSpPr>
        <p:spPr>
          <a:xfrm>
            <a:off x="1341604" y="6058055"/>
            <a:ext cx="1967534" cy="523220"/>
          </a:xfrm>
          <a:prstGeom prst="rect">
            <a:avLst/>
          </a:prstGeom>
          <a:noFill/>
        </p:spPr>
        <p:txBody>
          <a:bodyPr wrap="square" rtlCol="0">
            <a:spAutoFit/>
          </a:bodyPr>
          <a:lstStyle/>
          <a:p>
            <a:r>
              <a:rPr kumimoji="1" lang="ja-JP" altLang="en-US" sz="2800"/>
              <a:t>入力層</a:t>
            </a:r>
            <a:r>
              <a:rPr kumimoji="1" lang="en-US" altLang="ja-JP" sz="2800" dirty="0"/>
              <a:t>(49)</a:t>
            </a:r>
            <a:endParaRPr kumimoji="1" lang="ja-JP" altLang="en-US" sz="2800"/>
          </a:p>
        </p:txBody>
      </p:sp>
      <p:sp>
        <p:nvSpPr>
          <p:cNvPr id="237" name="左中かっこ 236">
            <a:extLst>
              <a:ext uri="{FF2B5EF4-FFF2-40B4-BE49-F238E27FC236}">
                <a16:creationId xmlns:a16="http://schemas.microsoft.com/office/drawing/2014/main" id="{F245400E-CC1F-8B40-9514-1D618BE422A7}"/>
              </a:ext>
            </a:extLst>
          </p:cNvPr>
          <p:cNvSpPr/>
          <p:nvPr/>
        </p:nvSpPr>
        <p:spPr>
          <a:xfrm rot="16200000">
            <a:off x="7463045" y="5105150"/>
            <a:ext cx="648219" cy="8536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8" name="テキスト ボックス 237">
            <a:extLst>
              <a:ext uri="{FF2B5EF4-FFF2-40B4-BE49-F238E27FC236}">
                <a16:creationId xmlns:a16="http://schemas.microsoft.com/office/drawing/2014/main" id="{B67EFC28-DB49-9046-843D-3B5336C351BC}"/>
              </a:ext>
            </a:extLst>
          </p:cNvPr>
          <p:cNvSpPr txBox="1"/>
          <p:nvPr/>
        </p:nvSpPr>
        <p:spPr>
          <a:xfrm>
            <a:off x="7131035" y="5940058"/>
            <a:ext cx="2241565" cy="523220"/>
          </a:xfrm>
          <a:prstGeom prst="rect">
            <a:avLst/>
          </a:prstGeom>
          <a:noFill/>
        </p:spPr>
        <p:txBody>
          <a:bodyPr wrap="square" rtlCol="0">
            <a:spAutoFit/>
          </a:bodyPr>
          <a:lstStyle/>
          <a:p>
            <a:r>
              <a:rPr kumimoji="1" lang="ja-JP" altLang="en-US" sz="2800"/>
              <a:t>出力層</a:t>
            </a:r>
            <a:r>
              <a:rPr kumimoji="1" lang="en-US" altLang="ja-JP" sz="2800" dirty="0"/>
              <a:t>(49)</a:t>
            </a:r>
            <a:endParaRPr kumimoji="1" lang="ja-JP" altLang="en-US" sz="2800"/>
          </a:p>
        </p:txBody>
      </p:sp>
    </p:spTree>
    <p:extLst>
      <p:ext uri="{BB962C8B-B14F-4D97-AF65-F5344CB8AC3E}">
        <p14:creationId xmlns:p14="http://schemas.microsoft.com/office/powerpoint/2010/main" val="1848890515"/>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{D04C6E50-5258-E347-AE4D-220BF69BCD5E}tf10001069</Template>
  <TotalTime>4626</TotalTime>
  <Words>667</Words>
  <Application>Microsoft Macintosh PowerPoint</Application>
  <PresentationFormat>ワイド画面</PresentationFormat>
  <Paragraphs>291</Paragraphs>
  <Slides>22</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22</vt:i4>
      </vt:variant>
    </vt:vector>
  </HeadingPairs>
  <TitlesOfParts>
    <vt:vector size="31" baseType="lpstr">
      <vt:lpstr>sweet heavy calligraphy</vt:lpstr>
      <vt:lpstr>YuKyokasho Yoko Medium</vt:lpstr>
      <vt:lpstr>メイリオ</vt:lpstr>
      <vt:lpstr>游ゴシック Light</vt:lpstr>
      <vt:lpstr>Arial</vt:lpstr>
      <vt:lpstr>Cambria Math</vt:lpstr>
      <vt:lpstr>Century Gothic</vt:lpstr>
      <vt:lpstr>Wingdings 3</vt:lpstr>
      <vt:lpstr>ウィスプ</vt:lpstr>
      <vt:lpstr>最強を目指して ~強化学習の違いにおける五目並べAIの強さの比較~</vt:lpstr>
      <vt:lpstr>今回行ったこと</vt:lpstr>
      <vt:lpstr>五目並べってなに？</vt:lpstr>
      <vt:lpstr>Agent紹介</vt:lpstr>
      <vt:lpstr>モンテカルロ法</vt:lpstr>
      <vt:lpstr>PowerPoint プレゼンテーション</vt:lpstr>
      <vt:lpstr>Q学習</vt:lpstr>
      <vt:lpstr>DQN</vt:lpstr>
      <vt:lpstr>PowerPoint プレゼンテーション</vt:lpstr>
      <vt:lpstr>DQNのパラメータ</vt:lpstr>
      <vt:lpstr>対戦相手</vt:lpstr>
      <vt:lpstr>比較方法</vt:lpstr>
      <vt:lpstr>実験結果(モンテカルロ法)</vt:lpstr>
      <vt:lpstr>PowerPoint プレゼンテーション</vt:lpstr>
      <vt:lpstr>実験結果(Q学習)</vt:lpstr>
      <vt:lpstr>PowerPoint プレゼンテーション</vt:lpstr>
      <vt:lpstr>実験結果(DQN)</vt:lpstr>
      <vt:lpstr>PowerPoint プレゼンテーション</vt:lpstr>
      <vt:lpstr>デモ1</vt:lpstr>
      <vt:lpstr>デモ2</vt:lpstr>
      <vt:lpstr>今後の課題</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強化学習の違いにおける五目並べAIの強さの比較</dc:title>
  <dc:creator>青谷 和真</dc:creator>
  <cp:lastModifiedBy>西川 荘介</cp:lastModifiedBy>
  <cp:revision>35</cp:revision>
  <cp:lastPrinted>2018-10-17T16:59:27Z</cp:lastPrinted>
  <dcterms:created xsi:type="dcterms:W3CDTF">2018-10-16T06:05:50Z</dcterms:created>
  <dcterms:modified xsi:type="dcterms:W3CDTF">2018-10-24T12:16:41Z</dcterms:modified>
</cp:coreProperties>
</file>