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2"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0" d="100"/>
          <a:sy n="60" d="100"/>
        </p:scale>
        <p:origin x="114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374388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3CA69-7C36-4247-9C19-1D81DB767F5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408535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2954976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99464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363017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771884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77966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685745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03125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53196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3CA69-7C36-4247-9C19-1D81DB767F5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429292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3CA69-7C36-4247-9C19-1D81DB767F5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39630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3CA69-7C36-4247-9C19-1D81DB767F59}"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62596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3CA69-7C36-4247-9C19-1D81DB767F59}"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92947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3CA69-7C36-4247-9C19-1D81DB767F59}"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193218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3CA69-7C36-4247-9C19-1D81DB767F5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350535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3CA69-7C36-4247-9C19-1D81DB767F5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647ED-EF29-415F-BF5C-9D738E9F5AA9}" type="slidenum">
              <a:rPr lang="en-US" smtClean="0"/>
              <a:t>‹#›</a:t>
            </a:fld>
            <a:endParaRPr lang="en-US"/>
          </a:p>
        </p:txBody>
      </p:sp>
    </p:spTree>
    <p:extLst>
      <p:ext uri="{BB962C8B-B14F-4D97-AF65-F5344CB8AC3E}">
        <p14:creationId xmlns:p14="http://schemas.microsoft.com/office/powerpoint/2010/main" val="217640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F3CA69-7C36-4247-9C19-1D81DB767F59}" type="datetimeFigureOut">
              <a:rPr lang="en-US" smtClean="0"/>
              <a:t>6/28/2024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C647ED-EF29-415F-BF5C-9D738E9F5AA9}" type="slidenum">
              <a:rPr lang="en-US" smtClean="0"/>
              <a:t>‹#›</a:t>
            </a:fld>
            <a:endParaRPr lang="en-US"/>
          </a:p>
        </p:txBody>
      </p:sp>
    </p:spTree>
    <p:extLst>
      <p:ext uri="{BB962C8B-B14F-4D97-AF65-F5344CB8AC3E}">
        <p14:creationId xmlns:p14="http://schemas.microsoft.com/office/powerpoint/2010/main" val="38342021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irlines.org/dataset/safety-record-of-u-s-air-carriers/" TargetMode="External"/><Relationship Id="rId2" Type="http://schemas.openxmlformats.org/officeDocument/2006/relationships/hyperlink" Target="https://fivethirtyeight.com/features/should-travelers-avoid-flying-airlines-that-have-had-crashes-in-the-past/" TargetMode="External"/><Relationship Id="rId1" Type="http://schemas.openxmlformats.org/officeDocument/2006/relationships/slideLayout" Target="../slideLayouts/slideLayout2.xml"/><Relationship Id="rId4" Type="http://schemas.openxmlformats.org/officeDocument/2006/relationships/hyperlink" Target="https://github.com/fivethirtyeight/data/blob/master/airline-safety/airline-safety.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8D1A-FE30-2C21-07E5-DFAE32B21E79}"/>
              </a:ext>
            </a:extLst>
          </p:cNvPr>
          <p:cNvSpPr>
            <a:spLocks noGrp="1"/>
          </p:cNvSpPr>
          <p:nvPr>
            <p:ph type="ctrTitle"/>
          </p:nvPr>
        </p:nvSpPr>
        <p:spPr/>
        <p:txBody>
          <a:bodyPr/>
          <a:lstStyle/>
          <a:p>
            <a:r>
              <a:rPr lang="en-US" dirty="0"/>
              <a:t>Airline Industry Executive Summary</a:t>
            </a:r>
          </a:p>
        </p:txBody>
      </p:sp>
      <p:sp>
        <p:nvSpPr>
          <p:cNvPr id="3" name="Subtitle 2">
            <a:extLst>
              <a:ext uri="{FF2B5EF4-FFF2-40B4-BE49-F238E27FC236}">
                <a16:creationId xmlns:a16="http://schemas.microsoft.com/office/drawing/2014/main" id="{7D355AB9-99DF-BB1E-BA68-0A749F568CF9}"/>
              </a:ext>
            </a:extLst>
          </p:cNvPr>
          <p:cNvSpPr>
            <a:spLocks noGrp="1"/>
          </p:cNvSpPr>
          <p:nvPr>
            <p:ph type="subTitle" idx="1"/>
          </p:nvPr>
        </p:nvSpPr>
        <p:spPr>
          <a:xfrm>
            <a:off x="4515377" y="3996267"/>
            <a:ext cx="6987645" cy="2318808"/>
          </a:xfrm>
        </p:spPr>
        <p:txBody>
          <a:bodyPr>
            <a:normAutofit/>
          </a:bodyPr>
          <a:lstStyle/>
          <a:p>
            <a:r>
              <a:rPr lang="en-US" dirty="0"/>
              <a:t>David Berberena</a:t>
            </a:r>
          </a:p>
          <a:p>
            <a:r>
              <a:rPr lang="en-US" dirty="0"/>
              <a:t>Bellevue University</a:t>
            </a:r>
          </a:p>
          <a:p>
            <a:r>
              <a:rPr lang="en-US" dirty="0"/>
              <a:t>DSC 640 Data Presentation and Visualization</a:t>
            </a:r>
          </a:p>
          <a:p>
            <a:r>
              <a:rPr lang="en-US" dirty="0"/>
              <a:t>Catherine Williams</a:t>
            </a:r>
          </a:p>
          <a:p>
            <a:r>
              <a:rPr lang="en-US" dirty="0"/>
              <a:t>June 30, 2024</a:t>
            </a:r>
          </a:p>
        </p:txBody>
      </p:sp>
    </p:spTree>
    <p:extLst>
      <p:ext uri="{BB962C8B-B14F-4D97-AF65-F5344CB8AC3E}">
        <p14:creationId xmlns:p14="http://schemas.microsoft.com/office/powerpoint/2010/main" val="44206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60000"/>
                <a:lumOff val="4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5B3A-FDFB-ACC1-923F-8C8EBDF7F9E8}"/>
              </a:ext>
            </a:extLst>
          </p:cNvPr>
          <p:cNvSpPr>
            <a:spLocks noGrp="1"/>
          </p:cNvSpPr>
          <p:nvPr>
            <p:ph type="title"/>
          </p:nvPr>
        </p:nvSpPr>
        <p:spPr>
          <a:xfrm>
            <a:off x="1086643" y="0"/>
            <a:ext cx="10018713" cy="2118360"/>
          </a:xfrm>
        </p:spPr>
        <p:txBody>
          <a:bodyPr/>
          <a:lstStyle/>
          <a:p>
            <a:r>
              <a:rPr lang="en-US" dirty="0">
                <a:solidFill>
                  <a:srgbClr val="FF0000"/>
                </a:solidFill>
              </a:rPr>
              <a:t>Red</a:t>
            </a:r>
            <a:r>
              <a:rPr lang="en-US" dirty="0">
                <a:solidFill>
                  <a:schemeClr val="bg1"/>
                </a:solidFill>
              </a:rPr>
              <a:t>: Fatal Accidents per 100,000 Departures by Year (Ordered by Value)</a:t>
            </a:r>
            <a:endParaRPr lang="en-US" dirty="0"/>
          </a:p>
        </p:txBody>
      </p:sp>
      <p:sp>
        <p:nvSpPr>
          <p:cNvPr id="3" name="Content Placeholder 2">
            <a:extLst>
              <a:ext uri="{FF2B5EF4-FFF2-40B4-BE49-F238E27FC236}">
                <a16:creationId xmlns:a16="http://schemas.microsoft.com/office/drawing/2014/main" id="{375470D7-95B2-5778-DDFC-D1B8E9BF4615}"/>
              </a:ext>
            </a:extLst>
          </p:cNvPr>
          <p:cNvSpPr>
            <a:spLocks noGrp="1"/>
          </p:cNvSpPr>
          <p:nvPr>
            <p:ph idx="1"/>
          </p:nvPr>
        </p:nvSpPr>
        <p:spPr>
          <a:xfrm>
            <a:off x="1270951" y="2029449"/>
            <a:ext cx="5937570" cy="3279127"/>
          </a:xfrm>
        </p:spPr>
        <p:txBody>
          <a:bodyPr>
            <a:normAutofit/>
          </a:bodyPr>
          <a:lstStyle/>
          <a:p>
            <a:r>
              <a:rPr lang="en-US" sz="2800" dirty="0">
                <a:solidFill>
                  <a:schemeClr val="bg1"/>
                </a:solidFill>
              </a:rPr>
              <a:t>The matrix here shows the years from 2000 to 2021 where the fatal accidents metric was highest per 100,000 flight departures. While the visual aid shows progress, this still is an ongoing shortfall to minimize as much as possible.</a:t>
            </a:r>
          </a:p>
        </p:txBody>
      </p:sp>
      <p:pic>
        <p:nvPicPr>
          <p:cNvPr id="5" name="Picture 4">
            <a:extLst>
              <a:ext uri="{FF2B5EF4-FFF2-40B4-BE49-F238E27FC236}">
                <a16:creationId xmlns:a16="http://schemas.microsoft.com/office/drawing/2014/main" id="{248D568D-1C6F-B44F-C953-3AB3D290B743}"/>
              </a:ext>
            </a:extLst>
          </p:cNvPr>
          <p:cNvPicPr>
            <a:picLocks noChangeAspect="1"/>
          </p:cNvPicPr>
          <p:nvPr/>
        </p:nvPicPr>
        <p:blipFill>
          <a:blip r:embed="rId2"/>
          <a:stretch>
            <a:fillRect/>
          </a:stretch>
        </p:blipFill>
        <p:spPr>
          <a:xfrm>
            <a:off x="8397240" y="2029449"/>
            <a:ext cx="3460622" cy="4467849"/>
          </a:xfrm>
          <a:prstGeom prst="rect">
            <a:avLst/>
          </a:prstGeom>
        </p:spPr>
      </p:pic>
    </p:spTree>
    <p:extLst>
      <p:ext uri="{BB962C8B-B14F-4D97-AF65-F5344CB8AC3E}">
        <p14:creationId xmlns:p14="http://schemas.microsoft.com/office/powerpoint/2010/main" val="185348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60000"/>
                <a:lumOff val="4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7CCB-9381-E7C3-5BD6-94EE6B185504}"/>
              </a:ext>
            </a:extLst>
          </p:cNvPr>
          <p:cNvSpPr>
            <a:spLocks noGrp="1"/>
          </p:cNvSpPr>
          <p:nvPr>
            <p:ph type="title"/>
          </p:nvPr>
        </p:nvSpPr>
        <p:spPr>
          <a:xfrm>
            <a:off x="1086643" y="0"/>
            <a:ext cx="10018713" cy="1752599"/>
          </a:xfrm>
        </p:spPr>
        <p:txBody>
          <a:bodyPr/>
          <a:lstStyle/>
          <a:p>
            <a:r>
              <a:rPr lang="en-US" dirty="0">
                <a:solidFill>
                  <a:srgbClr val="FF0000"/>
                </a:solidFill>
              </a:rPr>
              <a:t>Red</a:t>
            </a:r>
            <a:r>
              <a:rPr lang="en-US" dirty="0">
                <a:solidFill>
                  <a:schemeClr val="bg1"/>
                </a:solidFill>
              </a:rPr>
              <a:t>: Fatal Occurrence Count Comparison from 2000-2021 </a:t>
            </a:r>
            <a:endParaRPr lang="en-US" dirty="0"/>
          </a:p>
        </p:txBody>
      </p:sp>
      <p:sp>
        <p:nvSpPr>
          <p:cNvPr id="3" name="Content Placeholder 2">
            <a:extLst>
              <a:ext uri="{FF2B5EF4-FFF2-40B4-BE49-F238E27FC236}">
                <a16:creationId xmlns:a16="http://schemas.microsoft.com/office/drawing/2014/main" id="{D266E6EA-4758-CF4C-D412-D25BBE2DEEF7}"/>
              </a:ext>
            </a:extLst>
          </p:cNvPr>
          <p:cNvSpPr>
            <a:spLocks noGrp="1"/>
          </p:cNvSpPr>
          <p:nvPr>
            <p:ph idx="1"/>
          </p:nvPr>
        </p:nvSpPr>
        <p:spPr>
          <a:xfrm>
            <a:off x="7589520" y="1417611"/>
            <a:ext cx="4218263" cy="4907280"/>
          </a:xfrm>
        </p:spPr>
        <p:txBody>
          <a:bodyPr>
            <a:normAutofit/>
          </a:bodyPr>
          <a:lstStyle/>
          <a:p>
            <a:r>
              <a:rPr lang="en-US" dirty="0">
                <a:solidFill>
                  <a:schemeClr val="bg1"/>
                </a:solidFill>
              </a:rPr>
              <a:t>Deaths in the airline should never be ignored, as there is always room for improvement to safely bring our guests to and from their desired destinations. Detailing both fatalities and fatal accidents in this visual shows how far the airline industry still has to go regarding safety.</a:t>
            </a:r>
          </a:p>
        </p:txBody>
      </p:sp>
      <p:pic>
        <p:nvPicPr>
          <p:cNvPr id="5" name="Picture 4">
            <a:extLst>
              <a:ext uri="{FF2B5EF4-FFF2-40B4-BE49-F238E27FC236}">
                <a16:creationId xmlns:a16="http://schemas.microsoft.com/office/drawing/2014/main" id="{9B63F278-42F1-4D08-3DDC-E7FF39FCE3DF}"/>
              </a:ext>
            </a:extLst>
          </p:cNvPr>
          <p:cNvPicPr>
            <a:picLocks noChangeAspect="1"/>
          </p:cNvPicPr>
          <p:nvPr/>
        </p:nvPicPr>
        <p:blipFill>
          <a:blip r:embed="rId2"/>
          <a:stretch>
            <a:fillRect/>
          </a:stretch>
        </p:blipFill>
        <p:spPr>
          <a:xfrm>
            <a:off x="384217" y="1752599"/>
            <a:ext cx="7007183" cy="4191585"/>
          </a:xfrm>
          <a:prstGeom prst="rect">
            <a:avLst/>
          </a:prstGeom>
        </p:spPr>
      </p:pic>
    </p:spTree>
    <p:extLst>
      <p:ext uri="{BB962C8B-B14F-4D97-AF65-F5344CB8AC3E}">
        <p14:creationId xmlns:p14="http://schemas.microsoft.com/office/powerpoint/2010/main" val="243387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8C17-F3E0-41E3-B122-3381A15E9DB6}"/>
              </a:ext>
            </a:extLst>
          </p:cNvPr>
          <p:cNvSpPr>
            <a:spLocks noGrp="1"/>
          </p:cNvSpPr>
          <p:nvPr>
            <p:ph type="title"/>
          </p:nvPr>
        </p:nvSpPr>
        <p:spPr>
          <a:xfrm>
            <a:off x="1484309" y="0"/>
            <a:ext cx="10018713" cy="1752599"/>
          </a:xfrm>
        </p:spPr>
        <p:txBody>
          <a:bodyPr/>
          <a:lstStyle/>
          <a:p>
            <a:r>
              <a:rPr lang="en-US" dirty="0"/>
              <a:t>Analysis Findings</a:t>
            </a:r>
          </a:p>
        </p:txBody>
      </p:sp>
      <p:sp>
        <p:nvSpPr>
          <p:cNvPr id="3" name="Content Placeholder 2">
            <a:extLst>
              <a:ext uri="{FF2B5EF4-FFF2-40B4-BE49-F238E27FC236}">
                <a16:creationId xmlns:a16="http://schemas.microsoft.com/office/drawing/2014/main" id="{670C4104-3FE5-CF51-61C3-DFEE724DAFC9}"/>
              </a:ext>
            </a:extLst>
          </p:cNvPr>
          <p:cNvSpPr>
            <a:spLocks noGrp="1"/>
          </p:cNvSpPr>
          <p:nvPr>
            <p:ph idx="1"/>
          </p:nvPr>
        </p:nvSpPr>
        <p:spPr>
          <a:xfrm>
            <a:off x="1484310" y="1402081"/>
            <a:ext cx="10018713" cy="4389120"/>
          </a:xfrm>
        </p:spPr>
        <p:txBody>
          <a:bodyPr>
            <a:normAutofit fontScale="92500" lnSpcReduction="10000"/>
          </a:bodyPr>
          <a:lstStyle/>
          <a:p>
            <a:pPr marL="0" indent="0">
              <a:buNone/>
            </a:pPr>
            <a:r>
              <a:rPr lang="en-US" dirty="0"/>
              <a:t>With the data from reputable sources having been analyzed, we can confirm a few major discoveries:</a:t>
            </a:r>
          </a:p>
          <a:p>
            <a:pPr marL="0" indent="0">
              <a:buNone/>
            </a:pPr>
            <a:endParaRPr lang="en-US" dirty="0"/>
          </a:p>
          <a:p>
            <a:r>
              <a:rPr lang="en-US" dirty="0"/>
              <a:t>Almost every large airline company has improved their safety incident occurrences from the end of the 20</a:t>
            </a:r>
            <a:r>
              <a:rPr lang="en-US" baseline="30000" dirty="0"/>
              <a:t>th</a:t>
            </a:r>
            <a:r>
              <a:rPr lang="en-US" dirty="0"/>
              <a:t> century to the 2010s. </a:t>
            </a:r>
          </a:p>
          <a:p>
            <a:endParaRPr lang="en-US" dirty="0"/>
          </a:p>
          <a:p>
            <a:r>
              <a:rPr lang="en-US" dirty="0"/>
              <a:t>Total accidents, fatal accidents, and fatalities are trending downward, and have been for the last twenty years. </a:t>
            </a:r>
          </a:p>
          <a:p>
            <a:endParaRPr lang="en-US" dirty="0"/>
          </a:p>
          <a:p>
            <a:r>
              <a:rPr lang="en-US" dirty="0"/>
              <a:t>The 2010s decade showed the lowest consistent fatal accident rate per 100,000 departures. </a:t>
            </a:r>
          </a:p>
        </p:txBody>
      </p:sp>
    </p:spTree>
    <p:extLst>
      <p:ext uri="{BB962C8B-B14F-4D97-AF65-F5344CB8AC3E}">
        <p14:creationId xmlns:p14="http://schemas.microsoft.com/office/powerpoint/2010/main" val="210847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6D7C-EAD5-039F-8DFD-CBC59DCD6F8D}"/>
              </a:ext>
            </a:extLst>
          </p:cNvPr>
          <p:cNvSpPr>
            <a:spLocks noGrp="1"/>
          </p:cNvSpPr>
          <p:nvPr>
            <p:ph type="title"/>
          </p:nvPr>
        </p:nvSpPr>
        <p:spPr>
          <a:xfrm>
            <a:off x="1484310" y="0"/>
            <a:ext cx="10018713" cy="1752599"/>
          </a:xfrm>
        </p:spPr>
        <p:txBody>
          <a:bodyPr/>
          <a:lstStyle/>
          <a:p>
            <a:r>
              <a:rPr lang="en-US" dirty="0"/>
              <a:t>What to Tell Our Shareholders</a:t>
            </a:r>
          </a:p>
        </p:txBody>
      </p:sp>
      <p:sp>
        <p:nvSpPr>
          <p:cNvPr id="3" name="Content Placeholder 2">
            <a:extLst>
              <a:ext uri="{FF2B5EF4-FFF2-40B4-BE49-F238E27FC236}">
                <a16:creationId xmlns:a16="http://schemas.microsoft.com/office/drawing/2014/main" id="{B8D473F3-B7AD-A9E0-D767-56C59E1C5028}"/>
              </a:ext>
            </a:extLst>
          </p:cNvPr>
          <p:cNvSpPr>
            <a:spLocks noGrp="1"/>
          </p:cNvSpPr>
          <p:nvPr>
            <p:ph idx="1"/>
          </p:nvPr>
        </p:nvSpPr>
        <p:spPr>
          <a:xfrm>
            <a:off x="1484310" y="1331495"/>
            <a:ext cx="10018713" cy="5229726"/>
          </a:xfrm>
        </p:spPr>
        <p:txBody>
          <a:bodyPr>
            <a:normAutofit/>
          </a:bodyPr>
          <a:lstStyle/>
          <a:p>
            <a:r>
              <a:rPr lang="en-US" dirty="0"/>
              <a:t>With our findings laid out, the visualization analysis has told us that the airline industry is not only still strong, safe, and secure, but more so than at any other time in the last 40 years. </a:t>
            </a:r>
          </a:p>
          <a:p>
            <a:endParaRPr lang="en-US" dirty="0"/>
          </a:p>
          <a:p>
            <a:r>
              <a:rPr lang="en-US" dirty="0"/>
              <a:t>The media did not tell the whole story, so while there are still safety metrics that can be lowered, the data shows that safety incidents are trending downward.</a:t>
            </a:r>
          </a:p>
          <a:p>
            <a:endParaRPr lang="en-US" dirty="0"/>
          </a:p>
          <a:p>
            <a:r>
              <a:rPr lang="en-US" dirty="0"/>
              <a:t>Some airlines are at risk of backlash (Aeroflot, United, Delta, American) and should immediately consult their safety board to restructure their company safety policies and plans to realize positive future results.</a:t>
            </a:r>
          </a:p>
        </p:txBody>
      </p:sp>
    </p:spTree>
    <p:extLst>
      <p:ext uri="{BB962C8B-B14F-4D97-AF65-F5344CB8AC3E}">
        <p14:creationId xmlns:p14="http://schemas.microsoft.com/office/powerpoint/2010/main" val="50258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D2F-288D-FE99-D9E9-501D6614D9F8}"/>
              </a:ext>
            </a:extLst>
          </p:cNvPr>
          <p:cNvSpPr>
            <a:spLocks noGrp="1"/>
          </p:cNvSpPr>
          <p:nvPr>
            <p:ph type="title"/>
          </p:nvPr>
        </p:nvSpPr>
        <p:spPr>
          <a:xfrm>
            <a:off x="1484310" y="0"/>
            <a:ext cx="10018713" cy="1752599"/>
          </a:xfrm>
        </p:spPr>
        <p:txBody>
          <a:bodyPr/>
          <a:lstStyle/>
          <a:p>
            <a:r>
              <a:rPr lang="en-US" dirty="0"/>
              <a:t>References</a:t>
            </a:r>
          </a:p>
        </p:txBody>
      </p:sp>
      <p:sp>
        <p:nvSpPr>
          <p:cNvPr id="3" name="Content Placeholder 2">
            <a:extLst>
              <a:ext uri="{FF2B5EF4-FFF2-40B4-BE49-F238E27FC236}">
                <a16:creationId xmlns:a16="http://schemas.microsoft.com/office/drawing/2014/main" id="{2378EF4B-389E-A434-EA92-B83623315FC1}"/>
              </a:ext>
            </a:extLst>
          </p:cNvPr>
          <p:cNvSpPr>
            <a:spLocks noGrp="1"/>
          </p:cNvSpPr>
          <p:nvPr>
            <p:ph idx="1"/>
          </p:nvPr>
        </p:nvSpPr>
        <p:spPr>
          <a:xfrm>
            <a:off x="1484310" y="1299411"/>
            <a:ext cx="10018713" cy="5358063"/>
          </a:xfrm>
        </p:spPr>
        <p:txBody>
          <a:bodyPr>
            <a:normAutofit/>
          </a:bodyPr>
          <a:lstStyle/>
          <a:p>
            <a:pPr marL="342900" marR="0" lvl="0" indent="-342900">
              <a:lnSpc>
                <a:spcPct val="200000"/>
              </a:lnSpc>
              <a:spcBef>
                <a:spcPts val="0"/>
              </a:spcBef>
              <a:spcAft>
                <a:spcPts val="0"/>
              </a:spcAft>
              <a:buFont typeface="+mj-lt"/>
              <a:buAutoNum type="arabicPeriod"/>
            </a:pPr>
            <a:r>
              <a:rPr lang="en-US" sz="1800" dirty="0">
                <a:effectLst/>
                <a:latin typeface="Georgia" panose="02040502050405020303" pitchFamily="18" charset="0"/>
                <a:ea typeface="SimSun" panose="02010600030101010101" pitchFamily="2" charset="-122"/>
                <a:cs typeface="Times New Roman" panose="02020603050405020304" pitchFamily="18" charset="0"/>
              </a:rPr>
              <a:t>Silver, N. (2014, July 18). Should Travelers Avoid Flying Airlines That Have Had Crashes in the Past? FiveThirtyEight. Retrieved June 15, 2024, from </a:t>
            </a:r>
            <a:r>
              <a:rPr lang="en-US" sz="1800" u="sng" dirty="0">
                <a:effectLst/>
                <a:latin typeface="Georgia" panose="02040502050405020303" pitchFamily="18" charset="0"/>
                <a:ea typeface="SimSun" panose="0201060003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https://fivethirtyeight.com/features/should-travelers-avoid-flying-airlines-that-have-had-crashes-in-the-past/</a:t>
            </a:r>
            <a:endParaRPr lang="en-US" sz="1800" dirty="0">
              <a:effectLst/>
              <a:latin typeface="Georgia" panose="02040502050405020303" pitchFamily="18"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effectLst/>
                <a:latin typeface="Georgia" panose="02040502050405020303" pitchFamily="18" charset="0"/>
                <a:ea typeface="SimSun" panose="02010600030101010101" pitchFamily="2" charset="-122"/>
                <a:cs typeface="Times New Roman" panose="02020603050405020304" pitchFamily="18" charset="0"/>
              </a:rPr>
              <a:t>Airlines for America (2022, December 24). Safety Record of U.S. Air Carriers. Data &amp; Statistics. Retrieved June 15, 2024, from </a:t>
            </a:r>
            <a:r>
              <a:rPr lang="en-US" sz="1800" u="sng" dirty="0">
                <a:effectLst/>
                <a:latin typeface="Georgia" panose="02040502050405020303" pitchFamily="18" charset="0"/>
                <a:ea typeface="SimSun"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https://www.airlines.org/dataset/safety-record-of-u-s-air-carriers/</a:t>
            </a:r>
            <a:endParaRPr lang="en-US" sz="1800" dirty="0">
              <a:effectLst/>
              <a:latin typeface="Georgia" panose="02040502050405020303" pitchFamily="18"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err="1">
                <a:effectLst/>
                <a:latin typeface="Georgia" panose="02040502050405020303" pitchFamily="18" charset="0"/>
                <a:ea typeface="SimSun" panose="02010600030101010101" pitchFamily="2" charset="-122"/>
                <a:cs typeface="Times New Roman" panose="02020603050405020304" pitchFamily="18" charset="0"/>
              </a:rPr>
              <a:t>Boice</a:t>
            </a:r>
            <a:r>
              <a:rPr lang="en-US" sz="1800" dirty="0">
                <a:effectLst/>
                <a:latin typeface="Georgia" panose="02040502050405020303" pitchFamily="18" charset="0"/>
                <a:ea typeface="SimSun" panose="02010600030101010101" pitchFamily="2" charset="-122"/>
                <a:cs typeface="Times New Roman" panose="02020603050405020304" pitchFamily="18" charset="0"/>
              </a:rPr>
              <a:t>, J. (2022, December 16). Airline-safety.csv. </a:t>
            </a:r>
            <a:r>
              <a:rPr lang="en-US" sz="1800" dirty="0" err="1">
                <a:effectLst/>
                <a:latin typeface="Georgia" panose="02040502050405020303" pitchFamily="18" charset="0"/>
                <a:ea typeface="SimSun" panose="02010600030101010101" pitchFamily="2" charset="-122"/>
                <a:cs typeface="Times New Roman" panose="02020603050405020304" pitchFamily="18" charset="0"/>
              </a:rPr>
              <a:t>Fivethirtyeight</a:t>
            </a:r>
            <a:r>
              <a:rPr lang="en-US" sz="1800" dirty="0">
                <a:effectLst/>
                <a:latin typeface="Georgia" panose="02040502050405020303" pitchFamily="18" charset="0"/>
                <a:ea typeface="SimSun" panose="02010600030101010101" pitchFamily="2" charset="-122"/>
                <a:cs typeface="Times New Roman" panose="02020603050405020304" pitchFamily="18" charset="0"/>
              </a:rPr>
              <a:t>. Retrieved June 15, 2024, from </a:t>
            </a:r>
            <a:r>
              <a:rPr lang="en-US" sz="1800" u="sng" dirty="0">
                <a:effectLst/>
                <a:latin typeface="Georgia" panose="02040502050405020303" pitchFamily="18" charset="0"/>
                <a:ea typeface="SimSun"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https://github.com/fivethirtyeight/data/blob/master/airline-safety/airline-safety.csv</a:t>
            </a:r>
            <a:r>
              <a:rPr lang="en-US" sz="1800" dirty="0">
                <a:effectLst/>
                <a:latin typeface="Georgia" panose="02040502050405020303" pitchFamily="18" charset="0"/>
                <a:ea typeface="SimSun" panose="02010600030101010101" pitchFamily="2" charset="-122"/>
                <a:cs typeface="Times New Roman" panose="02020603050405020304" pitchFamily="18" charset="0"/>
              </a:rPr>
              <a:t> </a:t>
            </a:r>
          </a:p>
          <a:p>
            <a:endParaRPr lang="en-US" dirty="0"/>
          </a:p>
        </p:txBody>
      </p:sp>
    </p:spTree>
    <p:extLst>
      <p:ext uri="{BB962C8B-B14F-4D97-AF65-F5344CB8AC3E}">
        <p14:creationId xmlns:p14="http://schemas.microsoft.com/office/powerpoint/2010/main" val="337210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E010-1D35-49C2-8F0B-8CA1791D1C7C}"/>
              </a:ext>
            </a:extLst>
          </p:cNvPr>
          <p:cNvSpPr>
            <a:spLocks noGrp="1"/>
          </p:cNvSpPr>
          <p:nvPr>
            <p:ph type="title"/>
          </p:nvPr>
        </p:nvSpPr>
        <p:spPr>
          <a:xfrm>
            <a:off x="1086643" y="716280"/>
            <a:ext cx="10018713" cy="1752599"/>
          </a:xfrm>
        </p:spPr>
        <p:txBody>
          <a:bodyPr/>
          <a:lstStyle/>
          <a:p>
            <a:r>
              <a:rPr lang="en-US" dirty="0"/>
              <a:t>The Media’s Stance on Airline Safety</a:t>
            </a:r>
          </a:p>
        </p:txBody>
      </p:sp>
      <p:sp>
        <p:nvSpPr>
          <p:cNvPr id="3" name="Content Placeholder 2">
            <a:extLst>
              <a:ext uri="{FF2B5EF4-FFF2-40B4-BE49-F238E27FC236}">
                <a16:creationId xmlns:a16="http://schemas.microsoft.com/office/drawing/2014/main" id="{C6D30CB6-E308-0A40-0937-EADD22C9FBBF}"/>
              </a:ext>
            </a:extLst>
          </p:cNvPr>
          <p:cNvSpPr>
            <a:spLocks noGrp="1"/>
          </p:cNvSpPr>
          <p:nvPr>
            <p:ph idx="1"/>
          </p:nvPr>
        </p:nvSpPr>
        <p:spPr>
          <a:xfrm>
            <a:off x="1484310" y="2666999"/>
            <a:ext cx="10018713" cy="3505201"/>
          </a:xfrm>
        </p:spPr>
        <p:txBody>
          <a:bodyPr/>
          <a:lstStyle/>
          <a:p>
            <a:r>
              <a:rPr lang="en-US" dirty="0"/>
              <a:t>In light of recent major airline accidents, the media is attempting to impact the airline industry negatively by publishing data that paints a picture of unsafe travel.</a:t>
            </a:r>
          </a:p>
          <a:p>
            <a:endParaRPr lang="en-US" dirty="0"/>
          </a:p>
          <a:p>
            <a:r>
              <a:rPr lang="en-US" dirty="0"/>
              <a:t>The data found on reputable sources shows otherwise, and that will be shown here to emphasize the safety and security the airline industry works hard to maintain.</a:t>
            </a:r>
          </a:p>
        </p:txBody>
      </p:sp>
    </p:spTree>
    <p:extLst>
      <p:ext uri="{BB962C8B-B14F-4D97-AF65-F5344CB8AC3E}">
        <p14:creationId xmlns:p14="http://schemas.microsoft.com/office/powerpoint/2010/main" val="77776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54E6-17F6-7765-1700-8ED4C3909FC3}"/>
              </a:ext>
            </a:extLst>
          </p:cNvPr>
          <p:cNvSpPr>
            <a:spLocks noGrp="1"/>
          </p:cNvSpPr>
          <p:nvPr>
            <p:ph type="title"/>
          </p:nvPr>
        </p:nvSpPr>
        <p:spPr>
          <a:xfrm>
            <a:off x="1086643" y="640080"/>
            <a:ext cx="10018713" cy="1752599"/>
          </a:xfrm>
        </p:spPr>
        <p:txBody>
          <a:bodyPr/>
          <a:lstStyle/>
          <a:p>
            <a:r>
              <a:rPr lang="en-US" dirty="0"/>
              <a:t>Internal Review</a:t>
            </a:r>
          </a:p>
        </p:txBody>
      </p:sp>
      <p:sp>
        <p:nvSpPr>
          <p:cNvPr id="3" name="Content Placeholder 2">
            <a:extLst>
              <a:ext uri="{FF2B5EF4-FFF2-40B4-BE49-F238E27FC236}">
                <a16:creationId xmlns:a16="http://schemas.microsoft.com/office/drawing/2014/main" id="{E2E05A51-019F-040A-B4DF-5447B0AF8283}"/>
              </a:ext>
            </a:extLst>
          </p:cNvPr>
          <p:cNvSpPr>
            <a:spLocks noGrp="1"/>
          </p:cNvSpPr>
          <p:nvPr>
            <p:ph idx="1"/>
          </p:nvPr>
        </p:nvSpPr>
        <p:spPr/>
        <p:txBody>
          <a:bodyPr/>
          <a:lstStyle/>
          <a:p>
            <a:r>
              <a:rPr lang="en-US" dirty="0"/>
              <a:t>After performing a visualization analysis of the data, it can be shown that the media has told a malicious story that does not hold a candle to the real information about the airline industry’s safety metrics.</a:t>
            </a:r>
          </a:p>
          <a:p>
            <a:endParaRPr lang="en-US" dirty="0"/>
          </a:p>
          <a:p>
            <a:r>
              <a:rPr lang="en-US" dirty="0"/>
              <a:t>These visualizations will be described at length to assert the airline industry’s positive impact on safety through the years and that our guests are in good hands.</a:t>
            </a:r>
          </a:p>
        </p:txBody>
      </p:sp>
    </p:spTree>
    <p:extLst>
      <p:ext uri="{BB962C8B-B14F-4D97-AF65-F5344CB8AC3E}">
        <p14:creationId xmlns:p14="http://schemas.microsoft.com/office/powerpoint/2010/main" val="179486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B57E-E640-37F3-4640-C33F86C2D483}"/>
              </a:ext>
            </a:extLst>
          </p:cNvPr>
          <p:cNvSpPr>
            <a:spLocks noGrp="1"/>
          </p:cNvSpPr>
          <p:nvPr>
            <p:ph type="title"/>
          </p:nvPr>
        </p:nvSpPr>
        <p:spPr>
          <a:xfrm>
            <a:off x="1086643" y="392669"/>
            <a:ext cx="10018713" cy="883920"/>
          </a:xfrm>
        </p:spPr>
        <p:txBody>
          <a:bodyPr/>
          <a:lstStyle/>
          <a:p>
            <a:r>
              <a:rPr lang="en-US" dirty="0"/>
              <a:t>Visualization Analysis</a:t>
            </a:r>
          </a:p>
        </p:txBody>
      </p:sp>
      <p:pic>
        <p:nvPicPr>
          <p:cNvPr id="5" name="Content Placeholder 4">
            <a:extLst>
              <a:ext uri="{FF2B5EF4-FFF2-40B4-BE49-F238E27FC236}">
                <a16:creationId xmlns:a16="http://schemas.microsoft.com/office/drawing/2014/main" id="{6B8421BF-20D3-7857-DCC1-5AC71838E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048" y="1276589"/>
            <a:ext cx="6485904" cy="3663024"/>
          </a:xfrm>
        </p:spPr>
      </p:pic>
      <p:sp>
        <p:nvSpPr>
          <p:cNvPr id="6" name="TextBox 5">
            <a:extLst>
              <a:ext uri="{FF2B5EF4-FFF2-40B4-BE49-F238E27FC236}">
                <a16:creationId xmlns:a16="http://schemas.microsoft.com/office/drawing/2014/main" id="{1342849E-28C3-B645-9E0D-81CD010AEA24}"/>
              </a:ext>
            </a:extLst>
          </p:cNvPr>
          <p:cNvSpPr txBox="1"/>
          <p:nvPr/>
        </p:nvSpPr>
        <p:spPr>
          <a:xfrm>
            <a:off x="1645920" y="5038703"/>
            <a:ext cx="10018713" cy="1569660"/>
          </a:xfrm>
          <a:prstGeom prst="rect">
            <a:avLst/>
          </a:prstGeom>
          <a:noFill/>
        </p:spPr>
        <p:txBody>
          <a:bodyPr wrap="square" rtlCol="0">
            <a:spAutoFit/>
          </a:bodyPr>
          <a:lstStyle/>
          <a:p>
            <a:r>
              <a:rPr lang="en-US" sz="2400" dirty="0"/>
              <a:t>The dashboard that explains the state of the airline industry’s safety throughout is shown here. The color scheme chosen best mimics a traffic light, one of the most well-known safety symbols in the United States of America.   </a:t>
            </a:r>
          </a:p>
        </p:txBody>
      </p:sp>
    </p:spTree>
    <p:extLst>
      <p:ext uri="{BB962C8B-B14F-4D97-AF65-F5344CB8AC3E}">
        <p14:creationId xmlns:p14="http://schemas.microsoft.com/office/powerpoint/2010/main" val="181292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5D15-9071-8741-3063-67C5F81CFBFD}"/>
              </a:ext>
            </a:extLst>
          </p:cNvPr>
          <p:cNvSpPr>
            <a:spLocks noGrp="1"/>
          </p:cNvSpPr>
          <p:nvPr>
            <p:ph type="title"/>
          </p:nvPr>
        </p:nvSpPr>
        <p:spPr/>
        <p:txBody>
          <a:bodyPr/>
          <a:lstStyle/>
          <a:p>
            <a:r>
              <a:rPr lang="en-US" dirty="0"/>
              <a:t>The Color Key</a:t>
            </a:r>
          </a:p>
        </p:txBody>
      </p:sp>
      <p:sp>
        <p:nvSpPr>
          <p:cNvPr id="3" name="Content Placeholder 2">
            <a:extLst>
              <a:ext uri="{FF2B5EF4-FFF2-40B4-BE49-F238E27FC236}">
                <a16:creationId xmlns:a16="http://schemas.microsoft.com/office/drawing/2014/main" id="{A7A7EE76-D452-B387-9A14-3C83F6DEC11C}"/>
              </a:ext>
            </a:extLst>
          </p:cNvPr>
          <p:cNvSpPr>
            <a:spLocks noGrp="1"/>
          </p:cNvSpPr>
          <p:nvPr>
            <p:ph idx="1"/>
          </p:nvPr>
        </p:nvSpPr>
        <p:spPr>
          <a:xfrm>
            <a:off x="1484310" y="2141220"/>
            <a:ext cx="10018713" cy="4472940"/>
          </a:xfrm>
        </p:spPr>
        <p:txBody>
          <a:bodyPr>
            <a:normAutofit/>
          </a:bodyPr>
          <a:lstStyle/>
          <a:p>
            <a:r>
              <a:rPr lang="en-US" dirty="0">
                <a:solidFill>
                  <a:srgbClr val="33CC33"/>
                </a:solidFill>
              </a:rPr>
              <a:t>Green</a:t>
            </a:r>
            <a:r>
              <a:rPr lang="en-US" dirty="0"/>
              <a:t> in the dashboard is used to showcase areas of safety improvement for shareholders to read and understand easily.</a:t>
            </a:r>
          </a:p>
          <a:p>
            <a:pPr marL="0" indent="0">
              <a:buNone/>
            </a:pPr>
            <a:endParaRPr lang="en-US" dirty="0"/>
          </a:p>
          <a:p>
            <a:r>
              <a:rPr lang="en-US" dirty="0">
                <a:solidFill>
                  <a:srgbClr val="FFFF00"/>
                </a:solidFill>
              </a:rPr>
              <a:t>Yellow</a:t>
            </a:r>
            <a:r>
              <a:rPr lang="en-US" dirty="0"/>
              <a:t> denotes areas of caution, as there are safety issues that the airline industry as a whole should look to improve upon.</a:t>
            </a:r>
          </a:p>
          <a:p>
            <a:pPr marL="0" indent="0">
              <a:buNone/>
            </a:pPr>
            <a:endParaRPr lang="en-US" dirty="0"/>
          </a:p>
          <a:p>
            <a:r>
              <a:rPr lang="en-US" dirty="0">
                <a:solidFill>
                  <a:srgbClr val="FF0000"/>
                </a:solidFill>
              </a:rPr>
              <a:t>Red</a:t>
            </a:r>
            <a:r>
              <a:rPr lang="en-US" dirty="0"/>
              <a:t> indicates a major issue that must be immediately focused on and rectified, as these statistics are a potential detriment to the industry.</a:t>
            </a:r>
          </a:p>
        </p:txBody>
      </p:sp>
    </p:spTree>
    <p:extLst>
      <p:ext uri="{BB962C8B-B14F-4D97-AF65-F5344CB8AC3E}">
        <p14:creationId xmlns:p14="http://schemas.microsoft.com/office/powerpoint/2010/main" val="261833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60000"/>
                <a:lumOff val="4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1E6B-6BD8-1037-79EF-BA2B9227B963}"/>
              </a:ext>
            </a:extLst>
          </p:cNvPr>
          <p:cNvSpPr>
            <a:spLocks noGrp="1"/>
          </p:cNvSpPr>
          <p:nvPr>
            <p:ph type="title"/>
          </p:nvPr>
        </p:nvSpPr>
        <p:spPr>
          <a:xfrm>
            <a:off x="1086643" y="0"/>
            <a:ext cx="10018713" cy="1752599"/>
          </a:xfrm>
        </p:spPr>
        <p:txBody>
          <a:bodyPr/>
          <a:lstStyle/>
          <a:p>
            <a:r>
              <a:rPr lang="en-US" dirty="0">
                <a:solidFill>
                  <a:srgbClr val="33CC33"/>
                </a:solidFill>
              </a:rPr>
              <a:t>Green</a:t>
            </a:r>
            <a:r>
              <a:rPr lang="en-US" dirty="0">
                <a:solidFill>
                  <a:schemeClr val="bg1"/>
                </a:solidFill>
              </a:rPr>
              <a:t>: Weekly Seat Kilometers by Airline</a:t>
            </a:r>
          </a:p>
        </p:txBody>
      </p:sp>
      <p:pic>
        <p:nvPicPr>
          <p:cNvPr id="5" name="Content Placeholder 4">
            <a:extLst>
              <a:ext uri="{FF2B5EF4-FFF2-40B4-BE49-F238E27FC236}">
                <a16:creationId xmlns:a16="http://schemas.microsoft.com/office/drawing/2014/main" id="{7336C8A2-103F-F80A-8480-959D887B16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659"/>
          <a:stretch/>
        </p:blipFill>
        <p:spPr>
          <a:xfrm>
            <a:off x="4358640" y="1752599"/>
            <a:ext cx="7680960" cy="3997868"/>
          </a:xfrm>
        </p:spPr>
      </p:pic>
      <p:sp>
        <p:nvSpPr>
          <p:cNvPr id="6" name="TextBox 5">
            <a:extLst>
              <a:ext uri="{FF2B5EF4-FFF2-40B4-BE49-F238E27FC236}">
                <a16:creationId xmlns:a16="http://schemas.microsoft.com/office/drawing/2014/main" id="{74D919F2-A67F-2214-F796-C413EBD64BDC}"/>
              </a:ext>
            </a:extLst>
          </p:cNvPr>
          <p:cNvSpPr txBox="1"/>
          <p:nvPr/>
        </p:nvSpPr>
        <p:spPr>
          <a:xfrm>
            <a:off x="504557" y="1780149"/>
            <a:ext cx="385408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This bar chart shows how far each airline flies in seat kilometers on a weekly average, highlighting the airline industry’s overall performance.</a:t>
            </a:r>
          </a:p>
        </p:txBody>
      </p:sp>
    </p:spTree>
    <p:extLst>
      <p:ext uri="{BB962C8B-B14F-4D97-AF65-F5344CB8AC3E}">
        <p14:creationId xmlns:p14="http://schemas.microsoft.com/office/powerpoint/2010/main" val="83464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60000"/>
                <a:lumOff val="4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6F5F-A2B2-9FD9-3C5F-CC89CC3FAD5A}"/>
              </a:ext>
            </a:extLst>
          </p:cNvPr>
          <p:cNvSpPr>
            <a:spLocks noGrp="1"/>
          </p:cNvSpPr>
          <p:nvPr>
            <p:ph type="title"/>
          </p:nvPr>
        </p:nvSpPr>
        <p:spPr>
          <a:xfrm>
            <a:off x="0" y="0"/>
            <a:ext cx="12191999" cy="1752599"/>
          </a:xfrm>
        </p:spPr>
        <p:txBody>
          <a:bodyPr/>
          <a:lstStyle/>
          <a:p>
            <a:r>
              <a:rPr lang="en-US" dirty="0">
                <a:solidFill>
                  <a:srgbClr val="33CC33"/>
                </a:solidFill>
              </a:rPr>
              <a:t>Green</a:t>
            </a:r>
            <a:r>
              <a:rPr lang="en-US" dirty="0">
                <a:solidFill>
                  <a:schemeClr val="bg1"/>
                </a:solidFill>
              </a:rPr>
              <a:t>/</a:t>
            </a:r>
            <a:r>
              <a:rPr lang="en-US" dirty="0">
                <a:solidFill>
                  <a:srgbClr val="FFFF00"/>
                </a:solidFill>
              </a:rPr>
              <a:t>Yellow</a:t>
            </a:r>
            <a:r>
              <a:rPr lang="en-US" dirty="0">
                <a:solidFill>
                  <a:schemeClr val="bg1"/>
                </a:solidFill>
              </a:rPr>
              <a:t>: Incidents by Airline and Time Period</a:t>
            </a:r>
          </a:p>
        </p:txBody>
      </p:sp>
      <p:pic>
        <p:nvPicPr>
          <p:cNvPr id="5" name="Content Placeholder 4">
            <a:extLst>
              <a:ext uri="{FF2B5EF4-FFF2-40B4-BE49-F238E27FC236}">
                <a16:creationId xmlns:a16="http://schemas.microsoft.com/office/drawing/2014/main" id="{0352BF44-7332-6E98-B078-892527A2C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 y="1443701"/>
            <a:ext cx="8039788" cy="3970598"/>
          </a:xfrm>
        </p:spPr>
      </p:pic>
      <p:sp>
        <p:nvSpPr>
          <p:cNvPr id="7" name="TextBox 6">
            <a:extLst>
              <a:ext uri="{FF2B5EF4-FFF2-40B4-BE49-F238E27FC236}">
                <a16:creationId xmlns:a16="http://schemas.microsoft.com/office/drawing/2014/main" id="{AD17EFB6-2DA7-F35C-C7B8-E82F7F2FFD5D}"/>
              </a:ext>
            </a:extLst>
          </p:cNvPr>
          <p:cNvSpPr txBox="1"/>
          <p:nvPr/>
        </p:nvSpPr>
        <p:spPr>
          <a:xfrm>
            <a:off x="8732520" y="1443701"/>
            <a:ext cx="3307080"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The horizontal bar chart shows direct progress relating to safety in the airline industry by looking at incident numbers over time. </a:t>
            </a:r>
          </a:p>
        </p:txBody>
      </p:sp>
    </p:spTree>
    <p:extLst>
      <p:ext uri="{BB962C8B-B14F-4D97-AF65-F5344CB8AC3E}">
        <p14:creationId xmlns:p14="http://schemas.microsoft.com/office/powerpoint/2010/main" val="26493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60000"/>
                <a:lumOff val="4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5321-5C20-511A-534F-E405DC1D6A03}"/>
              </a:ext>
            </a:extLst>
          </p:cNvPr>
          <p:cNvSpPr>
            <a:spLocks noGrp="1"/>
          </p:cNvSpPr>
          <p:nvPr>
            <p:ph type="title"/>
          </p:nvPr>
        </p:nvSpPr>
        <p:spPr>
          <a:xfrm>
            <a:off x="1086643" y="0"/>
            <a:ext cx="10018713" cy="2301240"/>
          </a:xfrm>
        </p:spPr>
        <p:txBody>
          <a:bodyPr/>
          <a:lstStyle/>
          <a:p>
            <a:r>
              <a:rPr lang="en-US" dirty="0">
                <a:solidFill>
                  <a:srgbClr val="FFFF00"/>
                </a:solidFill>
              </a:rPr>
              <a:t>Yellow</a:t>
            </a:r>
            <a:r>
              <a:rPr lang="en-US" dirty="0">
                <a:solidFill>
                  <a:schemeClr val="bg1"/>
                </a:solidFill>
              </a:rPr>
              <a:t>: 2000-2014 Incident Count Relative to Weekly Seat Kilometers</a:t>
            </a:r>
          </a:p>
        </p:txBody>
      </p:sp>
      <p:pic>
        <p:nvPicPr>
          <p:cNvPr id="5" name="Content Placeholder 4">
            <a:extLst>
              <a:ext uri="{FF2B5EF4-FFF2-40B4-BE49-F238E27FC236}">
                <a16:creationId xmlns:a16="http://schemas.microsoft.com/office/drawing/2014/main" id="{48561FBE-D515-6DB8-2DC0-80E571CCE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2079" y="2606040"/>
            <a:ext cx="6707029" cy="3947160"/>
          </a:xfrm>
        </p:spPr>
      </p:pic>
      <p:sp>
        <p:nvSpPr>
          <p:cNvPr id="6" name="TextBox 5">
            <a:extLst>
              <a:ext uri="{FF2B5EF4-FFF2-40B4-BE49-F238E27FC236}">
                <a16:creationId xmlns:a16="http://schemas.microsoft.com/office/drawing/2014/main" id="{00438118-42A0-8C4F-B539-F6FF1DB797E8}"/>
              </a:ext>
            </a:extLst>
          </p:cNvPr>
          <p:cNvSpPr txBox="1"/>
          <p:nvPr/>
        </p:nvSpPr>
        <p:spPr>
          <a:xfrm>
            <a:off x="472440" y="2606040"/>
            <a:ext cx="4739639"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The scatter plot shown compares the number of incidents from the year ranging 2000-2014 to the weekly seat kilometer count. As incidents are indicators of poor safety, we should observe this more closely.</a:t>
            </a:r>
          </a:p>
        </p:txBody>
      </p:sp>
    </p:spTree>
    <p:extLst>
      <p:ext uri="{BB962C8B-B14F-4D97-AF65-F5344CB8AC3E}">
        <p14:creationId xmlns:p14="http://schemas.microsoft.com/office/powerpoint/2010/main" val="356437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40000"/>
                <a:lumOff val="6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03D7-0FC5-4638-DD46-228B376C48E5}"/>
              </a:ext>
            </a:extLst>
          </p:cNvPr>
          <p:cNvSpPr>
            <a:spLocks noGrp="1"/>
          </p:cNvSpPr>
          <p:nvPr>
            <p:ph type="title"/>
          </p:nvPr>
        </p:nvSpPr>
        <p:spPr>
          <a:xfrm>
            <a:off x="1086643" y="0"/>
            <a:ext cx="10018713" cy="1752599"/>
          </a:xfrm>
        </p:spPr>
        <p:txBody>
          <a:bodyPr/>
          <a:lstStyle/>
          <a:p>
            <a:r>
              <a:rPr lang="en-US" dirty="0">
                <a:solidFill>
                  <a:srgbClr val="FF0000"/>
                </a:solidFill>
              </a:rPr>
              <a:t>Red</a:t>
            </a:r>
            <a:r>
              <a:rPr lang="en-US" dirty="0">
                <a:solidFill>
                  <a:schemeClr val="bg1"/>
                </a:solidFill>
              </a:rPr>
              <a:t>: Accidents Over Time by Accident Type </a:t>
            </a:r>
            <a:endParaRPr lang="en-US" dirty="0">
              <a:solidFill>
                <a:srgbClr val="FF0000"/>
              </a:solidFill>
            </a:endParaRPr>
          </a:p>
        </p:txBody>
      </p:sp>
      <p:pic>
        <p:nvPicPr>
          <p:cNvPr id="5" name="Content Placeholder 4">
            <a:extLst>
              <a:ext uri="{FF2B5EF4-FFF2-40B4-BE49-F238E27FC236}">
                <a16:creationId xmlns:a16="http://schemas.microsoft.com/office/drawing/2014/main" id="{AAEB0E93-EEAF-DC88-A350-FAD97FE4D2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2599"/>
            <a:ext cx="7162800" cy="3513525"/>
          </a:xfrm>
        </p:spPr>
      </p:pic>
      <p:sp>
        <p:nvSpPr>
          <p:cNvPr id="6" name="TextBox 5">
            <a:extLst>
              <a:ext uri="{FF2B5EF4-FFF2-40B4-BE49-F238E27FC236}">
                <a16:creationId xmlns:a16="http://schemas.microsoft.com/office/drawing/2014/main" id="{75CACE7D-6FD8-16BE-DF5D-E4D31F61AB5D}"/>
              </a:ext>
            </a:extLst>
          </p:cNvPr>
          <p:cNvSpPr txBox="1"/>
          <p:nvPr/>
        </p:nvSpPr>
        <p:spPr>
          <a:xfrm>
            <a:off x="7391400" y="1752599"/>
            <a:ext cx="4111624" cy="3970318"/>
          </a:xfrm>
          <a:prstGeom prst="rect">
            <a:avLst/>
          </a:prstGeom>
          <a:noFill/>
        </p:spPr>
        <p:txBody>
          <a:bodyPr wrap="square" rtlCol="0">
            <a:spAutoFit/>
          </a:bodyPr>
          <a:lstStyle/>
          <a:p>
            <a:r>
              <a:rPr lang="en-US" sz="2800" dirty="0">
                <a:solidFill>
                  <a:schemeClr val="bg1"/>
                </a:solidFill>
              </a:rPr>
              <a:t>This double-line chart outlines the presence of both non-fatal and fatal accidents from 2000 to 2021. Accidents are sometimes inevitable, yet they always require attention to be paid to them.</a:t>
            </a:r>
          </a:p>
        </p:txBody>
      </p:sp>
    </p:spTree>
    <p:extLst>
      <p:ext uri="{BB962C8B-B14F-4D97-AF65-F5344CB8AC3E}">
        <p14:creationId xmlns:p14="http://schemas.microsoft.com/office/powerpoint/2010/main" val="2605429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246</TotalTime>
  <Words>848</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Georgia</vt:lpstr>
      <vt:lpstr>Parallax</vt:lpstr>
      <vt:lpstr>Airline Industry Executive Summary</vt:lpstr>
      <vt:lpstr>The Media’s Stance on Airline Safety</vt:lpstr>
      <vt:lpstr>Internal Review</vt:lpstr>
      <vt:lpstr>Visualization Analysis</vt:lpstr>
      <vt:lpstr>The Color Key</vt:lpstr>
      <vt:lpstr>Green: Weekly Seat Kilometers by Airline</vt:lpstr>
      <vt:lpstr>Green/Yellow: Incidents by Airline and Time Period</vt:lpstr>
      <vt:lpstr>Yellow: 2000-2014 Incident Count Relative to Weekly Seat Kilometers</vt:lpstr>
      <vt:lpstr>Red: Accidents Over Time by Accident Type </vt:lpstr>
      <vt:lpstr>Red: Fatal Accidents per 100,000 Departures by Year (Ordered by Value)</vt:lpstr>
      <vt:lpstr>Red: Fatal Occurrence Count Comparison from 2000-2021 </vt:lpstr>
      <vt:lpstr>Analysis Findings</vt:lpstr>
      <vt:lpstr>What to Tell Our Shareholders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Berberena</dc:creator>
  <cp:lastModifiedBy>David Berberena</cp:lastModifiedBy>
  <cp:revision>5</cp:revision>
  <dcterms:created xsi:type="dcterms:W3CDTF">2024-06-28T04:05:48Z</dcterms:created>
  <dcterms:modified xsi:type="dcterms:W3CDTF">2024-06-28T08:12:01Z</dcterms:modified>
</cp:coreProperties>
</file>