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14" r:id="rId10"/>
    <p:sldId id="304" r:id="rId11"/>
    <p:sldId id="305" r:id="rId12"/>
    <p:sldId id="306" r:id="rId13"/>
    <p:sldId id="307" r:id="rId14"/>
    <p:sldId id="309" r:id="rId15"/>
    <p:sldId id="308" r:id="rId16"/>
    <p:sldId id="310" r:id="rId17"/>
    <p:sldId id="315" r:id="rId18"/>
    <p:sldId id="316" r:id="rId19"/>
    <p:sldId id="317" r:id="rId20"/>
    <p:sldId id="318" r:id="rId21"/>
    <p:sldId id="319" r:id="rId22"/>
    <p:sldId id="311" r:id="rId23"/>
    <p:sldId id="312" r:id="rId24"/>
    <p:sldId id="31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p:scale>
          <a:sx n="66" d="100"/>
          <a:sy n="66" d="100"/>
        </p:scale>
        <p:origin x="90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datasets/arushchillar/disneyland-reviews" TargetMode="External"/><Relationship Id="rId2" Type="http://schemas.openxmlformats.org/officeDocument/2006/relationships/hyperlink" Target="https://determ.com/blog/top-5-benefits-of-sentiment-analysis-for-busines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8"/>
            <a:ext cx="3214307" cy="2901690"/>
          </a:xfrm>
        </p:spPr>
        <p:txBody>
          <a:bodyPr anchor="b">
            <a:normAutofit/>
          </a:bodyPr>
          <a:lstStyle/>
          <a:p>
            <a:r>
              <a:rPr lang="en-US" sz="4400" dirty="0">
                <a:solidFill>
                  <a:schemeClr val="tx1"/>
                </a:solidFill>
              </a:rPr>
              <a:t>Predicting Disneyland Review Sentiment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2000" b="1" dirty="0"/>
              <a:t>David Berberena</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AF3B-3E79-DFB8-F0B2-34658CDD8E6E}"/>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442CC6D4-01D5-5031-4F24-A57AB77E29A6}"/>
              </a:ext>
            </a:extLst>
          </p:cNvPr>
          <p:cNvSpPr>
            <a:spLocks noGrp="1"/>
          </p:cNvSpPr>
          <p:nvPr>
            <p:ph idx="1"/>
          </p:nvPr>
        </p:nvSpPr>
        <p:spPr>
          <a:xfrm>
            <a:off x="1097279" y="2108201"/>
            <a:ext cx="10237829" cy="3760891"/>
          </a:xfrm>
        </p:spPr>
        <p:txBody>
          <a:bodyPr>
            <a:normAutofit/>
          </a:bodyPr>
          <a:lstStyle/>
          <a:p>
            <a:r>
              <a:rPr lang="en-US" sz="2000" dirty="0">
                <a:latin typeface="Sitka Display" pitchFamily="2" charset="0"/>
                <a:ea typeface="Calibri" panose="020F0502020204030204" pitchFamily="34" charset="0"/>
                <a:cs typeface="Calibri" panose="020F0502020204030204" pitchFamily="34" charset="0"/>
              </a:rPr>
              <a:t>Irrelevant variables were removed (</a:t>
            </a:r>
            <a:r>
              <a:rPr lang="en-US" sz="2000" dirty="0" err="1">
                <a:latin typeface="Sitka Display" pitchFamily="2" charset="0"/>
                <a:ea typeface="Calibri" panose="020F0502020204030204" pitchFamily="34" charset="0"/>
                <a:cs typeface="Calibri" panose="020F0502020204030204" pitchFamily="34" charset="0"/>
              </a:rPr>
              <a:t>Review_ID</a:t>
            </a:r>
            <a:r>
              <a:rPr lang="en-US" sz="2000" dirty="0">
                <a:latin typeface="Sitka Display" pitchFamily="2" charset="0"/>
                <a:ea typeface="Calibri" panose="020F0502020204030204" pitchFamily="34" charset="0"/>
                <a:cs typeface="Calibri" panose="020F0502020204030204" pitchFamily="34" charset="0"/>
              </a:rPr>
              <a:t>), features were split for ease of analysis (</a:t>
            </a:r>
            <a:r>
              <a:rPr lang="en-US" sz="2000" dirty="0" err="1">
                <a:latin typeface="Sitka Display" pitchFamily="2" charset="0"/>
                <a:ea typeface="Calibri" panose="020F0502020204030204" pitchFamily="34" charset="0"/>
                <a:cs typeface="Calibri" panose="020F0502020204030204" pitchFamily="34" charset="0"/>
              </a:rPr>
              <a:t>Year_Month</a:t>
            </a:r>
            <a:r>
              <a:rPr lang="en-US" sz="2000" dirty="0">
                <a:latin typeface="Sitka Display" pitchFamily="2" charset="0"/>
                <a:ea typeface="Calibri" panose="020F0502020204030204" pitchFamily="34" charset="0"/>
                <a:cs typeface="Calibri" panose="020F0502020204030204" pitchFamily="34" charset="0"/>
              </a:rPr>
              <a:t>), and useful features were added (Sentiment based on Rating variable)</a:t>
            </a:r>
          </a:p>
          <a:p>
            <a:endParaRPr lang="en-US" sz="2000" dirty="0">
              <a:latin typeface="Sitka Display" pitchFamily="2" charset="0"/>
              <a:ea typeface="Calibri" panose="020F0502020204030204" pitchFamily="34" charset="0"/>
              <a:cs typeface="Calibri" panose="020F0502020204030204" pitchFamily="34" charset="0"/>
            </a:endParaRPr>
          </a:p>
          <a:p>
            <a:r>
              <a:rPr lang="en-US" sz="2000" dirty="0">
                <a:latin typeface="Sitka Display" pitchFamily="2" charset="0"/>
                <a:ea typeface="Calibri" panose="020F0502020204030204" pitchFamily="34" charset="0"/>
                <a:cs typeface="Calibri" panose="020F0502020204030204" pitchFamily="34" charset="0"/>
              </a:rPr>
              <a:t>Missing observations were dropped, columns were renamed (Branch), and the dataset’s features were reordered to present in a more readable way</a:t>
            </a:r>
          </a:p>
          <a:p>
            <a:endParaRPr lang="en-US" sz="2000" dirty="0">
              <a:latin typeface="Sitka Display" pitchFamily="2" charset="0"/>
              <a:ea typeface="Calibri" panose="020F0502020204030204" pitchFamily="34" charset="0"/>
              <a:cs typeface="Calibri" panose="020F0502020204030204" pitchFamily="34" charset="0"/>
            </a:endParaRPr>
          </a:p>
          <a:p>
            <a:r>
              <a:rPr lang="en-US" sz="2000" dirty="0">
                <a:latin typeface="Sitka Display" pitchFamily="2" charset="0"/>
                <a:ea typeface="Calibri" panose="020F0502020204030204" pitchFamily="34" charset="0"/>
                <a:cs typeface="Calibri" panose="020F0502020204030204" pitchFamily="34" charset="0"/>
              </a:rPr>
              <a:t>A new sentiment column was added with the help of initial text sentiment analysis using TextBlob</a:t>
            </a:r>
          </a:p>
        </p:txBody>
      </p:sp>
    </p:spTree>
    <p:extLst>
      <p:ext uri="{BB962C8B-B14F-4D97-AF65-F5344CB8AC3E}">
        <p14:creationId xmlns:p14="http://schemas.microsoft.com/office/powerpoint/2010/main" val="3012434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740E8-27B0-55DA-2FCB-6628CE9F8DEA}"/>
              </a:ext>
            </a:extLst>
          </p:cNvPr>
          <p:cNvSpPr>
            <a:spLocks noGrp="1"/>
          </p:cNvSpPr>
          <p:nvPr>
            <p:ph type="title"/>
          </p:nvPr>
        </p:nvSpPr>
        <p:spPr>
          <a:xfrm>
            <a:off x="952500" y="263529"/>
            <a:ext cx="10347960" cy="1450757"/>
          </a:xfrm>
        </p:spPr>
        <p:txBody>
          <a:bodyPr/>
          <a:lstStyle/>
          <a:p>
            <a:r>
              <a:rPr lang="en-US" dirty="0"/>
              <a:t>TextBlob Initial Sentiment Analysis</a:t>
            </a:r>
          </a:p>
        </p:txBody>
      </p:sp>
      <p:sp>
        <p:nvSpPr>
          <p:cNvPr id="3" name="Content Placeholder 2">
            <a:extLst>
              <a:ext uri="{FF2B5EF4-FFF2-40B4-BE49-F238E27FC236}">
                <a16:creationId xmlns:a16="http://schemas.microsoft.com/office/drawing/2014/main" id="{5857324B-102C-3874-1BB9-C1FCD1D9C2EE}"/>
              </a:ext>
            </a:extLst>
          </p:cNvPr>
          <p:cNvSpPr>
            <a:spLocks noGrp="1"/>
          </p:cNvSpPr>
          <p:nvPr>
            <p:ph idx="1"/>
          </p:nvPr>
        </p:nvSpPr>
        <p:spPr>
          <a:xfrm>
            <a:off x="952500" y="2108201"/>
            <a:ext cx="10347960" cy="1911457"/>
          </a:xfrm>
        </p:spPr>
        <p:txBody>
          <a:bodyPr>
            <a:normAutofit/>
          </a:bodyPr>
          <a:lstStyle/>
          <a:p>
            <a:r>
              <a:rPr lang="en-US" sz="2000" dirty="0">
                <a:latin typeface="Sitka Display" pitchFamily="2" charset="0"/>
                <a:ea typeface="Calibri" panose="020F0502020204030204" pitchFamily="34" charset="0"/>
                <a:cs typeface="Calibri" panose="020F0502020204030204" pitchFamily="34" charset="0"/>
              </a:rPr>
              <a:t>Using </a:t>
            </a:r>
            <a:r>
              <a:rPr lang="en-US" sz="2000" dirty="0" err="1">
                <a:latin typeface="Sitka Display" pitchFamily="2" charset="0"/>
                <a:ea typeface="Calibri" panose="020F0502020204030204" pitchFamily="34" charset="0"/>
                <a:cs typeface="Calibri" panose="020F0502020204030204" pitchFamily="34" charset="0"/>
              </a:rPr>
              <a:t>TextBlob’s</a:t>
            </a:r>
            <a:r>
              <a:rPr lang="en-US" sz="2000" dirty="0">
                <a:latin typeface="Sitka Display" pitchFamily="2" charset="0"/>
                <a:ea typeface="Calibri" panose="020F0502020204030204" pitchFamily="34" charset="0"/>
                <a:cs typeface="Calibri" panose="020F0502020204030204" pitchFamily="34" charset="0"/>
              </a:rPr>
              <a:t> sentiment polarity metric, new sentiment classes were made</a:t>
            </a:r>
          </a:p>
          <a:p>
            <a:endParaRPr lang="en-US" sz="2000" dirty="0">
              <a:latin typeface="Sitka Display" pitchFamily="2" charset="0"/>
              <a:ea typeface="Calibri" panose="020F0502020204030204" pitchFamily="34" charset="0"/>
              <a:cs typeface="Calibri" panose="020F0502020204030204" pitchFamily="34" charset="0"/>
            </a:endParaRPr>
          </a:p>
          <a:p>
            <a:r>
              <a:rPr lang="en-US" sz="2000" dirty="0">
                <a:latin typeface="Sitka Display" pitchFamily="2" charset="0"/>
                <a:ea typeface="Calibri" panose="020F0502020204030204" pitchFamily="34" charset="0"/>
                <a:cs typeface="Calibri" panose="020F0502020204030204" pitchFamily="34" charset="0"/>
              </a:rPr>
              <a:t>The data was split into three sets (one for each Disneyland branch) and each was tested for predictive accuracy regarding the comparison between original sentiment classes and new ones</a:t>
            </a:r>
          </a:p>
        </p:txBody>
      </p:sp>
      <p:pic>
        <p:nvPicPr>
          <p:cNvPr id="11" name="Picture 10">
            <a:extLst>
              <a:ext uri="{FF2B5EF4-FFF2-40B4-BE49-F238E27FC236}">
                <a16:creationId xmlns:a16="http://schemas.microsoft.com/office/drawing/2014/main" id="{BD06D54B-B13D-5137-DC36-82E9E73F3BF6}"/>
              </a:ext>
            </a:extLst>
          </p:cNvPr>
          <p:cNvPicPr>
            <a:picLocks noChangeAspect="1"/>
          </p:cNvPicPr>
          <p:nvPr/>
        </p:nvPicPr>
        <p:blipFill>
          <a:blip r:embed="rId2"/>
          <a:stretch>
            <a:fillRect/>
          </a:stretch>
        </p:blipFill>
        <p:spPr>
          <a:xfrm>
            <a:off x="0" y="4064311"/>
            <a:ext cx="3886742" cy="2305372"/>
          </a:xfrm>
          <a:prstGeom prst="rect">
            <a:avLst/>
          </a:prstGeom>
        </p:spPr>
      </p:pic>
      <p:pic>
        <p:nvPicPr>
          <p:cNvPr id="13" name="Picture 12">
            <a:extLst>
              <a:ext uri="{FF2B5EF4-FFF2-40B4-BE49-F238E27FC236}">
                <a16:creationId xmlns:a16="http://schemas.microsoft.com/office/drawing/2014/main" id="{A0784F29-1DBC-4AF1-1838-73B406AB30C9}"/>
              </a:ext>
            </a:extLst>
          </p:cNvPr>
          <p:cNvPicPr>
            <a:picLocks noChangeAspect="1"/>
          </p:cNvPicPr>
          <p:nvPr/>
        </p:nvPicPr>
        <p:blipFill>
          <a:blip r:embed="rId3"/>
          <a:stretch>
            <a:fillRect/>
          </a:stretch>
        </p:blipFill>
        <p:spPr>
          <a:xfrm>
            <a:off x="4114523" y="4064311"/>
            <a:ext cx="3962953" cy="2267266"/>
          </a:xfrm>
          <a:prstGeom prst="rect">
            <a:avLst/>
          </a:prstGeom>
        </p:spPr>
      </p:pic>
      <p:pic>
        <p:nvPicPr>
          <p:cNvPr id="15" name="Picture 14">
            <a:extLst>
              <a:ext uri="{FF2B5EF4-FFF2-40B4-BE49-F238E27FC236}">
                <a16:creationId xmlns:a16="http://schemas.microsoft.com/office/drawing/2014/main" id="{7729EF56-2E5D-AF13-48C2-4C4EBCEDADAD}"/>
              </a:ext>
            </a:extLst>
          </p:cNvPr>
          <p:cNvPicPr>
            <a:picLocks noChangeAspect="1"/>
          </p:cNvPicPr>
          <p:nvPr/>
        </p:nvPicPr>
        <p:blipFill>
          <a:blip r:embed="rId4"/>
          <a:stretch>
            <a:fillRect/>
          </a:stretch>
        </p:blipFill>
        <p:spPr>
          <a:xfrm>
            <a:off x="8276679" y="4064311"/>
            <a:ext cx="3915321" cy="2305372"/>
          </a:xfrm>
          <a:prstGeom prst="rect">
            <a:avLst/>
          </a:prstGeom>
        </p:spPr>
      </p:pic>
    </p:spTree>
    <p:extLst>
      <p:ext uri="{BB962C8B-B14F-4D97-AF65-F5344CB8AC3E}">
        <p14:creationId xmlns:p14="http://schemas.microsoft.com/office/powerpoint/2010/main" val="2724309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4D76-62BF-800A-A905-393A82A0EAD0}"/>
              </a:ext>
            </a:extLst>
          </p:cNvPr>
          <p:cNvSpPr>
            <a:spLocks noGrp="1"/>
          </p:cNvSpPr>
          <p:nvPr>
            <p:ph type="title"/>
          </p:nvPr>
        </p:nvSpPr>
        <p:spPr/>
        <p:txBody>
          <a:bodyPr/>
          <a:lstStyle/>
          <a:p>
            <a:r>
              <a:rPr lang="en-US" dirty="0"/>
              <a:t>Textual Preprocessing</a:t>
            </a:r>
          </a:p>
        </p:txBody>
      </p:sp>
      <p:sp>
        <p:nvSpPr>
          <p:cNvPr id="3" name="Content Placeholder 2">
            <a:extLst>
              <a:ext uri="{FF2B5EF4-FFF2-40B4-BE49-F238E27FC236}">
                <a16:creationId xmlns:a16="http://schemas.microsoft.com/office/drawing/2014/main" id="{EF50D479-F4F9-C147-8091-D50EFFC56D1B}"/>
              </a:ext>
            </a:extLst>
          </p:cNvPr>
          <p:cNvSpPr>
            <a:spLocks noGrp="1"/>
          </p:cNvSpPr>
          <p:nvPr>
            <p:ph idx="1"/>
          </p:nvPr>
        </p:nvSpPr>
        <p:spPr/>
        <p:txBody>
          <a:bodyPr>
            <a:normAutofit/>
          </a:bodyPr>
          <a:lstStyle/>
          <a:p>
            <a:r>
              <a:rPr lang="en-US" sz="2000" dirty="0">
                <a:latin typeface="Sitka Display" pitchFamily="2" charset="0"/>
                <a:ea typeface="Calibri" panose="020F0502020204030204" pitchFamily="34" charset="0"/>
                <a:cs typeface="Calibri" panose="020F0502020204030204" pitchFamily="34" charset="0"/>
              </a:rPr>
              <a:t>The review text was normalized with the conversion of the letters to lowercase, and special characters, punctuation, </a:t>
            </a:r>
            <a:r>
              <a:rPr lang="en-US" sz="2000" dirty="0" err="1">
                <a:latin typeface="Sitka Display" pitchFamily="2" charset="0"/>
                <a:ea typeface="Calibri" panose="020F0502020204030204" pitchFamily="34" charset="0"/>
                <a:cs typeface="Calibri" panose="020F0502020204030204" pitchFamily="34" charset="0"/>
              </a:rPr>
              <a:t>stopwords</a:t>
            </a:r>
            <a:r>
              <a:rPr lang="en-US" sz="2000" dirty="0">
                <a:latin typeface="Sitka Display" pitchFamily="2" charset="0"/>
                <a:ea typeface="Calibri" panose="020F0502020204030204" pitchFamily="34" charset="0"/>
                <a:cs typeface="Calibri" panose="020F0502020204030204" pitchFamily="34" charset="0"/>
              </a:rPr>
              <a:t> and unnecessary prefixes/suffixes were deleted</a:t>
            </a:r>
          </a:p>
          <a:p>
            <a:endParaRPr lang="en-US" sz="2000" dirty="0">
              <a:latin typeface="Sitka Display" pitchFamily="2" charset="0"/>
              <a:ea typeface="Calibri" panose="020F0502020204030204" pitchFamily="34" charset="0"/>
              <a:cs typeface="Calibri" panose="020F0502020204030204" pitchFamily="34" charset="0"/>
            </a:endParaRPr>
          </a:p>
          <a:p>
            <a:r>
              <a:rPr lang="en-US" sz="2000" dirty="0">
                <a:latin typeface="Sitka Display" pitchFamily="2" charset="0"/>
                <a:ea typeface="Calibri" panose="020F0502020204030204" pitchFamily="34" charset="0"/>
                <a:cs typeface="Calibri" panose="020F0502020204030204" pitchFamily="34" charset="0"/>
              </a:rPr>
              <a:t>The Disneyland branch data subsets were split into training and test sets and were then subject to TF-IDF vectorization (turns the reviews into numerical values indicative of an aggregate of a word's importance relative to the entire review)</a:t>
            </a:r>
          </a:p>
        </p:txBody>
      </p:sp>
    </p:spTree>
    <p:extLst>
      <p:ext uri="{BB962C8B-B14F-4D97-AF65-F5344CB8AC3E}">
        <p14:creationId xmlns:p14="http://schemas.microsoft.com/office/powerpoint/2010/main" val="4252155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483E-2477-AB20-E500-6689CFD6A7D1}"/>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60F9BFFF-D4D5-47DD-6FB7-0D651306BBD7}"/>
              </a:ext>
            </a:extLst>
          </p:cNvPr>
          <p:cNvSpPr>
            <a:spLocks noGrp="1"/>
          </p:cNvSpPr>
          <p:nvPr>
            <p:ph idx="1"/>
          </p:nvPr>
        </p:nvSpPr>
        <p:spPr>
          <a:xfrm>
            <a:off x="827314" y="2108201"/>
            <a:ext cx="10551886" cy="3760891"/>
          </a:xfrm>
        </p:spPr>
        <p:txBody>
          <a:bodyPr>
            <a:normAutofit/>
          </a:bodyPr>
          <a:lstStyle/>
          <a:p>
            <a:r>
              <a:rPr lang="en-US" sz="2000" dirty="0">
                <a:latin typeface="Sitka Display" pitchFamily="2" charset="0"/>
              </a:rPr>
              <a:t>Model 1: Logistic Regression (simple model to address class imbalance)</a:t>
            </a:r>
          </a:p>
          <a:p>
            <a:endParaRPr lang="en-US" sz="2000" dirty="0">
              <a:latin typeface="Sitka Display" pitchFamily="2" charset="0"/>
            </a:endParaRPr>
          </a:p>
          <a:p>
            <a:r>
              <a:rPr lang="en-US" sz="2000" dirty="0">
                <a:latin typeface="Sitka Display" pitchFamily="2" charset="0"/>
              </a:rPr>
              <a:t>Model 2: Naïve Bayes (simple model with cross-validation)</a:t>
            </a:r>
          </a:p>
          <a:p>
            <a:endParaRPr lang="en-US" sz="2000" dirty="0">
              <a:latin typeface="Sitka Display" pitchFamily="2" charset="0"/>
            </a:endParaRPr>
          </a:p>
          <a:p>
            <a:r>
              <a:rPr lang="en-US" sz="2000" dirty="0">
                <a:latin typeface="Sitka Display" pitchFamily="2" charset="0"/>
              </a:rPr>
              <a:t>Model 3: Random Forest Classifier (complex ensemble model with large computational needs)</a:t>
            </a:r>
          </a:p>
          <a:p>
            <a:endParaRPr lang="en-US" sz="2000" dirty="0">
              <a:latin typeface="Sitka Display" pitchFamily="2" charset="0"/>
            </a:endParaRPr>
          </a:p>
          <a:p>
            <a:r>
              <a:rPr lang="en-US" sz="2000" dirty="0">
                <a:latin typeface="Sitka Display" pitchFamily="2" charset="0"/>
              </a:rPr>
              <a:t>Model 4: Extreme Gradient Boosting Classifier (complex ensemble model with built-in normalization)</a:t>
            </a:r>
          </a:p>
        </p:txBody>
      </p:sp>
    </p:spTree>
    <p:extLst>
      <p:ext uri="{BB962C8B-B14F-4D97-AF65-F5344CB8AC3E}">
        <p14:creationId xmlns:p14="http://schemas.microsoft.com/office/powerpoint/2010/main" val="292270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F822-F945-B7ED-4909-DAC854EBB318}"/>
              </a:ext>
            </a:extLst>
          </p:cNvPr>
          <p:cNvSpPr>
            <a:spLocks noGrp="1"/>
          </p:cNvSpPr>
          <p:nvPr>
            <p:ph type="title"/>
          </p:nvPr>
        </p:nvSpPr>
        <p:spPr/>
        <p:txBody>
          <a:bodyPr/>
          <a:lstStyle/>
          <a:p>
            <a:r>
              <a:rPr lang="en-US" dirty="0"/>
              <a:t>Logistic Regression</a:t>
            </a:r>
          </a:p>
        </p:txBody>
      </p:sp>
      <p:pic>
        <p:nvPicPr>
          <p:cNvPr id="10" name="Picture 9">
            <a:extLst>
              <a:ext uri="{FF2B5EF4-FFF2-40B4-BE49-F238E27FC236}">
                <a16:creationId xmlns:a16="http://schemas.microsoft.com/office/drawing/2014/main" id="{60A375D7-0AA0-0952-A962-30401DD5B707}"/>
              </a:ext>
            </a:extLst>
          </p:cNvPr>
          <p:cNvPicPr>
            <a:picLocks noChangeAspect="1"/>
          </p:cNvPicPr>
          <p:nvPr/>
        </p:nvPicPr>
        <p:blipFill>
          <a:blip r:embed="rId2"/>
          <a:stretch>
            <a:fillRect/>
          </a:stretch>
        </p:blipFill>
        <p:spPr>
          <a:xfrm>
            <a:off x="52126" y="2699658"/>
            <a:ext cx="4072358" cy="3681412"/>
          </a:xfrm>
          <a:prstGeom prst="rect">
            <a:avLst/>
          </a:prstGeom>
        </p:spPr>
      </p:pic>
      <p:pic>
        <p:nvPicPr>
          <p:cNvPr id="11" name="Picture 10">
            <a:extLst>
              <a:ext uri="{FF2B5EF4-FFF2-40B4-BE49-F238E27FC236}">
                <a16:creationId xmlns:a16="http://schemas.microsoft.com/office/drawing/2014/main" id="{B3A9F484-1776-C3D7-DBD1-E855FA6DFAB7}"/>
              </a:ext>
            </a:extLst>
          </p:cNvPr>
          <p:cNvPicPr>
            <a:picLocks noChangeAspect="1"/>
          </p:cNvPicPr>
          <p:nvPr/>
        </p:nvPicPr>
        <p:blipFill>
          <a:blip r:embed="rId3"/>
          <a:stretch>
            <a:fillRect/>
          </a:stretch>
        </p:blipFill>
        <p:spPr>
          <a:xfrm>
            <a:off x="4124484" y="2699658"/>
            <a:ext cx="4020232" cy="3681412"/>
          </a:xfrm>
          <a:prstGeom prst="rect">
            <a:avLst/>
          </a:prstGeom>
        </p:spPr>
      </p:pic>
      <p:pic>
        <p:nvPicPr>
          <p:cNvPr id="12" name="Picture 11">
            <a:extLst>
              <a:ext uri="{FF2B5EF4-FFF2-40B4-BE49-F238E27FC236}">
                <a16:creationId xmlns:a16="http://schemas.microsoft.com/office/drawing/2014/main" id="{BF61CBAD-4B49-8124-A419-B2C9E4FAFCCD}"/>
              </a:ext>
            </a:extLst>
          </p:cNvPr>
          <p:cNvPicPr>
            <a:picLocks noChangeAspect="1"/>
          </p:cNvPicPr>
          <p:nvPr/>
        </p:nvPicPr>
        <p:blipFill>
          <a:blip r:embed="rId4"/>
          <a:stretch>
            <a:fillRect/>
          </a:stretch>
        </p:blipFill>
        <p:spPr>
          <a:xfrm>
            <a:off x="8144716" y="2699658"/>
            <a:ext cx="4020232" cy="3681412"/>
          </a:xfrm>
          <a:prstGeom prst="rect">
            <a:avLst/>
          </a:prstGeom>
        </p:spPr>
      </p:pic>
      <p:sp>
        <p:nvSpPr>
          <p:cNvPr id="13" name="TextBox 12">
            <a:extLst>
              <a:ext uri="{FF2B5EF4-FFF2-40B4-BE49-F238E27FC236}">
                <a16:creationId xmlns:a16="http://schemas.microsoft.com/office/drawing/2014/main" id="{B9DBECAF-F348-C95F-AD73-37B1145BE515}"/>
              </a:ext>
            </a:extLst>
          </p:cNvPr>
          <p:cNvSpPr txBox="1"/>
          <p:nvPr/>
        </p:nvSpPr>
        <p:spPr>
          <a:xfrm>
            <a:off x="52126" y="2162629"/>
            <a:ext cx="12087748" cy="400110"/>
          </a:xfrm>
          <a:prstGeom prst="rect">
            <a:avLst/>
          </a:prstGeom>
          <a:noFill/>
        </p:spPr>
        <p:txBody>
          <a:bodyPr wrap="square" rtlCol="0">
            <a:spAutoFit/>
          </a:bodyPr>
          <a:lstStyle/>
          <a:p>
            <a:r>
              <a:rPr lang="en-US" sz="2000" dirty="0">
                <a:solidFill>
                  <a:srgbClr val="000000"/>
                </a:solidFill>
                <a:latin typeface="Sitka Display" pitchFamily="2" charset="0"/>
              </a:rPr>
              <a:t>            </a:t>
            </a:r>
            <a:r>
              <a:rPr lang="en-US" sz="2000" b="0" i="0" dirty="0">
                <a:solidFill>
                  <a:srgbClr val="000000"/>
                </a:solidFill>
                <a:effectLst/>
                <a:latin typeface="Sitka Display" pitchFamily="2" charset="0"/>
              </a:rPr>
              <a:t>California: 58.78% accuracy 	      	     Paris: 56.28% accuracy 	        	        Hong Kong: 52.79% accuracy</a:t>
            </a:r>
            <a:endParaRPr lang="en-US" sz="2000" dirty="0">
              <a:latin typeface="Sitka Display" pitchFamily="2" charset="0"/>
            </a:endParaRPr>
          </a:p>
        </p:txBody>
      </p:sp>
    </p:spTree>
    <p:extLst>
      <p:ext uri="{BB962C8B-B14F-4D97-AF65-F5344CB8AC3E}">
        <p14:creationId xmlns:p14="http://schemas.microsoft.com/office/powerpoint/2010/main" val="1278059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7B426-5003-E42F-1FD4-A8828B922CF0}"/>
              </a:ext>
            </a:extLst>
          </p:cNvPr>
          <p:cNvSpPr>
            <a:spLocks noGrp="1"/>
          </p:cNvSpPr>
          <p:nvPr>
            <p:ph type="title"/>
          </p:nvPr>
        </p:nvSpPr>
        <p:spPr/>
        <p:txBody>
          <a:bodyPr/>
          <a:lstStyle/>
          <a:p>
            <a:r>
              <a:rPr lang="en-US" dirty="0"/>
              <a:t>Naïve Bayes</a:t>
            </a:r>
          </a:p>
        </p:txBody>
      </p:sp>
      <p:sp>
        <p:nvSpPr>
          <p:cNvPr id="4" name="TextBox 3">
            <a:extLst>
              <a:ext uri="{FF2B5EF4-FFF2-40B4-BE49-F238E27FC236}">
                <a16:creationId xmlns:a16="http://schemas.microsoft.com/office/drawing/2014/main" id="{03340E1D-9BB8-ED91-54D3-5F12BB3AC822}"/>
              </a:ext>
            </a:extLst>
          </p:cNvPr>
          <p:cNvSpPr txBox="1"/>
          <p:nvPr/>
        </p:nvSpPr>
        <p:spPr>
          <a:xfrm>
            <a:off x="52126" y="2162629"/>
            <a:ext cx="12087748" cy="400110"/>
          </a:xfrm>
          <a:prstGeom prst="rect">
            <a:avLst/>
          </a:prstGeom>
          <a:noFill/>
        </p:spPr>
        <p:txBody>
          <a:bodyPr wrap="square" rtlCol="0">
            <a:spAutoFit/>
          </a:bodyPr>
          <a:lstStyle/>
          <a:p>
            <a:r>
              <a:rPr lang="en-US" sz="2000" dirty="0">
                <a:solidFill>
                  <a:srgbClr val="000000"/>
                </a:solidFill>
                <a:latin typeface="Sitka Display" pitchFamily="2" charset="0"/>
              </a:rPr>
              <a:t>            </a:t>
            </a:r>
            <a:r>
              <a:rPr lang="en-US" sz="2000" b="0" i="0" dirty="0">
                <a:solidFill>
                  <a:srgbClr val="000000"/>
                </a:solidFill>
                <a:effectLst/>
                <a:latin typeface="Sitka Display" pitchFamily="2" charset="0"/>
              </a:rPr>
              <a:t>California: 65.53% accuracy 	      	     Paris: 53.96% accuracy 	        	        Hong Kong: 51.37% accuracy</a:t>
            </a:r>
            <a:endParaRPr lang="en-US" sz="2000" dirty="0">
              <a:latin typeface="Sitka Display" pitchFamily="2" charset="0"/>
            </a:endParaRPr>
          </a:p>
        </p:txBody>
      </p:sp>
      <p:pic>
        <p:nvPicPr>
          <p:cNvPr id="5" name="Picture 4">
            <a:extLst>
              <a:ext uri="{FF2B5EF4-FFF2-40B4-BE49-F238E27FC236}">
                <a16:creationId xmlns:a16="http://schemas.microsoft.com/office/drawing/2014/main" id="{1F9626CC-4463-0F3B-094B-1BB6E17C6DD3}"/>
              </a:ext>
            </a:extLst>
          </p:cNvPr>
          <p:cNvPicPr>
            <a:picLocks noChangeAspect="1"/>
          </p:cNvPicPr>
          <p:nvPr/>
        </p:nvPicPr>
        <p:blipFill>
          <a:blip r:embed="rId2"/>
          <a:stretch>
            <a:fillRect/>
          </a:stretch>
        </p:blipFill>
        <p:spPr>
          <a:xfrm>
            <a:off x="52126" y="2712195"/>
            <a:ext cx="4072358" cy="3681412"/>
          </a:xfrm>
          <a:prstGeom prst="rect">
            <a:avLst/>
          </a:prstGeom>
        </p:spPr>
      </p:pic>
      <p:pic>
        <p:nvPicPr>
          <p:cNvPr id="7" name="Picture 6">
            <a:extLst>
              <a:ext uri="{FF2B5EF4-FFF2-40B4-BE49-F238E27FC236}">
                <a16:creationId xmlns:a16="http://schemas.microsoft.com/office/drawing/2014/main" id="{76EC737A-DB7D-2651-5DE5-1E5BE98D3079}"/>
              </a:ext>
            </a:extLst>
          </p:cNvPr>
          <p:cNvPicPr>
            <a:picLocks noChangeAspect="1"/>
          </p:cNvPicPr>
          <p:nvPr/>
        </p:nvPicPr>
        <p:blipFill>
          <a:blip r:embed="rId3"/>
          <a:stretch>
            <a:fillRect/>
          </a:stretch>
        </p:blipFill>
        <p:spPr>
          <a:xfrm>
            <a:off x="4124484" y="2712195"/>
            <a:ext cx="4020232" cy="3681412"/>
          </a:xfrm>
          <a:prstGeom prst="rect">
            <a:avLst/>
          </a:prstGeom>
        </p:spPr>
      </p:pic>
      <p:pic>
        <p:nvPicPr>
          <p:cNvPr id="8" name="Picture 7">
            <a:extLst>
              <a:ext uri="{FF2B5EF4-FFF2-40B4-BE49-F238E27FC236}">
                <a16:creationId xmlns:a16="http://schemas.microsoft.com/office/drawing/2014/main" id="{75B8690A-AE3E-0D62-5EFD-E1FD6A6F2D8C}"/>
              </a:ext>
            </a:extLst>
          </p:cNvPr>
          <p:cNvPicPr>
            <a:picLocks noChangeAspect="1"/>
          </p:cNvPicPr>
          <p:nvPr/>
        </p:nvPicPr>
        <p:blipFill>
          <a:blip r:embed="rId4"/>
          <a:stretch>
            <a:fillRect/>
          </a:stretch>
        </p:blipFill>
        <p:spPr>
          <a:xfrm>
            <a:off x="8144717" y="2712195"/>
            <a:ext cx="4020232" cy="3681412"/>
          </a:xfrm>
          <a:prstGeom prst="rect">
            <a:avLst/>
          </a:prstGeom>
        </p:spPr>
      </p:pic>
    </p:spTree>
    <p:extLst>
      <p:ext uri="{BB962C8B-B14F-4D97-AF65-F5344CB8AC3E}">
        <p14:creationId xmlns:p14="http://schemas.microsoft.com/office/powerpoint/2010/main" val="2109055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0CEF-1D9E-3BCC-5DC8-AB8CA16F0DB9}"/>
              </a:ext>
            </a:extLst>
          </p:cNvPr>
          <p:cNvSpPr>
            <a:spLocks noGrp="1"/>
          </p:cNvSpPr>
          <p:nvPr>
            <p:ph type="title"/>
          </p:nvPr>
        </p:nvSpPr>
        <p:spPr/>
        <p:txBody>
          <a:bodyPr/>
          <a:lstStyle/>
          <a:p>
            <a:r>
              <a:rPr lang="en-US" dirty="0"/>
              <a:t>Random Forest</a:t>
            </a:r>
          </a:p>
        </p:txBody>
      </p:sp>
      <p:sp>
        <p:nvSpPr>
          <p:cNvPr id="4" name="TextBox 3">
            <a:extLst>
              <a:ext uri="{FF2B5EF4-FFF2-40B4-BE49-F238E27FC236}">
                <a16:creationId xmlns:a16="http://schemas.microsoft.com/office/drawing/2014/main" id="{EA49E884-33EF-948D-D969-DC694E385519}"/>
              </a:ext>
            </a:extLst>
          </p:cNvPr>
          <p:cNvSpPr txBox="1"/>
          <p:nvPr/>
        </p:nvSpPr>
        <p:spPr>
          <a:xfrm>
            <a:off x="52126" y="2162629"/>
            <a:ext cx="12087748" cy="400110"/>
          </a:xfrm>
          <a:prstGeom prst="rect">
            <a:avLst/>
          </a:prstGeom>
          <a:noFill/>
        </p:spPr>
        <p:txBody>
          <a:bodyPr wrap="square" rtlCol="0">
            <a:spAutoFit/>
          </a:bodyPr>
          <a:lstStyle/>
          <a:p>
            <a:r>
              <a:rPr lang="en-US" sz="2000" dirty="0">
                <a:solidFill>
                  <a:srgbClr val="000000"/>
                </a:solidFill>
                <a:latin typeface="Sitka Display" pitchFamily="2" charset="0"/>
              </a:rPr>
              <a:t>            </a:t>
            </a:r>
            <a:r>
              <a:rPr lang="en-US" sz="2000" b="0" i="0" dirty="0">
                <a:solidFill>
                  <a:srgbClr val="000000"/>
                </a:solidFill>
                <a:effectLst/>
                <a:latin typeface="Sitka Display" pitchFamily="2" charset="0"/>
              </a:rPr>
              <a:t>California: 65.31% accuracy 	      	     Paris: 49.55% accuracy 	        	        Hong Kong: 52.08% accuracy</a:t>
            </a:r>
            <a:endParaRPr lang="en-US" sz="2000" dirty="0">
              <a:latin typeface="Sitka Display" pitchFamily="2" charset="0"/>
            </a:endParaRPr>
          </a:p>
        </p:txBody>
      </p:sp>
      <p:pic>
        <p:nvPicPr>
          <p:cNvPr id="6" name="Picture 5">
            <a:extLst>
              <a:ext uri="{FF2B5EF4-FFF2-40B4-BE49-F238E27FC236}">
                <a16:creationId xmlns:a16="http://schemas.microsoft.com/office/drawing/2014/main" id="{538FF1A4-9C82-77D8-F666-9C4282D3748A}"/>
              </a:ext>
            </a:extLst>
          </p:cNvPr>
          <p:cNvPicPr>
            <a:picLocks noChangeAspect="1"/>
          </p:cNvPicPr>
          <p:nvPr/>
        </p:nvPicPr>
        <p:blipFill>
          <a:blip r:embed="rId2"/>
          <a:stretch>
            <a:fillRect/>
          </a:stretch>
        </p:blipFill>
        <p:spPr>
          <a:xfrm>
            <a:off x="58057" y="2712082"/>
            <a:ext cx="4072482" cy="3681524"/>
          </a:xfrm>
          <a:prstGeom prst="rect">
            <a:avLst/>
          </a:prstGeom>
        </p:spPr>
      </p:pic>
      <p:pic>
        <p:nvPicPr>
          <p:cNvPr id="7" name="Picture 6">
            <a:extLst>
              <a:ext uri="{FF2B5EF4-FFF2-40B4-BE49-F238E27FC236}">
                <a16:creationId xmlns:a16="http://schemas.microsoft.com/office/drawing/2014/main" id="{1E149239-EFC1-1131-04BD-3E118867DD96}"/>
              </a:ext>
            </a:extLst>
          </p:cNvPr>
          <p:cNvPicPr>
            <a:picLocks noChangeAspect="1"/>
          </p:cNvPicPr>
          <p:nvPr/>
        </p:nvPicPr>
        <p:blipFill>
          <a:blip r:embed="rId3"/>
          <a:stretch>
            <a:fillRect/>
          </a:stretch>
        </p:blipFill>
        <p:spPr>
          <a:xfrm>
            <a:off x="4078412" y="2712082"/>
            <a:ext cx="4072482" cy="3681524"/>
          </a:xfrm>
          <a:prstGeom prst="rect">
            <a:avLst/>
          </a:prstGeom>
        </p:spPr>
      </p:pic>
      <p:pic>
        <p:nvPicPr>
          <p:cNvPr id="8" name="Picture 7">
            <a:extLst>
              <a:ext uri="{FF2B5EF4-FFF2-40B4-BE49-F238E27FC236}">
                <a16:creationId xmlns:a16="http://schemas.microsoft.com/office/drawing/2014/main" id="{FD6D7F09-3B4D-F46D-F1DB-7D9C4DE8AA74}"/>
              </a:ext>
            </a:extLst>
          </p:cNvPr>
          <p:cNvPicPr>
            <a:picLocks noChangeAspect="1"/>
          </p:cNvPicPr>
          <p:nvPr/>
        </p:nvPicPr>
        <p:blipFill>
          <a:blip r:embed="rId4"/>
          <a:stretch>
            <a:fillRect/>
          </a:stretch>
        </p:blipFill>
        <p:spPr>
          <a:xfrm>
            <a:off x="8150894" y="2712082"/>
            <a:ext cx="4020355" cy="3681524"/>
          </a:xfrm>
          <a:prstGeom prst="rect">
            <a:avLst/>
          </a:prstGeom>
        </p:spPr>
      </p:pic>
    </p:spTree>
    <p:extLst>
      <p:ext uri="{BB962C8B-B14F-4D97-AF65-F5344CB8AC3E}">
        <p14:creationId xmlns:p14="http://schemas.microsoft.com/office/powerpoint/2010/main" val="2926023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AB42-83D7-2A78-70A1-B42069DBF340}"/>
              </a:ext>
            </a:extLst>
          </p:cNvPr>
          <p:cNvSpPr>
            <a:spLocks noGrp="1"/>
          </p:cNvSpPr>
          <p:nvPr>
            <p:ph type="title"/>
          </p:nvPr>
        </p:nvSpPr>
        <p:spPr/>
        <p:txBody>
          <a:bodyPr/>
          <a:lstStyle/>
          <a:p>
            <a:r>
              <a:rPr lang="en-US" dirty="0"/>
              <a:t>Extreme Gradient Boosting (XGB)</a:t>
            </a:r>
          </a:p>
        </p:txBody>
      </p:sp>
      <p:sp>
        <p:nvSpPr>
          <p:cNvPr id="4" name="TextBox 3">
            <a:extLst>
              <a:ext uri="{FF2B5EF4-FFF2-40B4-BE49-F238E27FC236}">
                <a16:creationId xmlns:a16="http://schemas.microsoft.com/office/drawing/2014/main" id="{5771F6C6-7486-DD22-24C6-3BAA913FA6F9}"/>
              </a:ext>
            </a:extLst>
          </p:cNvPr>
          <p:cNvSpPr txBox="1"/>
          <p:nvPr/>
        </p:nvSpPr>
        <p:spPr>
          <a:xfrm>
            <a:off x="52126" y="2162629"/>
            <a:ext cx="12087748" cy="400110"/>
          </a:xfrm>
          <a:prstGeom prst="rect">
            <a:avLst/>
          </a:prstGeom>
          <a:noFill/>
        </p:spPr>
        <p:txBody>
          <a:bodyPr wrap="square" rtlCol="0">
            <a:spAutoFit/>
          </a:bodyPr>
          <a:lstStyle/>
          <a:p>
            <a:r>
              <a:rPr lang="en-US" sz="2000" dirty="0">
                <a:solidFill>
                  <a:srgbClr val="000000"/>
                </a:solidFill>
                <a:latin typeface="Sitka Display" pitchFamily="2" charset="0"/>
              </a:rPr>
              <a:t>            </a:t>
            </a:r>
            <a:r>
              <a:rPr lang="en-US" sz="2000" b="0" i="0" dirty="0">
                <a:solidFill>
                  <a:srgbClr val="000000"/>
                </a:solidFill>
                <a:effectLst/>
                <a:latin typeface="Sitka Display" pitchFamily="2" charset="0"/>
              </a:rPr>
              <a:t>California: 66.03% accuracy 	      	     Paris: 53.41% accuracy 	        	        Hong Kong: 51.42% accuracy</a:t>
            </a:r>
            <a:endParaRPr lang="en-US" sz="2000" dirty="0">
              <a:latin typeface="Sitka Display" pitchFamily="2" charset="0"/>
            </a:endParaRPr>
          </a:p>
        </p:txBody>
      </p:sp>
      <p:pic>
        <p:nvPicPr>
          <p:cNvPr id="6" name="Picture 5">
            <a:extLst>
              <a:ext uri="{FF2B5EF4-FFF2-40B4-BE49-F238E27FC236}">
                <a16:creationId xmlns:a16="http://schemas.microsoft.com/office/drawing/2014/main" id="{6B1E73F0-E09D-7F55-FC79-5F4E69B196D2}"/>
              </a:ext>
            </a:extLst>
          </p:cNvPr>
          <p:cNvPicPr>
            <a:picLocks noChangeAspect="1"/>
          </p:cNvPicPr>
          <p:nvPr/>
        </p:nvPicPr>
        <p:blipFill>
          <a:blip r:embed="rId2"/>
          <a:stretch>
            <a:fillRect/>
          </a:stretch>
        </p:blipFill>
        <p:spPr>
          <a:xfrm>
            <a:off x="52126" y="2722396"/>
            <a:ext cx="4072358" cy="3681412"/>
          </a:xfrm>
          <a:prstGeom prst="rect">
            <a:avLst/>
          </a:prstGeom>
        </p:spPr>
      </p:pic>
      <p:pic>
        <p:nvPicPr>
          <p:cNvPr id="7" name="Picture 6">
            <a:extLst>
              <a:ext uri="{FF2B5EF4-FFF2-40B4-BE49-F238E27FC236}">
                <a16:creationId xmlns:a16="http://schemas.microsoft.com/office/drawing/2014/main" id="{FB2D21BF-B3F0-0BF2-F375-A608D4754C4B}"/>
              </a:ext>
            </a:extLst>
          </p:cNvPr>
          <p:cNvPicPr>
            <a:picLocks noChangeAspect="1"/>
          </p:cNvPicPr>
          <p:nvPr/>
        </p:nvPicPr>
        <p:blipFill>
          <a:blip r:embed="rId3"/>
          <a:stretch>
            <a:fillRect/>
          </a:stretch>
        </p:blipFill>
        <p:spPr>
          <a:xfrm>
            <a:off x="4124485" y="2722396"/>
            <a:ext cx="4072358" cy="3681412"/>
          </a:xfrm>
          <a:prstGeom prst="rect">
            <a:avLst/>
          </a:prstGeom>
        </p:spPr>
      </p:pic>
      <p:pic>
        <p:nvPicPr>
          <p:cNvPr id="8" name="Picture 7">
            <a:extLst>
              <a:ext uri="{FF2B5EF4-FFF2-40B4-BE49-F238E27FC236}">
                <a16:creationId xmlns:a16="http://schemas.microsoft.com/office/drawing/2014/main" id="{A3BC7A0C-8A44-01F5-75AF-1D047C6664CE}"/>
              </a:ext>
            </a:extLst>
          </p:cNvPr>
          <p:cNvPicPr>
            <a:picLocks noChangeAspect="1"/>
          </p:cNvPicPr>
          <p:nvPr/>
        </p:nvPicPr>
        <p:blipFill>
          <a:blip r:embed="rId4"/>
          <a:stretch>
            <a:fillRect/>
          </a:stretch>
        </p:blipFill>
        <p:spPr>
          <a:xfrm>
            <a:off x="8196843" y="2722396"/>
            <a:ext cx="4009091" cy="3671210"/>
          </a:xfrm>
          <a:prstGeom prst="rect">
            <a:avLst/>
          </a:prstGeom>
        </p:spPr>
      </p:pic>
    </p:spTree>
    <p:extLst>
      <p:ext uri="{BB962C8B-B14F-4D97-AF65-F5344CB8AC3E}">
        <p14:creationId xmlns:p14="http://schemas.microsoft.com/office/powerpoint/2010/main" val="2985894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DC59-A87C-90BD-04DC-BDD8986D3C1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EB7ED34-DBA2-E5B1-647B-819BAE738D8A}"/>
              </a:ext>
            </a:extLst>
          </p:cNvPr>
          <p:cNvSpPr>
            <a:spLocks noGrp="1"/>
          </p:cNvSpPr>
          <p:nvPr>
            <p:ph idx="1"/>
          </p:nvPr>
        </p:nvSpPr>
        <p:spPr/>
        <p:txBody>
          <a:bodyPr>
            <a:normAutofit/>
          </a:bodyPr>
          <a:lstStyle/>
          <a:p>
            <a:r>
              <a:rPr lang="en-US" sz="2000" dirty="0">
                <a:latin typeface="Sitka Display" pitchFamily="2" charset="0"/>
              </a:rPr>
              <a:t>As shown by the accuracy metrics for each Disneyland branch, the Naive Bayes models and the extreme gradient boosting classifier models are the best of the four models. Out of these two, the extreme gradient boosting models exhibit the better-performing classification reports as shown below, so we can declare this predictive model choice the best of the bunch</a:t>
            </a:r>
          </a:p>
        </p:txBody>
      </p:sp>
      <p:grpSp>
        <p:nvGrpSpPr>
          <p:cNvPr id="10" name="Group 9">
            <a:extLst>
              <a:ext uri="{FF2B5EF4-FFF2-40B4-BE49-F238E27FC236}">
                <a16:creationId xmlns:a16="http://schemas.microsoft.com/office/drawing/2014/main" id="{68E3FAD5-4528-9673-48FD-4EDC92ADD845}"/>
              </a:ext>
            </a:extLst>
          </p:cNvPr>
          <p:cNvGrpSpPr/>
          <p:nvPr/>
        </p:nvGrpSpPr>
        <p:grpSpPr>
          <a:xfrm>
            <a:off x="0" y="3685500"/>
            <a:ext cx="12192000" cy="1286054"/>
            <a:chOff x="0" y="3587587"/>
            <a:chExt cx="12192000" cy="1286054"/>
          </a:xfrm>
        </p:grpSpPr>
        <p:pic>
          <p:nvPicPr>
            <p:cNvPr id="5" name="Picture 4">
              <a:extLst>
                <a:ext uri="{FF2B5EF4-FFF2-40B4-BE49-F238E27FC236}">
                  <a16:creationId xmlns:a16="http://schemas.microsoft.com/office/drawing/2014/main" id="{62911A55-588E-D65F-682C-58F79EAEEC31}"/>
                </a:ext>
              </a:extLst>
            </p:cNvPr>
            <p:cNvPicPr>
              <a:picLocks noChangeAspect="1"/>
            </p:cNvPicPr>
            <p:nvPr/>
          </p:nvPicPr>
          <p:blipFill>
            <a:blip r:embed="rId2"/>
            <a:stretch>
              <a:fillRect/>
            </a:stretch>
          </p:blipFill>
          <p:spPr>
            <a:xfrm>
              <a:off x="0" y="3587587"/>
              <a:ext cx="4191585" cy="1286054"/>
            </a:xfrm>
            <a:prstGeom prst="rect">
              <a:avLst/>
            </a:prstGeom>
          </p:spPr>
        </p:pic>
        <p:pic>
          <p:nvPicPr>
            <p:cNvPr id="7" name="Picture 6">
              <a:extLst>
                <a:ext uri="{FF2B5EF4-FFF2-40B4-BE49-F238E27FC236}">
                  <a16:creationId xmlns:a16="http://schemas.microsoft.com/office/drawing/2014/main" id="{54492193-BD67-1916-158D-DB017CE7F3FB}"/>
                </a:ext>
              </a:extLst>
            </p:cNvPr>
            <p:cNvPicPr>
              <a:picLocks noChangeAspect="1"/>
            </p:cNvPicPr>
            <p:nvPr/>
          </p:nvPicPr>
          <p:blipFill>
            <a:blip r:embed="rId3"/>
            <a:stretch>
              <a:fillRect/>
            </a:stretch>
          </p:blipFill>
          <p:spPr>
            <a:xfrm>
              <a:off x="4191585" y="3587587"/>
              <a:ext cx="3886742" cy="1267002"/>
            </a:xfrm>
            <a:prstGeom prst="rect">
              <a:avLst/>
            </a:prstGeom>
          </p:spPr>
        </p:pic>
        <p:pic>
          <p:nvPicPr>
            <p:cNvPr id="9" name="Picture 8">
              <a:extLst>
                <a:ext uri="{FF2B5EF4-FFF2-40B4-BE49-F238E27FC236}">
                  <a16:creationId xmlns:a16="http://schemas.microsoft.com/office/drawing/2014/main" id="{B5F56CE0-8DF3-DBF7-2F59-63C4B648AA0F}"/>
                </a:ext>
              </a:extLst>
            </p:cNvPr>
            <p:cNvPicPr>
              <a:picLocks noChangeAspect="1"/>
            </p:cNvPicPr>
            <p:nvPr/>
          </p:nvPicPr>
          <p:blipFill>
            <a:blip r:embed="rId4"/>
            <a:stretch>
              <a:fillRect/>
            </a:stretch>
          </p:blipFill>
          <p:spPr>
            <a:xfrm>
              <a:off x="8028994" y="3587587"/>
              <a:ext cx="4163006" cy="1286054"/>
            </a:xfrm>
            <a:prstGeom prst="rect">
              <a:avLst/>
            </a:prstGeom>
          </p:spPr>
        </p:pic>
      </p:grpSp>
      <p:grpSp>
        <p:nvGrpSpPr>
          <p:cNvPr id="17" name="Group 16">
            <a:extLst>
              <a:ext uri="{FF2B5EF4-FFF2-40B4-BE49-F238E27FC236}">
                <a16:creationId xmlns:a16="http://schemas.microsoft.com/office/drawing/2014/main" id="{867686AB-8D6A-0A6C-E1F7-83887A9F2D3F}"/>
              </a:ext>
            </a:extLst>
          </p:cNvPr>
          <p:cNvGrpSpPr/>
          <p:nvPr/>
        </p:nvGrpSpPr>
        <p:grpSpPr>
          <a:xfrm>
            <a:off x="0" y="5156974"/>
            <a:ext cx="12192001" cy="1247949"/>
            <a:chOff x="0" y="5156974"/>
            <a:chExt cx="12192001" cy="1247949"/>
          </a:xfrm>
        </p:grpSpPr>
        <p:pic>
          <p:nvPicPr>
            <p:cNvPr id="12" name="Picture 11">
              <a:extLst>
                <a:ext uri="{FF2B5EF4-FFF2-40B4-BE49-F238E27FC236}">
                  <a16:creationId xmlns:a16="http://schemas.microsoft.com/office/drawing/2014/main" id="{15482376-EE3E-B457-596E-6AAF06D2DA28}"/>
                </a:ext>
              </a:extLst>
            </p:cNvPr>
            <p:cNvPicPr>
              <a:picLocks noChangeAspect="1"/>
            </p:cNvPicPr>
            <p:nvPr/>
          </p:nvPicPr>
          <p:blipFill>
            <a:blip r:embed="rId5"/>
            <a:stretch>
              <a:fillRect/>
            </a:stretch>
          </p:blipFill>
          <p:spPr>
            <a:xfrm>
              <a:off x="0" y="5185553"/>
              <a:ext cx="4191585" cy="1219370"/>
            </a:xfrm>
            <a:prstGeom prst="rect">
              <a:avLst/>
            </a:prstGeom>
          </p:spPr>
        </p:pic>
        <p:pic>
          <p:nvPicPr>
            <p:cNvPr id="14" name="Picture 13">
              <a:extLst>
                <a:ext uri="{FF2B5EF4-FFF2-40B4-BE49-F238E27FC236}">
                  <a16:creationId xmlns:a16="http://schemas.microsoft.com/office/drawing/2014/main" id="{22B020D0-13FE-C746-5039-FEB6FA720FDE}"/>
                </a:ext>
              </a:extLst>
            </p:cNvPr>
            <p:cNvPicPr>
              <a:picLocks noChangeAspect="1"/>
            </p:cNvPicPr>
            <p:nvPr/>
          </p:nvPicPr>
          <p:blipFill>
            <a:blip r:embed="rId6"/>
            <a:stretch>
              <a:fillRect/>
            </a:stretch>
          </p:blipFill>
          <p:spPr>
            <a:xfrm>
              <a:off x="4130714" y="5185278"/>
              <a:ext cx="3991532" cy="1209844"/>
            </a:xfrm>
            <a:prstGeom prst="rect">
              <a:avLst/>
            </a:prstGeom>
          </p:spPr>
        </p:pic>
        <p:pic>
          <p:nvPicPr>
            <p:cNvPr id="16" name="Picture 15">
              <a:extLst>
                <a:ext uri="{FF2B5EF4-FFF2-40B4-BE49-F238E27FC236}">
                  <a16:creationId xmlns:a16="http://schemas.microsoft.com/office/drawing/2014/main" id="{23925611-1DC5-EAC2-F8ED-D4E8C472AE21}"/>
                </a:ext>
              </a:extLst>
            </p:cNvPr>
            <p:cNvPicPr>
              <a:picLocks noChangeAspect="1"/>
            </p:cNvPicPr>
            <p:nvPr/>
          </p:nvPicPr>
          <p:blipFill>
            <a:blip r:embed="rId7"/>
            <a:stretch>
              <a:fillRect/>
            </a:stretch>
          </p:blipFill>
          <p:spPr>
            <a:xfrm>
              <a:off x="8028995" y="5156974"/>
              <a:ext cx="4163006" cy="1247949"/>
            </a:xfrm>
            <a:prstGeom prst="rect">
              <a:avLst/>
            </a:prstGeom>
          </p:spPr>
        </p:pic>
      </p:grpSp>
    </p:spTree>
    <p:extLst>
      <p:ext uri="{BB962C8B-B14F-4D97-AF65-F5344CB8AC3E}">
        <p14:creationId xmlns:p14="http://schemas.microsoft.com/office/powerpoint/2010/main" val="3068113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27734-FF5E-2307-4D49-8E33DBA52C59}"/>
              </a:ext>
            </a:extLst>
          </p:cNvPr>
          <p:cNvSpPr>
            <a:spLocks noGrp="1"/>
          </p:cNvSpPr>
          <p:nvPr>
            <p:ph type="title"/>
          </p:nvPr>
        </p:nvSpPr>
        <p:spPr/>
        <p:txBody>
          <a:bodyPr/>
          <a:lstStyle/>
          <a:p>
            <a:r>
              <a:rPr lang="en-US" dirty="0"/>
              <a:t>Future Recommendations</a:t>
            </a:r>
          </a:p>
        </p:txBody>
      </p:sp>
      <p:sp>
        <p:nvSpPr>
          <p:cNvPr id="3" name="Content Placeholder 2">
            <a:extLst>
              <a:ext uri="{FF2B5EF4-FFF2-40B4-BE49-F238E27FC236}">
                <a16:creationId xmlns:a16="http://schemas.microsoft.com/office/drawing/2014/main" id="{C04186D4-D4E4-C190-533D-53EBFB3CF1D8}"/>
              </a:ext>
            </a:extLst>
          </p:cNvPr>
          <p:cNvSpPr>
            <a:spLocks noGrp="1"/>
          </p:cNvSpPr>
          <p:nvPr>
            <p:ph idx="1"/>
          </p:nvPr>
        </p:nvSpPr>
        <p:spPr>
          <a:xfrm>
            <a:off x="1097280" y="2133601"/>
            <a:ext cx="10058400" cy="3846285"/>
          </a:xfrm>
        </p:spPr>
        <p:txBody>
          <a:bodyPr>
            <a:normAutofit/>
          </a:bodyPr>
          <a:lstStyle/>
          <a:p>
            <a:r>
              <a:rPr lang="en-US" sz="2000" dirty="0">
                <a:latin typeface="Sitka Display" pitchFamily="2" charset="0"/>
              </a:rPr>
              <a:t>Techniques to potentially increase accuracy, precision, recall, and F-1 scores are as follows: </a:t>
            </a:r>
          </a:p>
          <a:p>
            <a:r>
              <a:rPr lang="en-US" sz="2000" dirty="0">
                <a:latin typeface="Sitka Display" pitchFamily="2" charset="0"/>
              </a:rPr>
              <a:t>1. Run the previous predictive models using </a:t>
            </a:r>
            <a:r>
              <a:rPr lang="en-US" sz="2000" dirty="0" err="1">
                <a:latin typeface="Sitka Display" pitchFamily="2" charset="0"/>
              </a:rPr>
              <a:t>TextBlob's</a:t>
            </a:r>
            <a:r>
              <a:rPr lang="en-US" sz="2000" dirty="0">
                <a:latin typeface="Sitka Display" pitchFamily="2" charset="0"/>
              </a:rPr>
              <a:t> new review text sentiment values</a:t>
            </a:r>
          </a:p>
          <a:p>
            <a:r>
              <a:rPr lang="en-US" sz="2000" dirty="0">
                <a:latin typeface="Sitka Display" pitchFamily="2" charset="0"/>
              </a:rPr>
              <a:t>2. Enforce more hyperparameter tuning techniques specific to the class imbalance</a:t>
            </a:r>
          </a:p>
          <a:p>
            <a:r>
              <a:rPr lang="en-US" sz="2000" dirty="0">
                <a:latin typeface="Sitka Display" pitchFamily="2" charset="0"/>
              </a:rPr>
              <a:t>3. Incorporate class balancing methods by either duplicating the minority class values to equal the number of majority data points or dropping enough majority values to equal the number of the minority class values</a:t>
            </a:r>
          </a:p>
          <a:p>
            <a:pPr marL="0" indent="0">
              <a:buNone/>
            </a:pPr>
            <a:endParaRPr lang="en-US" sz="2000" dirty="0">
              <a:latin typeface="Sitka Display" pitchFamily="2" charset="0"/>
            </a:endParaRPr>
          </a:p>
        </p:txBody>
      </p:sp>
    </p:spTree>
    <p:extLst>
      <p:ext uri="{BB962C8B-B14F-4D97-AF65-F5344CB8AC3E}">
        <p14:creationId xmlns:p14="http://schemas.microsoft.com/office/powerpoint/2010/main" val="134757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Background</a:t>
            </a:r>
          </a:p>
        </p:txBody>
      </p:sp>
      <p:sp>
        <p:nvSpPr>
          <p:cNvPr id="5" name="Content Placeholder 4">
            <a:extLst>
              <a:ext uri="{FF2B5EF4-FFF2-40B4-BE49-F238E27FC236}">
                <a16:creationId xmlns:a16="http://schemas.microsoft.com/office/drawing/2014/main" id="{D74DF835-08ED-CDE1-76F2-7F3E7708C108}"/>
              </a:ext>
            </a:extLst>
          </p:cNvPr>
          <p:cNvSpPr>
            <a:spLocks noGrp="1"/>
          </p:cNvSpPr>
          <p:nvPr>
            <p:ph idx="1"/>
          </p:nvPr>
        </p:nvSpPr>
        <p:spPr>
          <a:xfrm>
            <a:off x="1097280" y="2108201"/>
            <a:ext cx="10058400" cy="4201159"/>
          </a:xfrm>
        </p:spPr>
        <p:txBody>
          <a:bodyPr>
            <a:normAutofit/>
          </a:bodyPr>
          <a:lstStyle/>
          <a:p>
            <a:r>
              <a:rPr lang="en-US" sz="2000" dirty="0">
                <a:effectLst/>
                <a:latin typeface="Sitka Display" pitchFamily="2" charset="0"/>
                <a:ea typeface="SimSun" panose="02010600030101010101" pitchFamily="2" charset="-122"/>
              </a:rPr>
              <a:t>In 1955, Walt and Roy Disney opened their first theme park in Anaheim, CA, and called it Disneyland</a:t>
            </a:r>
          </a:p>
          <a:p>
            <a:endParaRPr lang="en-US" sz="2000" dirty="0">
              <a:latin typeface="Sitka Display" pitchFamily="2" charset="0"/>
              <a:ea typeface="SimSun" panose="02010600030101010101" pitchFamily="2" charset="-122"/>
            </a:endParaRPr>
          </a:p>
          <a:p>
            <a:r>
              <a:rPr lang="en-US" sz="2000" dirty="0">
                <a:effectLst/>
                <a:latin typeface="Sitka Display" pitchFamily="2" charset="0"/>
                <a:ea typeface="SimSun" panose="02010600030101010101" pitchFamily="2" charset="-122"/>
              </a:rPr>
              <a:t>This legacy has grown to include the successful operation of six theme park resorts encompassing more than fifteen theme parks across three continents, many new franchises, and millions of guests enjoying Walt Disney’s dreams made a reality</a:t>
            </a:r>
          </a:p>
          <a:p>
            <a:endParaRPr lang="en-US" sz="2000" dirty="0">
              <a:latin typeface="Sitka Display" pitchFamily="2" charset="0"/>
              <a:ea typeface="SimSun" panose="02010600030101010101" pitchFamily="2" charset="-122"/>
            </a:endParaRPr>
          </a:p>
          <a:p>
            <a:r>
              <a:rPr lang="en-US" sz="2000" dirty="0">
                <a:effectLst/>
                <a:latin typeface="Sitka Display" pitchFamily="2" charset="0"/>
                <a:ea typeface="SimSun" panose="02010600030101010101" pitchFamily="2" charset="-122"/>
              </a:rPr>
              <a:t>These guests who vacation at Disney parks across the globe express their sentiments of gratitude, happiness, and fun, as well as annoyance, disbelief, and disappointment in the effort to have the Company better operate the theme parks</a:t>
            </a:r>
            <a:endParaRPr lang="en-US" sz="2000" dirty="0">
              <a:latin typeface="Sitka Display" pitchFamily="2" charset="0"/>
            </a:endParaRPr>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755F-0C0F-1F19-20C2-CE718641FD5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E8659CD-383E-77EA-38D7-AF1F46F0DDF9}"/>
              </a:ext>
            </a:extLst>
          </p:cNvPr>
          <p:cNvSpPr>
            <a:spLocks noGrp="1"/>
          </p:cNvSpPr>
          <p:nvPr>
            <p:ph idx="1"/>
          </p:nvPr>
        </p:nvSpPr>
        <p:spPr>
          <a:xfrm>
            <a:off x="1097280" y="2108201"/>
            <a:ext cx="10058400" cy="3828142"/>
          </a:xfrm>
        </p:spPr>
        <p:txBody>
          <a:bodyPr>
            <a:normAutofit/>
          </a:bodyPr>
          <a:lstStyle/>
          <a:p>
            <a:r>
              <a:rPr lang="en-US" sz="2000" dirty="0">
                <a:latin typeface="Sitka Display" pitchFamily="2" charset="0"/>
              </a:rPr>
              <a:t>Now that all the models have been crafted, it is clear that none of these predictive models are accurate enough to be considered for deployment</a:t>
            </a:r>
          </a:p>
          <a:p>
            <a:endParaRPr lang="en-US" sz="2000" dirty="0">
              <a:latin typeface="Sitka Display" pitchFamily="2" charset="0"/>
            </a:endParaRPr>
          </a:p>
          <a:p>
            <a:r>
              <a:rPr lang="en-US" sz="2000" dirty="0">
                <a:latin typeface="Sitka Display" pitchFamily="2" charset="0"/>
              </a:rPr>
              <a:t>Each classification report printed has been lackluster in accurately predicting imbalanced class review sentiment. There are many ways to address this in the future to increase accuracy, however without more computational power and memory, it may take too long to process</a:t>
            </a:r>
          </a:p>
          <a:p>
            <a:endParaRPr lang="en-US" sz="2000" dirty="0">
              <a:latin typeface="Sitka Display" pitchFamily="2" charset="0"/>
            </a:endParaRPr>
          </a:p>
          <a:p>
            <a:r>
              <a:rPr lang="en-US" sz="2000" dirty="0">
                <a:latin typeface="Sitka Display" pitchFamily="2" charset="0"/>
              </a:rPr>
              <a:t>The Walt Disney Company can benefit from the word cloud findings and tailor solutions to address the theme seen within them</a:t>
            </a:r>
          </a:p>
        </p:txBody>
      </p:sp>
    </p:spTree>
    <p:extLst>
      <p:ext uri="{BB962C8B-B14F-4D97-AF65-F5344CB8AC3E}">
        <p14:creationId xmlns:p14="http://schemas.microsoft.com/office/powerpoint/2010/main" val="3876290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9012-7F0D-8C27-D98B-BE877570E97E}"/>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31919830-5C89-1371-80ED-4BDCB965CB7E}"/>
              </a:ext>
            </a:extLst>
          </p:cNvPr>
          <p:cNvSpPr>
            <a:spLocks noGrp="1"/>
          </p:cNvSpPr>
          <p:nvPr>
            <p:ph idx="1"/>
          </p:nvPr>
        </p:nvSpPr>
        <p:spPr/>
        <p:txBody>
          <a:bodyPr>
            <a:normAutofit/>
          </a:bodyPr>
          <a:lstStyle/>
          <a:p>
            <a:r>
              <a:rPr lang="en-US" sz="2000" dirty="0">
                <a:latin typeface="Sitka Display" pitchFamily="2" charset="0"/>
              </a:rPr>
              <a:t>1. Blogger, G. (2023, September 26). Top 5 Benefits of Sentiment Analysis for Businesses. Retrieved November 7, 2024, from </a:t>
            </a:r>
            <a:r>
              <a:rPr lang="en-US" sz="2000" dirty="0">
                <a:latin typeface="Sitka Display" pitchFamily="2" charset="0"/>
                <a:hlinkClick r:id="rId2"/>
              </a:rPr>
              <a:t>https://determ.com/blog/top-5-benefits-of-sentiment-analysis-for-businesses/</a:t>
            </a:r>
            <a:endParaRPr lang="en-US" sz="2000" dirty="0">
              <a:latin typeface="Sitka Display" pitchFamily="2" charset="0"/>
            </a:endParaRPr>
          </a:p>
          <a:p>
            <a:endParaRPr lang="en-US" sz="2000" dirty="0">
              <a:latin typeface="Sitka Display" pitchFamily="2" charset="0"/>
            </a:endParaRPr>
          </a:p>
          <a:p>
            <a:r>
              <a:rPr lang="en-US" sz="2000" dirty="0">
                <a:latin typeface="Sitka Display" pitchFamily="2" charset="0"/>
              </a:rPr>
              <a:t>2. </a:t>
            </a:r>
            <a:r>
              <a:rPr lang="en-US" sz="2000" dirty="0" err="1">
                <a:latin typeface="Sitka Display" pitchFamily="2" charset="0"/>
              </a:rPr>
              <a:t>Chillar</a:t>
            </a:r>
            <a:r>
              <a:rPr lang="en-US" sz="2000" dirty="0">
                <a:latin typeface="Sitka Display" pitchFamily="2" charset="0"/>
              </a:rPr>
              <a:t>, A. (2020, January 1). Disneyland Reviews. Retrieved November 7, 2024, from </a:t>
            </a:r>
            <a:r>
              <a:rPr lang="en-US" sz="2000" dirty="0">
                <a:latin typeface="Sitka Display" pitchFamily="2" charset="0"/>
                <a:hlinkClick r:id="rId3"/>
              </a:rPr>
              <a:t>https://www.kaggle.com/datasets/arushchillar/disneyland-reviews</a:t>
            </a:r>
            <a:endParaRPr lang="en-US" sz="2000" dirty="0">
              <a:latin typeface="Sitka Display" pitchFamily="2" charset="0"/>
            </a:endParaRPr>
          </a:p>
          <a:p>
            <a:endParaRPr lang="en-US" sz="2000" dirty="0">
              <a:latin typeface="Sitka Display" pitchFamily="2" charset="0"/>
            </a:endParaRPr>
          </a:p>
          <a:p>
            <a:pPr marL="0" indent="0">
              <a:buNone/>
            </a:pPr>
            <a:endParaRPr lang="en-US" sz="2000" dirty="0">
              <a:latin typeface="Sitka Display" pitchFamily="2" charset="0"/>
            </a:endParaRPr>
          </a:p>
        </p:txBody>
      </p:sp>
    </p:spTree>
    <p:extLst>
      <p:ext uri="{BB962C8B-B14F-4D97-AF65-F5344CB8AC3E}">
        <p14:creationId xmlns:p14="http://schemas.microsoft.com/office/powerpoint/2010/main" val="323802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3D84-CAC8-6CF5-1610-E1FA671995A2}"/>
              </a:ext>
            </a:extLst>
          </p:cNvPr>
          <p:cNvSpPr>
            <a:spLocks noGrp="1"/>
          </p:cNvSpPr>
          <p:nvPr>
            <p:ph type="title"/>
          </p:nvPr>
        </p:nvSpPr>
        <p:spPr/>
        <p:txBody>
          <a:bodyPr/>
          <a:lstStyle/>
          <a:p>
            <a:r>
              <a:rPr lang="en-US" dirty="0"/>
              <a:t>The Business Need</a:t>
            </a:r>
          </a:p>
        </p:txBody>
      </p:sp>
      <p:sp>
        <p:nvSpPr>
          <p:cNvPr id="3" name="Content Placeholder 2">
            <a:extLst>
              <a:ext uri="{FF2B5EF4-FFF2-40B4-BE49-F238E27FC236}">
                <a16:creationId xmlns:a16="http://schemas.microsoft.com/office/drawing/2014/main" id="{7D9E4509-6B74-8F42-851F-29E9F4382E99}"/>
              </a:ext>
            </a:extLst>
          </p:cNvPr>
          <p:cNvSpPr>
            <a:spLocks noGrp="1"/>
          </p:cNvSpPr>
          <p:nvPr>
            <p:ph idx="1"/>
          </p:nvPr>
        </p:nvSpPr>
        <p:spPr>
          <a:xfrm>
            <a:off x="1097280" y="2108201"/>
            <a:ext cx="10058400" cy="3957319"/>
          </a:xfrm>
        </p:spPr>
        <p:txBody>
          <a:bodyPr>
            <a:normAutofit/>
          </a:bodyPr>
          <a:lstStyle/>
          <a:p>
            <a:r>
              <a:rPr lang="en-US" sz="2000" dirty="0">
                <a:effectLst/>
                <a:latin typeface="Sitka Display" pitchFamily="2" charset="0"/>
                <a:ea typeface="SimSun" panose="02010600030101010101" pitchFamily="2" charset="-122"/>
              </a:rPr>
              <a:t>The Parks and Resorts sector of the Company has been facing recent customer retention issues due to many factors and business changes</a:t>
            </a:r>
          </a:p>
          <a:p>
            <a:endParaRPr lang="en-US" sz="2000" dirty="0">
              <a:latin typeface="Sitka Display" pitchFamily="2" charset="0"/>
              <a:ea typeface="SimSun" panose="02010600030101010101" pitchFamily="2" charset="-122"/>
            </a:endParaRPr>
          </a:p>
          <a:p>
            <a:r>
              <a:rPr lang="en-US" sz="2000" dirty="0">
                <a:latin typeface="Sitka Display" pitchFamily="2" charset="0"/>
                <a:ea typeface="SimSun" panose="02010600030101010101" pitchFamily="2" charset="-122"/>
              </a:rPr>
              <a:t>U</a:t>
            </a:r>
            <a:r>
              <a:rPr lang="en-US" sz="2000" dirty="0">
                <a:effectLst/>
                <a:latin typeface="Sitka Display" pitchFamily="2" charset="0"/>
                <a:ea typeface="SimSun" panose="02010600030101010101" pitchFamily="2" charset="-122"/>
              </a:rPr>
              <a:t>nderstanding the guests’ sentiments regarding their experience at Disneyland parks across the globe better positions the Company to be proactive rather than reactive to guest commentary</a:t>
            </a:r>
          </a:p>
          <a:p>
            <a:endParaRPr lang="en-US" sz="2000" dirty="0">
              <a:latin typeface="Sitka Display" pitchFamily="2" charset="0"/>
              <a:ea typeface="SimSun" panose="02010600030101010101" pitchFamily="2" charset="-122"/>
            </a:endParaRPr>
          </a:p>
          <a:p>
            <a:r>
              <a:rPr lang="en-US" sz="2000" dirty="0">
                <a:effectLst/>
                <a:latin typeface="Sitka Display" pitchFamily="2" charset="0"/>
                <a:ea typeface="SimSun" panose="02010600030101010101" pitchFamily="2" charset="-122"/>
              </a:rPr>
              <a:t>Predicting customer sentiment through their reviews will help the Walt Disney Company abate the recently waning attendance at their theme parks and strengthen the relationship between the Company and the guest</a:t>
            </a:r>
            <a:endParaRPr lang="en-US" sz="3200" dirty="0">
              <a:latin typeface="Sitka Display" pitchFamily="2" charset="0"/>
            </a:endParaRPr>
          </a:p>
        </p:txBody>
      </p:sp>
    </p:spTree>
    <p:extLst>
      <p:ext uri="{BB962C8B-B14F-4D97-AF65-F5344CB8AC3E}">
        <p14:creationId xmlns:p14="http://schemas.microsoft.com/office/powerpoint/2010/main" val="274430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F6F4-0119-8433-173E-16AB637678A8}"/>
              </a:ext>
            </a:extLst>
          </p:cNvPr>
          <p:cNvSpPr>
            <a:spLocks noGrp="1"/>
          </p:cNvSpPr>
          <p:nvPr>
            <p:ph type="title"/>
          </p:nvPr>
        </p:nvSpPr>
        <p:spPr/>
        <p:txBody>
          <a:bodyPr/>
          <a:lstStyle/>
          <a:p>
            <a:r>
              <a:rPr lang="en-US" dirty="0"/>
              <a:t>The Data</a:t>
            </a:r>
          </a:p>
        </p:txBody>
      </p:sp>
      <p:graphicFrame>
        <p:nvGraphicFramePr>
          <p:cNvPr id="4" name="Content Placeholder 3">
            <a:extLst>
              <a:ext uri="{FF2B5EF4-FFF2-40B4-BE49-F238E27FC236}">
                <a16:creationId xmlns:a16="http://schemas.microsoft.com/office/drawing/2014/main" id="{E1AD3940-9BAC-F9CF-2694-1D898A11056A}"/>
              </a:ext>
            </a:extLst>
          </p:cNvPr>
          <p:cNvGraphicFramePr>
            <a:graphicFrameLocks/>
          </p:cNvGraphicFramePr>
          <p:nvPr>
            <p:extLst>
              <p:ext uri="{D42A27DB-BD31-4B8C-83A1-F6EECF244321}">
                <p14:modId xmlns:p14="http://schemas.microsoft.com/office/powerpoint/2010/main" val="4062062257"/>
              </p:ext>
            </p:extLst>
          </p:nvPr>
        </p:nvGraphicFramePr>
        <p:xfrm>
          <a:off x="949599" y="2034955"/>
          <a:ext cx="10353762" cy="4244877"/>
        </p:xfrm>
        <a:graphic>
          <a:graphicData uri="http://schemas.openxmlformats.org/drawingml/2006/table">
            <a:tbl>
              <a:tblPr firstRow="1" bandRow="1">
                <a:tableStyleId>{35758FB7-9AC5-4552-8A53-C91805E547FA}</a:tableStyleId>
              </a:tblPr>
              <a:tblGrid>
                <a:gridCol w="2608583">
                  <a:extLst>
                    <a:ext uri="{9D8B030D-6E8A-4147-A177-3AD203B41FA5}">
                      <a16:colId xmlns:a16="http://schemas.microsoft.com/office/drawing/2014/main" val="2649756052"/>
                    </a:ext>
                  </a:extLst>
                </a:gridCol>
                <a:gridCol w="7745179">
                  <a:extLst>
                    <a:ext uri="{9D8B030D-6E8A-4147-A177-3AD203B41FA5}">
                      <a16:colId xmlns:a16="http://schemas.microsoft.com/office/drawing/2014/main" val="4062004628"/>
                    </a:ext>
                  </a:extLst>
                </a:gridCol>
              </a:tblGrid>
              <a:tr h="465837">
                <a:tc>
                  <a:txBody>
                    <a:bodyPr/>
                    <a:lstStyle>
                      <a:lvl1pPr marL="0" algn="l" defTabSz="914400" rtl="0" eaLnBrk="1" latinLnBrk="0" hangingPunct="1">
                        <a:defRPr sz="1800" b="1" kern="1200">
                          <a:solidFill>
                            <a:schemeClr val="bg1"/>
                          </a:solidFill>
                          <a:latin typeface="Arial Nova"/>
                        </a:defRPr>
                      </a:lvl1pPr>
                      <a:lvl2pPr marL="457200" algn="l" defTabSz="914400" rtl="0" eaLnBrk="1" latinLnBrk="0" hangingPunct="1">
                        <a:defRPr sz="1800" b="1" kern="1200">
                          <a:solidFill>
                            <a:schemeClr val="bg1"/>
                          </a:solidFill>
                          <a:latin typeface="Arial Nova"/>
                        </a:defRPr>
                      </a:lvl2pPr>
                      <a:lvl3pPr marL="914400" algn="l" defTabSz="914400" rtl="0" eaLnBrk="1" latinLnBrk="0" hangingPunct="1">
                        <a:defRPr sz="1800" b="1" kern="1200">
                          <a:solidFill>
                            <a:schemeClr val="bg1"/>
                          </a:solidFill>
                          <a:latin typeface="Arial Nova"/>
                        </a:defRPr>
                      </a:lvl3pPr>
                      <a:lvl4pPr marL="1371600" algn="l" defTabSz="914400" rtl="0" eaLnBrk="1" latinLnBrk="0" hangingPunct="1">
                        <a:defRPr sz="1800" b="1" kern="1200">
                          <a:solidFill>
                            <a:schemeClr val="bg1"/>
                          </a:solidFill>
                          <a:latin typeface="Arial Nova"/>
                        </a:defRPr>
                      </a:lvl4pPr>
                      <a:lvl5pPr marL="1828800" algn="l" defTabSz="914400" rtl="0" eaLnBrk="1" latinLnBrk="0" hangingPunct="1">
                        <a:defRPr sz="1800" b="1" kern="1200">
                          <a:solidFill>
                            <a:schemeClr val="bg1"/>
                          </a:solidFill>
                          <a:latin typeface="Arial Nova"/>
                        </a:defRPr>
                      </a:lvl5pPr>
                      <a:lvl6pPr marL="2286000" algn="l" defTabSz="914400" rtl="0" eaLnBrk="1" latinLnBrk="0" hangingPunct="1">
                        <a:defRPr sz="1800" b="1" kern="1200">
                          <a:solidFill>
                            <a:schemeClr val="bg1"/>
                          </a:solidFill>
                          <a:latin typeface="Arial Nova"/>
                        </a:defRPr>
                      </a:lvl6pPr>
                      <a:lvl7pPr marL="2743200" algn="l" defTabSz="914400" rtl="0" eaLnBrk="1" latinLnBrk="0" hangingPunct="1">
                        <a:defRPr sz="1800" b="1" kern="1200">
                          <a:solidFill>
                            <a:schemeClr val="bg1"/>
                          </a:solidFill>
                          <a:latin typeface="Arial Nova"/>
                        </a:defRPr>
                      </a:lvl7pPr>
                      <a:lvl8pPr marL="3200400" algn="l" defTabSz="914400" rtl="0" eaLnBrk="1" latinLnBrk="0" hangingPunct="1">
                        <a:defRPr sz="1800" b="1" kern="1200">
                          <a:solidFill>
                            <a:schemeClr val="bg1"/>
                          </a:solidFill>
                          <a:latin typeface="Arial Nova"/>
                        </a:defRPr>
                      </a:lvl8pPr>
                      <a:lvl9pPr marL="3657600" algn="l" defTabSz="914400" rtl="0" eaLnBrk="1" latinLnBrk="0" hangingPunct="1">
                        <a:defRPr sz="1800" b="1" kern="1200">
                          <a:solidFill>
                            <a:schemeClr val="bg1"/>
                          </a:solidFill>
                          <a:latin typeface="Arial Nova"/>
                        </a:defRPr>
                      </a:lvl9pPr>
                    </a:lstStyle>
                    <a:p>
                      <a:r>
                        <a:rPr lang="en-US" sz="2400" b="1" dirty="0">
                          <a:solidFill>
                            <a:schemeClr val="tx1"/>
                          </a:solidFill>
                          <a:latin typeface="Sitka Display" pitchFamily="2" charset="0"/>
                        </a:rPr>
                        <a:t>Variable Name</a:t>
                      </a:r>
                      <a:endParaRPr lang="en-US" sz="2400" b="1" dirty="0">
                        <a:solidFill>
                          <a:schemeClr val="tx1"/>
                        </a:solidFill>
                        <a:latin typeface="Sitka Display" pitchFamily="2" charset="0"/>
                        <a:cs typeface="Arial" panose="020B0604020202020204" pitchFamily="34" charset="0"/>
                      </a:endParaRPr>
                    </a:p>
                  </a:txBody>
                  <a:tcPr/>
                </a:tc>
                <a:tc>
                  <a:txBody>
                    <a:bodyPr/>
                    <a:lstStyle>
                      <a:lvl1pPr marL="0" algn="l" defTabSz="914400" rtl="0" eaLnBrk="1" latinLnBrk="0" hangingPunct="1">
                        <a:defRPr sz="1800" b="1" kern="1200">
                          <a:solidFill>
                            <a:schemeClr val="bg1"/>
                          </a:solidFill>
                          <a:latin typeface="Arial Nova"/>
                        </a:defRPr>
                      </a:lvl1pPr>
                      <a:lvl2pPr marL="457200" algn="l" defTabSz="914400" rtl="0" eaLnBrk="1" latinLnBrk="0" hangingPunct="1">
                        <a:defRPr sz="1800" b="1" kern="1200">
                          <a:solidFill>
                            <a:schemeClr val="bg1"/>
                          </a:solidFill>
                          <a:latin typeface="Arial Nova"/>
                        </a:defRPr>
                      </a:lvl2pPr>
                      <a:lvl3pPr marL="914400" algn="l" defTabSz="914400" rtl="0" eaLnBrk="1" latinLnBrk="0" hangingPunct="1">
                        <a:defRPr sz="1800" b="1" kern="1200">
                          <a:solidFill>
                            <a:schemeClr val="bg1"/>
                          </a:solidFill>
                          <a:latin typeface="Arial Nova"/>
                        </a:defRPr>
                      </a:lvl3pPr>
                      <a:lvl4pPr marL="1371600" algn="l" defTabSz="914400" rtl="0" eaLnBrk="1" latinLnBrk="0" hangingPunct="1">
                        <a:defRPr sz="1800" b="1" kern="1200">
                          <a:solidFill>
                            <a:schemeClr val="bg1"/>
                          </a:solidFill>
                          <a:latin typeface="Arial Nova"/>
                        </a:defRPr>
                      </a:lvl4pPr>
                      <a:lvl5pPr marL="1828800" algn="l" defTabSz="914400" rtl="0" eaLnBrk="1" latinLnBrk="0" hangingPunct="1">
                        <a:defRPr sz="1800" b="1" kern="1200">
                          <a:solidFill>
                            <a:schemeClr val="bg1"/>
                          </a:solidFill>
                          <a:latin typeface="Arial Nova"/>
                        </a:defRPr>
                      </a:lvl5pPr>
                      <a:lvl6pPr marL="2286000" algn="l" defTabSz="914400" rtl="0" eaLnBrk="1" latinLnBrk="0" hangingPunct="1">
                        <a:defRPr sz="1800" b="1" kern="1200">
                          <a:solidFill>
                            <a:schemeClr val="bg1"/>
                          </a:solidFill>
                          <a:latin typeface="Arial Nova"/>
                        </a:defRPr>
                      </a:lvl6pPr>
                      <a:lvl7pPr marL="2743200" algn="l" defTabSz="914400" rtl="0" eaLnBrk="1" latinLnBrk="0" hangingPunct="1">
                        <a:defRPr sz="1800" b="1" kern="1200">
                          <a:solidFill>
                            <a:schemeClr val="bg1"/>
                          </a:solidFill>
                          <a:latin typeface="Arial Nova"/>
                        </a:defRPr>
                      </a:lvl7pPr>
                      <a:lvl8pPr marL="3200400" algn="l" defTabSz="914400" rtl="0" eaLnBrk="1" latinLnBrk="0" hangingPunct="1">
                        <a:defRPr sz="1800" b="1" kern="1200">
                          <a:solidFill>
                            <a:schemeClr val="bg1"/>
                          </a:solidFill>
                          <a:latin typeface="Arial Nova"/>
                        </a:defRPr>
                      </a:lvl8pPr>
                      <a:lvl9pPr marL="3657600" algn="l" defTabSz="914400" rtl="0" eaLnBrk="1" latinLnBrk="0" hangingPunct="1">
                        <a:defRPr sz="1800" b="1" kern="1200">
                          <a:solidFill>
                            <a:schemeClr val="bg1"/>
                          </a:solidFill>
                          <a:latin typeface="Arial Nova"/>
                        </a:defRPr>
                      </a:lvl9pPr>
                    </a:lstStyle>
                    <a:p>
                      <a:r>
                        <a:rPr lang="en-US" sz="2400" dirty="0">
                          <a:solidFill>
                            <a:schemeClr val="tx1"/>
                          </a:solidFill>
                          <a:latin typeface="Sitka Display" pitchFamily="2" charset="0"/>
                        </a:rPr>
                        <a:t>Description</a:t>
                      </a:r>
                      <a:endParaRPr lang="en-US" sz="2400" dirty="0">
                        <a:solidFill>
                          <a:schemeClr val="tx1"/>
                        </a:solidFill>
                        <a:latin typeface="Sitka Display" pitchFamily="2" charset="0"/>
                        <a:cs typeface="Arial" panose="020B0604020202020204" pitchFamily="34" charset="0"/>
                      </a:endParaRPr>
                    </a:p>
                  </a:txBody>
                  <a:tcPr/>
                </a:tc>
                <a:extLst>
                  <a:ext uri="{0D108BD9-81ED-4DB2-BD59-A6C34878D82A}">
                    <a16:rowId xmlns:a16="http://schemas.microsoft.com/office/drawing/2014/main" val="2224002836"/>
                  </a:ext>
                </a:extLst>
              </a:tr>
              <a:tr h="435975">
                <a:tc>
                  <a:txBody>
                    <a:bodyPr/>
                    <a:lstStyle>
                      <a:lvl1pPr marL="0" algn="l" defTabSz="914400" rtl="0" eaLnBrk="1" latinLnBrk="0" hangingPunct="1">
                        <a:defRPr sz="1800" kern="1200">
                          <a:solidFill>
                            <a:schemeClr val="tx1"/>
                          </a:solidFill>
                          <a:latin typeface="Arial Nova"/>
                        </a:defRPr>
                      </a:lvl1pPr>
                      <a:lvl2pPr marL="457200" algn="l" defTabSz="914400" rtl="0" eaLnBrk="1" latinLnBrk="0" hangingPunct="1">
                        <a:defRPr sz="1800" kern="1200">
                          <a:solidFill>
                            <a:schemeClr val="tx1"/>
                          </a:solidFill>
                          <a:latin typeface="Arial Nova"/>
                        </a:defRPr>
                      </a:lvl2pPr>
                      <a:lvl3pPr marL="914400" algn="l" defTabSz="914400" rtl="0" eaLnBrk="1" latinLnBrk="0" hangingPunct="1">
                        <a:defRPr sz="1800" kern="1200">
                          <a:solidFill>
                            <a:schemeClr val="tx1"/>
                          </a:solidFill>
                          <a:latin typeface="Arial Nova"/>
                        </a:defRPr>
                      </a:lvl3pPr>
                      <a:lvl4pPr marL="1371600" algn="l" defTabSz="914400" rtl="0" eaLnBrk="1" latinLnBrk="0" hangingPunct="1">
                        <a:defRPr sz="1800" kern="1200">
                          <a:solidFill>
                            <a:schemeClr val="tx1"/>
                          </a:solidFill>
                          <a:latin typeface="Arial Nova"/>
                        </a:defRPr>
                      </a:lvl4pPr>
                      <a:lvl5pPr marL="1828800" algn="l" defTabSz="914400" rtl="0" eaLnBrk="1" latinLnBrk="0" hangingPunct="1">
                        <a:defRPr sz="1800" kern="1200">
                          <a:solidFill>
                            <a:schemeClr val="tx1"/>
                          </a:solidFill>
                          <a:latin typeface="Arial Nova"/>
                        </a:defRPr>
                      </a:lvl5pPr>
                      <a:lvl6pPr marL="2286000" algn="l" defTabSz="914400" rtl="0" eaLnBrk="1" latinLnBrk="0" hangingPunct="1">
                        <a:defRPr sz="1800" kern="1200">
                          <a:solidFill>
                            <a:schemeClr val="tx1"/>
                          </a:solidFill>
                          <a:latin typeface="Arial Nova"/>
                        </a:defRPr>
                      </a:lvl6pPr>
                      <a:lvl7pPr marL="2743200" algn="l" defTabSz="914400" rtl="0" eaLnBrk="1" latinLnBrk="0" hangingPunct="1">
                        <a:defRPr sz="1800" kern="1200">
                          <a:solidFill>
                            <a:schemeClr val="tx1"/>
                          </a:solidFill>
                          <a:latin typeface="Arial Nova"/>
                        </a:defRPr>
                      </a:lvl7pPr>
                      <a:lvl8pPr marL="3200400" algn="l" defTabSz="914400" rtl="0" eaLnBrk="1" latinLnBrk="0" hangingPunct="1">
                        <a:defRPr sz="1800" kern="1200">
                          <a:solidFill>
                            <a:schemeClr val="tx1"/>
                          </a:solidFill>
                          <a:latin typeface="Arial Nova"/>
                        </a:defRPr>
                      </a:lvl8pPr>
                      <a:lvl9pPr marL="3657600" algn="l" defTabSz="914400" rtl="0" eaLnBrk="1" latinLnBrk="0" hangingPunct="1">
                        <a:defRPr sz="1800" kern="1200">
                          <a:solidFill>
                            <a:schemeClr val="tx1"/>
                          </a:solidFill>
                          <a:latin typeface="Arial Nova"/>
                        </a:defRPr>
                      </a:lvl9pPr>
                    </a:lstStyle>
                    <a:p>
                      <a:r>
                        <a:rPr lang="en-US" sz="2000" b="1" dirty="0" err="1">
                          <a:solidFill>
                            <a:schemeClr val="tx1"/>
                          </a:solidFill>
                          <a:latin typeface="Sitka Display" pitchFamily="2" charset="0"/>
                        </a:rPr>
                        <a:t>Review_ID</a:t>
                      </a:r>
                      <a:endParaRPr lang="en-US" sz="2000" b="1" dirty="0">
                        <a:solidFill>
                          <a:schemeClr val="tx1"/>
                        </a:solidFill>
                        <a:latin typeface="Sitka Display" pitchFamily="2"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Arial Nova"/>
                        </a:defRPr>
                      </a:lvl1pPr>
                      <a:lvl2pPr marL="457200" algn="l" defTabSz="914400" rtl="0" eaLnBrk="1" latinLnBrk="0" hangingPunct="1">
                        <a:defRPr sz="1800" kern="1200">
                          <a:solidFill>
                            <a:schemeClr val="tx1"/>
                          </a:solidFill>
                          <a:latin typeface="Arial Nova"/>
                        </a:defRPr>
                      </a:lvl2pPr>
                      <a:lvl3pPr marL="914400" algn="l" defTabSz="914400" rtl="0" eaLnBrk="1" latinLnBrk="0" hangingPunct="1">
                        <a:defRPr sz="1800" kern="1200">
                          <a:solidFill>
                            <a:schemeClr val="tx1"/>
                          </a:solidFill>
                          <a:latin typeface="Arial Nova"/>
                        </a:defRPr>
                      </a:lvl3pPr>
                      <a:lvl4pPr marL="1371600" algn="l" defTabSz="914400" rtl="0" eaLnBrk="1" latinLnBrk="0" hangingPunct="1">
                        <a:defRPr sz="1800" kern="1200">
                          <a:solidFill>
                            <a:schemeClr val="tx1"/>
                          </a:solidFill>
                          <a:latin typeface="Arial Nova"/>
                        </a:defRPr>
                      </a:lvl4pPr>
                      <a:lvl5pPr marL="1828800" algn="l" defTabSz="914400" rtl="0" eaLnBrk="1" latinLnBrk="0" hangingPunct="1">
                        <a:defRPr sz="1800" kern="1200">
                          <a:solidFill>
                            <a:schemeClr val="tx1"/>
                          </a:solidFill>
                          <a:latin typeface="Arial Nova"/>
                        </a:defRPr>
                      </a:lvl5pPr>
                      <a:lvl6pPr marL="2286000" algn="l" defTabSz="914400" rtl="0" eaLnBrk="1" latinLnBrk="0" hangingPunct="1">
                        <a:defRPr sz="1800" kern="1200">
                          <a:solidFill>
                            <a:schemeClr val="tx1"/>
                          </a:solidFill>
                          <a:latin typeface="Arial Nova"/>
                        </a:defRPr>
                      </a:lvl6pPr>
                      <a:lvl7pPr marL="2743200" algn="l" defTabSz="914400" rtl="0" eaLnBrk="1" latinLnBrk="0" hangingPunct="1">
                        <a:defRPr sz="1800" kern="1200">
                          <a:solidFill>
                            <a:schemeClr val="tx1"/>
                          </a:solidFill>
                          <a:latin typeface="Arial Nova"/>
                        </a:defRPr>
                      </a:lvl7pPr>
                      <a:lvl8pPr marL="3200400" algn="l" defTabSz="914400" rtl="0" eaLnBrk="1" latinLnBrk="0" hangingPunct="1">
                        <a:defRPr sz="1800" kern="1200">
                          <a:solidFill>
                            <a:schemeClr val="tx1"/>
                          </a:solidFill>
                          <a:latin typeface="Arial Nova"/>
                        </a:defRPr>
                      </a:lvl8pPr>
                      <a:lvl9pPr marL="3657600" algn="l" defTabSz="914400" rtl="0" eaLnBrk="1" latinLnBrk="0" hangingPunct="1">
                        <a:defRPr sz="1800" kern="1200">
                          <a:solidFill>
                            <a:schemeClr val="tx1"/>
                          </a:solidFill>
                          <a:latin typeface="Arial Nova"/>
                        </a:defRPr>
                      </a:lvl9pPr>
                    </a:lstStyle>
                    <a:p>
                      <a:r>
                        <a:rPr lang="en-US" sz="2000" b="0" kern="1200" dirty="0">
                          <a:solidFill>
                            <a:schemeClr val="tx1"/>
                          </a:solidFill>
                          <a:effectLst/>
                          <a:latin typeface="Sitka Display" pitchFamily="2" charset="0"/>
                        </a:rPr>
                        <a:t>The unique identifier attached to a guest for anonymity</a:t>
                      </a:r>
                      <a:endParaRPr lang="en-US" sz="1800" dirty="0">
                        <a:solidFill>
                          <a:schemeClr val="tx1"/>
                        </a:solidFill>
                        <a:latin typeface="Sitka Display" pitchFamily="2" charset="0"/>
                        <a:cs typeface="Arial" panose="020B0604020202020204" pitchFamily="34" charset="0"/>
                      </a:endParaRPr>
                    </a:p>
                  </a:txBody>
                  <a:tcPr/>
                </a:tc>
                <a:extLst>
                  <a:ext uri="{0D108BD9-81ED-4DB2-BD59-A6C34878D82A}">
                    <a16:rowId xmlns:a16="http://schemas.microsoft.com/office/drawing/2014/main" val="3296104718"/>
                  </a:ext>
                </a:extLst>
              </a:tr>
              <a:tr h="435975">
                <a:tc>
                  <a:txBody>
                    <a:bodyPr/>
                    <a:lstStyle>
                      <a:lvl1pPr marL="0" algn="l" defTabSz="914400" rtl="0" eaLnBrk="1" latinLnBrk="0" hangingPunct="1">
                        <a:defRPr sz="1800" kern="1200">
                          <a:solidFill>
                            <a:schemeClr val="tx1"/>
                          </a:solidFill>
                          <a:latin typeface="Arial Nova"/>
                        </a:defRPr>
                      </a:lvl1pPr>
                      <a:lvl2pPr marL="457200" algn="l" defTabSz="914400" rtl="0" eaLnBrk="1" latinLnBrk="0" hangingPunct="1">
                        <a:defRPr sz="1800" kern="1200">
                          <a:solidFill>
                            <a:schemeClr val="tx1"/>
                          </a:solidFill>
                          <a:latin typeface="Arial Nova"/>
                        </a:defRPr>
                      </a:lvl2pPr>
                      <a:lvl3pPr marL="914400" algn="l" defTabSz="914400" rtl="0" eaLnBrk="1" latinLnBrk="0" hangingPunct="1">
                        <a:defRPr sz="1800" kern="1200">
                          <a:solidFill>
                            <a:schemeClr val="tx1"/>
                          </a:solidFill>
                          <a:latin typeface="Arial Nova"/>
                        </a:defRPr>
                      </a:lvl3pPr>
                      <a:lvl4pPr marL="1371600" algn="l" defTabSz="914400" rtl="0" eaLnBrk="1" latinLnBrk="0" hangingPunct="1">
                        <a:defRPr sz="1800" kern="1200">
                          <a:solidFill>
                            <a:schemeClr val="tx1"/>
                          </a:solidFill>
                          <a:latin typeface="Arial Nova"/>
                        </a:defRPr>
                      </a:lvl4pPr>
                      <a:lvl5pPr marL="1828800" algn="l" defTabSz="914400" rtl="0" eaLnBrk="1" latinLnBrk="0" hangingPunct="1">
                        <a:defRPr sz="1800" kern="1200">
                          <a:solidFill>
                            <a:schemeClr val="tx1"/>
                          </a:solidFill>
                          <a:latin typeface="Arial Nova"/>
                        </a:defRPr>
                      </a:lvl5pPr>
                      <a:lvl6pPr marL="2286000" algn="l" defTabSz="914400" rtl="0" eaLnBrk="1" latinLnBrk="0" hangingPunct="1">
                        <a:defRPr sz="1800" kern="1200">
                          <a:solidFill>
                            <a:schemeClr val="tx1"/>
                          </a:solidFill>
                          <a:latin typeface="Arial Nova"/>
                        </a:defRPr>
                      </a:lvl6pPr>
                      <a:lvl7pPr marL="2743200" algn="l" defTabSz="914400" rtl="0" eaLnBrk="1" latinLnBrk="0" hangingPunct="1">
                        <a:defRPr sz="1800" kern="1200">
                          <a:solidFill>
                            <a:schemeClr val="tx1"/>
                          </a:solidFill>
                          <a:latin typeface="Arial Nova"/>
                        </a:defRPr>
                      </a:lvl7pPr>
                      <a:lvl8pPr marL="3200400" algn="l" defTabSz="914400" rtl="0" eaLnBrk="1" latinLnBrk="0" hangingPunct="1">
                        <a:defRPr sz="1800" kern="1200">
                          <a:solidFill>
                            <a:schemeClr val="tx1"/>
                          </a:solidFill>
                          <a:latin typeface="Arial Nova"/>
                        </a:defRPr>
                      </a:lvl8pPr>
                      <a:lvl9pPr marL="3657600" algn="l" defTabSz="914400" rtl="0" eaLnBrk="1" latinLnBrk="0" hangingPunct="1">
                        <a:defRPr sz="1800" kern="1200">
                          <a:solidFill>
                            <a:schemeClr val="tx1"/>
                          </a:solidFill>
                          <a:latin typeface="Arial Nova"/>
                        </a:defRPr>
                      </a:lvl9pPr>
                    </a:lstStyle>
                    <a:p>
                      <a:r>
                        <a:rPr lang="en-US" sz="2000" b="1" dirty="0">
                          <a:solidFill>
                            <a:schemeClr val="tx1"/>
                          </a:solidFill>
                          <a:latin typeface="Sitka Display" pitchFamily="2" charset="0"/>
                        </a:rPr>
                        <a:t>Rating</a:t>
                      </a:r>
                      <a:endParaRPr lang="en-US" sz="2000" b="1" dirty="0">
                        <a:solidFill>
                          <a:schemeClr val="tx1"/>
                        </a:solidFill>
                        <a:latin typeface="Sitka Display" pitchFamily="2"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Arial Nova"/>
                        </a:defRPr>
                      </a:lvl1pPr>
                      <a:lvl2pPr marL="457200" algn="l" defTabSz="914400" rtl="0" eaLnBrk="1" latinLnBrk="0" hangingPunct="1">
                        <a:defRPr sz="1800" kern="1200">
                          <a:solidFill>
                            <a:schemeClr val="tx1"/>
                          </a:solidFill>
                          <a:latin typeface="Arial Nova"/>
                        </a:defRPr>
                      </a:lvl2pPr>
                      <a:lvl3pPr marL="914400" algn="l" defTabSz="914400" rtl="0" eaLnBrk="1" latinLnBrk="0" hangingPunct="1">
                        <a:defRPr sz="1800" kern="1200">
                          <a:solidFill>
                            <a:schemeClr val="tx1"/>
                          </a:solidFill>
                          <a:latin typeface="Arial Nova"/>
                        </a:defRPr>
                      </a:lvl3pPr>
                      <a:lvl4pPr marL="1371600" algn="l" defTabSz="914400" rtl="0" eaLnBrk="1" latinLnBrk="0" hangingPunct="1">
                        <a:defRPr sz="1800" kern="1200">
                          <a:solidFill>
                            <a:schemeClr val="tx1"/>
                          </a:solidFill>
                          <a:latin typeface="Arial Nova"/>
                        </a:defRPr>
                      </a:lvl4pPr>
                      <a:lvl5pPr marL="1828800" algn="l" defTabSz="914400" rtl="0" eaLnBrk="1" latinLnBrk="0" hangingPunct="1">
                        <a:defRPr sz="1800" kern="1200">
                          <a:solidFill>
                            <a:schemeClr val="tx1"/>
                          </a:solidFill>
                          <a:latin typeface="Arial Nova"/>
                        </a:defRPr>
                      </a:lvl5pPr>
                      <a:lvl6pPr marL="2286000" algn="l" defTabSz="914400" rtl="0" eaLnBrk="1" latinLnBrk="0" hangingPunct="1">
                        <a:defRPr sz="1800" kern="1200">
                          <a:solidFill>
                            <a:schemeClr val="tx1"/>
                          </a:solidFill>
                          <a:latin typeface="Arial Nova"/>
                        </a:defRPr>
                      </a:lvl6pPr>
                      <a:lvl7pPr marL="2743200" algn="l" defTabSz="914400" rtl="0" eaLnBrk="1" latinLnBrk="0" hangingPunct="1">
                        <a:defRPr sz="1800" kern="1200">
                          <a:solidFill>
                            <a:schemeClr val="tx1"/>
                          </a:solidFill>
                          <a:latin typeface="Arial Nova"/>
                        </a:defRPr>
                      </a:lvl7pPr>
                      <a:lvl8pPr marL="3200400" algn="l" defTabSz="914400" rtl="0" eaLnBrk="1" latinLnBrk="0" hangingPunct="1">
                        <a:defRPr sz="1800" kern="1200">
                          <a:solidFill>
                            <a:schemeClr val="tx1"/>
                          </a:solidFill>
                          <a:latin typeface="Arial Nova"/>
                        </a:defRPr>
                      </a:lvl8pPr>
                      <a:lvl9pPr marL="3657600" algn="l" defTabSz="914400" rtl="0" eaLnBrk="1" latinLnBrk="0" hangingPunct="1">
                        <a:defRPr sz="1800" kern="1200">
                          <a:solidFill>
                            <a:schemeClr val="tx1"/>
                          </a:solidFill>
                          <a:latin typeface="Arial Nova"/>
                        </a:defRPr>
                      </a:lvl9pPr>
                    </a:lstStyle>
                    <a:p>
                      <a:r>
                        <a:rPr lang="en-US" sz="2000" dirty="0">
                          <a:solidFill>
                            <a:schemeClr val="tx1"/>
                          </a:solidFill>
                          <a:latin typeface="Sitka Display" pitchFamily="2" charset="0"/>
                          <a:cs typeface="Arial" panose="020B0604020202020204" pitchFamily="34" charset="0"/>
                        </a:rPr>
                        <a:t>An integer value of 1 (poor) through 5 (great) indicating a reviewer’s sentiment regarding their Disneyland park experience </a:t>
                      </a:r>
                    </a:p>
                  </a:txBody>
                  <a:tcPr/>
                </a:tc>
                <a:extLst>
                  <a:ext uri="{0D108BD9-81ED-4DB2-BD59-A6C34878D82A}">
                    <a16:rowId xmlns:a16="http://schemas.microsoft.com/office/drawing/2014/main" val="3546786450"/>
                  </a:ext>
                </a:extLst>
              </a:tr>
              <a:tr h="435975">
                <a:tc>
                  <a:txBody>
                    <a:bodyPr/>
                    <a:lstStyle>
                      <a:lvl1pPr marL="0" algn="l" defTabSz="914400" rtl="0" eaLnBrk="1" latinLnBrk="0" hangingPunct="1">
                        <a:defRPr sz="1800" kern="1200">
                          <a:solidFill>
                            <a:schemeClr val="tx1"/>
                          </a:solidFill>
                          <a:latin typeface="Arial Nova"/>
                        </a:defRPr>
                      </a:lvl1pPr>
                      <a:lvl2pPr marL="457200" algn="l" defTabSz="914400" rtl="0" eaLnBrk="1" latinLnBrk="0" hangingPunct="1">
                        <a:defRPr sz="1800" kern="1200">
                          <a:solidFill>
                            <a:schemeClr val="tx1"/>
                          </a:solidFill>
                          <a:latin typeface="Arial Nova"/>
                        </a:defRPr>
                      </a:lvl2pPr>
                      <a:lvl3pPr marL="914400" algn="l" defTabSz="914400" rtl="0" eaLnBrk="1" latinLnBrk="0" hangingPunct="1">
                        <a:defRPr sz="1800" kern="1200">
                          <a:solidFill>
                            <a:schemeClr val="tx1"/>
                          </a:solidFill>
                          <a:latin typeface="Arial Nova"/>
                        </a:defRPr>
                      </a:lvl3pPr>
                      <a:lvl4pPr marL="1371600" algn="l" defTabSz="914400" rtl="0" eaLnBrk="1" latinLnBrk="0" hangingPunct="1">
                        <a:defRPr sz="1800" kern="1200">
                          <a:solidFill>
                            <a:schemeClr val="tx1"/>
                          </a:solidFill>
                          <a:latin typeface="Arial Nova"/>
                        </a:defRPr>
                      </a:lvl4pPr>
                      <a:lvl5pPr marL="1828800" algn="l" defTabSz="914400" rtl="0" eaLnBrk="1" latinLnBrk="0" hangingPunct="1">
                        <a:defRPr sz="1800" kern="1200">
                          <a:solidFill>
                            <a:schemeClr val="tx1"/>
                          </a:solidFill>
                          <a:latin typeface="Arial Nova"/>
                        </a:defRPr>
                      </a:lvl5pPr>
                      <a:lvl6pPr marL="2286000" algn="l" defTabSz="914400" rtl="0" eaLnBrk="1" latinLnBrk="0" hangingPunct="1">
                        <a:defRPr sz="1800" kern="1200">
                          <a:solidFill>
                            <a:schemeClr val="tx1"/>
                          </a:solidFill>
                          <a:latin typeface="Arial Nova"/>
                        </a:defRPr>
                      </a:lvl6pPr>
                      <a:lvl7pPr marL="2743200" algn="l" defTabSz="914400" rtl="0" eaLnBrk="1" latinLnBrk="0" hangingPunct="1">
                        <a:defRPr sz="1800" kern="1200">
                          <a:solidFill>
                            <a:schemeClr val="tx1"/>
                          </a:solidFill>
                          <a:latin typeface="Arial Nova"/>
                        </a:defRPr>
                      </a:lvl7pPr>
                      <a:lvl8pPr marL="3200400" algn="l" defTabSz="914400" rtl="0" eaLnBrk="1" latinLnBrk="0" hangingPunct="1">
                        <a:defRPr sz="1800" kern="1200">
                          <a:solidFill>
                            <a:schemeClr val="tx1"/>
                          </a:solidFill>
                          <a:latin typeface="Arial Nova"/>
                        </a:defRPr>
                      </a:lvl8pPr>
                      <a:lvl9pPr marL="3657600" algn="l" defTabSz="914400" rtl="0" eaLnBrk="1" latinLnBrk="0" hangingPunct="1">
                        <a:defRPr sz="1800" kern="1200">
                          <a:solidFill>
                            <a:schemeClr val="tx1"/>
                          </a:solidFill>
                          <a:latin typeface="Arial Nova"/>
                        </a:defRPr>
                      </a:lvl9pPr>
                    </a:lstStyle>
                    <a:p>
                      <a:r>
                        <a:rPr lang="en-US" sz="2000" b="1" dirty="0" err="1">
                          <a:solidFill>
                            <a:schemeClr val="tx1"/>
                          </a:solidFill>
                          <a:latin typeface="Sitka Display" pitchFamily="2" charset="0"/>
                        </a:rPr>
                        <a:t>Year_Month</a:t>
                      </a:r>
                      <a:endParaRPr lang="en-US" sz="2000" b="1" dirty="0">
                        <a:solidFill>
                          <a:schemeClr val="tx1"/>
                        </a:solidFill>
                        <a:latin typeface="Sitka Display" pitchFamily="2"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Arial Nova"/>
                        </a:defRPr>
                      </a:lvl1pPr>
                      <a:lvl2pPr marL="457200" algn="l" defTabSz="914400" rtl="0" eaLnBrk="1" latinLnBrk="0" hangingPunct="1">
                        <a:defRPr sz="1800" kern="1200">
                          <a:solidFill>
                            <a:schemeClr val="tx1"/>
                          </a:solidFill>
                          <a:latin typeface="Arial Nova"/>
                        </a:defRPr>
                      </a:lvl2pPr>
                      <a:lvl3pPr marL="914400" algn="l" defTabSz="914400" rtl="0" eaLnBrk="1" latinLnBrk="0" hangingPunct="1">
                        <a:defRPr sz="1800" kern="1200">
                          <a:solidFill>
                            <a:schemeClr val="tx1"/>
                          </a:solidFill>
                          <a:latin typeface="Arial Nova"/>
                        </a:defRPr>
                      </a:lvl3pPr>
                      <a:lvl4pPr marL="1371600" algn="l" defTabSz="914400" rtl="0" eaLnBrk="1" latinLnBrk="0" hangingPunct="1">
                        <a:defRPr sz="1800" kern="1200">
                          <a:solidFill>
                            <a:schemeClr val="tx1"/>
                          </a:solidFill>
                          <a:latin typeface="Arial Nova"/>
                        </a:defRPr>
                      </a:lvl4pPr>
                      <a:lvl5pPr marL="1828800" algn="l" defTabSz="914400" rtl="0" eaLnBrk="1" latinLnBrk="0" hangingPunct="1">
                        <a:defRPr sz="1800" kern="1200">
                          <a:solidFill>
                            <a:schemeClr val="tx1"/>
                          </a:solidFill>
                          <a:latin typeface="Arial Nova"/>
                        </a:defRPr>
                      </a:lvl5pPr>
                      <a:lvl6pPr marL="2286000" algn="l" defTabSz="914400" rtl="0" eaLnBrk="1" latinLnBrk="0" hangingPunct="1">
                        <a:defRPr sz="1800" kern="1200">
                          <a:solidFill>
                            <a:schemeClr val="tx1"/>
                          </a:solidFill>
                          <a:latin typeface="Arial Nova"/>
                        </a:defRPr>
                      </a:lvl6pPr>
                      <a:lvl7pPr marL="2743200" algn="l" defTabSz="914400" rtl="0" eaLnBrk="1" latinLnBrk="0" hangingPunct="1">
                        <a:defRPr sz="1800" kern="1200">
                          <a:solidFill>
                            <a:schemeClr val="tx1"/>
                          </a:solidFill>
                          <a:latin typeface="Arial Nova"/>
                        </a:defRPr>
                      </a:lvl7pPr>
                      <a:lvl8pPr marL="3200400" algn="l" defTabSz="914400" rtl="0" eaLnBrk="1" latinLnBrk="0" hangingPunct="1">
                        <a:defRPr sz="1800" kern="1200">
                          <a:solidFill>
                            <a:schemeClr val="tx1"/>
                          </a:solidFill>
                          <a:latin typeface="Arial Nova"/>
                        </a:defRPr>
                      </a:lvl8pPr>
                      <a:lvl9pPr marL="3657600" algn="l" defTabSz="914400" rtl="0" eaLnBrk="1" latinLnBrk="0" hangingPunct="1">
                        <a:defRPr sz="1800" kern="1200">
                          <a:solidFill>
                            <a:schemeClr val="tx1"/>
                          </a:solidFill>
                          <a:latin typeface="Arial Nova"/>
                        </a:defRPr>
                      </a:lvl9pPr>
                    </a:lstStyle>
                    <a:p>
                      <a:r>
                        <a:rPr lang="en-US" sz="2000" b="0" kern="1200" dirty="0">
                          <a:solidFill>
                            <a:schemeClr val="tx1"/>
                          </a:solidFill>
                          <a:effectLst/>
                          <a:latin typeface="Sitka Display" pitchFamily="2" charset="0"/>
                        </a:rPr>
                        <a:t>The month and year in which the review was created</a:t>
                      </a:r>
                      <a:endParaRPr lang="en-US" sz="1800" dirty="0">
                        <a:solidFill>
                          <a:schemeClr val="tx1"/>
                        </a:solidFill>
                        <a:latin typeface="Sitka Display" pitchFamily="2" charset="0"/>
                        <a:cs typeface="Arial" panose="020B0604020202020204" pitchFamily="34" charset="0"/>
                      </a:endParaRPr>
                    </a:p>
                  </a:txBody>
                  <a:tcPr/>
                </a:tc>
                <a:extLst>
                  <a:ext uri="{0D108BD9-81ED-4DB2-BD59-A6C34878D82A}">
                    <a16:rowId xmlns:a16="http://schemas.microsoft.com/office/drawing/2014/main" val="4100615280"/>
                  </a:ext>
                </a:extLst>
              </a:tr>
              <a:tr h="752505">
                <a:tc>
                  <a:txBody>
                    <a:bodyPr/>
                    <a:lstStyle>
                      <a:lvl1pPr marL="0" algn="l" defTabSz="914400" rtl="0" eaLnBrk="1" latinLnBrk="0" hangingPunct="1">
                        <a:defRPr sz="1800" kern="1200">
                          <a:solidFill>
                            <a:schemeClr val="tx1"/>
                          </a:solidFill>
                          <a:latin typeface="Arial Nova"/>
                        </a:defRPr>
                      </a:lvl1pPr>
                      <a:lvl2pPr marL="457200" algn="l" defTabSz="914400" rtl="0" eaLnBrk="1" latinLnBrk="0" hangingPunct="1">
                        <a:defRPr sz="1800" kern="1200">
                          <a:solidFill>
                            <a:schemeClr val="tx1"/>
                          </a:solidFill>
                          <a:latin typeface="Arial Nova"/>
                        </a:defRPr>
                      </a:lvl2pPr>
                      <a:lvl3pPr marL="914400" algn="l" defTabSz="914400" rtl="0" eaLnBrk="1" latinLnBrk="0" hangingPunct="1">
                        <a:defRPr sz="1800" kern="1200">
                          <a:solidFill>
                            <a:schemeClr val="tx1"/>
                          </a:solidFill>
                          <a:latin typeface="Arial Nova"/>
                        </a:defRPr>
                      </a:lvl3pPr>
                      <a:lvl4pPr marL="1371600" algn="l" defTabSz="914400" rtl="0" eaLnBrk="1" latinLnBrk="0" hangingPunct="1">
                        <a:defRPr sz="1800" kern="1200">
                          <a:solidFill>
                            <a:schemeClr val="tx1"/>
                          </a:solidFill>
                          <a:latin typeface="Arial Nova"/>
                        </a:defRPr>
                      </a:lvl4pPr>
                      <a:lvl5pPr marL="1828800" algn="l" defTabSz="914400" rtl="0" eaLnBrk="1" latinLnBrk="0" hangingPunct="1">
                        <a:defRPr sz="1800" kern="1200">
                          <a:solidFill>
                            <a:schemeClr val="tx1"/>
                          </a:solidFill>
                          <a:latin typeface="Arial Nova"/>
                        </a:defRPr>
                      </a:lvl5pPr>
                      <a:lvl6pPr marL="2286000" algn="l" defTabSz="914400" rtl="0" eaLnBrk="1" latinLnBrk="0" hangingPunct="1">
                        <a:defRPr sz="1800" kern="1200">
                          <a:solidFill>
                            <a:schemeClr val="tx1"/>
                          </a:solidFill>
                          <a:latin typeface="Arial Nova"/>
                        </a:defRPr>
                      </a:lvl6pPr>
                      <a:lvl7pPr marL="2743200" algn="l" defTabSz="914400" rtl="0" eaLnBrk="1" latinLnBrk="0" hangingPunct="1">
                        <a:defRPr sz="1800" kern="1200">
                          <a:solidFill>
                            <a:schemeClr val="tx1"/>
                          </a:solidFill>
                          <a:latin typeface="Arial Nova"/>
                        </a:defRPr>
                      </a:lvl7pPr>
                      <a:lvl8pPr marL="3200400" algn="l" defTabSz="914400" rtl="0" eaLnBrk="1" latinLnBrk="0" hangingPunct="1">
                        <a:defRPr sz="1800" kern="1200">
                          <a:solidFill>
                            <a:schemeClr val="tx1"/>
                          </a:solidFill>
                          <a:latin typeface="Arial Nova"/>
                        </a:defRPr>
                      </a:lvl8pPr>
                      <a:lvl9pPr marL="3657600" algn="l" defTabSz="914400" rtl="0" eaLnBrk="1" latinLnBrk="0" hangingPunct="1">
                        <a:defRPr sz="1800" kern="1200">
                          <a:solidFill>
                            <a:schemeClr val="tx1"/>
                          </a:solidFill>
                          <a:latin typeface="Arial Nova"/>
                        </a:defRPr>
                      </a:lvl9pPr>
                    </a:lstStyle>
                    <a:p>
                      <a:r>
                        <a:rPr lang="en-US" sz="2000" b="1" dirty="0" err="1">
                          <a:solidFill>
                            <a:schemeClr val="tx1"/>
                          </a:solidFill>
                          <a:latin typeface="Sitka Display" pitchFamily="2" charset="0"/>
                        </a:rPr>
                        <a:t>Reviewer_Location</a:t>
                      </a:r>
                      <a:endParaRPr lang="en-US" sz="2000" b="1" dirty="0">
                        <a:solidFill>
                          <a:schemeClr val="tx1"/>
                        </a:solidFill>
                        <a:latin typeface="Sitka Display" pitchFamily="2"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Arial Nova"/>
                        </a:defRPr>
                      </a:lvl1pPr>
                      <a:lvl2pPr marL="457200" algn="l" defTabSz="914400" rtl="0" eaLnBrk="1" latinLnBrk="0" hangingPunct="1">
                        <a:defRPr sz="1800" kern="1200">
                          <a:solidFill>
                            <a:schemeClr val="tx1"/>
                          </a:solidFill>
                          <a:latin typeface="Arial Nova"/>
                        </a:defRPr>
                      </a:lvl2pPr>
                      <a:lvl3pPr marL="914400" algn="l" defTabSz="914400" rtl="0" eaLnBrk="1" latinLnBrk="0" hangingPunct="1">
                        <a:defRPr sz="1800" kern="1200">
                          <a:solidFill>
                            <a:schemeClr val="tx1"/>
                          </a:solidFill>
                          <a:latin typeface="Arial Nova"/>
                        </a:defRPr>
                      </a:lvl3pPr>
                      <a:lvl4pPr marL="1371600" algn="l" defTabSz="914400" rtl="0" eaLnBrk="1" latinLnBrk="0" hangingPunct="1">
                        <a:defRPr sz="1800" kern="1200">
                          <a:solidFill>
                            <a:schemeClr val="tx1"/>
                          </a:solidFill>
                          <a:latin typeface="Arial Nova"/>
                        </a:defRPr>
                      </a:lvl4pPr>
                      <a:lvl5pPr marL="1828800" algn="l" defTabSz="914400" rtl="0" eaLnBrk="1" latinLnBrk="0" hangingPunct="1">
                        <a:defRPr sz="1800" kern="1200">
                          <a:solidFill>
                            <a:schemeClr val="tx1"/>
                          </a:solidFill>
                          <a:latin typeface="Arial Nova"/>
                        </a:defRPr>
                      </a:lvl5pPr>
                      <a:lvl6pPr marL="2286000" algn="l" defTabSz="914400" rtl="0" eaLnBrk="1" latinLnBrk="0" hangingPunct="1">
                        <a:defRPr sz="1800" kern="1200">
                          <a:solidFill>
                            <a:schemeClr val="tx1"/>
                          </a:solidFill>
                          <a:latin typeface="Arial Nova"/>
                        </a:defRPr>
                      </a:lvl6pPr>
                      <a:lvl7pPr marL="2743200" algn="l" defTabSz="914400" rtl="0" eaLnBrk="1" latinLnBrk="0" hangingPunct="1">
                        <a:defRPr sz="1800" kern="1200">
                          <a:solidFill>
                            <a:schemeClr val="tx1"/>
                          </a:solidFill>
                          <a:latin typeface="Arial Nova"/>
                        </a:defRPr>
                      </a:lvl7pPr>
                      <a:lvl8pPr marL="3200400" algn="l" defTabSz="914400" rtl="0" eaLnBrk="1" latinLnBrk="0" hangingPunct="1">
                        <a:defRPr sz="1800" kern="1200">
                          <a:solidFill>
                            <a:schemeClr val="tx1"/>
                          </a:solidFill>
                          <a:latin typeface="Arial Nova"/>
                        </a:defRPr>
                      </a:lvl8pPr>
                      <a:lvl9pPr marL="3657600" algn="l" defTabSz="914400" rtl="0" eaLnBrk="1" latinLnBrk="0" hangingPunct="1">
                        <a:defRPr sz="1800" kern="1200">
                          <a:solidFill>
                            <a:schemeClr val="tx1"/>
                          </a:solidFill>
                          <a:latin typeface="Arial Nova"/>
                        </a:defRPr>
                      </a:lvl9pPr>
                    </a:lstStyle>
                    <a:p>
                      <a:r>
                        <a:rPr lang="en-US" sz="2000" b="0" kern="1200" dirty="0">
                          <a:solidFill>
                            <a:schemeClr val="tx1"/>
                          </a:solidFill>
                          <a:effectLst/>
                          <a:latin typeface="Sitka Display" pitchFamily="2" charset="0"/>
                        </a:rPr>
                        <a:t>The country where the reviewer resides</a:t>
                      </a:r>
                      <a:endParaRPr lang="en-US" sz="1800" dirty="0">
                        <a:solidFill>
                          <a:schemeClr val="tx1"/>
                        </a:solidFill>
                        <a:latin typeface="Sitka Display" pitchFamily="2" charset="0"/>
                        <a:cs typeface="Arial" panose="020B0604020202020204" pitchFamily="34" charset="0"/>
                      </a:endParaRPr>
                    </a:p>
                  </a:txBody>
                  <a:tcPr/>
                </a:tc>
                <a:extLst>
                  <a:ext uri="{0D108BD9-81ED-4DB2-BD59-A6C34878D82A}">
                    <a16:rowId xmlns:a16="http://schemas.microsoft.com/office/drawing/2014/main" val="3283958832"/>
                  </a:ext>
                </a:extLst>
              </a:tr>
              <a:tr h="752505">
                <a:tc>
                  <a:txBody>
                    <a:bodyPr/>
                    <a:lstStyle>
                      <a:lvl1pPr marL="0" algn="l" defTabSz="914400" rtl="0" eaLnBrk="1" latinLnBrk="0" hangingPunct="1">
                        <a:defRPr sz="1800" kern="1200">
                          <a:solidFill>
                            <a:schemeClr val="tx1"/>
                          </a:solidFill>
                          <a:latin typeface="Arial Nova"/>
                        </a:defRPr>
                      </a:lvl1pPr>
                      <a:lvl2pPr marL="457200" algn="l" defTabSz="914400" rtl="0" eaLnBrk="1" latinLnBrk="0" hangingPunct="1">
                        <a:defRPr sz="1800" kern="1200">
                          <a:solidFill>
                            <a:schemeClr val="tx1"/>
                          </a:solidFill>
                          <a:latin typeface="Arial Nova"/>
                        </a:defRPr>
                      </a:lvl2pPr>
                      <a:lvl3pPr marL="914400" algn="l" defTabSz="914400" rtl="0" eaLnBrk="1" latinLnBrk="0" hangingPunct="1">
                        <a:defRPr sz="1800" kern="1200">
                          <a:solidFill>
                            <a:schemeClr val="tx1"/>
                          </a:solidFill>
                          <a:latin typeface="Arial Nova"/>
                        </a:defRPr>
                      </a:lvl3pPr>
                      <a:lvl4pPr marL="1371600" algn="l" defTabSz="914400" rtl="0" eaLnBrk="1" latinLnBrk="0" hangingPunct="1">
                        <a:defRPr sz="1800" kern="1200">
                          <a:solidFill>
                            <a:schemeClr val="tx1"/>
                          </a:solidFill>
                          <a:latin typeface="Arial Nova"/>
                        </a:defRPr>
                      </a:lvl4pPr>
                      <a:lvl5pPr marL="1828800" algn="l" defTabSz="914400" rtl="0" eaLnBrk="1" latinLnBrk="0" hangingPunct="1">
                        <a:defRPr sz="1800" kern="1200">
                          <a:solidFill>
                            <a:schemeClr val="tx1"/>
                          </a:solidFill>
                          <a:latin typeface="Arial Nova"/>
                        </a:defRPr>
                      </a:lvl5pPr>
                      <a:lvl6pPr marL="2286000" algn="l" defTabSz="914400" rtl="0" eaLnBrk="1" latinLnBrk="0" hangingPunct="1">
                        <a:defRPr sz="1800" kern="1200">
                          <a:solidFill>
                            <a:schemeClr val="tx1"/>
                          </a:solidFill>
                          <a:latin typeface="Arial Nova"/>
                        </a:defRPr>
                      </a:lvl6pPr>
                      <a:lvl7pPr marL="2743200" algn="l" defTabSz="914400" rtl="0" eaLnBrk="1" latinLnBrk="0" hangingPunct="1">
                        <a:defRPr sz="1800" kern="1200">
                          <a:solidFill>
                            <a:schemeClr val="tx1"/>
                          </a:solidFill>
                          <a:latin typeface="Arial Nova"/>
                        </a:defRPr>
                      </a:lvl7pPr>
                      <a:lvl8pPr marL="3200400" algn="l" defTabSz="914400" rtl="0" eaLnBrk="1" latinLnBrk="0" hangingPunct="1">
                        <a:defRPr sz="1800" kern="1200">
                          <a:solidFill>
                            <a:schemeClr val="tx1"/>
                          </a:solidFill>
                          <a:latin typeface="Arial Nova"/>
                        </a:defRPr>
                      </a:lvl8pPr>
                      <a:lvl9pPr marL="3657600" algn="l" defTabSz="914400" rtl="0" eaLnBrk="1" latinLnBrk="0" hangingPunct="1">
                        <a:defRPr sz="1800" kern="1200">
                          <a:solidFill>
                            <a:schemeClr val="tx1"/>
                          </a:solidFill>
                          <a:latin typeface="Arial Nova"/>
                        </a:defRPr>
                      </a:lvl9pPr>
                    </a:lstStyle>
                    <a:p>
                      <a:r>
                        <a:rPr lang="en-US" sz="2000" b="1" dirty="0" err="1">
                          <a:solidFill>
                            <a:schemeClr val="tx1"/>
                          </a:solidFill>
                          <a:latin typeface="Sitka Display" pitchFamily="2" charset="0"/>
                        </a:rPr>
                        <a:t>Review_Text</a:t>
                      </a:r>
                      <a:endParaRPr lang="en-US" sz="2000" b="1" dirty="0">
                        <a:solidFill>
                          <a:schemeClr val="tx1"/>
                        </a:solidFill>
                        <a:latin typeface="Sitka Display" pitchFamily="2"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Arial Nova"/>
                        </a:defRPr>
                      </a:lvl1pPr>
                      <a:lvl2pPr marL="457200" algn="l" defTabSz="914400" rtl="0" eaLnBrk="1" latinLnBrk="0" hangingPunct="1">
                        <a:defRPr sz="1800" kern="1200">
                          <a:solidFill>
                            <a:schemeClr val="tx1"/>
                          </a:solidFill>
                          <a:latin typeface="Arial Nova"/>
                        </a:defRPr>
                      </a:lvl2pPr>
                      <a:lvl3pPr marL="914400" algn="l" defTabSz="914400" rtl="0" eaLnBrk="1" latinLnBrk="0" hangingPunct="1">
                        <a:defRPr sz="1800" kern="1200">
                          <a:solidFill>
                            <a:schemeClr val="tx1"/>
                          </a:solidFill>
                          <a:latin typeface="Arial Nova"/>
                        </a:defRPr>
                      </a:lvl3pPr>
                      <a:lvl4pPr marL="1371600" algn="l" defTabSz="914400" rtl="0" eaLnBrk="1" latinLnBrk="0" hangingPunct="1">
                        <a:defRPr sz="1800" kern="1200">
                          <a:solidFill>
                            <a:schemeClr val="tx1"/>
                          </a:solidFill>
                          <a:latin typeface="Arial Nova"/>
                        </a:defRPr>
                      </a:lvl4pPr>
                      <a:lvl5pPr marL="1828800" algn="l" defTabSz="914400" rtl="0" eaLnBrk="1" latinLnBrk="0" hangingPunct="1">
                        <a:defRPr sz="1800" kern="1200">
                          <a:solidFill>
                            <a:schemeClr val="tx1"/>
                          </a:solidFill>
                          <a:latin typeface="Arial Nova"/>
                        </a:defRPr>
                      </a:lvl5pPr>
                      <a:lvl6pPr marL="2286000" algn="l" defTabSz="914400" rtl="0" eaLnBrk="1" latinLnBrk="0" hangingPunct="1">
                        <a:defRPr sz="1800" kern="1200">
                          <a:solidFill>
                            <a:schemeClr val="tx1"/>
                          </a:solidFill>
                          <a:latin typeface="Arial Nova"/>
                        </a:defRPr>
                      </a:lvl6pPr>
                      <a:lvl7pPr marL="2743200" algn="l" defTabSz="914400" rtl="0" eaLnBrk="1" latinLnBrk="0" hangingPunct="1">
                        <a:defRPr sz="1800" kern="1200">
                          <a:solidFill>
                            <a:schemeClr val="tx1"/>
                          </a:solidFill>
                          <a:latin typeface="Arial Nova"/>
                        </a:defRPr>
                      </a:lvl7pPr>
                      <a:lvl8pPr marL="3200400" algn="l" defTabSz="914400" rtl="0" eaLnBrk="1" latinLnBrk="0" hangingPunct="1">
                        <a:defRPr sz="1800" kern="1200">
                          <a:solidFill>
                            <a:schemeClr val="tx1"/>
                          </a:solidFill>
                          <a:latin typeface="Arial Nova"/>
                        </a:defRPr>
                      </a:lvl8pPr>
                      <a:lvl9pPr marL="3657600" algn="l" defTabSz="914400" rtl="0" eaLnBrk="1" latinLnBrk="0" hangingPunct="1">
                        <a:defRPr sz="1800" kern="1200">
                          <a:solidFill>
                            <a:schemeClr val="tx1"/>
                          </a:solidFill>
                          <a:latin typeface="Arial Nova"/>
                        </a:defRPr>
                      </a:lvl9pPr>
                    </a:lstStyle>
                    <a:p>
                      <a:r>
                        <a:rPr lang="en-US" sz="2000" dirty="0">
                          <a:solidFill>
                            <a:schemeClr val="tx1"/>
                          </a:solidFill>
                          <a:latin typeface="Sitka Display" pitchFamily="2" charset="0"/>
                        </a:rPr>
                        <a:t>The review left by the reviewer which shares the most insight concerning the reviewer’s sentiment</a:t>
                      </a:r>
                      <a:endParaRPr lang="en-US" sz="2000" dirty="0">
                        <a:solidFill>
                          <a:schemeClr val="tx1"/>
                        </a:solidFill>
                        <a:latin typeface="Sitka Display" pitchFamily="2" charset="0"/>
                        <a:cs typeface="Arial" panose="020B0604020202020204" pitchFamily="34" charset="0"/>
                      </a:endParaRPr>
                    </a:p>
                  </a:txBody>
                  <a:tcPr/>
                </a:tc>
                <a:extLst>
                  <a:ext uri="{0D108BD9-81ED-4DB2-BD59-A6C34878D82A}">
                    <a16:rowId xmlns:a16="http://schemas.microsoft.com/office/drawing/2014/main" val="4061332767"/>
                  </a:ext>
                </a:extLst>
              </a:tr>
              <a:tr h="435975">
                <a:tc>
                  <a:txBody>
                    <a:bodyPr/>
                    <a:lstStyle>
                      <a:lvl1pPr marL="0" algn="l" defTabSz="914400" rtl="0" eaLnBrk="1" latinLnBrk="0" hangingPunct="1">
                        <a:defRPr sz="1800" kern="1200">
                          <a:solidFill>
                            <a:schemeClr val="tx1"/>
                          </a:solidFill>
                          <a:latin typeface="Arial Nova"/>
                        </a:defRPr>
                      </a:lvl1pPr>
                      <a:lvl2pPr marL="457200" algn="l" defTabSz="914400" rtl="0" eaLnBrk="1" latinLnBrk="0" hangingPunct="1">
                        <a:defRPr sz="1800" kern="1200">
                          <a:solidFill>
                            <a:schemeClr val="tx1"/>
                          </a:solidFill>
                          <a:latin typeface="Arial Nova"/>
                        </a:defRPr>
                      </a:lvl2pPr>
                      <a:lvl3pPr marL="914400" algn="l" defTabSz="914400" rtl="0" eaLnBrk="1" latinLnBrk="0" hangingPunct="1">
                        <a:defRPr sz="1800" kern="1200">
                          <a:solidFill>
                            <a:schemeClr val="tx1"/>
                          </a:solidFill>
                          <a:latin typeface="Arial Nova"/>
                        </a:defRPr>
                      </a:lvl3pPr>
                      <a:lvl4pPr marL="1371600" algn="l" defTabSz="914400" rtl="0" eaLnBrk="1" latinLnBrk="0" hangingPunct="1">
                        <a:defRPr sz="1800" kern="1200">
                          <a:solidFill>
                            <a:schemeClr val="tx1"/>
                          </a:solidFill>
                          <a:latin typeface="Arial Nova"/>
                        </a:defRPr>
                      </a:lvl4pPr>
                      <a:lvl5pPr marL="1828800" algn="l" defTabSz="914400" rtl="0" eaLnBrk="1" latinLnBrk="0" hangingPunct="1">
                        <a:defRPr sz="1800" kern="1200">
                          <a:solidFill>
                            <a:schemeClr val="tx1"/>
                          </a:solidFill>
                          <a:latin typeface="Arial Nova"/>
                        </a:defRPr>
                      </a:lvl5pPr>
                      <a:lvl6pPr marL="2286000" algn="l" defTabSz="914400" rtl="0" eaLnBrk="1" latinLnBrk="0" hangingPunct="1">
                        <a:defRPr sz="1800" kern="1200">
                          <a:solidFill>
                            <a:schemeClr val="tx1"/>
                          </a:solidFill>
                          <a:latin typeface="Arial Nova"/>
                        </a:defRPr>
                      </a:lvl6pPr>
                      <a:lvl7pPr marL="2743200" algn="l" defTabSz="914400" rtl="0" eaLnBrk="1" latinLnBrk="0" hangingPunct="1">
                        <a:defRPr sz="1800" kern="1200">
                          <a:solidFill>
                            <a:schemeClr val="tx1"/>
                          </a:solidFill>
                          <a:latin typeface="Arial Nova"/>
                        </a:defRPr>
                      </a:lvl7pPr>
                      <a:lvl8pPr marL="3200400" algn="l" defTabSz="914400" rtl="0" eaLnBrk="1" latinLnBrk="0" hangingPunct="1">
                        <a:defRPr sz="1800" kern="1200">
                          <a:solidFill>
                            <a:schemeClr val="tx1"/>
                          </a:solidFill>
                          <a:latin typeface="Arial Nova"/>
                        </a:defRPr>
                      </a:lvl8pPr>
                      <a:lvl9pPr marL="3657600" algn="l" defTabSz="914400" rtl="0" eaLnBrk="1" latinLnBrk="0" hangingPunct="1">
                        <a:defRPr sz="1800" kern="1200">
                          <a:solidFill>
                            <a:schemeClr val="tx1"/>
                          </a:solidFill>
                          <a:latin typeface="Arial Nova"/>
                        </a:defRPr>
                      </a:lvl9pPr>
                    </a:lstStyle>
                    <a:p>
                      <a:r>
                        <a:rPr lang="en-US" sz="2000" b="1" dirty="0">
                          <a:solidFill>
                            <a:schemeClr val="tx1"/>
                          </a:solidFill>
                          <a:latin typeface="Sitka Display" pitchFamily="2" charset="0"/>
                        </a:rPr>
                        <a:t>Branch</a:t>
                      </a:r>
                      <a:endParaRPr lang="en-US" sz="2000" b="1" dirty="0">
                        <a:solidFill>
                          <a:schemeClr val="tx1"/>
                        </a:solidFill>
                        <a:latin typeface="Sitka Display" pitchFamily="2" charset="0"/>
                        <a:cs typeface="Arial" panose="020B0604020202020204" pitchFamily="34" charset="0"/>
                      </a:endParaRPr>
                    </a:p>
                  </a:txBody>
                  <a:tcPr/>
                </a:tc>
                <a:tc>
                  <a:txBody>
                    <a:bodyPr/>
                    <a:lstStyle>
                      <a:lvl1pPr marL="0" algn="l" defTabSz="914400" rtl="0" eaLnBrk="1" latinLnBrk="0" hangingPunct="1">
                        <a:defRPr sz="1800" kern="1200">
                          <a:solidFill>
                            <a:schemeClr val="tx1"/>
                          </a:solidFill>
                          <a:latin typeface="Arial Nova"/>
                        </a:defRPr>
                      </a:lvl1pPr>
                      <a:lvl2pPr marL="457200" algn="l" defTabSz="914400" rtl="0" eaLnBrk="1" latinLnBrk="0" hangingPunct="1">
                        <a:defRPr sz="1800" kern="1200">
                          <a:solidFill>
                            <a:schemeClr val="tx1"/>
                          </a:solidFill>
                          <a:latin typeface="Arial Nova"/>
                        </a:defRPr>
                      </a:lvl2pPr>
                      <a:lvl3pPr marL="914400" algn="l" defTabSz="914400" rtl="0" eaLnBrk="1" latinLnBrk="0" hangingPunct="1">
                        <a:defRPr sz="1800" kern="1200">
                          <a:solidFill>
                            <a:schemeClr val="tx1"/>
                          </a:solidFill>
                          <a:latin typeface="Arial Nova"/>
                        </a:defRPr>
                      </a:lvl3pPr>
                      <a:lvl4pPr marL="1371600" algn="l" defTabSz="914400" rtl="0" eaLnBrk="1" latinLnBrk="0" hangingPunct="1">
                        <a:defRPr sz="1800" kern="1200">
                          <a:solidFill>
                            <a:schemeClr val="tx1"/>
                          </a:solidFill>
                          <a:latin typeface="Arial Nova"/>
                        </a:defRPr>
                      </a:lvl4pPr>
                      <a:lvl5pPr marL="1828800" algn="l" defTabSz="914400" rtl="0" eaLnBrk="1" latinLnBrk="0" hangingPunct="1">
                        <a:defRPr sz="1800" kern="1200">
                          <a:solidFill>
                            <a:schemeClr val="tx1"/>
                          </a:solidFill>
                          <a:latin typeface="Arial Nova"/>
                        </a:defRPr>
                      </a:lvl5pPr>
                      <a:lvl6pPr marL="2286000" algn="l" defTabSz="914400" rtl="0" eaLnBrk="1" latinLnBrk="0" hangingPunct="1">
                        <a:defRPr sz="1800" kern="1200">
                          <a:solidFill>
                            <a:schemeClr val="tx1"/>
                          </a:solidFill>
                          <a:latin typeface="Arial Nova"/>
                        </a:defRPr>
                      </a:lvl6pPr>
                      <a:lvl7pPr marL="2743200" algn="l" defTabSz="914400" rtl="0" eaLnBrk="1" latinLnBrk="0" hangingPunct="1">
                        <a:defRPr sz="1800" kern="1200">
                          <a:solidFill>
                            <a:schemeClr val="tx1"/>
                          </a:solidFill>
                          <a:latin typeface="Arial Nova"/>
                        </a:defRPr>
                      </a:lvl7pPr>
                      <a:lvl8pPr marL="3200400" algn="l" defTabSz="914400" rtl="0" eaLnBrk="1" latinLnBrk="0" hangingPunct="1">
                        <a:defRPr sz="1800" kern="1200">
                          <a:solidFill>
                            <a:schemeClr val="tx1"/>
                          </a:solidFill>
                          <a:latin typeface="Arial Nova"/>
                        </a:defRPr>
                      </a:lvl8pPr>
                      <a:lvl9pPr marL="3657600" algn="l" defTabSz="914400" rtl="0" eaLnBrk="1" latinLnBrk="0" hangingPunct="1">
                        <a:defRPr sz="1800" kern="1200">
                          <a:solidFill>
                            <a:schemeClr val="tx1"/>
                          </a:solidFill>
                          <a:latin typeface="Arial Nova"/>
                        </a:defRPr>
                      </a:lvl9pPr>
                    </a:lstStyle>
                    <a:p>
                      <a:r>
                        <a:rPr lang="en-US" sz="2000" dirty="0">
                          <a:solidFill>
                            <a:schemeClr val="tx1"/>
                          </a:solidFill>
                          <a:latin typeface="Sitka Display" pitchFamily="2" charset="0"/>
                        </a:rPr>
                        <a:t>The Disneyland park the reviewer made the review for (Disneyland California, Disneyland Paris, or Disneyland Hong Kong)</a:t>
                      </a:r>
                      <a:endParaRPr lang="en-US" sz="2000" dirty="0">
                        <a:solidFill>
                          <a:schemeClr val="tx1"/>
                        </a:solidFill>
                        <a:latin typeface="Sitka Display" pitchFamily="2" charset="0"/>
                        <a:cs typeface="Arial" panose="020B0604020202020204" pitchFamily="34" charset="0"/>
                      </a:endParaRPr>
                    </a:p>
                  </a:txBody>
                  <a:tcPr/>
                </a:tc>
                <a:extLst>
                  <a:ext uri="{0D108BD9-81ED-4DB2-BD59-A6C34878D82A}">
                    <a16:rowId xmlns:a16="http://schemas.microsoft.com/office/drawing/2014/main" val="2926211198"/>
                  </a:ext>
                </a:extLst>
              </a:tr>
            </a:tbl>
          </a:graphicData>
        </a:graphic>
      </p:graphicFrame>
    </p:spTree>
    <p:extLst>
      <p:ext uri="{BB962C8B-B14F-4D97-AF65-F5344CB8AC3E}">
        <p14:creationId xmlns:p14="http://schemas.microsoft.com/office/powerpoint/2010/main" val="4163729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62F6A-D9C5-71B5-A7EC-5E64BC5BA7E7}"/>
              </a:ext>
            </a:extLst>
          </p:cNvPr>
          <p:cNvSpPr>
            <a:spLocks noGrp="1"/>
          </p:cNvSpPr>
          <p:nvPr>
            <p:ph type="title"/>
          </p:nvPr>
        </p:nvSpPr>
        <p:spPr/>
        <p:txBody>
          <a:bodyPr/>
          <a:lstStyle/>
          <a:p>
            <a:r>
              <a:rPr lang="en-US" dirty="0"/>
              <a:t>Bar Chart EDA</a:t>
            </a:r>
          </a:p>
        </p:txBody>
      </p:sp>
      <p:pic>
        <p:nvPicPr>
          <p:cNvPr id="4" name="Picture 3">
            <a:extLst>
              <a:ext uri="{FF2B5EF4-FFF2-40B4-BE49-F238E27FC236}">
                <a16:creationId xmlns:a16="http://schemas.microsoft.com/office/drawing/2014/main" id="{27C37CF8-BC84-144E-D1D5-392CE9C8F453}"/>
              </a:ext>
            </a:extLst>
          </p:cNvPr>
          <p:cNvPicPr>
            <a:picLocks noChangeAspect="1"/>
          </p:cNvPicPr>
          <p:nvPr/>
        </p:nvPicPr>
        <p:blipFill>
          <a:blip r:embed="rId2"/>
          <a:stretch>
            <a:fillRect/>
          </a:stretch>
        </p:blipFill>
        <p:spPr>
          <a:xfrm>
            <a:off x="2930780" y="2013459"/>
            <a:ext cx="6330440" cy="4314825"/>
          </a:xfrm>
          <a:prstGeom prst="rect">
            <a:avLst/>
          </a:prstGeom>
        </p:spPr>
      </p:pic>
    </p:spTree>
    <p:extLst>
      <p:ext uri="{BB962C8B-B14F-4D97-AF65-F5344CB8AC3E}">
        <p14:creationId xmlns:p14="http://schemas.microsoft.com/office/powerpoint/2010/main" val="316279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A69F-EA4A-5803-7892-A524C00DC2E7}"/>
              </a:ext>
            </a:extLst>
          </p:cNvPr>
          <p:cNvSpPr>
            <a:spLocks noGrp="1"/>
          </p:cNvSpPr>
          <p:nvPr>
            <p:ph type="title"/>
          </p:nvPr>
        </p:nvSpPr>
        <p:spPr/>
        <p:txBody>
          <a:bodyPr/>
          <a:lstStyle/>
          <a:p>
            <a:r>
              <a:rPr lang="en-US" dirty="0"/>
              <a:t>Bar Chart EDA</a:t>
            </a:r>
          </a:p>
        </p:txBody>
      </p:sp>
      <p:pic>
        <p:nvPicPr>
          <p:cNvPr id="4" name="Picture 3">
            <a:extLst>
              <a:ext uri="{FF2B5EF4-FFF2-40B4-BE49-F238E27FC236}">
                <a16:creationId xmlns:a16="http://schemas.microsoft.com/office/drawing/2014/main" id="{0A5DE61C-6106-1DA1-E03C-C9F054F04BB4}"/>
              </a:ext>
            </a:extLst>
          </p:cNvPr>
          <p:cNvPicPr>
            <a:picLocks noChangeAspect="1"/>
          </p:cNvPicPr>
          <p:nvPr/>
        </p:nvPicPr>
        <p:blipFill>
          <a:blip r:embed="rId2"/>
          <a:stretch>
            <a:fillRect/>
          </a:stretch>
        </p:blipFill>
        <p:spPr>
          <a:xfrm>
            <a:off x="1798158" y="2043286"/>
            <a:ext cx="8595683" cy="4297842"/>
          </a:xfrm>
          <a:prstGeom prst="rect">
            <a:avLst/>
          </a:prstGeom>
        </p:spPr>
      </p:pic>
    </p:spTree>
    <p:extLst>
      <p:ext uri="{BB962C8B-B14F-4D97-AF65-F5344CB8AC3E}">
        <p14:creationId xmlns:p14="http://schemas.microsoft.com/office/powerpoint/2010/main" val="331861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1FC4-1C19-04E4-3A41-3AA3B1D05F02}"/>
              </a:ext>
            </a:extLst>
          </p:cNvPr>
          <p:cNvSpPr>
            <a:spLocks noGrp="1"/>
          </p:cNvSpPr>
          <p:nvPr>
            <p:ph type="title"/>
          </p:nvPr>
        </p:nvSpPr>
        <p:spPr/>
        <p:txBody>
          <a:bodyPr/>
          <a:lstStyle/>
          <a:p>
            <a:r>
              <a:rPr lang="en-US" dirty="0"/>
              <a:t>Line Chart EDA</a:t>
            </a:r>
          </a:p>
        </p:txBody>
      </p:sp>
      <p:pic>
        <p:nvPicPr>
          <p:cNvPr id="4" name="Picture 3">
            <a:extLst>
              <a:ext uri="{FF2B5EF4-FFF2-40B4-BE49-F238E27FC236}">
                <a16:creationId xmlns:a16="http://schemas.microsoft.com/office/drawing/2014/main" id="{7A9EFF92-E2D1-4D2A-606E-A7B7C6EAA8B1}"/>
              </a:ext>
            </a:extLst>
          </p:cNvPr>
          <p:cNvPicPr>
            <a:picLocks noChangeAspect="1"/>
          </p:cNvPicPr>
          <p:nvPr/>
        </p:nvPicPr>
        <p:blipFill>
          <a:blip r:embed="rId2"/>
          <a:stretch>
            <a:fillRect/>
          </a:stretch>
        </p:blipFill>
        <p:spPr>
          <a:xfrm>
            <a:off x="2972744" y="1932317"/>
            <a:ext cx="6246512" cy="4468483"/>
          </a:xfrm>
          <a:prstGeom prst="rect">
            <a:avLst/>
          </a:prstGeom>
        </p:spPr>
      </p:pic>
    </p:spTree>
    <p:extLst>
      <p:ext uri="{BB962C8B-B14F-4D97-AF65-F5344CB8AC3E}">
        <p14:creationId xmlns:p14="http://schemas.microsoft.com/office/powerpoint/2010/main" val="1533745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2136-D3B8-6F7A-F2CB-0DCB9FC9ECC8}"/>
              </a:ext>
            </a:extLst>
          </p:cNvPr>
          <p:cNvSpPr>
            <a:spLocks noGrp="1"/>
          </p:cNvSpPr>
          <p:nvPr>
            <p:ph type="title"/>
          </p:nvPr>
        </p:nvSpPr>
        <p:spPr/>
        <p:txBody>
          <a:bodyPr/>
          <a:lstStyle/>
          <a:p>
            <a:r>
              <a:rPr lang="en-US" dirty="0"/>
              <a:t>Word Cloud EDA</a:t>
            </a:r>
          </a:p>
        </p:txBody>
      </p:sp>
      <p:pic>
        <p:nvPicPr>
          <p:cNvPr id="4" name="Picture 3">
            <a:extLst>
              <a:ext uri="{FF2B5EF4-FFF2-40B4-BE49-F238E27FC236}">
                <a16:creationId xmlns:a16="http://schemas.microsoft.com/office/drawing/2014/main" id="{7658962F-D99D-D1D2-C9C2-CFE971831F76}"/>
              </a:ext>
            </a:extLst>
          </p:cNvPr>
          <p:cNvPicPr>
            <a:picLocks noChangeAspect="1"/>
          </p:cNvPicPr>
          <p:nvPr/>
        </p:nvPicPr>
        <p:blipFill>
          <a:blip r:embed="rId2"/>
          <a:stretch>
            <a:fillRect/>
          </a:stretch>
        </p:blipFill>
        <p:spPr>
          <a:xfrm>
            <a:off x="2075887" y="2001329"/>
            <a:ext cx="8040226" cy="4323900"/>
          </a:xfrm>
          <a:prstGeom prst="rect">
            <a:avLst/>
          </a:prstGeom>
        </p:spPr>
      </p:pic>
    </p:spTree>
    <p:extLst>
      <p:ext uri="{BB962C8B-B14F-4D97-AF65-F5344CB8AC3E}">
        <p14:creationId xmlns:p14="http://schemas.microsoft.com/office/powerpoint/2010/main" val="2882037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14D9-07E8-C764-E70C-EE989D24614E}"/>
              </a:ext>
            </a:extLst>
          </p:cNvPr>
          <p:cNvSpPr>
            <a:spLocks noGrp="1"/>
          </p:cNvSpPr>
          <p:nvPr>
            <p:ph type="title"/>
          </p:nvPr>
        </p:nvSpPr>
        <p:spPr/>
        <p:txBody>
          <a:bodyPr/>
          <a:lstStyle/>
          <a:p>
            <a:r>
              <a:rPr lang="en-US" dirty="0"/>
              <a:t>Word Cloud EDA</a:t>
            </a:r>
          </a:p>
        </p:txBody>
      </p:sp>
      <p:pic>
        <p:nvPicPr>
          <p:cNvPr id="4" name="Picture 3">
            <a:extLst>
              <a:ext uri="{FF2B5EF4-FFF2-40B4-BE49-F238E27FC236}">
                <a16:creationId xmlns:a16="http://schemas.microsoft.com/office/drawing/2014/main" id="{149B02A3-7458-DCB6-8BEB-12B8823BB245}"/>
              </a:ext>
            </a:extLst>
          </p:cNvPr>
          <p:cNvPicPr>
            <a:picLocks noChangeAspect="1"/>
          </p:cNvPicPr>
          <p:nvPr/>
        </p:nvPicPr>
        <p:blipFill>
          <a:blip r:embed="rId2"/>
          <a:stretch>
            <a:fillRect/>
          </a:stretch>
        </p:blipFill>
        <p:spPr>
          <a:xfrm>
            <a:off x="2075887" y="2018582"/>
            <a:ext cx="8040226" cy="4323900"/>
          </a:xfrm>
          <a:prstGeom prst="rect">
            <a:avLst/>
          </a:prstGeom>
        </p:spPr>
      </p:pic>
    </p:spTree>
    <p:extLst>
      <p:ext uri="{BB962C8B-B14F-4D97-AF65-F5344CB8AC3E}">
        <p14:creationId xmlns:p14="http://schemas.microsoft.com/office/powerpoint/2010/main" val="107109481"/>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{941FA571-62ED-4BA3-9BED-D4ECA6439ACE}tf22712842_win32</Template>
  <TotalTime>702</TotalTime>
  <Words>976</Words>
  <Application>Microsoft Office PowerPoint</Application>
  <PresentationFormat>Widescreen</PresentationFormat>
  <Paragraphs>81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Bookman Old Style</vt:lpstr>
      <vt:lpstr>Calibri</vt:lpstr>
      <vt:lpstr>Franklin Gothic Book</vt:lpstr>
      <vt:lpstr>Sitka Display</vt:lpstr>
      <vt:lpstr>Custom</vt:lpstr>
      <vt:lpstr>Predicting Disneyland Review Sentiment</vt:lpstr>
      <vt:lpstr>Background</vt:lpstr>
      <vt:lpstr>The Business Need</vt:lpstr>
      <vt:lpstr>The Data</vt:lpstr>
      <vt:lpstr>Bar Chart EDA</vt:lpstr>
      <vt:lpstr>Bar Chart EDA</vt:lpstr>
      <vt:lpstr>Line Chart EDA</vt:lpstr>
      <vt:lpstr>Word Cloud EDA</vt:lpstr>
      <vt:lpstr>Word Cloud EDA</vt:lpstr>
      <vt:lpstr>Data Preparation</vt:lpstr>
      <vt:lpstr>TextBlob Initial Sentiment Analysis</vt:lpstr>
      <vt:lpstr>Textual Preprocessing</vt:lpstr>
      <vt:lpstr>Modeling</vt:lpstr>
      <vt:lpstr>Logistic Regression</vt:lpstr>
      <vt:lpstr>Naïve Bayes</vt:lpstr>
      <vt:lpstr>Random Forest</vt:lpstr>
      <vt:lpstr>Extreme Gradient Boosting (XGB)</vt:lpstr>
      <vt:lpstr>Results</vt:lpstr>
      <vt:lpstr>Future Recommendations</vt:lpstr>
      <vt:lpstr>Conclusions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Berberena</dc:creator>
  <cp:lastModifiedBy>David Berberena</cp:lastModifiedBy>
  <cp:revision>8</cp:revision>
  <dcterms:created xsi:type="dcterms:W3CDTF">2024-11-13T04:36:35Z</dcterms:created>
  <dcterms:modified xsi:type="dcterms:W3CDTF">2024-11-13T16:19:06Z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