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7" r:id="rId9"/>
    <p:sldId id="261" r:id="rId10"/>
    <p:sldId id="268" r:id="rId11"/>
    <p:sldId id="269" r:id="rId12"/>
    <p:sldId id="270" r:id="rId13"/>
    <p:sldId id="263" r:id="rId14"/>
    <p:sldId id="271" r:id="rId15"/>
    <p:sldId id="264" r:id="rId16"/>
    <p:sldId id="262"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1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19148" y="1284581"/>
            <a:ext cx="6253317" cy="1929765"/>
          </a:xfrm>
        </p:spPr>
        <p:txBody>
          <a:bodyPr>
            <a:noAutofit/>
          </a:bodyPr>
          <a:lstStyle/>
          <a:p>
            <a:pPr algn="ctr"/>
            <a:r>
              <a:rPr lang="en-US" sz="6200" dirty="0"/>
              <a:t>Immigration Dataset EDA</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6999" y="4757740"/>
            <a:ext cx="6269347" cy="2100260"/>
          </a:xfrm>
        </p:spPr>
        <p:txBody>
          <a:bodyPr>
            <a:normAutofit/>
          </a:bodyPr>
          <a:lstStyle/>
          <a:p>
            <a:r>
              <a:rPr lang="en-US" sz="2400" dirty="0">
                <a:solidFill>
                  <a:schemeClr val="tx1">
                    <a:lumMod val="85000"/>
                    <a:lumOff val="15000"/>
                  </a:schemeClr>
                </a:solidFill>
              </a:rPr>
              <a:t>DAVID BERBERENA</a:t>
            </a:r>
          </a:p>
          <a:p>
            <a:r>
              <a:rPr lang="en-US" sz="2400" dirty="0">
                <a:solidFill>
                  <a:schemeClr val="tx1">
                    <a:lumMod val="85000"/>
                    <a:lumOff val="15000"/>
                  </a:schemeClr>
                </a:solidFill>
              </a:rPr>
              <a:t>DSC 530 Data Exploration and analysis</a:t>
            </a:r>
          </a:p>
          <a:p>
            <a:r>
              <a:rPr lang="en-US" dirty="0" err="1">
                <a:solidFill>
                  <a:schemeClr val="tx1">
                    <a:lumMod val="85000"/>
                    <a:lumOff val="15000"/>
                  </a:schemeClr>
                </a:solidFill>
              </a:rPr>
              <a:t>Iranitalab</a:t>
            </a:r>
            <a:r>
              <a:rPr lang="en-US" dirty="0">
                <a:solidFill>
                  <a:schemeClr val="tx1">
                    <a:lumMod val="85000"/>
                    <a:lumOff val="15000"/>
                  </a:schemeClr>
                </a:solidFill>
              </a:rPr>
              <a:t> winter 2023-2024</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8991-C1C4-6219-9797-0B4D60F5E516}"/>
              </a:ext>
            </a:extLst>
          </p:cNvPr>
          <p:cNvSpPr>
            <a:spLocks noGrp="1"/>
          </p:cNvSpPr>
          <p:nvPr>
            <p:ph type="title"/>
          </p:nvPr>
        </p:nvSpPr>
        <p:spPr>
          <a:xfrm>
            <a:off x="185738" y="289967"/>
            <a:ext cx="11815761" cy="822960"/>
          </a:xfrm>
        </p:spPr>
        <p:txBody>
          <a:bodyPr>
            <a:normAutofit fontScale="90000"/>
          </a:bodyPr>
          <a:lstStyle/>
          <a:p>
            <a:pPr algn="ctr"/>
            <a:r>
              <a:rPr lang="en-US" dirty="0">
                <a:solidFill>
                  <a:schemeClr val="tx1"/>
                </a:solidFill>
              </a:rPr>
              <a:t>Cumulative Distribution Function Analysis</a:t>
            </a:r>
          </a:p>
        </p:txBody>
      </p:sp>
      <p:sp>
        <p:nvSpPr>
          <p:cNvPr id="3" name="TextBox 2">
            <a:extLst>
              <a:ext uri="{FF2B5EF4-FFF2-40B4-BE49-F238E27FC236}">
                <a16:creationId xmlns:a16="http://schemas.microsoft.com/office/drawing/2014/main" id="{A8629C91-E5F6-B0A8-A967-4573C7CDC544}"/>
              </a:ext>
            </a:extLst>
          </p:cNvPr>
          <p:cNvSpPr txBox="1"/>
          <p:nvPr/>
        </p:nvSpPr>
        <p:spPr>
          <a:xfrm>
            <a:off x="685800" y="2000250"/>
            <a:ext cx="10944225" cy="2862322"/>
          </a:xfrm>
          <a:prstGeom prst="rect">
            <a:avLst/>
          </a:prstGeom>
          <a:noFill/>
        </p:spPr>
        <p:txBody>
          <a:bodyPr wrap="square" rtlCol="0">
            <a:spAutoFit/>
          </a:bodyPr>
          <a:lstStyle/>
          <a:p>
            <a:r>
              <a:rPr lang="en-US" dirty="0"/>
              <a:t>After plotting the cumulative distribution function (CDF) of the permanent residence variable, I was able to see the probability of a randomly chosen data point being less than or equal to a given x-value. The fact that the CDF curve is large indicates that the data points attributed to the permanent residence variable are spread over a larger range of values. </a:t>
            </a:r>
          </a:p>
          <a:p>
            <a:endParaRPr lang="en-US" dirty="0"/>
          </a:p>
          <a:p>
            <a:r>
              <a:rPr lang="en-US" dirty="0"/>
              <a:t>Regarding my hypothesis question, this CDF alone does not grant me much information that could be used to get closer to an answer. This is because my scenario involves another variable that predicts a change in the outcome variable in question, which is the number of immigrants who are granted permanent residency. CDF offers a look into the probabilities of a random value being equal to less than specified values in the dataset. CDF addresses probability, yet my hypothesis question needs a correlation metric to offer insight.</a:t>
            </a:r>
          </a:p>
        </p:txBody>
      </p:sp>
    </p:spTree>
    <p:extLst>
      <p:ext uri="{BB962C8B-B14F-4D97-AF65-F5344CB8AC3E}">
        <p14:creationId xmlns:p14="http://schemas.microsoft.com/office/powerpoint/2010/main" val="471804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33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7656-8791-DA1A-54C6-D307F33C1D11}"/>
              </a:ext>
            </a:extLst>
          </p:cNvPr>
          <p:cNvSpPr>
            <a:spLocks noGrp="1"/>
          </p:cNvSpPr>
          <p:nvPr>
            <p:ph type="title"/>
          </p:nvPr>
        </p:nvSpPr>
        <p:spPr>
          <a:xfrm>
            <a:off x="271463" y="286603"/>
            <a:ext cx="11672887" cy="1450757"/>
          </a:xfrm>
          <a:noFill/>
        </p:spPr>
        <p:txBody>
          <a:bodyPr/>
          <a:lstStyle/>
          <a:p>
            <a:pPr algn="ctr"/>
            <a:r>
              <a:rPr lang="en-US" dirty="0"/>
              <a:t>Pareto Distribution Plot and Analysis</a:t>
            </a:r>
          </a:p>
        </p:txBody>
      </p:sp>
      <p:pic>
        <p:nvPicPr>
          <p:cNvPr id="5" name="Content Placeholder 4">
            <a:extLst>
              <a:ext uri="{FF2B5EF4-FFF2-40B4-BE49-F238E27FC236}">
                <a16:creationId xmlns:a16="http://schemas.microsoft.com/office/drawing/2014/main" id="{A5CD7787-C495-829C-D852-D37A8C169C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747" y="2079624"/>
            <a:ext cx="4935156" cy="4035425"/>
          </a:xfrm>
        </p:spPr>
      </p:pic>
      <p:sp>
        <p:nvSpPr>
          <p:cNvPr id="6" name="TextBox 5">
            <a:extLst>
              <a:ext uri="{FF2B5EF4-FFF2-40B4-BE49-F238E27FC236}">
                <a16:creationId xmlns:a16="http://schemas.microsoft.com/office/drawing/2014/main" id="{E9F07B0C-F1B9-1383-F508-017854D235A9}"/>
              </a:ext>
            </a:extLst>
          </p:cNvPr>
          <p:cNvSpPr txBox="1"/>
          <p:nvPr/>
        </p:nvSpPr>
        <p:spPr>
          <a:xfrm>
            <a:off x="5800725" y="2079624"/>
            <a:ext cx="6143625" cy="3416320"/>
          </a:xfrm>
          <a:prstGeom prst="rect">
            <a:avLst/>
          </a:prstGeom>
          <a:noFill/>
        </p:spPr>
        <p:txBody>
          <a:bodyPr wrap="square" rtlCol="0">
            <a:spAutoFit/>
          </a:bodyPr>
          <a:lstStyle/>
          <a:p>
            <a:r>
              <a:rPr lang="en-US" dirty="0"/>
              <a:t>The Pareto distribution that I have performed on the permanent residence variable helps to illustrate the 80-20 rule. This concept is applied to the dataset to realize that 20% of the years this dataset contains contributes about 80% of the impact of immigrants obtaining permanent residences. The years in the 20% contain high immigration numbers while the other 80% hold low immigration numbers. As my hypothesis question deals with correlation, the Pareto distribution may be able to show that 80% of whatever correlation the permanent residence variable has to the refugee variable can be explained by 20% of the observations.</a:t>
            </a:r>
          </a:p>
        </p:txBody>
      </p:sp>
    </p:spTree>
    <p:extLst>
      <p:ext uri="{BB962C8B-B14F-4D97-AF65-F5344CB8AC3E}">
        <p14:creationId xmlns:p14="http://schemas.microsoft.com/office/powerpoint/2010/main" val="273492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5665-248B-48F4-A48C-2AAB90649144}"/>
              </a:ext>
            </a:extLst>
          </p:cNvPr>
          <p:cNvSpPr>
            <a:spLocks noGrp="1"/>
          </p:cNvSpPr>
          <p:nvPr>
            <p:ph type="title"/>
          </p:nvPr>
        </p:nvSpPr>
        <p:spPr>
          <a:xfrm>
            <a:off x="0" y="579904"/>
            <a:ext cx="12192000" cy="836407"/>
          </a:xfrm>
        </p:spPr>
        <p:txBody>
          <a:bodyPr/>
          <a:lstStyle/>
          <a:p>
            <a:pPr algn="ctr"/>
            <a:r>
              <a:rPr lang="en-US" dirty="0"/>
              <a:t>Variable Scatter Plots for Correlation</a:t>
            </a:r>
          </a:p>
        </p:txBody>
      </p:sp>
      <p:pic>
        <p:nvPicPr>
          <p:cNvPr id="6" name="Picture 5">
            <a:extLst>
              <a:ext uri="{FF2B5EF4-FFF2-40B4-BE49-F238E27FC236}">
                <a16:creationId xmlns:a16="http://schemas.microsoft.com/office/drawing/2014/main" id="{78CBD70D-309A-8808-E015-A80586EBF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77" y="2135856"/>
            <a:ext cx="5559563" cy="4142240"/>
          </a:xfrm>
          <a:prstGeom prst="rect">
            <a:avLst/>
          </a:prstGeom>
        </p:spPr>
      </p:pic>
      <p:pic>
        <p:nvPicPr>
          <p:cNvPr id="8" name="Picture 7">
            <a:extLst>
              <a:ext uri="{FF2B5EF4-FFF2-40B4-BE49-F238E27FC236}">
                <a16:creationId xmlns:a16="http://schemas.microsoft.com/office/drawing/2014/main" id="{B5829268-F0C7-229D-FC0E-A215224AE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450" y="2135856"/>
            <a:ext cx="6178873" cy="4142240"/>
          </a:xfrm>
          <a:prstGeom prst="rect">
            <a:avLst/>
          </a:prstGeom>
        </p:spPr>
      </p:pic>
    </p:spTree>
    <p:extLst>
      <p:ext uri="{BB962C8B-B14F-4D97-AF65-F5344CB8AC3E}">
        <p14:creationId xmlns:p14="http://schemas.microsoft.com/office/powerpoint/2010/main" val="45764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59DC-2ACD-9C16-8F44-155AF789535C}"/>
              </a:ext>
            </a:extLst>
          </p:cNvPr>
          <p:cNvSpPr>
            <a:spLocks noGrp="1"/>
          </p:cNvSpPr>
          <p:nvPr>
            <p:ph type="title"/>
          </p:nvPr>
        </p:nvSpPr>
        <p:spPr/>
        <p:txBody>
          <a:bodyPr/>
          <a:lstStyle/>
          <a:p>
            <a:pPr algn="ctr"/>
            <a:r>
              <a:rPr lang="en-US" dirty="0">
                <a:solidFill>
                  <a:schemeClr val="tx1"/>
                </a:solidFill>
              </a:rPr>
              <a:t>Correlation/Causation Statistics</a:t>
            </a:r>
          </a:p>
        </p:txBody>
      </p:sp>
      <p:sp>
        <p:nvSpPr>
          <p:cNvPr id="3" name="Content Placeholder 2">
            <a:extLst>
              <a:ext uri="{FF2B5EF4-FFF2-40B4-BE49-F238E27FC236}">
                <a16:creationId xmlns:a16="http://schemas.microsoft.com/office/drawing/2014/main" id="{A7BF5321-9759-E265-0222-DA33CC76924E}"/>
              </a:ext>
            </a:extLst>
          </p:cNvPr>
          <p:cNvSpPr>
            <a:spLocks noGrp="1"/>
          </p:cNvSpPr>
          <p:nvPr>
            <p:ph idx="1"/>
          </p:nvPr>
        </p:nvSpPr>
        <p:spPr>
          <a:xfrm>
            <a:off x="1097280" y="1885950"/>
            <a:ext cx="10058400" cy="4289767"/>
          </a:xfrm>
        </p:spPr>
        <p:txBody>
          <a:bodyPr>
            <a:normAutofit/>
          </a:bodyPr>
          <a:lstStyle/>
          <a:p>
            <a:r>
              <a:rPr lang="en-US" dirty="0">
                <a:solidFill>
                  <a:schemeClr val="tx1"/>
                </a:solidFill>
              </a:rPr>
              <a:t>For the hypothesis that has been generated, these metrics are potentially the most important. For this analysis, I computed the covariance, Pearson correlation, and Spearman correlation for the permanent residence and year variables and the permanent residence and refugee variables. As my hypothesis focuses solely on the latter combination, I will list the metrics only for that pairing:</a:t>
            </a:r>
          </a:p>
          <a:p>
            <a:r>
              <a:rPr lang="en-US" dirty="0">
                <a:solidFill>
                  <a:schemeClr val="tx1"/>
                </a:solidFill>
              </a:rPr>
              <a:t>Covariance: -746073778.611111</a:t>
            </a:r>
          </a:p>
          <a:p>
            <a:r>
              <a:rPr lang="en-US" dirty="0">
                <a:solidFill>
                  <a:schemeClr val="tx1"/>
                </a:solidFill>
              </a:rPr>
              <a:t>Pearson's correlation coefficient: -0.07315324874933309</a:t>
            </a:r>
          </a:p>
          <a:p>
            <a:r>
              <a:rPr lang="en-US" dirty="0">
                <a:solidFill>
                  <a:schemeClr val="tx1"/>
                </a:solidFill>
              </a:rPr>
              <a:t>Spearman's correlation coefficient: -0.16635604894254924</a:t>
            </a:r>
          </a:p>
          <a:p>
            <a:r>
              <a:rPr lang="en-US" dirty="0">
                <a:solidFill>
                  <a:schemeClr val="tx1"/>
                </a:solidFill>
              </a:rPr>
              <a:t>All of these metrics point to a weak and negative relationship between the permanent residence and refugee variables. Each statistic has a negative value, and Pearson’s correlation is very close to 0, showing almost no correlation. Spearman’s correlation takes into account the potential for non-linear relationships, yet still yields a weak and negative correlation coefficient.</a:t>
            </a:r>
          </a:p>
        </p:txBody>
      </p:sp>
    </p:spTree>
    <p:extLst>
      <p:ext uri="{BB962C8B-B14F-4D97-AF65-F5344CB8AC3E}">
        <p14:creationId xmlns:p14="http://schemas.microsoft.com/office/powerpoint/2010/main" val="1651426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CEAB-2161-8D44-1A7C-4759D4EDD7DE}"/>
              </a:ext>
            </a:extLst>
          </p:cNvPr>
          <p:cNvSpPr>
            <a:spLocks noGrp="1"/>
          </p:cNvSpPr>
          <p:nvPr>
            <p:ph type="title"/>
          </p:nvPr>
        </p:nvSpPr>
        <p:spPr/>
        <p:txBody>
          <a:bodyPr/>
          <a:lstStyle/>
          <a:p>
            <a:pPr algn="ctr"/>
            <a:r>
              <a:rPr lang="en-US" dirty="0">
                <a:solidFill>
                  <a:schemeClr val="bg1"/>
                </a:solidFill>
              </a:rPr>
              <a:t>Correlation Test Results</a:t>
            </a:r>
          </a:p>
        </p:txBody>
      </p:sp>
      <p:sp>
        <p:nvSpPr>
          <p:cNvPr id="3" name="Content Placeholder 2">
            <a:extLst>
              <a:ext uri="{FF2B5EF4-FFF2-40B4-BE49-F238E27FC236}">
                <a16:creationId xmlns:a16="http://schemas.microsoft.com/office/drawing/2014/main" id="{DD1788E8-6597-73E7-F7EF-39282C2D44EC}"/>
              </a:ext>
            </a:extLst>
          </p:cNvPr>
          <p:cNvSpPr>
            <a:spLocks noGrp="1"/>
          </p:cNvSpPr>
          <p:nvPr>
            <p:ph idx="1"/>
          </p:nvPr>
        </p:nvSpPr>
        <p:spPr>
          <a:xfrm>
            <a:off x="1097280" y="2108201"/>
            <a:ext cx="10058400" cy="4292599"/>
          </a:xfrm>
        </p:spPr>
        <p:txBody>
          <a:bodyPr>
            <a:normAutofit/>
          </a:bodyPr>
          <a:lstStyle/>
          <a:p>
            <a:r>
              <a:rPr lang="en-US" dirty="0">
                <a:solidFill>
                  <a:schemeClr val="bg1"/>
                </a:solidFill>
              </a:rPr>
              <a:t>Using the </a:t>
            </a:r>
            <a:r>
              <a:rPr lang="en-US" dirty="0" err="1">
                <a:solidFill>
                  <a:schemeClr val="bg1"/>
                </a:solidFill>
              </a:rPr>
              <a:t>CorrelationPermute</a:t>
            </a:r>
            <a:r>
              <a:rPr lang="en-US" dirty="0">
                <a:solidFill>
                  <a:schemeClr val="bg1"/>
                </a:solidFill>
              </a:rPr>
              <a:t>() function in thinkstats2, I conducted a correlation test with both the permanent residence and refugee variables to see the probability of the Pearson correlation coefficient occurring again solely by chance given that the data is permutated and computed multiple times. The results are as follows:</a:t>
            </a:r>
          </a:p>
          <a:p>
            <a:pPr>
              <a:buFont typeface="Wingdings" panose="05000000000000000000" pitchFamily="2" charset="2"/>
              <a:buChar char="q"/>
            </a:pPr>
            <a:r>
              <a:rPr lang="en-US" dirty="0">
                <a:solidFill>
                  <a:schemeClr val="bg1"/>
                </a:solidFill>
              </a:rPr>
              <a:t>P-value: 0.648 – This value shows that there is a 64.8% probability that the correlation coefficient has been realized by chance alone and that the null hypothesis of there being no correlation between these two variables cannot be rejected due to not enough supporting evidence</a:t>
            </a:r>
          </a:p>
          <a:p>
            <a:pPr>
              <a:buFont typeface="Wingdings" panose="05000000000000000000" pitchFamily="2" charset="2"/>
              <a:buChar char="q"/>
            </a:pPr>
            <a:r>
              <a:rPr lang="en-US" dirty="0">
                <a:solidFill>
                  <a:schemeClr val="bg1"/>
                </a:solidFill>
              </a:rPr>
              <a:t>Actual correlation: 0.073 – The absolute value of Pearson’s correlation coefficient is shown here</a:t>
            </a:r>
          </a:p>
          <a:p>
            <a:pPr>
              <a:buFont typeface="Wingdings" panose="05000000000000000000" pitchFamily="2" charset="2"/>
              <a:buChar char="q"/>
            </a:pPr>
            <a:r>
              <a:rPr lang="en-US" dirty="0">
                <a:solidFill>
                  <a:schemeClr val="bg1"/>
                </a:solidFill>
              </a:rPr>
              <a:t>Maximum test statistic: 0.472 – Out of all the tests ran on the permutated variable, this is the highest correlation value that was realized</a:t>
            </a:r>
          </a:p>
        </p:txBody>
      </p:sp>
    </p:spTree>
    <p:extLst>
      <p:ext uri="{BB962C8B-B14F-4D97-AF65-F5344CB8AC3E}">
        <p14:creationId xmlns:p14="http://schemas.microsoft.com/office/powerpoint/2010/main" val="230225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4F0F1CC-2622-9B84-8B66-3529FE3C7287}"/>
              </a:ext>
            </a:extLst>
          </p:cNvPr>
          <p:cNvGraphicFramePr>
            <a:graphicFrameLocks noGrp="1"/>
          </p:cNvGraphicFramePr>
          <p:nvPr>
            <p:ph idx="1"/>
            <p:extLst>
              <p:ext uri="{D42A27DB-BD31-4B8C-83A1-F6EECF244321}">
                <p14:modId xmlns:p14="http://schemas.microsoft.com/office/powerpoint/2010/main" val="3279978013"/>
              </p:ext>
            </p:extLst>
          </p:nvPr>
        </p:nvGraphicFramePr>
        <p:xfrm>
          <a:off x="3530600" y="0"/>
          <a:ext cx="8661400" cy="3724480"/>
        </p:xfrm>
        <a:graphic>
          <a:graphicData uri="http://schemas.openxmlformats.org/drawingml/2006/table">
            <a:tbl>
              <a:tblPr/>
              <a:tblGrid>
                <a:gridCol w="2165350">
                  <a:extLst>
                    <a:ext uri="{9D8B030D-6E8A-4147-A177-3AD203B41FA5}">
                      <a16:colId xmlns:a16="http://schemas.microsoft.com/office/drawing/2014/main" val="2152119157"/>
                    </a:ext>
                  </a:extLst>
                </a:gridCol>
                <a:gridCol w="2165350">
                  <a:extLst>
                    <a:ext uri="{9D8B030D-6E8A-4147-A177-3AD203B41FA5}">
                      <a16:colId xmlns:a16="http://schemas.microsoft.com/office/drawing/2014/main" val="1346940456"/>
                    </a:ext>
                  </a:extLst>
                </a:gridCol>
                <a:gridCol w="2165350">
                  <a:extLst>
                    <a:ext uri="{9D8B030D-6E8A-4147-A177-3AD203B41FA5}">
                      <a16:colId xmlns:a16="http://schemas.microsoft.com/office/drawing/2014/main" val="2779191476"/>
                    </a:ext>
                  </a:extLst>
                </a:gridCol>
                <a:gridCol w="2165350">
                  <a:extLst>
                    <a:ext uri="{9D8B030D-6E8A-4147-A177-3AD203B41FA5}">
                      <a16:colId xmlns:a16="http://schemas.microsoft.com/office/drawing/2014/main" val="1077807089"/>
                    </a:ext>
                  </a:extLst>
                </a:gridCol>
              </a:tblGrid>
              <a:tr h="274163">
                <a:tc gridSpan="4">
                  <a:txBody>
                    <a:bodyPr/>
                    <a:lstStyle/>
                    <a:p>
                      <a:r>
                        <a:rPr lang="en-US" sz="1700" dirty="0"/>
                        <a:t>OLS Regression Results</a:t>
                      </a:r>
                    </a:p>
                  </a:txBody>
                  <a:tcPr marL="87460" marR="87460" marT="43730" marB="43730"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9676140"/>
                  </a:ext>
                </a:extLst>
              </a:tr>
              <a:tr h="479785">
                <a:tc>
                  <a:txBody>
                    <a:bodyPr/>
                    <a:lstStyle/>
                    <a:p>
                      <a:pPr algn="r" fontAlgn="ctr"/>
                      <a:r>
                        <a:rPr lang="en-US" sz="1700" b="1">
                          <a:effectLst/>
                        </a:rPr>
                        <a:t>Dep. Variable:</a:t>
                      </a:r>
                    </a:p>
                  </a:txBody>
                  <a:tcPr marL="87460" marR="87460" marT="43730" marB="43730" anchor="ctr">
                    <a:lnL>
                      <a:noFill/>
                    </a:lnL>
                    <a:lnR>
                      <a:noFill/>
                    </a:lnR>
                    <a:lnB>
                      <a:noFill/>
                    </a:lnB>
                    <a:solidFill>
                      <a:srgbClr val="F5F5F5"/>
                    </a:solidFill>
                  </a:tcPr>
                </a:tc>
                <a:tc>
                  <a:txBody>
                    <a:bodyPr/>
                    <a:lstStyle/>
                    <a:p>
                      <a:pPr algn="r" fontAlgn="ctr"/>
                      <a:r>
                        <a:rPr lang="en-US" sz="1700">
                          <a:effectLst/>
                        </a:rPr>
                        <a:t>immigration[perm_residence]</a:t>
                      </a:r>
                    </a:p>
                  </a:txBody>
                  <a:tcPr marL="87460" marR="87460" marT="43730" marB="43730" anchor="ctr">
                    <a:lnL>
                      <a:noFill/>
                    </a:lnL>
                    <a:lnR>
                      <a:noFill/>
                    </a:lnR>
                    <a:lnT>
                      <a:noFill/>
                    </a:lnT>
                    <a:lnB>
                      <a:noFill/>
                    </a:lnB>
                    <a:solidFill>
                      <a:srgbClr val="F5F5F5"/>
                    </a:solidFill>
                  </a:tcPr>
                </a:tc>
                <a:tc>
                  <a:txBody>
                    <a:bodyPr/>
                    <a:lstStyle/>
                    <a:p>
                      <a:pPr algn="r" fontAlgn="ctr"/>
                      <a:r>
                        <a:rPr lang="en-US" sz="1700" b="1">
                          <a:effectLst/>
                        </a:rPr>
                        <a:t>R-squared:</a:t>
                      </a:r>
                    </a:p>
                  </a:txBody>
                  <a:tcPr marL="87460" marR="87460" marT="43730" marB="43730" anchor="ctr">
                    <a:lnL>
                      <a:noFill/>
                    </a:lnL>
                    <a:lnR>
                      <a:noFill/>
                    </a:lnR>
                    <a:lnT>
                      <a:noFill/>
                    </a:lnT>
                    <a:lnB>
                      <a:noFill/>
                    </a:lnB>
                    <a:solidFill>
                      <a:srgbClr val="F5F5F5"/>
                    </a:solidFill>
                  </a:tcPr>
                </a:tc>
                <a:tc>
                  <a:txBody>
                    <a:bodyPr/>
                    <a:lstStyle/>
                    <a:p>
                      <a:pPr algn="r" fontAlgn="ctr"/>
                      <a:r>
                        <a:rPr lang="en-US" sz="1700" dirty="0">
                          <a:effectLst/>
                        </a:rPr>
                        <a:t>0.005</a:t>
                      </a:r>
                    </a:p>
                  </a:txBody>
                  <a:tcPr marL="87460" marR="87460" marT="43730" marB="43730" anchor="ctr">
                    <a:lnL>
                      <a:noFill/>
                    </a:lnL>
                    <a:lnR>
                      <a:noFill/>
                    </a:lnR>
                    <a:lnT>
                      <a:noFill/>
                    </a:lnT>
                    <a:lnB>
                      <a:noFill/>
                    </a:lnB>
                    <a:solidFill>
                      <a:srgbClr val="F5F5F5"/>
                    </a:solidFill>
                  </a:tcPr>
                </a:tc>
                <a:extLst>
                  <a:ext uri="{0D108BD9-81ED-4DB2-BD59-A6C34878D82A}">
                    <a16:rowId xmlns:a16="http://schemas.microsoft.com/office/drawing/2014/main" val="500818604"/>
                  </a:ext>
                </a:extLst>
              </a:tr>
              <a:tr h="274163">
                <a:tc>
                  <a:txBody>
                    <a:bodyPr/>
                    <a:lstStyle/>
                    <a:p>
                      <a:pPr algn="r" fontAlgn="ctr"/>
                      <a:r>
                        <a:rPr lang="en-US" sz="1700" b="1">
                          <a:effectLst/>
                        </a:rPr>
                        <a:t>Model:</a:t>
                      </a:r>
                    </a:p>
                  </a:txBody>
                  <a:tcPr marL="87460" marR="87460" marT="43730" marB="43730" anchor="ctr">
                    <a:lnL>
                      <a:noFill/>
                    </a:lnL>
                    <a:lnR>
                      <a:noFill/>
                    </a:lnR>
                    <a:lnT>
                      <a:noFill/>
                    </a:lnT>
                    <a:lnB>
                      <a:noFill/>
                    </a:lnB>
                    <a:solidFill>
                      <a:srgbClr val="FFFFFF"/>
                    </a:solidFill>
                  </a:tcPr>
                </a:tc>
                <a:tc>
                  <a:txBody>
                    <a:bodyPr/>
                    <a:lstStyle/>
                    <a:p>
                      <a:pPr algn="r" fontAlgn="ctr"/>
                      <a:r>
                        <a:rPr lang="en-US" sz="1700">
                          <a:effectLst/>
                        </a:rPr>
                        <a:t>OLS</a:t>
                      </a:r>
                    </a:p>
                  </a:txBody>
                  <a:tcPr marL="87460" marR="87460" marT="43730" marB="43730" anchor="ctr">
                    <a:lnL>
                      <a:noFill/>
                    </a:lnL>
                    <a:lnR>
                      <a:noFill/>
                    </a:lnR>
                    <a:lnT>
                      <a:noFill/>
                    </a:lnT>
                    <a:lnB>
                      <a:noFill/>
                    </a:lnB>
                    <a:solidFill>
                      <a:srgbClr val="FFFFFF"/>
                    </a:solidFill>
                  </a:tcPr>
                </a:tc>
                <a:tc>
                  <a:txBody>
                    <a:bodyPr/>
                    <a:lstStyle/>
                    <a:p>
                      <a:pPr algn="r" fontAlgn="ctr"/>
                      <a:r>
                        <a:rPr lang="en-US" sz="1700" b="1">
                          <a:effectLst/>
                        </a:rPr>
                        <a:t>Adj. R-squared:</a:t>
                      </a:r>
                    </a:p>
                  </a:txBody>
                  <a:tcPr marL="87460" marR="87460" marT="43730" marB="43730" anchor="ctr">
                    <a:lnL>
                      <a:noFill/>
                    </a:lnL>
                    <a:lnR>
                      <a:noFill/>
                    </a:lnR>
                    <a:lnT>
                      <a:noFill/>
                    </a:lnT>
                    <a:lnB>
                      <a:noFill/>
                    </a:lnB>
                    <a:solidFill>
                      <a:srgbClr val="FFFFFF"/>
                    </a:solidFill>
                  </a:tcPr>
                </a:tc>
                <a:tc>
                  <a:txBody>
                    <a:bodyPr/>
                    <a:lstStyle/>
                    <a:p>
                      <a:pPr algn="r" fontAlgn="ctr"/>
                      <a:r>
                        <a:rPr lang="en-US" sz="1700">
                          <a:effectLst/>
                        </a:rPr>
                        <a:t>-0.020</a:t>
                      </a:r>
                    </a:p>
                  </a:txBody>
                  <a:tcPr marL="87460" marR="87460" marT="43730" marB="43730" anchor="ctr">
                    <a:lnL>
                      <a:noFill/>
                    </a:lnL>
                    <a:lnR>
                      <a:noFill/>
                    </a:lnR>
                    <a:lnT>
                      <a:noFill/>
                    </a:lnT>
                    <a:lnB>
                      <a:noFill/>
                    </a:lnB>
                    <a:solidFill>
                      <a:srgbClr val="FFFFFF"/>
                    </a:solidFill>
                  </a:tcPr>
                </a:tc>
                <a:extLst>
                  <a:ext uri="{0D108BD9-81ED-4DB2-BD59-A6C34878D82A}">
                    <a16:rowId xmlns:a16="http://schemas.microsoft.com/office/drawing/2014/main" val="2981933953"/>
                  </a:ext>
                </a:extLst>
              </a:tr>
              <a:tr h="274163">
                <a:tc>
                  <a:txBody>
                    <a:bodyPr/>
                    <a:lstStyle/>
                    <a:p>
                      <a:pPr algn="r" fontAlgn="ctr"/>
                      <a:r>
                        <a:rPr lang="en-US" sz="1700" b="1">
                          <a:effectLst/>
                        </a:rPr>
                        <a:t>Method:</a:t>
                      </a:r>
                    </a:p>
                  </a:txBody>
                  <a:tcPr marL="87460" marR="87460" marT="43730" marB="43730" anchor="ctr">
                    <a:lnL>
                      <a:noFill/>
                    </a:lnL>
                    <a:lnR>
                      <a:noFill/>
                    </a:lnR>
                    <a:lnT>
                      <a:noFill/>
                    </a:lnT>
                    <a:lnB>
                      <a:noFill/>
                    </a:lnB>
                    <a:solidFill>
                      <a:srgbClr val="F5F5F5"/>
                    </a:solidFill>
                  </a:tcPr>
                </a:tc>
                <a:tc>
                  <a:txBody>
                    <a:bodyPr/>
                    <a:lstStyle/>
                    <a:p>
                      <a:pPr algn="r" fontAlgn="ctr"/>
                      <a:r>
                        <a:rPr lang="en-US" sz="1700">
                          <a:effectLst/>
                        </a:rPr>
                        <a:t>Least Squares</a:t>
                      </a:r>
                    </a:p>
                  </a:txBody>
                  <a:tcPr marL="87460" marR="87460" marT="43730" marB="43730" anchor="ctr">
                    <a:lnL>
                      <a:noFill/>
                    </a:lnL>
                    <a:lnR>
                      <a:noFill/>
                    </a:lnR>
                    <a:lnT>
                      <a:noFill/>
                    </a:lnT>
                    <a:lnB>
                      <a:noFill/>
                    </a:lnB>
                    <a:solidFill>
                      <a:srgbClr val="F5F5F5"/>
                    </a:solidFill>
                  </a:tcPr>
                </a:tc>
                <a:tc>
                  <a:txBody>
                    <a:bodyPr/>
                    <a:lstStyle/>
                    <a:p>
                      <a:pPr algn="r" fontAlgn="ctr"/>
                      <a:r>
                        <a:rPr lang="en-US" sz="1700" b="1">
                          <a:effectLst/>
                        </a:rPr>
                        <a:t>F-statistic:</a:t>
                      </a:r>
                    </a:p>
                  </a:txBody>
                  <a:tcPr marL="87460" marR="87460" marT="43730" marB="43730" anchor="ctr">
                    <a:lnL>
                      <a:noFill/>
                    </a:lnL>
                    <a:lnR>
                      <a:noFill/>
                    </a:lnR>
                    <a:lnT>
                      <a:noFill/>
                    </a:lnT>
                    <a:lnB>
                      <a:noFill/>
                    </a:lnB>
                    <a:solidFill>
                      <a:srgbClr val="F5F5F5"/>
                    </a:solidFill>
                  </a:tcPr>
                </a:tc>
                <a:tc>
                  <a:txBody>
                    <a:bodyPr/>
                    <a:lstStyle/>
                    <a:p>
                      <a:pPr algn="r" fontAlgn="ctr"/>
                      <a:r>
                        <a:rPr lang="en-US" sz="1700" dirty="0">
                          <a:effectLst/>
                        </a:rPr>
                        <a:t>0.2152</a:t>
                      </a:r>
                    </a:p>
                  </a:txBody>
                  <a:tcPr marL="87460" marR="87460" marT="43730" marB="43730" anchor="ctr">
                    <a:lnL>
                      <a:noFill/>
                    </a:lnL>
                    <a:lnR>
                      <a:noFill/>
                    </a:lnR>
                    <a:lnT>
                      <a:noFill/>
                    </a:lnT>
                    <a:lnB>
                      <a:noFill/>
                    </a:lnB>
                    <a:solidFill>
                      <a:srgbClr val="F5F5F5"/>
                    </a:solidFill>
                  </a:tcPr>
                </a:tc>
                <a:extLst>
                  <a:ext uri="{0D108BD9-81ED-4DB2-BD59-A6C34878D82A}">
                    <a16:rowId xmlns:a16="http://schemas.microsoft.com/office/drawing/2014/main" val="3887199941"/>
                  </a:ext>
                </a:extLst>
              </a:tr>
              <a:tr h="274163">
                <a:tc>
                  <a:txBody>
                    <a:bodyPr/>
                    <a:lstStyle/>
                    <a:p>
                      <a:pPr algn="r" fontAlgn="ctr"/>
                      <a:r>
                        <a:rPr lang="en-US" sz="1700" b="1">
                          <a:effectLst/>
                        </a:rPr>
                        <a:t>Date:</a:t>
                      </a:r>
                    </a:p>
                  </a:txBody>
                  <a:tcPr marL="87460" marR="87460" marT="43730" marB="43730" anchor="ctr">
                    <a:lnL>
                      <a:noFill/>
                    </a:lnL>
                    <a:lnR>
                      <a:noFill/>
                    </a:lnR>
                    <a:lnT>
                      <a:noFill/>
                    </a:lnT>
                    <a:lnB>
                      <a:noFill/>
                    </a:lnB>
                    <a:solidFill>
                      <a:srgbClr val="FFFFFF"/>
                    </a:solidFill>
                  </a:tcPr>
                </a:tc>
                <a:tc>
                  <a:txBody>
                    <a:bodyPr/>
                    <a:lstStyle/>
                    <a:p>
                      <a:pPr algn="r" fontAlgn="ctr"/>
                      <a:r>
                        <a:rPr lang="en-US" sz="1700">
                          <a:effectLst/>
                        </a:rPr>
                        <a:t>Thu, 29 Feb 2024</a:t>
                      </a:r>
                    </a:p>
                  </a:txBody>
                  <a:tcPr marL="87460" marR="87460" marT="43730" marB="43730" anchor="ctr">
                    <a:lnL>
                      <a:noFill/>
                    </a:lnL>
                    <a:lnR>
                      <a:noFill/>
                    </a:lnR>
                    <a:lnT>
                      <a:noFill/>
                    </a:lnT>
                    <a:lnB>
                      <a:noFill/>
                    </a:lnB>
                    <a:solidFill>
                      <a:srgbClr val="FFFFFF"/>
                    </a:solidFill>
                  </a:tcPr>
                </a:tc>
                <a:tc>
                  <a:txBody>
                    <a:bodyPr/>
                    <a:lstStyle/>
                    <a:p>
                      <a:pPr algn="r" fontAlgn="ctr"/>
                      <a:r>
                        <a:rPr lang="en-US" sz="1700" b="1">
                          <a:effectLst/>
                        </a:rPr>
                        <a:t>Prob (F-statistic):</a:t>
                      </a:r>
                    </a:p>
                  </a:txBody>
                  <a:tcPr marL="87460" marR="87460" marT="43730" marB="43730" anchor="ctr">
                    <a:lnL>
                      <a:noFill/>
                    </a:lnL>
                    <a:lnR>
                      <a:noFill/>
                    </a:lnR>
                    <a:lnT>
                      <a:noFill/>
                    </a:lnT>
                    <a:lnB>
                      <a:noFill/>
                    </a:lnB>
                    <a:solidFill>
                      <a:srgbClr val="FFFFFF"/>
                    </a:solidFill>
                  </a:tcPr>
                </a:tc>
                <a:tc>
                  <a:txBody>
                    <a:bodyPr/>
                    <a:lstStyle/>
                    <a:p>
                      <a:pPr algn="r" fontAlgn="ctr"/>
                      <a:r>
                        <a:rPr lang="en-US" sz="1700" dirty="0">
                          <a:effectLst/>
                        </a:rPr>
                        <a:t>0.645</a:t>
                      </a:r>
                    </a:p>
                  </a:txBody>
                  <a:tcPr marL="87460" marR="87460" marT="43730" marB="43730" anchor="ctr">
                    <a:lnL>
                      <a:noFill/>
                    </a:lnL>
                    <a:lnR>
                      <a:noFill/>
                    </a:lnR>
                    <a:lnT>
                      <a:noFill/>
                    </a:lnT>
                    <a:lnB>
                      <a:noFill/>
                    </a:lnB>
                    <a:solidFill>
                      <a:srgbClr val="FFFFFF"/>
                    </a:solidFill>
                  </a:tcPr>
                </a:tc>
                <a:extLst>
                  <a:ext uri="{0D108BD9-81ED-4DB2-BD59-A6C34878D82A}">
                    <a16:rowId xmlns:a16="http://schemas.microsoft.com/office/drawing/2014/main" val="3101374516"/>
                  </a:ext>
                </a:extLst>
              </a:tr>
              <a:tr h="274163">
                <a:tc>
                  <a:txBody>
                    <a:bodyPr/>
                    <a:lstStyle/>
                    <a:p>
                      <a:pPr algn="r" fontAlgn="ctr"/>
                      <a:r>
                        <a:rPr lang="en-US" sz="1700" b="1">
                          <a:effectLst/>
                        </a:rPr>
                        <a:t>Time:</a:t>
                      </a:r>
                    </a:p>
                  </a:txBody>
                  <a:tcPr marL="87460" marR="87460" marT="43730" marB="43730" anchor="ctr">
                    <a:lnL>
                      <a:noFill/>
                    </a:lnL>
                    <a:lnR>
                      <a:noFill/>
                    </a:lnR>
                    <a:lnT>
                      <a:noFill/>
                    </a:lnT>
                    <a:lnB>
                      <a:noFill/>
                    </a:lnB>
                    <a:solidFill>
                      <a:srgbClr val="F5F5F5"/>
                    </a:solidFill>
                  </a:tcPr>
                </a:tc>
                <a:tc>
                  <a:txBody>
                    <a:bodyPr/>
                    <a:lstStyle/>
                    <a:p>
                      <a:pPr algn="r" fontAlgn="ctr"/>
                      <a:r>
                        <a:rPr lang="en-US" sz="1700">
                          <a:effectLst/>
                        </a:rPr>
                        <a:t>03:45:04</a:t>
                      </a:r>
                    </a:p>
                  </a:txBody>
                  <a:tcPr marL="87460" marR="87460" marT="43730" marB="43730" anchor="ctr">
                    <a:lnL>
                      <a:noFill/>
                    </a:lnL>
                    <a:lnR>
                      <a:noFill/>
                    </a:lnR>
                    <a:lnT>
                      <a:noFill/>
                    </a:lnT>
                    <a:lnB>
                      <a:noFill/>
                    </a:lnB>
                    <a:solidFill>
                      <a:srgbClr val="F5F5F5"/>
                    </a:solidFill>
                  </a:tcPr>
                </a:tc>
                <a:tc>
                  <a:txBody>
                    <a:bodyPr/>
                    <a:lstStyle/>
                    <a:p>
                      <a:pPr algn="r" fontAlgn="ctr"/>
                      <a:r>
                        <a:rPr lang="en-US" sz="1700" b="1">
                          <a:effectLst/>
                        </a:rPr>
                        <a:t>Log-Likelihood:</a:t>
                      </a:r>
                    </a:p>
                  </a:txBody>
                  <a:tcPr marL="87460" marR="87460" marT="43730" marB="43730" anchor="ctr">
                    <a:lnL>
                      <a:noFill/>
                    </a:lnL>
                    <a:lnR>
                      <a:noFill/>
                    </a:lnR>
                    <a:lnT>
                      <a:noFill/>
                    </a:lnT>
                    <a:lnB>
                      <a:noFill/>
                    </a:lnB>
                    <a:solidFill>
                      <a:srgbClr val="F5F5F5"/>
                    </a:solidFill>
                  </a:tcPr>
                </a:tc>
                <a:tc>
                  <a:txBody>
                    <a:bodyPr/>
                    <a:lstStyle/>
                    <a:p>
                      <a:pPr algn="r" fontAlgn="ctr"/>
                      <a:r>
                        <a:rPr lang="en-US" sz="1700">
                          <a:effectLst/>
                        </a:rPr>
                        <a:t>-585.73</a:t>
                      </a:r>
                    </a:p>
                  </a:txBody>
                  <a:tcPr marL="87460" marR="87460" marT="43730" marB="43730" anchor="ctr">
                    <a:lnL>
                      <a:noFill/>
                    </a:lnL>
                    <a:lnR>
                      <a:noFill/>
                    </a:lnR>
                    <a:lnT>
                      <a:noFill/>
                    </a:lnT>
                    <a:lnB>
                      <a:noFill/>
                    </a:lnB>
                    <a:solidFill>
                      <a:srgbClr val="F5F5F5"/>
                    </a:solidFill>
                  </a:tcPr>
                </a:tc>
                <a:extLst>
                  <a:ext uri="{0D108BD9-81ED-4DB2-BD59-A6C34878D82A}">
                    <a16:rowId xmlns:a16="http://schemas.microsoft.com/office/drawing/2014/main" val="764781021"/>
                  </a:ext>
                </a:extLst>
              </a:tr>
              <a:tr h="274163">
                <a:tc>
                  <a:txBody>
                    <a:bodyPr/>
                    <a:lstStyle/>
                    <a:p>
                      <a:pPr algn="r" fontAlgn="ctr"/>
                      <a:r>
                        <a:rPr lang="en-US" sz="1700" b="1">
                          <a:effectLst/>
                        </a:rPr>
                        <a:t>No. Observations:</a:t>
                      </a:r>
                    </a:p>
                  </a:txBody>
                  <a:tcPr marL="87460" marR="87460" marT="43730" marB="43730" anchor="ctr">
                    <a:lnL>
                      <a:noFill/>
                    </a:lnL>
                    <a:lnR>
                      <a:noFill/>
                    </a:lnR>
                    <a:lnT>
                      <a:noFill/>
                    </a:lnT>
                    <a:lnB>
                      <a:noFill/>
                    </a:lnB>
                    <a:solidFill>
                      <a:srgbClr val="FFFFFF"/>
                    </a:solidFill>
                  </a:tcPr>
                </a:tc>
                <a:tc>
                  <a:txBody>
                    <a:bodyPr/>
                    <a:lstStyle/>
                    <a:p>
                      <a:pPr algn="r" fontAlgn="ctr"/>
                      <a:r>
                        <a:rPr lang="en-US" sz="1700">
                          <a:effectLst/>
                        </a:rPr>
                        <a:t>42</a:t>
                      </a:r>
                    </a:p>
                  </a:txBody>
                  <a:tcPr marL="87460" marR="87460" marT="43730" marB="43730" anchor="ctr">
                    <a:lnL>
                      <a:noFill/>
                    </a:lnL>
                    <a:lnR>
                      <a:noFill/>
                    </a:lnR>
                    <a:lnT>
                      <a:noFill/>
                    </a:lnT>
                    <a:lnB>
                      <a:noFill/>
                    </a:lnB>
                    <a:solidFill>
                      <a:srgbClr val="FFFFFF"/>
                    </a:solidFill>
                  </a:tcPr>
                </a:tc>
                <a:tc>
                  <a:txBody>
                    <a:bodyPr/>
                    <a:lstStyle/>
                    <a:p>
                      <a:pPr algn="r" fontAlgn="ctr"/>
                      <a:r>
                        <a:rPr lang="en-US" sz="1700" b="1">
                          <a:effectLst/>
                        </a:rPr>
                        <a:t>AIC:</a:t>
                      </a:r>
                    </a:p>
                  </a:txBody>
                  <a:tcPr marL="87460" marR="87460" marT="43730" marB="43730" anchor="ctr">
                    <a:lnL>
                      <a:noFill/>
                    </a:lnL>
                    <a:lnR>
                      <a:noFill/>
                    </a:lnR>
                    <a:lnT>
                      <a:noFill/>
                    </a:lnT>
                    <a:lnB>
                      <a:noFill/>
                    </a:lnB>
                    <a:solidFill>
                      <a:srgbClr val="FFFFFF"/>
                    </a:solidFill>
                  </a:tcPr>
                </a:tc>
                <a:tc>
                  <a:txBody>
                    <a:bodyPr/>
                    <a:lstStyle/>
                    <a:p>
                      <a:pPr algn="r" fontAlgn="ctr"/>
                      <a:r>
                        <a:rPr lang="en-US" sz="1700">
                          <a:effectLst/>
                        </a:rPr>
                        <a:t>1175.</a:t>
                      </a:r>
                    </a:p>
                  </a:txBody>
                  <a:tcPr marL="87460" marR="87460" marT="43730" marB="43730" anchor="ctr">
                    <a:lnL>
                      <a:noFill/>
                    </a:lnL>
                    <a:lnR>
                      <a:noFill/>
                    </a:lnR>
                    <a:lnT>
                      <a:noFill/>
                    </a:lnT>
                    <a:lnB>
                      <a:noFill/>
                    </a:lnB>
                    <a:solidFill>
                      <a:srgbClr val="FFFFFF"/>
                    </a:solidFill>
                  </a:tcPr>
                </a:tc>
                <a:extLst>
                  <a:ext uri="{0D108BD9-81ED-4DB2-BD59-A6C34878D82A}">
                    <a16:rowId xmlns:a16="http://schemas.microsoft.com/office/drawing/2014/main" val="1117609129"/>
                  </a:ext>
                </a:extLst>
              </a:tr>
              <a:tr h="274163">
                <a:tc>
                  <a:txBody>
                    <a:bodyPr/>
                    <a:lstStyle/>
                    <a:p>
                      <a:pPr algn="r" fontAlgn="ctr"/>
                      <a:r>
                        <a:rPr lang="en-US" sz="1700" b="1">
                          <a:effectLst/>
                        </a:rPr>
                        <a:t>Df Residuals:</a:t>
                      </a:r>
                    </a:p>
                  </a:txBody>
                  <a:tcPr marL="87460" marR="87460" marT="43730" marB="43730" anchor="ctr">
                    <a:lnL>
                      <a:noFill/>
                    </a:lnL>
                    <a:lnR>
                      <a:noFill/>
                    </a:lnR>
                    <a:lnT>
                      <a:noFill/>
                    </a:lnT>
                    <a:lnB>
                      <a:noFill/>
                    </a:lnB>
                    <a:solidFill>
                      <a:srgbClr val="F5F5F5"/>
                    </a:solidFill>
                  </a:tcPr>
                </a:tc>
                <a:tc>
                  <a:txBody>
                    <a:bodyPr/>
                    <a:lstStyle/>
                    <a:p>
                      <a:pPr algn="r" fontAlgn="ctr"/>
                      <a:r>
                        <a:rPr lang="en-US" sz="1700">
                          <a:effectLst/>
                        </a:rPr>
                        <a:t>40</a:t>
                      </a:r>
                    </a:p>
                  </a:txBody>
                  <a:tcPr marL="87460" marR="87460" marT="43730" marB="43730" anchor="ctr">
                    <a:lnL>
                      <a:noFill/>
                    </a:lnL>
                    <a:lnR>
                      <a:noFill/>
                    </a:lnR>
                    <a:lnT>
                      <a:noFill/>
                    </a:lnT>
                    <a:lnB>
                      <a:noFill/>
                    </a:lnB>
                    <a:solidFill>
                      <a:srgbClr val="F5F5F5"/>
                    </a:solidFill>
                  </a:tcPr>
                </a:tc>
                <a:tc>
                  <a:txBody>
                    <a:bodyPr/>
                    <a:lstStyle/>
                    <a:p>
                      <a:pPr algn="r" fontAlgn="ctr"/>
                      <a:r>
                        <a:rPr lang="en-US" sz="1700" b="1">
                          <a:effectLst/>
                        </a:rPr>
                        <a:t>BIC:</a:t>
                      </a:r>
                    </a:p>
                  </a:txBody>
                  <a:tcPr marL="87460" marR="87460" marT="43730" marB="43730" anchor="ctr">
                    <a:lnL>
                      <a:noFill/>
                    </a:lnL>
                    <a:lnR>
                      <a:noFill/>
                    </a:lnR>
                    <a:lnT>
                      <a:noFill/>
                    </a:lnT>
                    <a:lnB>
                      <a:noFill/>
                    </a:lnB>
                    <a:solidFill>
                      <a:srgbClr val="F5F5F5"/>
                    </a:solidFill>
                  </a:tcPr>
                </a:tc>
                <a:tc>
                  <a:txBody>
                    <a:bodyPr/>
                    <a:lstStyle/>
                    <a:p>
                      <a:pPr algn="r" fontAlgn="ctr"/>
                      <a:r>
                        <a:rPr lang="en-US" sz="1700">
                          <a:effectLst/>
                        </a:rPr>
                        <a:t>1179.</a:t>
                      </a:r>
                    </a:p>
                  </a:txBody>
                  <a:tcPr marL="87460" marR="87460" marT="43730" marB="43730" anchor="ctr">
                    <a:lnL>
                      <a:noFill/>
                    </a:lnL>
                    <a:lnR>
                      <a:noFill/>
                    </a:lnR>
                    <a:lnT>
                      <a:noFill/>
                    </a:lnT>
                    <a:lnB>
                      <a:noFill/>
                    </a:lnB>
                    <a:solidFill>
                      <a:srgbClr val="F5F5F5"/>
                    </a:solidFill>
                  </a:tcPr>
                </a:tc>
                <a:extLst>
                  <a:ext uri="{0D108BD9-81ED-4DB2-BD59-A6C34878D82A}">
                    <a16:rowId xmlns:a16="http://schemas.microsoft.com/office/drawing/2014/main" val="4292228568"/>
                  </a:ext>
                </a:extLst>
              </a:tr>
              <a:tr h="274163">
                <a:tc>
                  <a:txBody>
                    <a:bodyPr/>
                    <a:lstStyle/>
                    <a:p>
                      <a:pPr algn="r" fontAlgn="ctr"/>
                      <a:r>
                        <a:rPr lang="en-US" sz="1700" b="1">
                          <a:effectLst/>
                        </a:rPr>
                        <a:t>Df Model:</a:t>
                      </a:r>
                    </a:p>
                  </a:txBody>
                  <a:tcPr marL="87460" marR="87460" marT="43730" marB="43730" anchor="ctr">
                    <a:lnL>
                      <a:noFill/>
                    </a:lnL>
                    <a:lnR>
                      <a:noFill/>
                    </a:lnR>
                    <a:lnT>
                      <a:noFill/>
                    </a:lnT>
                    <a:lnB>
                      <a:noFill/>
                    </a:lnB>
                    <a:solidFill>
                      <a:srgbClr val="FFFFFF"/>
                    </a:solidFill>
                  </a:tcPr>
                </a:tc>
                <a:tc>
                  <a:txBody>
                    <a:bodyPr/>
                    <a:lstStyle/>
                    <a:p>
                      <a:pPr algn="r" fontAlgn="ctr"/>
                      <a:r>
                        <a:rPr lang="en-US" sz="1700">
                          <a:effectLst/>
                        </a:rPr>
                        <a:t>1</a:t>
                      </a:r>
                    </a:p>
                  </a:txBody>
                  <a:tcPr marL="87460" marR="87460" marT="43730" marB="43730" anchor="ctr">
                    <a:lnL>
                      <a:noFill/>
                    </a:lnL>
                    <a:lnR>
                      <a:noFill/>
                    </a:lnR>
                    <a:lnT>
                      <a:noFill/>
                    </a:lnT>
                    <a:lnB>
                      <a:noFill/>
                    </a:lnB>
                    <a:solidFill>
                      <a:srgbClr val="FFFFFF"/>
                    </a:solidFill>
                  </a:tcPr>
                </a:tc>
                <a:tc>
                  <a:txBody>
                    <a:bodyPr/>
                    <a:lstStyle/>
                    <a:p>
                      <a:pPr algn="r" fontAlgn="ctr"/>
                      <a:endParaRPr lang="en-US" sz="1700" b="1">
                        <a:effectLst/>
                      </a:endParaRPr>
                    </a:p>
                  </a:txBody>
                  <a:tcPr marL="87460" marR="87460" marT="43730" marB="43730" anchor="ctr">
                    <a:lnL>
                      <a:noFill/>
                    </a:lnL>
                    <a:lnR>
                      <a:noFill/>
                    </a:lnR>
                    <a:lnT>
                      <a:noFill/>
                    </a:lnT>
                    <a:lnB>
                      <a:noFill/>
                    </a:lnB>
                    <a:solidFill>
                      <a:srgbClr val="FFFFFF"/>
                    </a:solidFill>
                  </a:tcPr>
                </a:tc>
                <a:tc>
                  <a:txBody>
                    <a:bodyPr/>
                    <a:lstStyle/>
                    <a:p>
                      <a:pPr algn="r" fontAlgn="ctr"/>
                      <a:endParaRPr lang="en-US" sz="1700" dirty="0">
                        <a:effectLst/>
                      </a:endParaRPr>
                    </a:p>
                  </a:txBody>
                  <a:tcPr marL="87460" marR="87460" marT="43730" marB="43730" anchor="ctr">
                    <a:lnL>
                      <a:noFill/>
                    </a:lnL>
                    <a:lnR>
                      <a:noFill/>
                    </a:lnR>
                    <a:lnT>
                      <a:noFill/>
                    </a:lnT>
                    <a:lnB>
                      <a:noFill/>
                    </a:lnB>
                    <a:solidFill>
                      <a:srgbClr val="FFFFFF"/>
                    </a:solidFill>
                  </a:tcPr>
                </a:tc>
                <a:extLst>
                  <a:ext uri="{0D108BD9-81ED-4DB2-BD59-A6C34878D82A}">
                    <a16:rowId xmlns:a16="http://schemas.microsoft.com/office/drawing/2014/main" val="4230258249"/>
                  </a:ext>
                </a:extLst>
              </a:tr>
              <a:tr h="274163">
                <a:tc>
                  <a:txBody>
                    <a:bodyPr/>
                    <a:lstStyle/>
                    <a:p>
                      <a:pPr algn="r" fontAlgn="ctr"/>
                      <a:r>
                        <a:rPr lang="en-US" sz="1700" b="1">
                          <a:effectLst/>
                        </a:rPr>
                        <a:t>Covariance Type:</a:t>
                      </a:r>
                    </a:p>
                  </a:txBody>
                  <a:tcPr marL="87460" marR="87460" marT="43730" marB="43730" anchor="ctr">
                    <a:lnL>
                      <a:noFill/>
                    </a:lnL>
                    <a:lnR>
                      <a:noFill/>
                    </a:lnR>
                    <a:lnT>
                      <a:noFill/>
                    </a:lnT>
                    <a:lnB>
                      <a:noFill/>
                    </a:lnB>
                    <a:solidFill>
                      <a:srgbClr val="F5F5F5"/>
                    </a:solidFill>
                  </a:tcPr>
                </a:tc>
                <a:tc>
                  <a:txBody>
                    <a:bodyPr/>
                    <a:lstStyle/>
                    <a:p>
                      <a:pPr algn="r" fontAlgn="ctr"/>
                      <a:r>
                        <a:rPr lang="en-US" sz="1700">
                          <a:effectLst/>
                        </a:rPr>
                        <a:t>nonrobust</a:t>
                      </a:r>
                    </a:p>
                  </a:txBody>
                  <a:tcPr marL="87460" marR="87460" marT="43730" marB="43730" anchor="ctr">
                    <a:lnL>
                      <a:noFill/>
                    </a:lnL>
                    <a:lnR>
                      <a:noFill/>
                    </a:lnR>
                    <a:lnT>
                      <a:noFill/>
                    </a:lnT>
                    <a:lnB>
                      <a:noFill/>
                    </a:lnB>
                    <a:solidFill>
                      <a:srgbClr val="F5F5F5"/>
                    </a:solidFill>
                  </a:tcPr>
                </a:tc>
                <a:tc>
                  <a:txBody>
                    <a:bodyPr/>
                    <a:lstStyle/>
                    <a:p>
                      <a:pPr algn="r" fontAlgn="ctr"/>
                      <a:endParaRPr lang="en-US" sz="1700" b="1">
                        <a:effectLst/>
                      </a:endParaRPr>
                    </a:p>
                  </a:txBody>
                  <a:tcPr marL="87460" marR="87460" marT="43730" marB="43730" anchor="ctr">
                    <a:lnL>
                      <a:noFill/>
                    </a:lnL>
                    <a:lnR>
                      <a:noFill/>
                    </a:lnR>
                    <a:lnT>
                      <a:noFill/>
                    </a:lnT>
                    <a:lnB>
                      <a:noFill/>
                    </a:lnB>
                    <a:solidFill>
                      <a:srgbClr val="F5F5F5"/>
                    </a:solidFill>
                  </a:tcPr>
                </a:tc>
                <a:tc>
                  <a:txBody>
                    <a:bodyPr/>
                    <a:lstStyle/>
                    <a:p>
                      <a:pPr algn="r" fontAlgn="ctr"/>
                      <a:endParaRPr lang="en-US" sz="1700" dirty="0">
                        <a:effectLst/>
                      </a:endParaRPr>
                    </a:p>
                  </a:txBody>
                  <a:tcPr marL="87460" marR="87460" marT="43730" marB="43730" anchor="ctr">
                    <a:lnL>
                      <a:noFill/>
                    </a:lnL>
                    <a:lnR>
                      <a:noFill/>
                    </a:lnR>
                    <a:lnT>
                      <a:noFill/>
                    </a:lnT>
                    <a:lnB>
                      <a:noFill/>
                    </a:lnB>
                    <a:solidFill>
                      <a:srgbClr val="F5F5F5"/>
                    </a:solidFill>
                  </a:tcPr>
                </a:tc>
                <a:extLst>
                  <a:ext uri="{0D108BD9-81ED-4DB2-BD59-A6C34878D82A}">
                    <a16:rowId xmlns:a16="http://schemas.microsoft.com/office/drawing/2014/main" val="620070539"/>
                  </a:ext>
                </a:extLst>
              </a:tr>
            </a:tbl>
          </a:graphicData>
        </a:graphic>
      </p:graphicFrame>
      <p:graphicFrame>
        <p:nvGraphicFramePr>
          <p:cNvPr id="5" name="Table 4">
            <a:extLst>
              <a:ext uri="{FF2B5EF4-FFF2-40B4-BE49-F238E27FC236}">
                <a16:creationId xmlns:a16="http://schemas.microsoft.com/office/drawing/2014/main" id="{A781EAAD-7B5F-272F-E63A-BE4DB4F3D65B}"/>
              </a:ext>
            </a:extLst>
          </p:cNvPr>
          <p:cNvGraphicFramePr>
            <a:graphicFrameLocks noGrp="1"/>
          </p:cNvGraphicFramePr>
          <p:nvPr>
            <p:extLst>
              <p:ext uri="{D42A27DB-BD31-4B8C-83A1-F6EECF244321}">
                <p14:modId xmlns:p14="http://schemas.microsoft.com/office/powerpoint/2010/main" val="4101691965"/>
              </p:ext>
            </p:extLst>
          </p:nvPr>
        </p:nvGraphicFramePr>
        <p:xfrm>
          <a:off x="3530599" y="3724480"/>
          <a:ext cx="8661401" cy="1645920"/>
        </p:xfrm>
        <a:graphic>
          <a:graphicData uri="http://schemas.openxmlformats.org/drawingml/2006/table">
            <a:tbl>
              <a:tblPr/>
              <a:tblGrid>
                <a:gridCol w="1237343">
                  <a:extLst>
                    <a:ext uri="{9D8B030D-6E8A-4147-A177-3AD203B41FA5}">
                      <a16:colId xmlns:a16="http://schemas.microsoft.com/office/drawing/2014/main" val="1774892061"/>
                    </a:ext>
                  </a:extLst>
                </a:gridCol>
                <a:gridCol w="1237343">
                  <a:extLst>
                    <a:ext uri="{9D8B030D-6E8A-4147-A177-3AD203B41FA5}">
                      <a16:colId xmlns:a16="http://schemas.microsoft.com/office/drawing/2014/main" val="383284349"/>
                    </a:ext>
                  </a:extLst>
                </a:gridCol>
                <a:gridCol w="1237343">
                  <a:extLst>
                    <a:ext uri="{9D8B030D-6E8A-4147-A177-3AD203B41FA5}">
                      <a16:colId xmlns:a16="http://schemas.microsoft.com/office/drawing/2014/main" val="1552651204"/>
                    </a:ext>
                  </a:extLst>
                </a:gridCol>
                <a:gridCol w="1237343">
                  <a:extLst>
                    <a:ext uri="{9D8B030D-6E8A-4147-A177-3AD203B41FA5}">
                      <a16:colId xmlns:a16="http://schemas.microsoft.com/office/drawing/2014/main" val="1386945934"/>
                    </a:ext>
                  </a:extLst>
                </a:gridCol>
                <a:gridCol w="1237343">
                  <a:extLst>
                    <a:ext uri="{9D8B030D-6E8A-4147-A177-3AD203B41FA5}">
                      <a16:colId xmlns:a16="http://schemas.microsoft.com/office/drawing/2014/main" val="735477416"/>
                    </a:ext>
                  </a:extLst>
                </a:gridCol>
                <a:gridCol w="1237343">
                  <a:extLst>
                    <a:ext uri="{9D8B030D-6E8A-4147-A177-3AD203B41FA5}">
                      <a16:colId xmlns:a16="http://schemas.microsoft.com/office/drawing/2014/main" val="3847561570"/>
                    </a:ext>
                  </a:extLst>
                </a:gridCol>
                <a:gridCol w="1237343">
                  <a:extLst>
                    <a:ext uri="{9D8B030D-6E8A-4147-A177-3AD203B41FA5}">
                      <a16:colId xmlns:a16="http://schemas.microsoft.com/office/drawing/2014/main" val="4149115140"/>
                    </a:ext>
                  </a:extLst>
                </a:gridCol>
              </a:tblGrid>
              <a:tr h="350263">
                <a:tc>
                  <a:txBody>
                    <a:bodyPr/>
                    <a:lstStyle/>
                    <a:p>
                      <a:pPr algn="r" fontAlgn="ctr"/>
                      <a:endParaRPr lang="en-US">
                        <a:effectLst/>
                      </a:endParaRPr>
                    </a:p>
                  </a:txBody>
                  <a:tcPr anchor="ctr">
                    <a:lnL>
                      <a:noFill/>
                    </a:lnL>
                    <a:lnR>
                      <a:noFill/>
                    </a:lnR>
                    <a:lnT>
                      <a:noFill/>
                    </a:lnT>
                    <a:lnB>
                      <a:noFill/>
                    </a:lnB>
                    <a:solidFill>
                      <a:srgbClr val="F5F5F5"/>
                    </a:solidFill>
                  </a:tcPr>
                </a:tc>
                <a:tc>
                  <a:txBody>
                    <a:bodyPr/>
                    <a:lstStyle/>
                    <a:p>
                      <a:pPr algn="r" fontAlgn="ctr"/>
                      <a:r>
                        <a:rPr lang="en-US" b="1">
                          <a:effectLst/>
                        </a:rPr>
                        <a:t>coef</a:t>
                      </a:r>
                    </a:p>
                  </a:txBody>
                  <a:tcPr anchor="ctr">
                    <a:lnL>
                      <a:noFill/>
                    </a:lnL>
                    <a:lnR>
                      <a:noFill/>
                    </a:lnR>
                    <a:lnT>
                      <a:noFill/>
                    </a:lnT>
                    <a:lnB>
                      <a:noFill/>
                    </a:lnB>
                    <a:solidFill>
                      <a:srgbClr val="F5F5F5"/>
                    </a:solidFill>
                  </a:tcPr>
                </a:tc>
                <a:tc>
                  <a:txBody>
                    <a:bodyPr/>
                    <a:lstStyle/>
                    <a:p>
                      <a:pPr algn="r" fontAlgn="ctr"/>
                      <a:r>
                        <a:rPr lang="en-US" b="1">
                          <a:effectLst/>
                        </a:rPr>
                        <a:t>std err</a:t>
                      </a:r>
                    </a:p>
                  </a:txBody>
                  <a:tcPr anchor="ctr">
                    <a:lnL>
                      <a:noFill/>
                    </a:lnL>
                    <a:lnR>
                      <a:noFill/>
                    </a:lnR>
                    <a:lnT>
                      <a:noFill/>
                    </a:lnT>
                    <a:lnB>
                      <a:noFill/>
                    </a:lnB>
                    <a:solidFill>
                      <a:srgbClr val="F5F5F5"/>
                    </a:solidFill>
                  </a:tcPr>
                </a:tc>
                <a:tc>
                  <a:txBody>
                    <a:bodyPr/>
                    <a:lstStyle/>
                    <a:p>
                      <a:pPr algn="r" fontAlgn="ctr"/>
                      <a:r>
                        <a:rPr lang="en-US" b="1">
                          <a:effectLst/>
                        </a:rPr>
                        <a:t>t</a:t>
                      </a:r>
                    </a:p>
                  </a:txBody>
                  <a:tcPr anchor="ctr">
                    <a:lnL>
                      <a:noFill/>
                    </a:lnL>
                    <a:lnR>
                      <a:noFill/>
                    </a:lnR>
                    <a:lnT>
                      <a:noFill/>
                    </a:lnT>
                    <a:lnB>
                      <a:noFill/>
                    </a:lnB>
                    <a:solidFill>
                      <a:srgbClr val="F5F5F5"/>
                    </a:solidFill>
                  </a:tcPr>
                </a:tc>
                <a:tc>
                  <a:txBody>
                    <a:bodyPr/>
                    <a:lstStyle/>
                    <a:p>
                      <a:pPr algn="r" fontAlgn="ctr"/>
                      <a:r>
                        <a:rPr lang="en-US" b="1">
                          <a:effectLst/>
                        </a:rPr>
                        <a:t>P&gt;|t|</a:t>
                      </a:r>
                    </a:p>
                  </a:txBody>
                  <a:tcPr anchor="ctr">
                    <a:lnL>
                      <a:noFill/>
                    </a:lnL>
                    <a:lnR>
                      <a:noFill/>
                    </a:lnR>
                    <a:lnT>
                      <a:noFill/>
                    </a:lnT>
                    <a:lnB>
                      <a:noFill/>
                    </a:lnB>
                    <a:solidFill>
                      <a:srgbClr val="F5F5F5"/>
                    </a:solidFill>
                  </a:tcPr>
                </a:tc>
                <a:tc>
                  <a:txBody>
                    <a:bodyPr/>
                    <a:lstStyle/>
                    <a:p>
                      <a:pPr algn="r" fontAlgn="ctr"/>
                      <a:r>
                        <a:rPr lang="en-US" b="1" dirty="0">
                          <a:effectLst/>
                        </a:rPr>
                        <a:t>[0.025</a:t>
                      </a:r>
                    </a:p>
                  </a:txBody>
                  <a:tcPr anchor="ctr">
                    <a:lnL>
                      <a:noFill/>
                    </a:lnL>
                    <a:lnR>
                      <a:noFill/>
                    </a:lnR>
                    <a:lnT>
                      <a:noFill/>
                    </a:lnT>
                    <a:lnB>
                      <a:noFill/>
                    </a:lnB>
                    <a:solidFill>
                      <a:srgbClr val="F5F5F5"/>
                    </a:solidFill>
                  </a:tcPr>
                </a:tc>
                <a:tc>
                  <a:txBody>
                    <a:bodyPr/>
                    <a:lstStyle/>
                    <a:p>
                      <a:pPr algn="r" fontAlgn="ctr"/>
                      <a:r>
                        <a:rPr lang="en-US" b="1" dirty="0">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856486856"/>
                  </a:ext>
                </a:extLst>
              </a:tr>
              <a:tr h="612960">
                <a:tc>
                  <a:txBody>
                    <a:bodyPr/>
                    <a:lstStyle/>
                    <a:p>
                      <a:pPr algn="r" fontAlgn="ctr"/>
                      <a:r>
                        <a:rPr lang="en-US" b="1">
                          <a:effectLst/>
                        </a:rPr>
                        <a:t>Intercept</a:t>
                      </a:r>
                    </a:p>
                  </a:txBody>
                  <a:tcPr anchor="ctr">
                    <a:lnL>
                      <a:noFill/>
                    </a:lnL>
                    <a:lnR>
                      <a:noFill/>
                    </a:lnR>
                    <a:lnT>
                      <a:noFill/>
                    </a:lnT>
                    <a:lnB>
                      <a:noFill/>
                    </a:lnB>
                    <a:solidFill>
                      <a:srgbClr val="FFFFFF"/>
                    </a:solidFill>
                  </a:tcPr>
                </a:tc>
                <a:tc>
                  <a:txBody>
                    <a:bodyPr/>
                    <a:lstStyle/>
                    <a:p>
                      <a:pPr algn="r" fontAlgn="ctr"/>
                      <a:r>
                        <a:rPr lang="en-US">
                          <a:effectLst/>
                        </a:rPr>
                        <a:t>9.547e+05</a:t>
                      </a:r>
                    </a:p>
                  </a:txBody>
                  <a:tcPr anchor="ctr">
                    <a:lnL>
                      <a:noFill/>
                    </a:lnL>
                    <a:lnR>
                      <a:noFill/>
                    </a:lnR>
                    <a:lnT>
                      <a:noFill/>
                    </a:lnT>
                    <a:lnB>
                      <a:noFill/>
                    </a:lnB>
                    <a:solidFill>
                      <a:srgbClr val="FFFFFF"/>
                    </a:solidFill>
                  </a:tcPr>
                </a:tc>
                <a:tc>
                  <a:txBody>
                    <a:bodyPr/>
                    <a:lstStyle/>
                    <a:p>
                      <a:pPr algn="r" fontAlgn="ctr"/>
                      <a:r>
                        <a:rPr lang="en-US">
                          <a:effectLst/>
                        </a:rPr>
                        <a:t>9.74e+04</a:t>
                      </a:r>
                    </a:p>
                  </a:txBody>
                  <a:tcPr anchor="ctr">
                    <a:lnL>
                      <a:noFill/>
                    </a:lnL>
                    <a:lnR>
                      <a:noFill/>
                    </a:lnR>
                    <a:lnT>
                      <a:noFill/>
                    </a:lnT>
                    <a:lnB>
                      <a:noFill/>
                    </a:lnB>
                    <a:solidFill>
                      <a:srgbClr val="FFFFFF"/>
                    </a:solidFill>
                  </a:tcPr>
                </a:tc>
                <a:tc>
                  <a:txBody>
                    <a:bodyPr/>
                    <a:lstStyle/>
                    <a:p>
                      <a:pPr algn="r" fontAlgn="ctr"/>
                      <a:r>
                        <a:rPr lang="en-US">
                          <a:effectLst/>
                        </a:rPr>
                        <a:t>9.806</a:t>
                      </a:r>
                    </a:p>
                  </a:txBody>
                  <a:tcPr anchor="ctr">
                    <a:lnL>
                      <a:noFill/>
                    </a:lnL>
                    <a:lnR>
                      <a:noFill/>
                    </a:lnR>
                    <a:lnT>
                      <a:noFill/>
                    </a:lnT>
                    <a:lnB>
                      <a:noFill/>
                    </a:lnB>
                    <a:solidFill>
                      <a:srgbClr val="FFFFFF"/>
                    </a:solidFill>
                  </a:tcPr>
                </a:tc>
                <a:tc>
                  <a:txBody>
                    <a:bodyPr/>
                    <a:lstStyle/>
                    <a:p>
                      <a:pPr algn="r" fontAlgn="ctr"/>
                      <a:r>
                        <a:rPr lang="en-US">
                          <a:effectLst/>
                        </a:rPr>
                        <a:t>0.000</a:t>
                      </a:r>
                    </a:p>
                  </a:txBody>
                  <a:tcPr anchor="ctr">
                    <a:lnL>
                      <a:noFill/>
                    </a:lnL>
                    <a:lnR>
                      <a:noFill/>
                    </a:lnR>
                    <a:lnT>
                      <a:noFill/>
                    </a:lnT>
                    <a:lnB>
                      <a:noFill/>
                    </a:lnB>
                    <a:solidFill>
                      <a:srgbClr val="FFFFFF"/>
                    </a:solidFill>
                  </a:tcPr>
                </a:tc>
                <a:tc>
                  <a:txBody>
                    <a:bodyPr/>
                    <a:lstStyle/>
                    <a:p>
                      <a:pPr algn="r" fontAlgn="ctr"/>
                      <a:r>
                        <a:rPr lang="en-US">
                          <a:effectLst/>
                        </a:rPr>
                        <a:t>7.58e+05</a:t>
                      </a:r>
                    </a:p>
                  </a:txBody>
                  <a:tcPr anchor="ctr">
                    <a:lnL>
                      <a:noFill/>
                    </a:lnL>
                    <a:lnR>
                      <a:noFill/>
                    </a:lnR>
                    <a:lnT>
                      <a:noFill/>
                    </a:lnT>
                    <a:lnB>
                      <a:noFill/>
                    </a:lnB>
                    <a:solidFill>
                      <a:srgbClr val="FFFFFF"/>
                    </a:solidFill>
                  </a:tcPr>
                </a:tc>
                <a:tc>
                  <a:txBody>
                    <a:bodyPr/>
                    <a:lstStyle/>
                    <a:p>
                      <a:pPr algn="r" fontAlgn="ctr"/>
                      <a:r>
                        <a:rPr lang="en-US" dirty="0">
                          <a:effectLst/>
                        </a:rPr>
                        <a:t>1.15e+06</a:t>
                      </a:r>
                    </a:p>
                  </a:txBody>
                  <a:tcPr anchor="ctr">
                    <a:lnL>
                      <a:noFill/>
                    </a:lnL>
                    <a:lnR>
                      <a:noFill/>
                    </a:lnR>
                    <a:lnT>
                      <a:noFill/>
                    </a:lnT>
                    <a:lnB>
                      <a:noFill/>
                    </a:lnB>
                    <a:solidFill>
                      <a:srgbClr val="FFFFFF"/>
                    </a:solidFill>
                  </a:tcPr>
                </a:tc>
                <a:extLst>
                  <a:ext uri="{0D108BD9-81ED-4DB2-BD59-A6C34878D82A}">
                    <a16:rowId xmlns:a16="http://schemas.microsoft.com/office/drawing/2014/main" val="2518673869"/>
                  </a:ext>
                </a:extLst>
              </a:tr>
              <a:tr h="612960">
                <a:tc>
                  <a:txBody>
                    <a:bodyPr/>
                    <a:lstStyle/>
                    <a:p>
                      <a:pPr algn="r" fontAlgn="ctr"/>
                      <a:r>
                        <a:rPr lang="en-US" b="1">
                          <a:effectLst/>
                        </a:rPr>
                        <a:t>immigration[refugee]</a:t>
                      </a:r>
                    </a:p>
                  </a:txBody>
                  <a:tcPr anchor="ctr">
                    <a:lnL>
                      <a:noFill/>
                    </a:lnL>
                    <a:lnR>
                      <a:noFill/>
                    </a:lnR>
                    <a:lnT>
                      <a:noFill/>
                    </a:lnT>
                    <a:lnB>
                      <a:noFill/>
                    </a:lnB>
                    <a:solidFill>
                      <a:srgbClr val="F5F5F5"/>
                    </a:solidFill>
                  </a:tcPr>
                </a:tc>
                <a:tc>
                  <a:txBody>
                    <a:bodyPr/>
                    <a:lstStyle/>
                    <a:p>
                      <a:pPr algn="r" fontAlgn="ctr"/>
                      <a:r>
                        <a:rPr lang="en-US">
                          <a:effectLst/>
                        </a:rPr>
                        <a:t>-0.5480</a:t>
                      </a:r>
                    </a:p>
                  </a:txBody>
                  <a:tcPr anchor="ctr">
                    <a:lnL>
                      <a:noFill/>
                    </a:lnL>
                    <a:lnR>
                      <a:noFill/>
                    </a:lnR>
                    <a:lnT>
                      <a:noFill/>
                    </a:lnT>
                    <a:lnB>
                      <a:noFill/>
                    </a:lnB>
                    <a:solidFill>
                      <a:srgbClr val="F5F5F5"/>
                    </a:solidFill>
                  </a:tcPr>
                </a:tc>
                <a:tc>
                  <a:txBody>
                    <a:bodyPr/>
                    <a:lstStyle/>
                    <a:p>
                      <a:pPr algn="r" fontAlgn="ctr"/>
                      <a:r>
                        <a:rPr lang="en-US">
                          <a:effectLst/>
                        </a:rPr>
                        <a:t>1.181</a:t>
                      </a:r>
                    </a:p>
                  </a:txBody>
                  <a:tcPr anchor="ctr">
                    <a:lnL>
                      <a:noFill/>
                    </a:lnL>
                    <a:lnR>
                      <a:noFill/>
                    </a:lnR>
                    <a:lnT>
                      <a:noFill/>
                    </a:lnT>
                    <a:lnB>
                      <a:noFill/>
                    </a:lnB>
                    <a:solidFill>
                      <a:srgbClr val="F5F5F5"/>
                    </a:solidFill>
                  </a:tcPr>
                </a:tc>
                <a:tc>
                  <a:txBody>
                    <a:bodyPr/>
                    <a:lstStyle/>
                    <a:p>
                      <a:pPr algn="r" fontAlgn="ctr"/>
                      <a:r>
                        <a:rPr lang="en-US">
                          <a:effectLst/>
                        </a:rPr>
                        <a:t>-0.464</a:t>
                      </a:r>
                    </a:p>
                  </a:txBody>
                  <a:tcPr anchor="ctr">
                    <a:lnL>
                      <a:noFill/>
                    </a:lnL>
                    <a:lnR>
                      <a:noFill/>
                    </a:lnR>
                    <a:lnT>
                      <a:noFill/>
                    </a:lnT>
                    <a:lnB>
                      <a:noFill/>
                    </a:lnB>
                    <a:solidFill>
                      <a:srgbClr val="F5F5F5"/>
                    </a:solidFill>
                  </a:tcPr>
                </a:tc>
                <a:tc>
                  <a:txBody>
                    <a:bodyPr/>
                    <a:lstStyle/>
                    <a:p>
                      <a:pPr algn="r" fontAlgn="ctr"/>
                      <a:r>
                        <a:rPr lang="en-US">
                          <a:effectLst/>
                        </a:rPr>
                        <a:t>0.645</a:t>
                      </a:r>
                    </a:p>
                  </a:txBody>
                  <a:tcPr anchor="ctr">
                    <a:lnL>
                      <a:noFill/>
                    </a:lnL>
                    <a:lnR>
                      <a:noFill/>
                    </a:lnR>
                    <a:lnT>
                      <a:noFill/>
                    </a:lnT>
                    <a:lnB>
                      <a:noFill/>
                    </a:lnB>
                    <a:solidFill>
                      <a:srgbClr val="F5F5F5"/>
                    </a:solidFill>
                  </a:tcPr>
                </a:tc>
                <a:tc>
                  <a:txBody>
                    <a:bodyPr/>
                    <a:lstStyle/>
                    <a:p>
                      <a:pPr algn="r" fontAlgn="ctr"/>
                      <a:r>
                        <a:rPr lang="en-US">
                          <a:effectLst/>
                        </a:rPr>
                        <a:t>-2.935</a:t>
                      </a:r>
                    </a:p>
                  </a:txBody>
                  <a:tcPr anchor="ctr">
                    <a:lnL>
                      <a:noFill/>
                    </a:lnL>
                    <a:lnR>
                      <a:noFill/>
                    </a:lnR>
                    <a:lnT>
                      <a:noFill/>
                    </a:lnT>
                    <a:lnB>
                      <a:noFill/>
                    </a:lnB>
                    <a:solidFill>
                      <a:srgbClr val="F5F5F5"/>
                    </a:solidFill>
                  </a:tcPr>
                </a:tc>
                <a:tc>
                  <a:txBody>
                    <a:bodyPr/>
                    <a:lstStyle/>
                    <a:p>
                      <a:pPr algn="r" fontAlgn="ctr"/>
                      <a:r>
                        <a:rPr lang="en-US" dirty="0">
                          <a:effectLst/>
                        </a:rPr>
                        <a:t>1.839</a:t>
                      </a:r>
                    </a:p>
                  </a:txBody>
                  <a:tcPr anchor="ctr">
                    <a:lnL>
                      <a:noFill/>
                    </a:lnL>
                    <a:lnR>
                      <a:noFill/>
                    </a:lnR>
                    <a:lnT>
                      <a:noFill/>
                    </a:lnT>
                    <a:lnB>
                      <a:noFill/>
                    </a:lnB>
                    <a:solidFill>
                      <a:srgbClr val="F5F5F5"/>
                    </a:solidFill>
                  </a:tcPr>
                </a:tc>
                <a:extLst>
                  <a:ext uri="{0D108BD9-81ED-4DB2-BD59-A6C34878D82A}">
                    <a16:rowId xmlns:a16="http://schemas.microsoft.com/office/drawing/2014/main" val="807940348"/>
                  </a:ext>
                </a:extLst>
              </a:tr>
            </a:tbl>
          </a:graphicData>
        </a:graphic>
      </p:graphicFrame>
      <p:graphicFrame>
        <p:nvGraphicFramePr>
          <p:cNvPr id="6" name="Table 5">
            <a:extLst>
              <a:ext uri="{FF2B5EF4-FFF2-40B4-BE49-F238E27FC236}">
                <a16:creationId xmlns:a16="http://schemas.microsoft.com/office/drawing/2014/main" id="{715F8C7B-AC3B-916F-80E0-2EB318D87094}"/>
              </a:ext>
            </a:extLst>
          </p:cNvPr>
          <p:cNvGraphicFramePr>
            <a:graphicFrameLocks noGrp="1"/>
          </p:cNvGraphicFramePr>
          <p:nvPr>
            <p:extLst>
              <p:ext uri="{D42A27DB-BD31-4B8C-83A1-F6EECF244321}">
                <p14:modId xmlns:p14="http://schemas.microsoft.com/office/powerpoint/2010/main" val="1289632084"/>
              </p:ext>
            </p:extLst>
          </p:nvPr>
        </p:nvGraphicFramePr>
        <p:xfrm>
          <a:off x="3530596" y="5370400"/>
          <a:ext cx="8661404" cy="1463040"/>
        </p:xfrm>
        <a:graphic>
          <a:graphicData uri="http://schemas.openxmlformats.org/drawingml/2006/table">
            <a:tbl>
              <a:tblPr/>
              <a:tblGrid>
                <a:gridCol w="2165351">
                  <a:extLst>
                    <a:ext uri="{9D8B030D-6E8A-4147-A177-3AD203B41FA5}">
                      <a16:colId xmlns:a16="http://schemas.microsoft.com/office/drawing/2014/main" val="2014275492"/>
                    </a:ext>
                  </a:extLst>
                </a:gridCol>
                <a:gridCol w="2165351">
                  <a:extLst>
                    <a:ext uri="{9D8B030D-6E8A-4147-A177-3AD203B41FA5}">
                      <a16:colId xmlns:a16="http://schemas.microsoft.com/office/drawing/2014/main" val="3574189062"/>
                    </a:ext>
                  </a:extLst>
                </a:gridCol>
                <a:gridCol w="2165351">
                  <a:extLst>
                    <a:ext uri="{9D8B030D-6E8A-4147-A177-3AD203B41FA5}">
                      <a16:colId xmlns:a16="http://schemas.microsoft.com/office/drawing/2014/main" val="2534096311"/>
                    </a:ext>
                  </a:extLst>
                </a:gridCol>
                <a:gridCol w="2165351">
                  <a:extLst>
                    <a:ext uri="{9D8B030D-6E8A-4147-A177-3AD203B41FA5}">
                      <a16:colId xmlns:a16="http://schemas.microsoft.com/office/drawing/2014/main" val="3605551312"/>
                    </a:ext>
                  </a:extLst>
                </a:gridCol>
              </a:tblGrid>
              <a:tr h="294109">
                <a:tc>
                  <a:txBody>
                    <a:bodyPr/>
                    <a:lstStyle/>
                    <a:p>
                      <a:pPr algn="r" fontAlgn="ctr"/>
                      <a:r>
                        <a:rPr lang="en-US" b="1">
                          <a:effectLst/>
                        </a:rPr>
                        <a:t>Omnibus:</a:t>
                      </a:r>
                    </a:p>
                  </a:txBody>
                  <a:tcPr anchor="ctr">
                    <a:lnL>
                      <a:noFill/>
                    </a:lnL>
                    <a:lnR>
                      <a:noFill/>
                    </a:lnR>
                    <a:lnT>
                      <a:noFill/>
                    </a:lnT>
                    <a:lnB>
                      <a:noFill/>
                    </a:lnB>
                    <a:solidFill>
                      <a:srgbClr val="F5F5F5"/>
                    </a:solidFill>
                  </a:tcPr>
                </a:tc>
                <a:tc>
                  <a:txBody>
                    <a:bodyPr/>
                    <a:lstStyle/>
                    <a:p>
                      <a:pPr algn="r" fontAlgn="ctr"/>
                      <a:r>
                        <a:rPr lang="en-US">
                          <a:effectLst/>
                        </a:rPr>
                        <a:t>10.045</a:t>
                      </a:r>
                    </a:p>
                  </a:txBody>
                  <a:tcPr anchor="ctr">
                    <a:lnL>
                      <a:noFill/>
                    </a:lnL>
                    <a:lnR>
                      <a:noFill/>
                    </a:lnR>
                    <a:lnT>
                      <a:noFill/>
                    </a:lnT>
                    <a:lnB>
                      <a:noFill/>
                    </a:lnB>
                    <a:solidFill>
                      <a:srgbClr val="F5F5F5"/>
                    </a:solidFill>
                  </a:tcPr>
                </a:tc>
                <a:tc>
                  <a:txBody>
                    <a:bodyPr/>
                    <a:lstStyle/>
                    <a:p>
                      <a:pPr algn="r" fontAlgn="ctr"/>
                      <a:r>
                        <a:rPr lang="en-US" b="1">
                          <a:effectLst/>
                        </a:rPr>
                        <a:t>Durbin-Watson:</a:t>
                      </a:r>
                    </a:p>
                  </a:txBody>
                  <a:tcPr anchor="ctr">
                    <a:lnL>
                      <a:noFill/>
                    </a:lnL>
                    <a:lnR>
                      <a:noFill/>
                    </a:lnR>
                    <a:lnT>
                      <a:noFill/>
                    </a:lnT>
                    <a:lnB>
                      <a:noFill/>
                    </a:lnB>
                    <a:solidFill>
                      <a:srgbClr val="F5F5F5"/>
                    </a:solidFill>
                  </a:tcPr>
                </a:tc>
                <a:tc>
                  <a:txBody>
                    <a:bodyPr/>
                    <a:lstStyle/>
                    <a:p>
                      <a:pPr algn="r" fontAlgn="ctr"/>
                      <a:r>
                        <a:rPr lang="en-US">
                          <a:effectLst/>
                        </a:rPr>
                        <a:t>0.585</a:t>
                      </a:r>
                    </a:p>
                  </a:txBody>
                  <a:tcPr anchor="ctr">
                    <a:lnL>
                      <a:noFill/>
                    </a:lnL>
                    <a:lnR>
                      <a:noFill/>
                    </a:lnR>
                    <a:lnT>
                      <a:noFill/>
                    </a:lnT>
                    <a:lnB>
                      <a:noFill/>
                    </a:lnB>
                    <a:solidFill>
                      <a:srgbClr val="F5F5F5"/>
                    </a:solidFill>
                  </a:tcPr>
                </a:tc>
                <a:extLst>
                  <a:ext uri="{0D108BD9-81ED-4DB2-BD59-A6C34878D82A}">
                    <a16:rowId xmlns:a16="http://schemas.microsoft.com/office/drawing/2014/main" val="297654614"/>
                  </a:ext>
                </a:extLst>
              </a:tr>
              <a:tr h="294109">
                <a:tc>
                  <a:txBody>
                    <a:bodyPr/>
                    <a:lstStyle/>
                    <a:p>
                      <a:pPr algn="r" fontAlgn="ctr"/>
                      <a:r>
                        <a:rPr lang="en-US" b="1">
                          <a:effectLst/>
                        </a:rPr>
                        <a:t>Prob(Omnibus):</a:t>
                      </a:r>
                    </a:p>
                  </a:txBody>
                  <a:tcPr anchor="ctr">
                    <a:lnL>
                      <a:noFill/>
                    </a:lnL>
                    <a:lnR>
                      <a:noFill/>
                    </a:lnR>
                    <a:lnT>
                      <a:noFill/>
                    </a:lnT>
                    <a:lnB>
                      <a:noFill/>
                    </a:lnB>
                    <a:solidFill>
                      <a:srgbClr val="FFFFFF"/>
                    </a:solidFill>
                  </a:tcPr>
                </a:tc>
                <a:tc>
                  <a:txBody>
                    <a:bodyPr/>
                    <a:lstStyle/>
                    <a:p>
                      <a:pPr algn="r" fontAlgn="ctr"/>
                      <a:r>
                        <a:rPr lang="en-US">
                          <a:effectLst/>
                        </a:rPr>
                        <a:t>0.007</a:t>
                      </a:r>
                    </a:p>
                  </a:txBody>
                  <a:tcPr anchor="ctr">
                    <a:lnL>
                      <a:noFill/>
                    </a:lnL>
                    <a:lnR>
                      <a:noFill/>
                    </a:lnR>
                    <a:lnT>
                      <a:noFill/>
                    </a:lnT>
                    <a:lnB>
                      <a:noFill/>
                    </a:lnB>
                    <a:solidFill>
                      <a:srgbClr val="FFFFFF"/>
                    </a:solidFill>
                  </a:tcPr>
                </a:tc>
                <a:tc>
                  <a:txBody>
                    <a:bodyPr/>
                    <a:lstStyle/>
                    <a:p>
                      <a:pPr algn="r" fontAlgn="ctr"/>
                      <a:r>
                        <a:rPr lang="en-US" b="1">
                          <a:effectLst/>
                        </a:rPr>
                        <a:t>Jarque-Bera (JB):</a:t>
                      </a:r>
                    </a:p>
                  </a:txBody>
                  <a:tcPr anchor="ctr">
                    <a:lnL>
                      <a:noFill/>
                    </a:lnL>
                    <a:lnR>
                      <a:noFill/>
                    </a:lnR>
                    <a:lnT>
                      <a:noFill/>
                    </a:lnT>
                    <a:lnB>
                      <a:noFill/>
                    </a:lnB>
                    <a:solidFill>
                      <a:srgbClr val="FFFFFF"/>
                    </a:solidFill>
                  </a:tcPr>
                </a:tc>
                <a:tc>
                  <a:txBody>
                    <a:bodyPr/>
                    <a:lstStyle/>
                    <a:p>
                      <a:pPr algn="r" fontAlgn="ctr"/>
                      <a:r>
                        <a:rPr lang="en-US" dirty="0">
                          <a:effectLst/>
                        </a:rPr>
                        <a:t>9.796</a:t>
                      </a:r>
                    </a:p>
                  </a:txBody>
                  <a:tcPr anchor="ctr">
                    <a:lnL>
                      <a:noFill/>
                    </a:lnL>
                    <a:lnR>
                      <a:noFill/>
                    </a:lnR>
                    <a:lnT>
                      <a:noFill/>
                    </a:lnT>
                    <a:lnB>
                      <a:noFill/>
                    </a:lnB>
                    <a:solidFill>
                      <a:srgbClr val="FFFFFF"/>
                    </a:solidFill>
                  </a:tcPr>
                </a:tc>
                <a:extLst>
                  <a:ext uri="{0D108BD9-81ED-4DB2-BD59-A6C34878D82A}">
                    <a16:rowId xmlns:a16="http://schemas.microsoft.com/office/drawing/2014/main" val="88235312"/>
                  </a:ext>
                </a:extLst>
              </a:tr>
              <a:tr h="294109">
                <a:tc>
                  <a:txBody>
                    <a:bodyPr/>
                    <a:lstStyle/>
                    <a:p>
                      <a:pPr algn="r" fontAlgn="ctr"/>
                      <a:r>
                        <a:rPr lang="en-US" b="1">
                          <a:effectLst/>
                        </a:rPr>
                        <a:t>Skew:</a:t>
                      </a:r>
                    </a:p>
                  </a:txBody>
                  <a:tcPr anchor="ctr">
                    <a:lnL>
                      <a:noFill/>
                    </a:lnL>
                    <a:lnR>
                      <a:noFill/>
                    </a:lnR>
                    <a:lnT>
                      <a:noFill/>
                    </a:lnT>
                    <a:lnB>
                      <a:noFill/>
                    </a:lnB>
                    <a:solidFill>
                      <a:srgbClr val="F5F5F5"/>
                    </a:solidFill>
                  </a:tcPr>
                </a:tc>
                <a:tc>
                  <a:txBody>
                    <a:bodyPr/>
                    <a:lstStyle/>
                    <a:p>
                      <a:pPr algn="r" fontAlgn="ctr"/>
                      <a:r>
                        <a:rPr lang="en-US" dirty="0">
                          <a:effectLst/>
                        </a:rPr>
                        <a:t>0.901</a:t>
                      </a:r>
                    </a:p>
                  </a:txBody>
                  <a:tcPr anchor="ctr">
                    <a:lnL>
                      <a:noFill/>
                    </a:lnL>
                    <a:lnR>
                      <a:noFill/>
                    </a:lnR>
                    <a:lnT>
                      <a:noFill/>
                    </a:lnT>
                    <a:lnB>
                      <a:noFill/>
                    </a:lnB>
                    <a:solidFill>
                      <a:srgbClr val="F5F5F5"/>
                    </a:solidFill>
                  </a:tcPr>
                </a:tc>
                <a:tc>
                  <a:txBody>
                    <a:bodyPr/>
                    <a:lstStyle/>
                    <a:p>
                      <a:pPr algn="r" fontAlgn="ctr"/>
                      <a:r>
                        <a:rPr lang="en-US" b="1" dirty="0">
                          <a:effectLst/>
                        </a:rPr>
                        <a:t>Prob(JB):</a:t>
                      </a:r>
                    </a:p>
                  </a:txBody>
                  <a:tcPr anchor="ctr">
                    <a:lnL>
                      <a:noFill/>
                    </a:lnL>
                    <a:lnR>
                      <a:noFill/>
                    </a:lnR>
                    <a:lnT>
                      <a:noFill/>
                    </a:lnT>
                    <a:lnB>
                      <a:noFill/>
                    </a:lnB>
                    <a:solidFill>
                      <a:srgbClr val="F5F5F5"/>
                    </a:solidFill>
                  </a:tcPr>
                </a:tc>
                <a:tc>
                  <a:txBody>
                    <a:bodyPr/>
                    <a:lstStyle/>
                    <a:p>
                      <a:pPr algn="r" fontAlgn="ctr"/>
                      <a:r>
                        <a:rPr lang="en-US">
                          <a:effectLst/>
                        </a:rPr>
                        <a:t>0.00746</a:t>
                      </a:r>
                    </a:p>
                  </a:txBody>
                  <a:tcPr anchor="ctr">
                    <a:lnL>
                      <a:noFill/>
                    </a:lnL>
                    <a:lnR>
                      <a:noFill/>
                    </a:lnR>
                    <a:lnT>
                      <a:noFill/>
                    </a:lnT>
                    <a:lnB>
                      <a:noFill/>
                    </a:lnB>
                    <a:solidFill>
                      <a:srgbClr val="F5F5F5"/>
                    </a:solidFill>
                  </a:tcPr>
                </a:tc>
                <a:extLst>
                  <a:ext uri="{0D108BD9-81ED-4DB2-BD59-A6C34878D82A}">
                    <a16:rowId xmlns:a16="http://schemas.microsoft.com/office/drawing/2014/main" val="1272825372"/>
                  </a:ext>
                </a:extLst>
              </a:tr>
              <a:tr h="294109">
                <a:tc>
                  <a:txBody>
                    <a:bodyPr/>
                    <a:lstStyle/>
                    <a:p>
                      <a:pPr algn="r" fontAlgn="ctr"/>
                      <a:r>
                        <a:rPr lang="en-US" b="1">
                          <a:effectLst/>
                        </a:rPr>
                        <a:t>Kurtosis:</a:t>
                      </a:r>
                    </a:p>
                  </a:txBody>
                  <a:tcPr anchor="ctr">
                    <a:lnL>
                      <a:noFill/>
                    </a:lnL>
                    <a:lnR>
                      <a:noFill/>
                    </a:lnR>
                    <a:lnT>
                      <a:noFill/>
                    </a:lnT>
                    <a:lnB>
                      <a:noFill/>
                    </a:lnB>
                    <a:solidFill>
                      <a:srgbClr val="FFFFFF"/>
                    </a:solidFill>
                  </a:tcPr>
                </a:tc>
                <a:tc>
                  <a:txBody>
                    <a:bodyPr/>
                    <a:lstStyle/>
                    <a:p>
                      <a:pPr algn="r" fontAlgn="ctr"/>
                      <a:r>
                        <a:rPr lang="en-US">
                          <a:effectLst/>
                        </a:rPr>
                        <a:t>4.533</a:t>
                      </a:r>
                    </a:p>
                  </a:txBody>
                  <a:tcPr anchor="ctr">
                    <a:lnL>
                      <a:noFill/>
                    </a:lnL>
                    <a:lnR>
                      <a:noFill/>
                    </a:lnR>
                    <a:lnT>
                      <a:noFill/>
                    </a:lnT>
                    <a:lnB>
                      <a:noFill/>
                    </a:lnB>
                    <a:solidFill>
                      <a:srgbClr val="FFFFFF"/>
                    </a:solidFill>
                  </a:tcPr>
                </a:tc>
                <a:tc>
                  <a:txBody>
                    <a:bodyPr/>
                    <a:lstStyle/>
                    <a:p>
                      <a:pPr algn="r" fontAlgn="ctr"/>
                      <a:r>
                        <a:rPr lang="en-US" b="1">
                          <a:effectLst/>
                        </a:rPr>
                        <a:t>Cond. No.</a:t>
                      </a:r>
                    </a:p>
                  </a:txBody>
                  <a:tcPr anchor="ctr">
                    <a:lnL>
                      <a:noFill/>
                    </a:lnL>
                    <a:lnR>
                      <a:noFill/>
                    </a:lnR>
                    <a:lnT>
                      <a:noFill/>
                    </a:lnT>
                    <a:lnB>
                      <a:noFill/>
                    </a:lnB>
                    <a:solidFill>
                      <a:srgbClr val="FFFFFF"/>
                    </a:solidFill>
                  </a:tcPr>
                </a:tc>
                <a:tc>
                  <a:txBody>
                    <a:bodyPr/>
                    <a:lstStyle/>
                    <a:p>
                      <a:pPr algn="r" fontAlgn="ctr"/>
                      <a:r>
                        <a:rPr lang="en-US" dirty="0">
                          <a:effectLst/>
                        </a:rPr>
                        <a:t>1.84e+05</a:t>
                      </a:r>
                    </a:p>
                  </a:txBody>
                  <a:tcPr anchor="ctr">
                    <a:lnL>
                      <a:noFill/>
                    </a:lnL>
                    <a:lnR>
                      <a:noFill/>
                    </a:lnR>
                    <a:lnT>
                      <a:noFill/>
                    </a:lnT>
                    <a:lnB>
                      <a:noFill/>
                    </a:lnB>
                    <a:solidFill>
                      <a:srgbClr val="FFFFFF"/>
                    </a:solidFill>
                  </a:tcPr>
                </a:tc>
                <a:extLst>
                  <a:ext uri="{0D108BD9-81ED-4DB2-BD59-A6C34878D82A}">
                    <a16:rowId xmlns:a16="http://schemas.microsoft.com/office/drawing/2014/main" val="520196885"/>
                  </a:ext>
                </a:extLst>
              </a:tr>
            </a:tbl>
          </a:graphicData>
        </a:graphic>
      </p:graphicFrame>
      <p:sp>
        <p:nvSpPr>
          <p:cNvPr id="7" name="Rectangle 1">
            <a:extLst>
              <a:ext uri="{FF2B5EF4-FFF2-40B4-BE49-F238E27FC236}">
                <a16:creationId xmlns:a16="http://schemas.microsoft.com/office/drawing/2014/main" id="{EAAA2556-5C97-721E-A827-4C3DF2840A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98F844F-E5D9-8B3B-8A8E-1ADC776D3E3C}"/>
              </a:ext>
            </a:extLst>
          </p:cNvPr>
          <p:cNvSpPr txBox="1"/>
          <p:nvPr/>
        </p:nvSpPr>
        <p:spPr>
          <a:xfrm>
            <a:off x="185738" y="142875"/>
            <a:ext cx="3143250" cy="6617196"/>
          </a:xfrm>
          <a:prstGeom prst="rect">
            <a:avLst/>
          </a:prstGeom>
          <a:noFill/>
        </p:spPr>
        <p:txBody>
          <a:bodyPr wrap="square" rtlCol="0">
            <a:spAutoFit/>
          </a:bodyPr>
          <a:lstStyle/>
          <a:p>
            <a:pPr algn="ctr"/>
            <a:r>
              <a:rPr lang="en-US" sz="3200" dirty="0">
                <a:latin typeface="+mj-lt"/>
              </a:rPr>
              <a:t>Regression Analysis Results</a:t>
            </a:r>
          </a:p>
          <a:p>
            <a:pPr algn="ctr"/>
            <a:endParaRPr lang="en-US" sz="3200" dirty="0">
              <a:latin typeface="+mj-lt"/>
            </a:endParaRPr>
          </a:p>
          <a:p>
            <a:pPr algn="ctr"/>
            <a:endParaRPr lang="en-US" sz="3200" dirty="0">
              <a:latin typeface="+mj-lt"/>
            </a:endParaRPr>
          </a:p>
          <a:p>
            <a:pPr algn="ctr"/>
            <a:r>
              <a:rPr lang="en-US" sz="2000" dirty="0">
                <a:latin typeface="+mj-lt"/>
              </a:rPr>
              <a:t>As seen by the results, this model that uses the refugee variable to predict the permanent residence is not a good fit for the data, and cannot reject the null hypothesis that these two variables are not correlated.</a:t>
            </a:r>
          </a:p>
          <a:p>
            <a:endParaRPr lang="en-US" sz="3200" dirty="0">
              <a:latin typeface="+mj-lt"/>
            </a:endParaRPr>
          </a:p>
          <a:p>
            <a:endParaRPr lang="en-US" sz="3200" dirty="0">
              <a:latin typeface="+mj-lt"/>
            </a:endParaRPr>
          </a:p>
        </p:txBody>
      </p:sp>
    </p:spTree>
    <p:extLst>
      <p:ext uri="{BB962C8B-B14F-4D97-AF65-F5344CB8AC3E}">
        <p14:creationId xmlns:p14="http://schemas.microsoft.com/office/powerpoint/2010/main" val="326580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4194048"/>
          </a:xfrm>
        </p:spPr>
        <p:txBody>
          <a:bodyPr anchor="ctr">
            <a:normAutofit/>
          </a:bodyPr>
          <a:lstStyle/>
          <a:p>
            <a:pPr lvl="0"/>
            <a:r>
              <a:rPr lang="en-US" sz="4000" i="1" dirty="0">
                <a:solidFill>
                  <a:schemeClr val="tx1"/>
                </a:solidFill>
              </a:rPr>
              <a:t>Immigration has been a topic of great controversy among many American citizens, yet there is little talk of any data related to this topic and what this data could tell us about the truth concerning the country illegally housing undocumented aliens.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What can we find out about immigrants through exploratory data analysis?</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0B1A-0C88-A5DC-5841-BF86FF70DF59}"/>
              </a:ext>
            </a:extLst>
          </p:cNvPr>
          <p:cNvSpPr>
            <a:spLocks noGrp="1"/>
          </p:cNvSpPr>
          <p:nvPr>
            <p:ph type="title"/>
          </p:nvPr>
        </p:nvSpPr>
        <p:spPr/>
        <p:txBody>
          <a:bodyPr/>
          <a:lstStyle/>
          <a:p>
            <a:pPr algn="ctr"/>
            <a:r>
              <a:rPr lang="en-US" dirty="0"/>
              <a:t>Hypothesis Generation</a:t>
            </a:r>
          </a:p>
        </p:txBody>
      </p:sp>
      <p:sp>
        <p:nvSpPr>
          <p:cNvPr id="3" name="Content Placeholder 2">
            <a:extLst>
              <a:ext uri="{FF2B5EF4-FFF2-40B4-BE49-F238E27FC236}">
                <a16:creationId xmlns:a16="http://schemas.microsoft.com/office/drawing/2014/main" id="{31EA9957-FCE9-6DAC-F504-E1D9BD86803D}"/>
              </a:ext>
            </a:extLst>
          </p:cNvPr>
          <p:cNvSpPr>
            <a:spLocks noGrp="1"/>
          </p:cNvSpPr>
          <p:nvPr>
            <p:ph idx="1"/>
          </p:nvPr>
        </p:nvSpPr>
        <p:spPr/>
        <p:txBody>
          <a:bodyPr>
            <a:normAutofit/>
          </a:bodyPr>
          <a:lstStyle/>
          <a:p>
            <a:pPr marL="0" indent="0">
              <a:buNone/>
            </a:pPr>
            <a:r>
              <a:rPr lang="en-US" dirty="0"/>
              <a:t>After finding a dataset on Kaggle concerning American immigration statistics from the Department of Homeland Security, I was rather intrigued. Upon seeing the data, I have formulated a hypothesis that will guide me during the EDA process. My question is as follows:</a:t>
            </a:r>
          </a:p>
          <a:p>
            <a:pPr marL="0" indent="0">
              <a:buNone/>
            </a:pPr>
            <a:endParaRPr lang="en-US" dirty="0"/>
          </a:p>
          <a:p>
            <a:pPr marL="0" indent="0">
              <a:buNone/>
            </a:pPr>
            <a:r>
              <a:rPr lang="en-US" dirty="0"/>
              <a:t>Does an increase in the number of people entering the country seeking refuge lead to an increase in immigrants with permanent residency in the United States?</a:t>
            </a:r>
          </a:p>
          <a:p>
            <a:pPr marL="0" indent="0">
              <a:buNone/>
            </a:pPr>
            <a:endParaRPr lang="en-US" dirty="0"/>
          </a:p>
          <a:p>
            <a:pPr marL="0" indent="0">
              <a:buNone/>
            </a:pPr>
            <a:r>
              <a:rPr lang="en-US" dirty="0"/>
              <a:t>My data exploration will seek to answer this question and shed more light on the immigration situation the country has faced for the past 40 years.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3128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9CB-1B91-9296-16AF-7131FF3F8589}"/>
              </a:ext>
            </a:extLst>
          </p:cNvPr>
          <p:cNvSpPr>
            <a:spLocks noGrp="1"/>
          </p:cNvSpPr>
          <p:nvPr>
            <p:ph type="title"/>
          </p:nvPr>
        </p:nvSpPr>
        <p:spPr>
          <a:xfrm>
            <a:off x="455631" y="294817"/>
            <a:ext cx="11280738" cy="1450757"/>
          </a:xfrm>
        </p:spPr>
        <p:txBody>
          <a:bodyPr/>
          <a:lstStyle/>
          <a:p>
            <a:pPr algn="ctr"/>
            <a:r>
              <a:rPr lang="en-US" dirty="0"/>
              <a:t>Immigration Dataset Variables</a:t>
            </a:r>
          </a:p>
        </p:txBody>
      </p:sp>
      <p:sp>
        <p:nvSpPr>
          <p:cNvPr id="3" name="Content Placeholder 2">
            <a:extLst>
              <a:ext uri="{FF2B5EF4-FFF2-40B4-BE49-F238E27FC236}">
                <a16:creationId xmlns:a16="http://schemas.microsoft.com/office/drawing/2014/main" id="{AD57F609-72B2-B8C3-4C36-96E848B05B42}"/>
              </a:ext>
            </a:extLst>
          </p:cNvPr>
          <p:cNvSpPr>
            <a:spLocks noGrp="1"/>
          </p:cNvSpPr>
          <p:nvPr>
            <p:ph idx="1"/>
          </p:nvPr>
        </p:nvSpPr>
        <p:spPr>
          <a:xfrm>
            <a:off x="1097280" y="1871663"/>
            <a:ext cx="10058400" cy="4691519"/>
          </a:xfrm>
        </p:spPr>
        <p:txBody>
          <a:bodyPr>
            <a:normAutofit/>
          </a:bodyPr>
          <a:lstStyle/>
          <a:p>
            <a:r>
              <a:rPr lang="en-US" sz="1500" dirty="0"/>
              <a:t>The dataset from the Department of Homeland Security contains the following variables:</a:t>
            </a:r>
          </a:p>
          <a:p>
            <a:pPr>
              <a:buFont typeface="Wingdings" panose="05000000000000000000" pitchFamily="2" charset="2"/>
              <a:buChar char="q"/>
            </a:pPr>
            <a:r>
              <a:rPr lang="en-US" sz="1500" b="1" dirty="0"/>
              <a:t>Year </a:t>
            </a:r>
            <a:r>
              <a:rPr lang="en-US" sz="1500" dirty="0"/>
              <a:t>– Years that the observations took place, ranging from 1980 to 2021</a:t>
            </a:r>
            <a:endParaRPr lang="en-US" sz="1500" b="1" dirty="0"/>
          </a:p>
          <a:p>
            <a:pPr fontAlgn="base">
              <a:buFont typeface="Wingdings" panose="05000000000000000000" pitchFamily="2" charset="2"/>
              <a:buChar char="q"/>
            </a:pPr>
            <a:r>
              <a:rPr lang="en-US" sz="1500" b="1" i="0" dirty="0">
                <a:solidFill>
                  <a:srgbClr val="3C4043"/>
                </a:solidFill>
                <a:effectLst/>
              </a:rPr>
              <a:t>Immigrants Obtaining Lawful Permanent Resident Status</a:t>
            </a:r>
            <a:r>
              <a:rPr lang="en-US" sz="1500" b="0" i="0" dirty="0">
                <a:solidFill>
                  <a:srgbClr val="3C4043"/>
                </a:solidFill>
                <a:effectLst/>
              </a:rPr>
              <a:t> - Number of immigrants who obtained lawful permanent resident status in the United States, otherwise known as green card holders.</a:t>
            </a:r>
          </a:p>
          <a:p>
            <a:pPr algn="l" fontAlgn="base">
              <a:buFont typeface="Wingdings" panose="05000000000000000000" pitchFamily="2" charset="2"/>
              <a:buChar char="q"/>
            </a:pPr>
            <a:r>
              <a:rPr lang="en-US" sz="1500" b="1" i="0" dirty="0">
                <a:solidFill>
                  <a:srgbClr val="3C4043"/>
                </a:solidFill>
                <a:effectLst/>
              </a:rPr>
              <a:t>Refugee Arrivals</a:t>
            </a:r>
            <a:r>
              <a:rPr lang="en-US" sz="1500" b="0" i="0" dirty="0">
                <a:solidFill>
                  <a:srgbClr val="3C4043"/>
                </a:solidFill>
                <a:effectLst/>
              </a:rPr>
              <a:t> - Number of refugees who arrived in the United States. Excludes Amerasian immigrants except for the fiscal years of 1989 and 1991. Figures are based on the refugee's arrival date.</a:t>
            </a:r>
          </a:p>
          <a:p>
            <a:pPr algn="l" fontAlgn="base">
              <a:buFont typeface="Wingdings" panose="05000000000000000000" pitchFamily="2" charset="2"/>
              <a:buChar char="q"/>
            </a:pPr>
            <a:r>
              <a:rPr lang="en-US" sz="1500" b="1" i="0" dirty="0">
                <a:solidFill>
                  <a:srgbClr val="3C4043"/>
                </a:solidFill>
                <a:effectLst/>
              </a:rPr>
              <a:t>Noncitizen Apprehensions</a:t>
            </a:r>
            <a:r>
              <a:rPr lang="en-US" sz="1500" b="0" i="0" dirty="0">
                <a:solidFill>
                  <a:srgbClr val="3C4043"/>
                </a:solidFill>
                <a:effectLst/>
              </a:rPr>
              <a:t> - Number of noncitizens apprehended in the United States. Data from 2020 to 2021 includes U.S. Customs and Border Protection (CBP) encounters that resulted in expulsion on public health grounds (due to the pandemic).</a:t>
            </a:r>
          </a:p>
          <a:p>
            <a:pPr algn="l" fontAlgn="base">
              <a:buFont typeface="Wingdings" panose="05000000000000000000" pitchFamily="2" charset="2"/>
              <a:buChar char="q"/>
            </a:pPr>
            <a:r>
              <a:rPr lang="en-US" sz="1500" b="1" i="0" dirty="0">
                <a:solidFill>
                  <a:srgbClr val="3C4043"/>
                </a:solidFill>
                <a:effectLst/>
              </a:rPr>
              <a:t>Noncitizen Removals</a:t>
            </a:r>
            <a:r>
              <a:rPr lang="en-US" sz="1500" b="0" i="0" dirty="0">
                <a:solidFill>
                  <a:srgbClr val="3C4043"/>
                </a:solidFill>
                <a:effectLst/>
              </a:rPr>
              <a:t> - Number of noncitizens removed from the United States. Removals are the compulsory and confirmed movement of an inadmissible or deportable noncitizen out of the United States based on an order of removal.</a:t>
            </a:r>
          </a:p>
          <a:p>
            <a:pPr fontAlgn="base">
              <a:buFont typeface="Wingdings" panose="05000000000000000000" pitchFamily="2" charset="2"/>
              <a:buChar char="q"/>
            </a:pPr>
            <a:r>
              <a:rPr lang="en-US" sz="1500" b="1" i="0" dirty="0">
                <a:solidFill>
                  <a:srgbClr val="3C4043"/>
                </a:solidFill>
                <a:effectLst/>
              </a:rPr>
              <a:t>Noncitizen Returns</a:t>
            </a:r>
            <a:r>
              <a:rPr lang="en-US" sz="1500" b="0" i="0" dirty="0">
                <a:solidFill>
                  <a:srgbClr val="3C4043"/>
                </a:solidFill>
                <a:effectLst/>
              </a:rPr>
              <a:t> - Number of noncitizen returns from the United States. Returns are the confirmed movement of an inadmissible or deportable noncitizen out of the United States not based on an order of removal.</a:t>
            </a:r>
          </a:p>
        </p:txBody>
      </p:sp>
    </p:spTree>
    <p:extLst>
      <p:ext uri="{BB962C8B-B14F-4D97-AF65-F5344CB8AC3E}">
        <p14:creationId xmlns:p14="http://schemas.microsoft.com/office/powerpoint/2010/main" val="90271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D173-973E-D7C6-05F9-1712EC7784EA}"/>
              </a:ext>
            </a:extLst>
          </p:cNvPr>
          <p:cNvSpPr>
            <a:spLocks noGrp="1"/>
          </p:cNvSpPr>
          <p:nvPr>
            <p:ph type="title"/>
          </p:nvPr>
        </p:nvSpPr>
        <p:spPr>
          <a:xfrm>
            <a:off x="1066800" y="314325"/>
            <a:ext cx="10058400" cy="865822"/>
          </a:xfrm>
        </p:spPr>
        <p:txBody>
          <a:bodyPr/>
          <a:lstStyle/>
          <a:p>
            <a:pPr algn="ctr"/>
            <a:r>
              <a:rPr lang="en-US" dirty="0"/>
              <a:t>Histograms of Each Variable</a:t>
            </a:r>
          </a:p>
        </p:txBody>
      </p:sp>
      <p:pic>
        <p:nvPicPr>
          <p:cNvPr id="17" name="Content Placeholder 16">
            <a:extLst>
              <a:ext uri="{FF2B5EF4-FFF2-40B4-BE49-F238E27FC236}">
                <a16:creationId xmlns:a16="http://schemas.microsoft.com/office/drawing/2014/main" id="{C49B2988-7971-78DD-194C-5E539F08D6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08" y="1361003"/>
            <a:ext cx="3302338" cy="2638376"/>
          </a:xfrm>
        </p:spPr>
      </p:pic>
      <p:pic>
        <p:nvPicPr>
          <p:cNvPr id="19" name="Picture 18">
            <a:extLst>
              <a:ext uri="{FF2B5EF4-FFF2-40B4-BE49-F238E27FC236}">
                <a16:creationId xmlns:a16="http://schemas.microsoft.com/office/drawing/2014/main" id="{8AA2096A-843C-0EC8-479B-CA1AE7DE4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114" y="1361003"/>
            <a:ext cx="3452042" cy="2632617"/>
          </a:xfrm>
          <a:prstGeom prst="rect">
            <a:avLst/>
          </a:prstGeom>
        </p:spPr>
      </p:pic>
      <p:pic>
        <p:nvPicPr>
          <p:cNvPr id="21" name="Picture 20">
            <a:extLst>
              <a:ext uri="{FF2B5EF4-FFF2-40B4-BE49-F238E27FC236}">
                <a16:creationId xmlns:a16="http://schemas.microsoft.com/office/drawing/2014/main" id="{0B84A934-33C8-C70C-CE29-9E8F8F61D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8024" y="1361003"/>
            <a:ext cx="3306751" cy="2632616"/>
          </a:xfrm>
          <a:prstGeom prst="rect">
            <a:avLst/>
          </a:prstGeom>
        </p:spPr>
      </p:pic>
      <p:pic>
        <p:nvPicPr>
          <p:cNvPr id="29" name="Picture 28">
            <a:extLst>
              <a:ext uri="{FF2B5EF4-FFF2-40B4-BE49-F238E27FC236}">
                <a16:creationId xmlns:a16="http://schemas.microsoft.com/office/drawing/2014/main" id="{911CB086-465A-C3FB-6004-27F207F939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908" y="4207377"/>
            <a:ext cx="3302338" cy="2579239"/>
          </a:xfrm>
          <a:prstGeom prst="rect">
            <a:avLst/>
          </a:prstGeom>
        </p:spPr>
      </p:pic>
      <p:pic>
        <p:nvPicPr>
          <p:cNvPr id="31" name="Picture 30">
            <a:extLst>
              <a:ext uri="{FF2B5EF4-FFF2-40B4-BE49-F238E27FC236}">
                <a16:creationId xmlns:a16="http://schemas.microsoft.com/office/drawing/2014/main" id="{D41958AB-DCE3-1602-FABD-47A02AFD8F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99281" y="4207376"/>
            <a:ext cx="3239708" cy="2579239"/>
          </a:xfrm>
          <a:prstGeom prst="rect">
            <a:avLst/>
          </a:prstGeom>
        </p:spPr>
      </p:pic>
      <p:pic>
        <p:nvPicPr>
          <p:cNvPr id="33" name="Picture 32">
            <a:extLst>
              <a:ext uri="{FF2B5EF4-FFF2-40B4-BE49-F238E27FC236}">
                <a16:creationId xmlns:a16="http://schemas.microsoft.com/office/drawing/2014/main" id="{27B1B031-8785-AC09-23B6-AE75BAA830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2295" y="4207376"/>
            <a:ext cx="3262480" cy="2579239"/>
          </a:xfrm>
          <a:prstGeom prst="rect">
            <a:avLst/>
          </a:prstGeom>
        </p:spPr>
      </p:pic>
    </p:spTree>
    <p:extLst>
      <p:ext uri="{BB962C8B-B14F-4D97-AF65-F5344CB8AC3E}">
        <p14:creationId xmlns:p14="http://schemas.microsoft.com/office/powerpoint/2010/main" val="402271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0CA4-7547-4E54-05B2-8009C079EFFE}"/>
              </a:ext>
            </a:extLst>
          </p:cNvPr>
          <p:cNvSpPr>
            <a:spLocks noGrp="1"/>
          </p:cNvSpPr>
          <p:nvPr>
            <p:ph type="title"/>
          </p:nvPr>
        </p:nvSpPr>
        <p:spPr/>
        <p:txBody>
          <a:bodyPr/>
          <a:lstStyle/>
          <a:p>
            <a:pPr algn="ctr"/>
            <a:r>
              <a:rPr lang="en-US" dirty="0">
                <a:solidFill>
                  <a:schemeClr val="bg1"/>
                </a:solidFill>
              </a:rPr>
              <a:t>Outlier Data Strategy</a:t>
            </a:r>
          </a:p>
        </p:txBody>
      </p:sp>
      <p:sp>
        <p:nvSpPr>
          <p:cNvPr id="3" name="Content Placeholder 2">
            <a:extLst>
              <a:ext uri="{FF2B5EF4-FFF2-40B4-BE49-F238E27FC236}">
                <a16:creationId xmlns:a16="http://schemas.microsoft.com/office/drawing/2014/main" id="{394172FA-7415-B362-1AEC-EF9040352BCF}"/>
              </a:ext>
            </a:extLst>
          </p:cNvPr>
          <p:cNvSpPr>
            <a:spLocks noGrp="1"/>
          </p:cNvSpPr>
          <p:nvPr>
            <p:ph idx="1"/>
          </p:nvPr>
        </p:nvSpPr>
        <p:spPr>
          <a:xfrm>
            <a:off x="1097280" y="1928813"/>
            <a:ext cx="10058400" cy="4157662"/>
          </a:xfrm>
        </p:spPr>
        <p:txBody>
          <a:bodyPr>
            <a:normAutofit/>
          </a:bodyPr>
          <a:lstStyle/>
          <a:p>
            <a:r>
              <a:rPr lang="en-US" dirty="0">
                <a:solidFill>
                  <a:schemeClr val="bg1"/>
                </a:solidFill>
              </a:rPr>
              <a:t>Looking at the various histograms and scatter plots that have been made of the dataset, there are certainly outlier data points that encourage further investigation. The years 1989 through 1991 saw an abnormal amount of immigrants obtaining green cards, and additional research has shown that this was because of the proposal and subsequent signing of the Immigration Act of 1990 into law. This law called for a significant increase in the number of permanent immigrants allowed within the United States, and refugees responded in kind. </a:t>
            </a:r>
          </a:p>
          <a:p>
            <a:endParaRPr lang="en-US" dirty="0">
              <a:solidFill>
                <a:schemeClr val="bg1"/>
              </a:solidFill>
            </a:endParaRPr>
          </a:p>
          <a:p>
            <a:r>
              <a:rPr lang="en-US" dirty="0">
                <a:solidFill>
                  <a:schemeClr val="bg1"/>
                </a:solidFill>
              </a:rPr>
              <a:t>In terms of the actual outlier data points, the year 1990 brought in 1.5 million immigrants obtaining green cards, and 1991 saw 1.8 million immigrants solidify their residencies, while all other years in the dataset do not eclipse 1.3 million. These outlier data points are to be scrutinized carefully and potentially removed if they cause the dataset to be too noisy.</a:t>
            </a:r>
          </a:p>
        </p:txBody>
      </p:sp>
    </p:spTree>
    <p:extLst>
      <p:ext uri="{BB962C8B-B14F-4D97-AF65-F5344CB8AC3E}">
        <p14:creationId xmlns:p14="http://schemas.microsoft.com/office/powerpoint/2010/main" val="384983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C16D-8A34-6511-8894-E6333EBB2F72}"/>
              </a:ext>
            </a:extLst>
          </p:cNvPr>
          <p:cNvSpPr>
            <a:spLocks noGrp="1"/>
          </p:cNvSpPr>
          <p:nvPr>
            <p:ph type="title"/>
          </p:nvPr>
        </p:nvSpPr>
        <p:spPr/>
        <p:txBody>
          <a:bodyPr/>
          <a:lstStyle/>
          <a:p>
            <a:pPr algn="ctr"/>
            <a:r>
              <a:rPr lang="en-US" dirty="0">
                <a:solidFill>
                  <a:schemeClr val="bg1"/>
                </a:solidFill>
              </a:rPr>
              <a:t>Dataset Variable Descriptive Stats</a:t>
            </a:r>
          </a:p>
        </p:txBody>
      </p:sp>
      <p:sp>
        <p:nvSpPr>
          <p:cNvPr id="4" name="TextBox 3">
            <a:extLst>
              <a:ext uri="{FF2B5EF4-FFF2-40B4-BE49-F238E27FC236}">
                <a16:creationId xmlns:a16="http://schemas.microsoft.com/office/drawing/2014/main" id="{A86EEB29-80F6-791F-A9DF-A3E292B4EB8B}"/>
              </a:ext>
            </a:extLst>
          </p:cNvPr>
          <p:cNvSpPr txBox="1"/>
          <p:nvPr/>
        </p:nvSpPr>
        <p:spPr>
          <a:xfrm>
            <a:off x="1036321" y="2371725"/>
            <a:ext cx="3174683" cy="2308324"/>
          </a:xfrm>
          <a:prstGeom prst="rect">
            <a:avLst/>
          </a:prstGeom>
          <a:noFill/>
        </p:spPr>
        <p:txBody>
          <a:bodyPr wrap="square" rtlCol="0">
            <a:spAutoFit/>
          </a:bodyPr>
          <a:lstStyle/>
          <a:p>
            <a:pPr algn="ctr"/>
            <a:r>
              <a:rPr lang="en-US" dirty="0">
                <a:solidFill>
                  <a:schemeClr val="bg1"/>
                </a:solidFill>
              </a:rPr>
              <a:t>Year Variable</a:t>
            </a:r>
          </a:p>
          <a:p>
            <a:pPr algn="ctr"/>
            <a:endParaRPr lang="en-US" dirty="0">
              <a:solidFill>
                <a:schemeClr val="bg1"/>
              </a:solidFill>
            </a:endParaRPr>
          </a:p>
          <a:p>
            <a:pPr algn="ctr"/>
            <a:r>
              <a:rPr lang="en-US" dirty="0">
                <a:solidFill>
                  <a:schemeClr val="bg1"/>
                </a:solidFill>
              </a:rPr>
              <a:t>Mean: 2000.5</a:t>
            </a:r>
          </a:p>
          <a:p>
            <a:pPr algn="ctr"/>
            <a:r>
              <a:rPr lang="en-US" dirty="0">
                <a:solidFill>
                  <a:schemeClr val="bg1"/>
                </a:solidFill>
              </a:rPr>
              <a:t>Mode: N/A</a:t>
            </a:r>
          </a:p>
          <a:p>
            <a:pPr algn="ctr"/>
            <a:r>
              <a:rPr lang="en-US" dirty="0">
                <a:solidFill>
                  <a:schemeClr val="bg1"/>
                </a:solidFill>
              </a:rPr>
              <a:t>Variance: 146.91666</a:t>
            </a:r>
          </a:p>
          <a:p>
            <a:pPr algn="ctr"/>
            <a:r>
              <a:rPr lang="en-US" dirty="0">
                <a:solidFill>
                  <a:schemeClr val="bg1"/>
                </a:solidFill>
              </a:rPr>
              <a:t>Standard Deviation: 12.12091</a:t>
            </a:r>
          </a:p>
          <a:p>
            <a:pPr algn="ctr"/>
            <a:r>
              <a:rPr lang="en-US" dirty="0">
                <a:solidFill>
                  <a:schemeClr val="bg1"/>
                </a:solidFill>
              </a:rPr>
              <a:t>Skewness: 0.0</a:t>
            </a:r>
          </a:p>
          <a:p>
            <a:pPr algn="ctr"/>
            <a:r>
              <a:rPr lang="en-US" dirty="0">
                <a:solidFill>
                  <a:schemeClr val="bg1"/>
                </a:solidFill>
              </a:rPr>
              <a:t>Kurtosis: 0.12375</a:t>
            </a:r>
          </a:p>
        </p:txBody>
      </p:sp>
      <p:sp>
        <p:nvSpPr>
          <p:cNvPr id="6" name="TextBox 5">
            <a:extLst>
              <a:ext uri="{FF2B5EF4-FFF2-40B4-BE49-F238E27FC236}">
                <a16:creationId xmlns:a16="http://schemas.microsoft.com/office/drawing/2014/main" id="{05FA17D5-F351-A02C-557F-F277DC00374C}"/>
              </a:ext>
            </a:extLst>
          </p:cNvPr>
          <p:cNvSpPr txBox="1"/>
          <p:nvPr/>
        </p:nvSpPr>
        <p:spPr>
          <a:xfrm>
            <a:off x="4539138" y="2371725"/>
            <a:ext cx="3174683" cy="3139321"/>
          </a:xfrm>
          <a:prstGeom prst="rect">
            <a:avLst/>
          </a:prstGeom>
          <a:noFill/>
        </p:spPr>
        <p:txBody>
          <a:bodyPr wrap="square" rtlCol="0">
            <a:spAutoFit/>
          </a:bodyPr>
          <a:lstStyle/>
          <a:p>
            <a:pPr algn="ctr"/>
            <a:r>
              <a:rPr lang="en-US" dirty="0">
                <a:solidFill>
                  <a:schemeClr val="bg1"/>
                </a:solidFill>
              </a:rPr>
              <a:t>Immigrant Permanent Residence Variable</a:t>
            </a:r>
          </a:p>
          <a:p>
            <a:pPr algn="ctr"/>
            <a:endParaRPr lang="en-US" dirty="0">
              <a:solidFill>
                <a:schemeClr val="bg1"/>
              </a:solidFill>
            </a:endParaRPr>
          </a:p>
          <a:p>
            <a:pPr algn="ctr"/>
            <a:r>
              <a:rPr lang="en-US" dirty="0">
                <a:solidFill>
                  <a:schemeClr val="bg1"/>
                </a:solidFill>
              </a:rPr>
              <a:t>Mean: 914286.11904</a:t>
            </a:r>
          </a:p>
          <a:p>
            <a:pPr algn="ctr"/>
            <a:r>
              <a:rPr lang="en-US" dirty="0">
                <a:solidFill>
                  <a:schemeClr val="bg1"/>
                </a:solidFill>
              </a:rPr>
              <a:t>Mode: N/A</a:t>
            </a:r>
          </a:p>
          <a:p>
            <a:pPr algn="ctr"/>
            <a:r>
              <a:rPr lang="en-US" dirty="0">
                <a:solidFill>
                  <a:schemeClr val="bg1"/>
                </a:solidFill>
              </a:rPr>
              <a:t>Variance: 76394664111.00964</a:t>
            </a:r>
          </a:p>
          <a:p>
            <a:pPr algn="ctr"/>
            <a:r>
              <a:rPr lang="en-US" dirty="0">
                <a:solidFill>
                  <a:schemeClr val="bg1"/>
                </a:solidFill>
              </a:rPr>
              <a:t>Standard Deviation: 276395.84676</a:t>
            </a:r>
          </a:p>
          <a:p>
            <a:pPr algn="ctr"/>
            <a:r>
              <a:rPr lang="en-US" dirty="0">
                <a:solidFill>
                  <a:schemeClr val="bg1"/>
                </a:solidFill>
              </a:rPr>
              <a:t>Skewness: 0.77716</a:t>
            </a:r>
          </a:p>
          <a:p>
            <a:pPr algn="ctr"/>
            <a:r>
              <a:rPr lang="en-US" dirty="0">
                <a:solidFill>
                  <a:schemeClr val="bg1"/>
                </a:solidFill>
              </a:rPr>
              <a:t>Kurtosis: -0.47320</a:t>
            </a:r>
          </a:p>
        </p:txBody>
      </p:sp>
      <p:sp>
        <p:nvSpPr>
          <p:cNvPr id="7" name="TextBox 6">
            <a:extLst>
              <a:ext uri="{FF2B5EF4-FFF2-40B4-BE49-F238E27FC236}">
                <a16:creationId xmlns:a16="http://schemas.microsoft.com/office/drawing/2014/main" id="{F795BF5C-2A27-941A-B200-A2B73E64ACD1}"/>
              </a:ext>
            </a:extLst>
          </p:cNvPr>
          <p:cNvSpPr txBox="1"/>
          <p:nvPr/>
        </p:nvSpPr>
        <p:spPr>
          <a:xfrm>
            <a:off x="7980996" y="2371725"/>
            <a:ext cx="3174683" cy="2585323"/>
          </a:xfrm>
          <a:prstGeom prst="rect">
            <a:avLst/>
          </a:prstGeom>
          <a:noFill/>
        </p:spPr>
        <p:txBody>
          <a:bodyPr wrap="square" rtlCol="0">
            <a:spAutoFit/>
          </a:bodyPr>
          <a:lstStyle/>
          <a:p>
            <a:pPr algn="ctr"/>
            <a:r>
              <a:rPr lang="en-US" dirty="0">
                <a:solidFill>
                  <a:schemeClr val="bg1"/>
                </a:solidFill>
              </a:rPr>
              <a:t>Refugee Arrivals Variable</a:t>
            </a:r>
          </a:p>
          <a:p>
            <a:pPr algn="ctr"/>
            <a:endParaRPr lang="en-US" dirty="0">
              <a:solidFill>
                <a:schemeClr val="bg1"/>
              </a:solidFill>
            </a:endParaRPr>
          </a:p>
          <a:p>
            <a:pPr algn="ctr"/>
            <a:r>
              <a:rPr lang="en-US" dirty="0">
                <a:solidFill>
                  <a:schemeClr val="bg1"/>
                </a:solidFill>
              </a:rPr>
              <a:t>Mean: 73705.33333</a:t>
            </a:r>
          </a:p>
          <a:p>
            <a:pPr algn="ctr"/>
            <a:r>
              <a:rPr lang="en-US" dirty="0">
                <a:solidFill>
                  <a:schemeClr val="bg1"/>
                </a:solidFill>
              </a:rPr>
              <a:t>Mode: N/A</a:t>
            </a:r>
          </a:p>
          <a:p>
            <a:pPr algn="ctr"/>
            <a:r>
              <a:rPr lang="en-US" dirty="0">
                <a:solidFill>
                  <a:schemeClr val="bg1"/>
                </a:solidFill>
              </a:rPr>
              <a:t>Variance: 1361549050.07936</a:t>
            </a:r>
          </a:p>
          <a:p>
            <a:pPr algn="ctr"/>
            <a:r>
              <a:rPr lang="en-US" dirty="0">
                <a:solidFill>
                  <a:schemeClr val="bg1"/>
                </a:solidFill>
              </a:rPr>
              <a:t>Standard Deviation: 36899.17411</a:t>
            </a:r>
          </a:p>
          <a:p>
            <a:pPr algn="ctr"/>
            <a:r>
              <a:rPr lang="en-US" dirty="0">
                <a:solidFill>
                  <a:schemeClr val="bg1"/>
                </a:solidFill>
              </a:rPr>
              <a:t>Skewness: 1.163323</a:t>
            </a:r>
          </a:p>
          <a:p>
            <a:pPr algn="ctr"/>
            <a:r>
              <a:rPr lang="en-US" dirty="0">
                <a:solidFill>
                  <a:schemeClr val="bg1"/>
                </a:solidFill>
              </a:rPr>
              <a:t>Kurtosis: 0.30865</a:t>
            </a:r>
          </a:p>
        </p:txBody>
      </p:sp>
    </p:spTree>
    <p:extLst>
      <p:ext uri="{BB962C8B-B14F-4D97-AF65-F5344CB8AC3E}">
        <p14:creationId xmlns:p14="http://schemas.microsoft.com/office/powerpoint/2010/main" val="187449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9B8E-CEDD-DAAE-5D1D-117FD785E189}"/>
              </a:ext>
            </a:extLst>
          </p:cNvPr>
          <p:cNvSpPr>
            <a:spLocks noGrp="1"/>
          </p:cNvSpPr>
          <p:nvPr>
            <p:ph type="title"/>
          </p:nvPr>
        </p:nvSpPr>
        <p:spPr/>
        <p:txBody>
          <a:bodyPr/>
          <a:lstStyle/>
          <a:p>
            <a:pPr algn="ctr"/>
            <a:r>
              <a:rPr lang="en-US" dirty="0">
                <a:solidFill>
                  <a:schemeClr val="bg1"/>
                </a:solidFill>
              </a:rPr>
              <a:t>Descriptive Stats Continued</a:t>
            </a:r>
          </a:p>
        </p:txBody>
      </p:sp>
      <p:sp>
        <p:nvSpPr>
          <p:cNvPr id="4" name="TextBox 3">
            <a:extLst>
              <a:ext uri="{FF2B5EF4-FFF2-40B4-BE49-F238E27FC236}">
                <a16:creationId xmlns:a16="http://schemas.microsoft.com/office/drawing/2014/main" id="{C9FFDE16-BED2-9876-68E7-E133672CC183}"/>
              </a:ext>
            </a:extLst>
          </p:cNvPr>
          <p:cNvSpPr txBox="1"/>
          <p:nvPr/>
        </p:nvSpPr>
        <p:spPr>
          <a:xfrm>
            <a:off x="1097280" y="2171700"/>
            <a:ext cx="3174683" cy="3139321"/>
          </a:xfrm>
          <a:prstGeom prst="rect">
            <a:avLst/>
          </a:prstGeom>
          <a:noFill/>
        </p:spPr>
        <p:txBody>
          <a:bodyPr wrap="square" rtlCol="0">
            <a:spAutoFit/>
          </a:bodyPr>
          <a:lstStyle/>
          <a:p>
            <a:pPr algn="ctr"/>
            <a:r>
              <a:rPr lang="en-US" dirty="0">
                <a:solidFill>
                  <a:schemeClr val="bg1"/>
                </a:solidFill>
              </a:rPr>
              <a:t>Noncitizen Apprehensions Variable</a:t>
            </a:r>
          </a:p>
          <a:p>
            <a:pPr algn="ctr"/>
            <a:endParaRPr lang="en-US" dirty="0">
              <a:solidFill>
                <a:schemeClr val="bg1"/>
              </a:solidFill>
            </a:endParaRPr>
          </a:p>
          <a:p>
            <a:pPr algn="ctr"/>
            <a:r>
              <a:rPr lang="en-US" dirty="0">
                <a:solidFill>
                  <a:schemeClr val="bg1"/>
                </a:solidFill>
              </a:rPr>
              <a:t>Mean: 1136983.09523</a:t>
            </a:r>
          </a:p>
          <a:p>
            <a:pPr algn="ctr"/>
            <a:r>
              <a:rPr lang="en-US" dirty="0">
                <a:solidFill>
                  <a:schemeClr val="bg1"/>
                </a:solidFill>
              </a:rPr>
              <a:t>Mode: N/A</a:t>
            </a:r>
          </a:p>
          <a:p>
            <a:pPr algn="ctr"/>
            <a:r>
              <a:rPr lang="en-US" dirty="0">
                <a:solidFill>
                  <a:schemeClr val="bg1"/>
                </a:solidFill>
              </a:rPr>
              <a:t>Variance: 116733654540.70522</a:t>
            </a:r>
          </a:p>
          <a:p>
            <a:pPr algn="ctr"/>
            <a:r>
              <a:rPr lang="en-US" dirty="0">
                <a:solidFill>
                  <a:schemeClr val="bg1"/>
                </a:solidFill>
              </a:rPr>
              <a:t>Standard Deviation: 341663.07166</a:t>
            </a:r>
          </a:p>
          <a:p>
            <a:pPr algn="ctr"/>
            <a:r>
              <a:rPr lang="en-US" dirty="0">
                <a:solidFill>
                  <a:schemeClr val="bg1"/>
                </a:solidFill>
              </a:rPr>
              <a:t>Skewness: 0.38425</a:t>
            </a:r>
          </a:p>
          <a:p>
            <a:pPr algn="ctr"/>
            <a:r>
              <a:rPr lang="en-US" dirty="0">
                <a:solidFill>
                  <a:schemeClr val="bg1"/>
                </a:solidFill>
              </a:rPr>
              <a:t>Kurtosis: 0.37110</a:t>
            </a:r>
          </a:p>
        </p:txBody>
      </p:sp>
      <p:sp>
        <p:nvSpPr>
          <p:cNvPr id="5" name="TextBox 4">
            <a:extLst>
              <a:ext uri="{FF2B5EF4-FFF2-40B4-BE49-F238E27FC236}">
                <a16:creationId xmlns:a16="http://schemas.microsoft.com/office/drawing/2014/main" id="{EF14EE6D-1F4D-90E9-6957-C90F3CBDA5C9}"/>
              </a:ext>
            </a:extLst>
          </p:cNvPr>
          <p:cNvSpPr txBox="1"/>
          <p:nvPr/>
        </p:nvSpPr>
        <p:spPr>
          <a:xfrm>
            <a:off x="4539138" y="2171699"/>
            <a:ext cx="3174683" cy="2862322"/>
          </a:xfrm>
          <a:prstGeom prst="rect">
            <a:avLst/>
          </a:prstGeom>
          <a:noFill/>
        </p:spPr>
        <p:txBody>
          <a:bodyPr wrap="square" rtlCol="0">
            <a:spAutoFit/>
          </a:bodyPr>
          <a:lstStyle/>
          <a:p>
            <a:pPr algn="ctr"/>
            <a:r>
              <a:rPr lang="en-US" dirty="0">
                <a:solidFill>
                  <a:schemeClr val="bg1"/>
                </a:solidFill>
              </a:rPr>
              <a:t>Noncitizen Removals Variable</a:t>
            </a:r>
          </a:p>
          <a:p>
            <a:pPr algn="ctr"/>
            <a:endParaRPr lang="en-US" dirty="0">
              <a:solidFill>
                <a:schemeClr val="bg1"/>
              </a:solidFill>
            </a:endParaRPr>
          </a:p>
          <a:p>
            <a:pPr algn="ctr"/>
            <a:r>
              <a:rPr lang="en-US" dirty="0">
                <a:solidFill>
                  <a:schemeClr val="bg1"/>
                </a:solidFill>
              </a:rPr>
              <a:t>Mean: 179951.14285</a:t>
            </a:r>
          </a:p>
          <a:p>
            <a:pPr algn="ctr"/>
            <a:r>
              <a:rPr lang="en-US" dirty="0">
                <a:solidFill>
                  <a:schemeClr val="bg1"/>
                </a:solidFill>
              </a:rPr>
              <a:t>Mode: N/A</a:t>
            </a:r>
          </a:p>
          <a:p>
            <a:pPr algn="ctr"/>
            <a:r>
              <a:rPr lang="en-US" dirty="0">
                <a:solidFill>
                  <a:schemeClr val="bg1"/>
                </a:solidFill>
              </a:rPr>
              <a:t>Variance: 20592427742.69388</a:t>
            </a:r>
          </a:p>
          <a:p>
            <a:pPr algn="ctr"/>
            <a:r>
              <a:rPr lang="en-US" dirty="0">
                <a:solidFill>
                  <a:schemeClr val="bg1"/>
                </a:solidFill>
              </a:rPr>
              <a:t>Standard Deviation: 143500.61931</a:t>
            </a:r>
          </a:p>
          <a:p>
            <a:pPr algn="ctr"/>
            <a:r>
              <a:rPr lang="en-US" dirty="0">
                <a:solidFill>
                  <a:schemeClr val="bg1"/>
                </a:solidFill>
              </a:rPr>
              <a:t>Skewness: 0.27338</a:t>
            </a:r>
          </a:p>
          <a:p>
            <a:pPr algn="ctr"/>
            <a:r>
              <a:rPr lang="en-US" dirty="0">
                <a:solidFill>
                  <a:schemeClr val="bg1"/>
                </a:solidFill>
              </a:rPr>
              <a:t>Kurtosis: 0.10741</a:t>
            </a:r>
          </a:p>
        </p:txBody>
      </p:sp>
      <p:sp>
        <p:nvSpPr>
          <p:cNvPr id="6" name="TextBox 5">
            <a:extLst>
              <a:ext uri="{FF2B5EF4-FFF2-40B4-BE49-F238E27FC236}">
                <a16:creationId xmlns:a16="http://schemas.microsoft.com/office/drawing/2014/main" id="{C5D200A6-01E6-7E80-D0E7-571B5F2326F0}"/>
              </a:ext>
            </a:extLst>
          </p:cNvPr>
          <p:cNvSpPr txBox="1"/>
          <p:nvPr/>
        </p:nvSpPr>
        <p:spPr>
          <a:xfrm>
            <a:off x="7980997" y="2171700"/>
            <a:ext cx="3174683" cy="2862322"/>
          </a:xfrm>
          <a:prstGeom prst="rect">
            <a:avLst/>
          </a:prstGeom>
          <a:noFill/>
        </p:spPr>
        <p:txBody>
          <a:bodyPr wrap="square" rtlCol="0">
            <a:spAutoFit/>
          </a:bodyPr>
          <a:lstStyle/>
          <a:p>
            <a:pPr algn="ctr"/>
            <a:r>
              <a:rPr lang="en-US" dirty="0">
                <a:solidFill>
                  <a:schemeClr val="bg1"/>
                </a:solidFill>
              </a:rPr>
              <a:t>Noncitizen Returns Variable</a:t>
            </a:r>
          </a:p>
          <a:p>
            <a:pPr algn="ctr"/>
            <a:endParaRPr lang="en-US" dirty="0">
              <a:solidFill>
                <a:schemeClr val="bg1"/>
              </a:solidFill>
            </a:endParaRPr>
          </a:p>
          <a:p>
            <a:pPr algn="ctr"/>
            <a:r>
              <a:rPr lang="en-US" dirty="0">
                <a:solidFill>
                  <a:schemeClr val="bg1"/>
                </a:solidFill>
              </a:rPr>
              <a:t>Mean: 846411.57142</a:t>
            </a:r>
          </a:p>
          <a:p>
            <a:pPr algn="ctr"/>
            <a:r>
              <a:rPr lang="en-US" dirty="0">
                <a:solidFill>
                  <a:schemeClr val="bg1"/>
                </a:solidFill>
              </a:rPr>
              <a:t>Mode: N/A</a:t>
            </a:r>
          </a:p>
          <a:p>
            <a:pPr algn="ctr"/>
            <a:r>
              <a:rPr lang="en-US" dirty="0">
                <a:solidFill>
                  <a:schemeClr val="bg1"/>
                </a:solidFill>
              </a:rPr>
              <a:t>Variance: 228136998579.72107</a:t>
            </a:r>
          </a:p>
          <a:p>
            <a:pPr algn="ctr"/>
            <a:r>
              <a:rPr lang="en-US" dirty="0">
                <a:solidFill>
                  <a:schemeClr val="bg1"/>
                </a:solidFill>
              </a:rPr>
              <a:t>Standard Deviation: 477636.8898</a:t>
            </a:r>
          </a:p>
          <a:p>
            <a:pPr algn="ctr"/>
            <a:r>
              <a:rPr lang="en-US" dirty="0">
                <a:solidFill>
                  <a:schemeClr val="bg1"/>
                </a:solidFill>
              </a:rPr>
              <a:t>Skewness: -0.16288</a:t>
            </a:r>
          </a:p>
          <a:p>
            <a:pPr algn="ctr"/>
            <a:r>
              <a:rPr lang="en-US" dirty="0">
                <a:solidFill>
                  <a:schemeClr val="bg1"/>
                </a:solidFill>
              </a:rPr>
              <a:t>Kurtosis: -0.41063</a:t>
            </a:r>
          </a:p>
        </p:txBody>
      </p:sp>
    </p:spTree>
    <p:extLst>
      <p:ext uri="{BB962C8B-B14F-4D97-AF65-F5344CB8AC3E}">
        <p14:creationId xmlns:p14="http://schemas.microsoft.com/office/powerpoint/2010/main" val="40442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9F2C-7E8E-E291-F350-170CAAE4CA7D}"/>
              </a:ext>
            </a:extLst>
          </p:cNvPr>
          <p:cNvSpPr>
            <a:spLocks noGrp="1"/>
          </p:cNvSpPr>
          <p:nvPr>
            <p:ph type="title"/>
          </p:nvPr>
        </p:nvSpPr>
        <p:spPr/>
        <p:txBody>
          <a:bodyPr/>
          <a:lstStyle/>
          <a:p>
            <a:pPr algn="ctr"/>
            <a:r>
              <a:rPr lang="en-US" dirty="0"/>
              <a:t>PMF and CDF Plots</a:t>
            </a:r>
          </a:p>
        </p:txBody>
      </p:sp>
      <p:pic>
        <p:nvPicPr>
          <p:cNvPr id="5" name="Picture 4">
            <a:extLst>
              <a:ext uri="{FF2B5EF4-FFF2-40B4-BE49-F238E27FC236}">
                <a16:creationId xmlns:a16="http://schemas.microsoft.com/office/drawing/2014/main" id="{CDA8E87B-F4E4-4EC5-FD32-9A924EFA7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1" y="2253992"/>
            <a:ext cx="5266954" cy="3950216"/>
          </a:xfrm>
          <a:prstGeom prst="rect">
            <a:avLst/>
          </a:prstGeom>
        </p:spPr>
      </p:pic>
      <p:pic>
        <p:nvPicPr>
          <p:cNvPr id="7" name="Picture 6">
            <a:extLst>
              <a:ext uri="{FF2B5EF4-FFF2-40B4-BE49-F238E27FC236}">
                <a16:creationId xmlns:a16="http://schemas.microsoft.com/office/drawing/2014/main" id="{BA9B7E32-A344-2271-6517-346BE44D4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771" y="2253992"/>
            <a:ext cx="5184658" cy="3950216"/>
          </a:xfrm>
          <a:prstGeom prst="rect">
            <a:avLst/>
          </a:prstGeom>
        </p:spPr>
      </p:pic>
    </p:spTree>
    <p:extLst>
      <p:ext uri="{BB962C8B-B14F-4D97-AF65-F5344CB8AC3E}">
        <p14:creationId xmlns:p14="http://schemas.microsoft.com/office/powerpoint/2010/main" val="379845669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{384D3BED-3FD7-4B4E-AABF-384A8BB1393A}tf56160789_win32</Template>
  <TotalTime>725</TotalTime>
  <Words>1474</Words>
  <Application>Microsoft Office PowerPoint</Application>
  <PresentationFormat>Widescreen</PresentationFormat>
  <Paragraphs>171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Franklin Gothic Book</vt:lpstr>
      <vt:lpstr>Wingdings</vt:lpstr>
      <vt:lpstr>Custom</vt:lpstr>
      <vt:lpstr>Immigration Dataset EDA</vt:lpstr>
      <vt:lpstr>Immigration has been a topic of great controversy among many American citizens, yet there is little talk of any data related to this topic and what this data could tell us about the truth concerning the country illegally housing undocumented aliens.</vt:lpstr>
      <vt:lpstr>Hypothesis Generation</vt:lpstr>
      <vt:lpstr>Immigration Dataset Variables</vt:lpstr>
      <vt:lpstr>Histograms of Each Variable</vt:lpstr>
      <vt:lpstr>Outlier Data Strategy</vt:lpstr>
      <vt:lpstr>Dataset Variable Descriptive Stats</vt:lpstr>
      <vt:lpstr>Descriptive Stats Continued</vt:lpstr>
      <vt:lpstr>PMF and CDF Plots</vt:lpstr>
      <vt:lpstr>Cumulative Distribution Function Analysis</vt:lpstr>
      <vt:lpstr>Pareto Distribution Plot and Analysis</vt:lpstr>
      <vt:lpstr>Variable Scatter Plots for Correlation</vt:lpstr>
      <vt:lpstr>Correlation/Causation Statistics</vt:lpstr>
      <vt:lpstr>Correlation Test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How It Can Revolutionize Your Business</dc:title>
  <dc:creator>David Berberena</dc:creator>
  <cp:lastModifiedBy>David Berberena</cp:lastModifiedBy>
  <cp:revision>14</cp:revision>
  <dcterms:created xsi:type="dcterms:W3CDTF">2023-09-02T12:52:32Z</dcterms:created>
  <dcterms:modified xsi:type="dcterms:W3CDTF">2024-02-29T16:21:42Z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