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3" r:id="rId10"/>
    <p:sldId id="264"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8" d="100"/>
          <a:sy n="68" d="100"/>
        </p:scale>
        <p:origin x="9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6600" dirty="0"/>
              <a:t>Data Science: How It Can Revolutionize Your Business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929765"/>
          </a:xfrm>
        </p:spPr>
        <p:txBody>
          <a:bodyPr>
            <a:normAutofit/>
          </a:bodyPr>
          <a:lstStyle/>
          <a:p>
            <a:r>
              <a:rPr lang="en-US" sz="2400" dirty="0">
                <a:solidFill>
                  <a:schemeClr val="tx1">
                    <a:lumMod val="85000"/>
                    <a:lumOff val="15000"/>
                  </a:schemeClr>
                </a:solidFill>
              </a:rPr>
              <a:t>DAVID BERBERENA</a:t>
            </a:r>
          </a:p>
          <a:p>
            <a:r>
              <a:rPr lang="en-US" sz="2400" dirty="0">
                <a:solidFill>
                  <a:schemeClr val="tx1">
                    <a:lumMod val="85000"/>
                    <a:lumOff val="15000"/>
                  </a:schemeClr>
                </a:solidFill>
              </a:rPr>
              <a:t>DSC 510 Intro to Data Science</a:t>
            </a:r>
          </a:p>
          <a:p>
            <a:r>
              <a:rPr lang="en-US" dirty="0">
                <a:solidFill>
                  <a:schemeClr val="tx1">
                    <a:lumMod val="85000"/>
                    <a:lumOff val="15000"/>
                  </a:schemeClr>
                </a:solidFill>
              </a:rPr>
              <a:t>Ismaily fall 2023</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000" i="1" dirty="0">
                <a:solidFill>
                  <a:schemeClr val="tx1"/>
                </a:solidFill>
              </a:rPr>
              <a:t>Data science is collecting, sorting through, and analyzing information using multiple techniques and skill sets to make proactive decisions concerning a problem that only truthful data can provide insight into.</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What exactly does this mean for you and your company?</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0B1A-0C88-A5DC-5841-BF86FF70DF59}"/>
              </a:ext>
            </a:extLst>
          </p:cNvPr>
          <p:cNvSpPr>
            <a:spLocks noGrp="1"/>
          </p:cNvSpPr>
          <p:nvPr>
            <p:ph type="title"/>
          </p:nvPr>
        </p:nvSpPr>
        <p:spPr/>
        <p:txBody>
          <a:bodyPr/>
          <a:lstStyle/>
          <a:p>
            <a:pPr algn="ctr"/>
            <a:r>
              <a:rPr lang="en-US" dirty="0"/>
              <a:t>Access to Big Data</a:t>
            </a:r>
          </a:p>
        </p:txBody>
      </p:sp>
      <p:sp>
        <p:nvSpPr>
          <p:cNvPr id="3" name="Content Placeholder 2">
            <a:extLst>
              <a:ext uri="{FF2B5EF4-FFF2-40B4-BE49-F238E27FC236}">
                <a16:creationId xmlns:a16="http://schemas.microsoft.com/office/drawing/2014/main" id="{31EA9957-FCE9-6DAC-F504-E1D9BD86803D}"/>
              </a:ext>
            </a:extLst>
          </p:cNvPr>
          <p:cNvSpPr>
            <a:spLocks noGrp="1"/>
          </p:cNvSpPr>
          <p:nvPr>
            <p:ph idx="1"/>
          </p:nvPr>
        </p:nvSpPr>
        <p:spPr/>
        <p:txBody>
          <a:bodyPr/>
          <a:lstStyle/>
          <a:p>
            <a:pPr marL="0" indent="0">
              <a:buNone/>
            </a:pPr>
            <a:r>
              <a:rPr lang="en-US" dirty="0"/>
              <a:t>Companies have access to the largest repositories of data the world has to offer. Once harnessed, we can truly understand what customers want, create it for them, and sell it with guaranteed financial success. How?</a:t>
            </a:r>
          </a:p>
          <a:p>
            <a:pPr>
              <a:buClr>
                <a:schemeClr val="tx1"/>
              </a:buClr>
              <a:buFont typeface="Wingdings" panose="05000000000000000000" pitchFamily="2" charset="2"/>
              <a:buChar char="q"/>
            </a:pPr>
            <a:r>
              <a:rPr lang="en-US" dirty="0"/>
              <a:t>Using data sources like Google Trends, Facebook, and YouTube (views, clicks, searches)</a:t>
            </a:r>
          </a:p>
          <a:p>
            <a:pPr>
              <a:buClr>
                <a:schemeClr val="tx1"/>
              </a:buClr>
              <a:buFont typeface="Wingdings" panose="05000000000000000000" pitchFamily="2" charset="2"/>
              <a:buChar char="q"/>
            </a:pPr>
            <a:r>
              <a:rPr lang="en-US" dirty="0"/>
              <a:t>Hiring skilled individuals to employ computer skills for data collection, statistical analysis, and predictive interpretation</a:t>
            </a:r>
          </a:p>
          <a:p>
            <a:pPr>
              <a:buClr>
                <a:schemeClr val="tx1"/>
              </a:buClr>
              <a:buFont typeface="Wingdings" panose="05000000000000000000" pitchFamily="2" charset="2"/>
              <a:buChar char="q"/>
            </a:pPr>
            <a:r>
              <a:rPr lang="en-US" dirty="0"/>
              <a:t>Knowing what customers are revealing online and catering to those “secrets”</a:t>
            </a:r>
          </a:p>
        </p:txBody>
      </p:sp>
    </p:spTree>
    <p:extLst>
      <p:ext uri="{BB962C8B-B14F-4D97-AF65-F5344CB8AC3E}">
        <p14:creationId xmlns:p14="http://schemas.microsoft.com/office/powerpoint/2010/main" val="373128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89CB-1B91-9296-16AF-7131FF3F8589}"/>
              </a:ext>
            </a:extLst>
          </p:cNvPr>
          <p:cNvSpPr>
            <a:spLocks noGrp="1"/>
          </p:cNvSpPr>
          <p:nvPr>
            <p:ph type="title"/>
          </p:nvPr>
        </p:nvSpPr>
        <p:spPr/>
        <p:txBody>
          <a:bodyPr/>
          <a:lstStyle/>
          <a:p>
            <a:pPr algn="ctr"/>
            <a:r>
              <a:rPr lang="en-US" dirty="0"/>
              <a:t>How To Use Data Science</a:t>
            </a:r>
          </a:p>
        </p:txBody>
      </p:sp>
      <p:sp>
        <p:nvSpPr>
          <p:cNvPr id="3" name="Content Placeholder 2">
            <a:extLst>
              <a:ext uri="{FF2B5EF4-FFF2-40B4-BE49-F238E27FC236}">
                <a16:creationId xmlns:a16="http://schemas.microsoft.com/office/drawing/2014/main" id="{AD57F609-72B2-B8C3-4C36-96E848B05B42}"/>
              </a:ext>
            </a:extLst>
          </p:cNvPr>
          <p:cNvSpPr>
            <a:spLocks noGrp="1"/>
          </p:cNvSpPr>
          <p:nvPr>
            <p:ph idx="1"/>
          </p:nvPr>
        </p:nvSpPr>
        <p:spPr>
          <a:xfrm>
            <a:off x="1097280" y="2108201"/>
            <a:ext cx="10058400" cy="3969042"/>
          </a:xfrm>
        </p:spPr>
        <p:txBody>
          <a:bodyPr>
            <a:normAutofit/>
          </a:bodyPr>
          <a:lstStyle/>
          <a:p>
            <a:r>
              <a:rPr lang="en-US" dirty="0"/>
              <a:t>Say you are the executive committee of a Florida golf club currently under construction, and the club’s target market is northerners from New England, better known as “snowbirds.” You wish for these individuals to become members of your golf club when the club has its grand opening, yet are unsure when exactly they will be arriving in Florida and leaving to return home. Using data science to figure this out may look something like this:</a:t>
            </a:r>
          </a:p>
          <a:p>
            <a:pPr marL="0" indent="0">
              <a:buNone/>
            </a:pPr>
            <a:endParaRPr lang="en-US" dirty="0"/>
          </a:p>
          <a:p>
            <a:pPr marL="0" indent="0">
              <a:buNone/>
            </a:pPr>
            <a:r>
              <a:rPr lang="en-US" dirty="0"/>
              <a:t>Question: When do “snowbirds” move south to Florida for the season and return home afterward?</a:t>
            </a:r>
          </a:p>
          <a:p>
            <a:endParaRPr lang="en-US" dirty="0"/>
          </a:p>
          <a:p>
            <a:r>
              <a:rPr lang="en-US" dirty="0"/>
              <a:t>Traditional Data/Experience: When it gets colder up north, they move down here and when it gets warmer after winter ends, they move back up</a:t>
            </a:r>
          </a:p>
        </p:txBody>
      </p:sp>
    </p:spTree>
    <p:extLst>
      <p:ext uri="{BB962C8B-B14F-4D97-AF65-F5344CB8AC3E}">
        <p14:creationId xmlns:p14="http://schemas.microsoft.com/office/powerpoint/2010/main" val="90271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A0CA4-7547-4E54-05B2-8009C079EFFE}"/>
              </a:ext>
            </a:extLst>
          </p:cNvPr>
          <p:cNvSpPr>
            <a:spLocks noGrp="1"/>
          </p:cNvSpPr>
          <p:nvPr>
            <p:ph type="title"/>
          </p:nvPr>
        </p:nvSpPr>
        <p:spPr/>
        <p:txBody>
          <a:bodyPr/>
          <a:lstStyle/>
          <a:p>
            <a:pPr algn="ctr"/>
            <a:r>
              <a:rPr lang="en-US" dirty="0">
                <a:solidFill>
                  <a:schemeClr val="bg1"/>
                </a:solidFill>
              </a:rPr>
              <a:t>Data, Data, Data</a:t>
            </a:r>
          </a:p>
        </p:txBody>
      </p:sp>
      <p:sp>
        <p:nvSpPr>
          <p:cNvPr id="3" name="Content Placeholder 2">
            <a:extLst>
              <a:ext uri="{FF2B5EF4-FFF2-40B4-BE49-F238E27FC236}">
                <a16:creationId xmlns:a16="http://schemas.microsoft.com/office/drawing/2014/main" id="{394172FA-7415-B362-1AEC-EF9040352BCF}"/>
              </a:ext>
            </a:extLst>
          </p:cNvPr>
          <p:cNvSpPr>
            <a:spLocks noGrp="1"/>
          </p:cNvSpPr>
          <p:nvPr>
            <p:ph idx="1"/>
          </p:nvPr>
        </p:nvSpPr>
        <p:spPr/>
        <p:txBody>
          <a:bodyPr/>
          <a:lstStyle/>
          <a:p>
            <a:r>
              <a:rPr lang="en-US" dirty="0">
                <a:solidFill>
                  <a:schemeClr val="bg1"/>
                </a:solidFill>
              </a:rPr>
              <a:t>Data Collection Sources: Google and Facebook</a:t>
            </a:r>
          </a:p>
          <a:p>
            <a:endParaRPr lang="en-US" dirty="0">
              <a:solidFill>
                <a:schemeClr val="bg1"/>
              </a:solidFill>
            </a:endParaRPr>
          </a:p>
          <a:p>
            <a:r>
              <a:rPr lang="en-US" dirty="0">
                <a:solidFill>
                  <a:schemeClr val="bg1"/>
                </a:solidFill>
              </a:rPr>
              <a:t>Google searches involving migration of citizens from northeastern states to Florida by month for the last x amount of years, what defines a “snowbird,” the percentage of homes owned and/or rented by out-of-state individuals in Florida by month for the last x amount of years, how many Florida golf club members reside in northeastern states, etc.</a:t>
            </a:r>
          </a:p>
          <a:p>
            <a:endParaRPr lang="en-US" dirty="0">
              <a:solidFill>
                <a:schemeClr val="bg1"/>
              </a:solidFill>
            </a:endParaRPr>
          </a:p>
          <a:p>
            <a:r>
              <a:rPr lang="en-US" dirty="0">
                <a:solidFill>
                  <a:schemeClr val="bg1"/>
                </a:solidFill>
              </a:rPr>
              <a:t>Facebook metrics of what months have an influx of northerners who updated their profiles to show they moved to Florida and what months they moved away from Florida up to the north</a:t>
            </a:r>
          </a:p>
        </p:txBody>
      </p:sp>
    </p:spTree>
    <p:extLst>
      <p:ext uri="{BB962C8B-B14F-4D97-AF65-F5344CB8AC3E}">
        <p14:creationId xmlns:p14="http://schemas.microsoft.com/office/powerpoint/2010/main" val="3849838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8991-C1C4-6219-9797-0B4D60F5E516}"/>
              </a:ext>
            </a:extLst>
          </p:cNvPr>
          <p:cNvSpPr>
            <a:spLocks noGrp="1"/>
          </p:cNvSpPr>
          <p:nvPr>
            <p:ph type="title"/>
          </p:nvPr>
        </p:nvSpPr>
        <p:spPr/>
        <p:txBody>
          <a:bodyPr/>
          <a:lstStyle/>
          <a:p>
            <a:pPr algn="ctr"/>
            <a:r>
              <a:rPr lang="en-US" dirty="0"/>
              <a:t>What Does It Mean?</a:t>
            </a:r>
          </a:p>
        </p:txBody>
      </p:sp>
      <p:sp>
        <p:nvSpPr>
          <p:cNvPr id="3" name="Content Placeholder 2">
            <a:extLst>
              <a:ext uri="{FF2B5EF4-FFF2-40B4-BE49-F238E27FC236}">
                <a16:creationId xmlns:a16="http://schemas.microsoft.com/office/drawing/2014/main" id="{304C1330-87A8-C3FA-DCA8-BB2F99AE917B}"/>
              </a:ext>
            </a:extLst>
          </p:cNvPr>
          <p:cNvSpPr>
            <a:spLocks noGrp="1"/>
          </p:cNvSpPr>
          <p:nvPr>
            <p:ph idx="1"/>
          </p:nvPr>
        </p:nvSpPr>
        <p:spPr/>
        <p:txBody>
          <a:bodyPr/>
          <a:lstStyle/>
          <a:p>
            <a:r>
              <a:rPr lang="en-US" dirty="0">
                <a:solidFill>
                  <a:schemeClr val="tx1"/>
                </a:solidFill>
              </a:rPr>
              <a:t>Data Interpretation: Only using data pertinent to the topic in question and gearing your golf club’s advertisements and services towards the information gleaned from the data</a:t>
            </a:r>
          </a:p>
          <a:p>
            <a:endParaRPr lang="en-US" dirty="0">
              <a:solidFill>
                <a:schemeClr val="tx1"/>
              </a:solidFill>
            </a:endParaRPr>
          </a:p>
          <a:p>
            <a:r>
              <a:rPr lang="en-US" dirty="0">
                <a:solidFill>
                  <a:schemeClr val="tx1"/>
                </a:solidFill>
              </a:rPr>
              <a:t>Most Google searches show that while peak Florida golf season is from January to March, most “snowbirds” begin moving to Florida by late October to mid-November and return home to the north by mid-April to early May.</a:t>
            </a:r>
          </a:p>
          <a:p>
            <a:endParaRPr lang="en-US" dirty="0">
              <a:solidFill>
                <a:schemeClr val="tx1"/>
              </a:solidFill>
            </a:endParaRPr>
          </a:p>
          <a:p>
            <a:r>
              <a:rPr lang="en-US" dirty="0">
                <a:solidFill>
                  <a:schemeClr val="tx1"/>
                </a:solidFill>
              </a:rPr>
              <a:t>Data is meaningless to hold onto unless businesses can analyze, learn from, and capitalize on what the information reveals.</a:t>
            </a:r>
          </a:p>
          <a:p>
            <a:endParaRPr lang="en-US" dirty="0"/>
          </a:p>
        </p:txBody>
      </p:sp>
    </p:spTree>
    <p:extLst>
      <p:ext uri="{BB962C8B-B14F-4D97-AF65-F5344CB8AC3E}">
        <p14:creationId xmlns:p14="http://schemas.microsoft.com/office/powerpoint/2010/main" val="47180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5665-248B-48F4-A48C-2AAB90649144}"/>
              </a:ext>
            </a:extLst>
          </p:cNvPr>
          <p:cNvSpPr>
            <a:spLocks noGrp="1"/>
          </p:cNvSpPr>
          <p:nvPr>
            <p:ph type="title"/>
          </p:nvPr>
        </p:nvSpPr>
        <p:spPr/>
        <p:txBody>
          <a:bodyPr/>
          <a:lstStyle/>
          <a:p>
            <a:pPr algn="ctr"/>
            <a:r>
              <a:rPr lang="en-US" dirty="0"/>
              <a:t>Now What?</a:t>
            </a:r>
          </a:p>
        </p:txBody>
      </p:sp>
      <p:sp>
        <p:nvSpPr>
          <p:cNvPr id="3" name="Content Placeholder 2">
            <a:extLst>
              <a:ext uri="{FF2B5EF4-FFF2-40B4-BE49-F238E27FC236}">
                <a16:creationId xmlns:a16="http://schemas.microsoft.com/office/drawing/2014/main" id="{EEB800E3-717E-841D-D91A-F43E8FD52CB0}"/>
              </a:ext>
            </a:extLst>
          </p:cNvPr>
          <p:cNvSpPr>
            <a:spLocks noGrp="1"/>
          </p:cNvSpPr>
          <p:nvPr>
            <p:ph idx="1"/>
          </p:nvPr>
        </p:nvSpPr>
        <p:spPr>
          <a:xfrm>
            <a:off x="1097280" y="2108201"/>
            <a:ext cx="10058400" cy="4011245"/>
          </a:xfrm>
        </p:spPr>
        <p:txBody>
          <a:bodyPr>
            <a:normAutofit/>
          </a:bodyPr>
          <a:lstStyle/>
          <a:p>
            <a:r>
              <a:rPr lang="en-US" dirty="0"/>
              <a:t>Data implementation is about putting into practice the results your business uncovered through research.</a:t>
            </a:r>
          </a:p>
          <a:p>
            <a:endParaRPr lang="en-US" dirty="0"/>
          </a:p>
          <a:p>
            <a:r>
              <a:rPr lang="en-US" dirty="0"/>
              <a:t>Now that Google and Facebook have helped to establish that the “snowbird” season is from October to May, your club can now begin advertising online and through the mail during the months leading up to October, inviting potential club members via Facebook, collaborating with moving companies and nearby homebuilders to reach those wanting to move to the area, etc.</a:t>
            </a:r>
          </a:p>
          <a:p>
            <a:endParaRPr lang="en-US" dirty="0"/>
          </a:p>
          <a:p>
            <a:r>
              <a:rPr lang="en-US" dirty="0"/>
              <a:t>In the months leading up to May, you can entice potential new members as well as existing members with next season’s exciting itinerary to continue your revenue stream </a:t>
            </a:r>
          </a:p>
        </p:txBody>
      </p:sp>
    </p:spTree>
    <p:extLst>
      <p:ext uri="{BB962C8B-B14F-4D97-AF65-F5344CB8AC3E}">
        <p14:creationId xmlns:p14="http://schemas.microsoft.com/office/powerpoint/2010/main" val="457647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59DC-2ACD-9C16-8F44-155AF789535C}"/>
              </a:ext>
            </a:extLst>
          </p:cNvPr>
          <p:cNvSpPr>
            <a:spLocks noGrp="1"/>
          </p:cNvSpPr>
          <p:nvPr>
            <p:ph type="title"/>
          </p:nvPr>
        </p:nvSpPr>
        <p:spPr/>
        <p:txBody>
          <a:bodyPr/>
          <a:lstStyle/>
          <a:p>
            <a:pPr algn="ctr"/>
            <a:r>
              <a:rPr lang="en-US" dirty="0">
                <a:solidFill>
                  <a:schemeClr val="tx1"/>
                </a:solidFill>
              </a:rPr>
              <a:t>Too Good To Be True?</a:t>
            </a:r>
          </a:p>
        </p:txBody>
      </p:sp>
      <p:sp>
        <p:nvSpPr>
          <p:cNvPr id="3" name="Content Placeholder 2">
            <a:extLst>
              <a:ext uri="{FF2B5EF4-FFF2-40B4-BE49-F238E27FC236}">
                <a16:creationId xmlns:a16="http://schemas.microsoft.com/office/drawing/2014/main" id="{A7BF5321-9759-E265-0222-DA33CC76924E}"/>
              </a:ext>
            </a:extLst>
          </p:cNvPr>
          <p:cNvSpPr>
            <a:spLocks noGrp="1"/>
          </p:cNvSpPr>
          <p:nvPr>
            <p:ph idx="1"/>
          </p:nvPr>
        </p:nvSpPr>
        <p:spPr>
          <a:xfrm>
            <a:off x="1097280" y="2108201"/>
            <a:ext cx="10058400" cy="4067516"/>
          </a:xfrm>
        </p:spPr>
        <p:txBody>
          <a:bodyPr>
            <a:normAutofit/>
          </a:bodyPr>
          <a:lstStyle/>
          <a:p>
            <a:r>
              <a:rPr lang="en-US" dirty="0">
                <a:solidFill>
                  <a:schemeClr val="tx1"/>
                </a:solidFill>
              </a:rPr>
              <a:t>Data science can change how we see the world, yet in business applications, it can also establish long-term customer relationships and provide guests with unmatched service, both of which lead to a bigger bottom line.</a:t>
            </a:r>
          </a:p>
          <a:p>
            <a:endParaRPr lang="en-US" dirty="0">
              <a:solidFill>
                <a:schemeClr val="tx1"/>
              </a:solidFill>
            </a:endParaRPr>
          </a:p>
          <a:p>
            <a:r>
              <a:rPr lang="en-US" dirty="0">
                <a:solidFill>
                  <a:schemeClr val="tx1"/>
                </a:solidFill>
              </a:rPr>
              <a:t>What potential customers do online speaks more volumes than what individuals say to each other about what they will do. So why not tap into the money and truth behind the computer screen?</a:t>
            </a:r>
          </a:p>
          <a:p>
            <a:endParaRPr lang="en-US" dirty="0">
              <a:solidFill>
                <a:schemeClr val="tx1"/>
              </a:solidFill>
            </a:endParaRPr>
          </a:p>
          <a:p>
            <a:r>
              <a:rPr lang="en-US" dirty="0">
                <a:solidFill>
                  <a:schemeClr val="tx1"/>
                </a:solidFill>
              </a:rPr>
              <a:t>With a combination of computer learning, statistical analysis, data collection, and the ability to discern solutions that can be implemented, data science will give any company significant leverage in the ever-evolving business scene.</a:t>
            </a:r>
          </a:p>
        </p:txBody>
      </p:sp>
    </p:spTree>
    <p:extLst>
      <p:ext uri="{BB962C8B-B14F-4D97-AF65-F5344CB8AC3E}">
        <p14:creationId xmlns:p14="http://schemas.microsoft.com/office/powerpoint/2010/main" val="165142670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{384D3BED-3FD7-4B4E-AABF-384A8BB1393A}tf56160789_win32</Template>
  <TotalTime>158</TotalTime>
  <Words>726</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Bookman Old Style</vt:lpstr>
      <vt:lpstr>Calibri</vt:lpstr>
      <vt:lpstr>Franklin Gothic Book</vt:lpstr>
      <vt:lpstr>Wingdings</vt:lpstr>
      <vt:lpstr>Custom</vt:lpstr>
      <vt:lpstr>Data Science: How It Can Revolutionize Your Business</vt:lpstr>
      <vt:lpstr>Data science is collecting, sorting through, and analyzing information using multiple techniques and skill sets to make proactive decisions concerning a problem that only truthful data can provide insight into.</vt:lpstr>
      <vt:lpstr>Access to Big Data</vt:lpstr>
      <vt:lpstr>How To Use Data Science</vt:lpstr>
      <vt:lpstr>Data, Data, Data</vt:lpstr>
      <vt:lpstr>What Does It Mean?</vt:lpstr>
      <vt:lpstr>Now What?</vt:lpstr>
      <vt:lpstr>Too Good To Be True?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How It Can Revolutionize Your Business</dc:title>
  <dc:creator>David Berberena</dc:creator>
  <cp:lastModifiedBy> </cp:lastModifiedBy>
  <cp:revision>2</cp:revision>
  <dcterms:created xsi:type="dcterms:W3CDTF">2023-09-02T12:52:32Z</dcterms:created>
  <dcterms:modified xsi:type="dcterms:W3CDTF">2023-09-02T15:30:47Z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