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3"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559413"/>
            <a:ext cx="6253317" cy="4033641"/>
          </a:xfrm>
        </p:spPr>
        <p:txBody>
          <a:bodyPr>
            <a:noAutofit/>
          </a:bodyPr>
          <a:lstStyle/>
          <a:p>
            <a:pPr algn="ctr"/>
            <a:r>
              <a:rPr lang="en-US" sz="6200" dirty="0"/>
              <a:t>Data Visualization: Turning Statistics into Art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6999" y="4928234"/>
            <a:ext cx="6269347" cy="1929765"/>
          </a:xfrm>
        </p:spPr>
        <p:txBody>
          <a:bodyPr>
            <a:normAutofit/>
          </a:bodyPr>
          <a:lstStyle/>
          <a:p>
            <a:r>
              <a:rPr lang="en-US" sz="2400" dirty="0">
                <a:solidFill>
                  <a:schemeClr val="tx1">
                    <a:lumMod val="85000"/>
                    <a:lumOff val="15000"/>
                  </a:schemeClr>
                </a:solidFill>
              </a:rPr>
              <a:t>DAVID BERBERENA</a:t>
            </a:r>
          </a:p>
          <a:p>
            <a:r>
              <a:rPr lang="en-US" sz="2400" dirty="0">
                <a:solidFill>
                  <a:schemeClr val="tx1">
                    <a:lumMod val="85000"/>
                    <a:lumOff val="15000"/>
                  </a:schemeClr>
                </a:solidFill>
              </a:rPr>
              <a:t>DSC 500 Intro to Data Science</a:t>
            </a:r>
          </a:p>
          <a:p>
            <a:r>
              <a:rPr lang="en-US" dirty="0">
                <a:solidFill>
                  <a:schemeClr val="tx1">
                    <a:lumMod val="85000"/>
                    <a:lumOff val="15000"/>
                  </a:schemeClr>
                </a:solidFill>
              </a:rPr>
              <a:t>Ismaily fall 2023</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000" i="1" dirty="0">
                <a:solidFill>
                  <a:schemeClr val="tx1"/>
                </a:solidFill>
              </a:rPr>
              <a:t>Data visualization is the process of taking cleaned data and displaying it for the average person to read and understand the intended meaning clearly by way of graphs, tables, charts, plots, and other graphical displays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What exactly does this visualization process do for a business?</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0B1A-0C88-A5DC-5841-BF86FF70DF59}"/>
              </a:ext>
            </a:extLst>
          </p:cNvPr>
          <p:cNvSpPr>
            <a:spLocks noGrp="1"/>
          </p:cNvSpPr>
          <p:nvPr>
            <p:ph type="title"/>
          </p:nvPr>
        </p:nvSpPr>
        <p:spPr/>
        <p:txBody>
          <a:bodyPr/>
          <a:lstStyle/>
          <a:p>
            <a:pPr algn="ctr"/>
            <a:r>
              <a:rPr lang="en-US" dirty="0"/>
              <a:t>Big Business Benefits</a:t>
            </a:r>
          </a:p>
        </p:txBody>
      </p:sp>
      <p:sp>
        <p:nvSpPr>
          <p:cNvPr id="3" name="Content Placeholder 2">
            <a:extLst>
              <a:ext uri="{FF2B5EF4-FFF2-40B4-BE49-F238E27FC236}">
                <a16:creationId xmlns:a16="http://schemas.microsoft.com/office/drawing/2014/main" id="{31EA9957-FCE9-6DAC-F504-E1D9BD86803D}"/>
              </a:ext>
            </a:extLst>
          </p:cNvPr>
          <p:cNvSpPr>
            <a:spLocks noGrp="1"/>
          </p:cNvSpPr>
          <p:nvPr>
            <p:ph idx="1"/>
          </p:nvPr>
        </p:nvSpPr>
        <p:spPr/>
        <p:txBody>
          <a:bodyPr/>
          <a:lstStyle/>
          <a:p>
            <a:pPr marL="0" indent="0">
              <a:buNone/>
            </a:pPr>
            <a:r>
              <a:rPr lang="en-US" dirty="0"/>
              <a:t>Companies have large data stores that very few people can make heads or tails of. Data visualization can help businesses with the following:</a:t>
            </a:r>
          </a:p>
          <a:p>
            <a:pPr marL="0" indent="0">
              <a:buNone/>
            </a:pPr>
            <a:endParaRPr lang="en-US" dirty="0"/>
          </a:p>
          <a:p>
            <a:pPr>
              <a:buClr>
                <a:schemeClr val="tx1"/>
              </a:buClr>
              <a:buFont typeface="Wingdings" panose="05000000000000000000" pitchFamily="2" charset="2"/>
              <a:buChar char="q"/>
            </a:pPr>
            <a:r>
              <a:rPr lang="en-US" dirty="0"/>
              <a:t>Breaking down data into a digestible amount that focuses only on the business problem at hand</a:t>
            </a:r>
          </a:p>
          <a:p>
            <a:pPr>
              <a:buClr>
                <a:schemeClr val="tx1"/>
              </a:buClr>
              <a:buFont typeface="Wingdings" panose="05000000000000000000" pitchFamily="2" charset="2"/>
              <a:buChar char="q"/>
            </a:pPr>
            <a:r>
              <a:rPr lang="en-US" dirty="0"/>
              <a:t>Displaying the cleaned data for people who are not experienced in sifting through data to see the results and gain meaningful understanding</a:t>
            </a:r>
          </a:p>
          <a:p>
            <a:pPr>
              <a:buClr>
                <a:schemeClr val="tx1"/>
              </a:buClr>
              <a:buFont typeface="Wingdings" panose="05000000000000000000" pitchFamily="2" charset="2"/>
              <a:buChar char="q"/>
            </a:pPr>
            <a:r>
              <a:rPr lang="en-US" dirty="0"/>
              <a:t>Showing patterns that were not previously discernable to help with future-oriented, data-driven decisions</a:t>
            </a:r>
          </a:p>
        </p:txBody>
      </p:sp>
    </p:spTree>
    <p:extLst>
      <p:ext uri="{BB962C8B-B14F-4D97-AF65-F5344CB8AC3E}">
        <p14:creationId xmlns:p14="http://schemas.microsoft.com/office/powerpoint/2010/main" val="37312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89CB-1B91-9296-16AF-7131FF3F8589}"/>
              </a:ext>
            </a:extLst>
          </p:cNvPr>
          <p:cNvSpPr>
            <a:spLocks noGrp="1"/>
          </p:cNvSpPr>
          <p:nvPr>
            <p:ph type="title"/>
          </p:nvPr>
        </p:nvSpPr>
        <p:spPr>
          <a:xfrm>
            <a:off x="455631" y="294817"/>
            <a:ext cx="11280738" cy="1450757"/>
          </a:xfrm>
        </p:spPr>
        <p:txBody>
          <a:bodyPr/>
          <a:lstStyle/>
          <a:p>
            <a:pPr algn="ctr"/>
            <a:r>
              <a:rPr lang="en-US" dirty="0"/>
              <a:t>Popular Outputs of Data Visualization</a:t>
            </a:r>
          </a:p>
        </p:txBody>
      </p:sp>
      <p:sp>
        <p:nvSpPr>
          <p:cNvPr id="3" name="Content Placeholder 2">
            <a:extLst>
              <a:ext uri="{FF2B5EF4-FFF2-40B4-BE49-F238E27FC236}">
                <a16:creationId xmlns:a16="http://schemas.microsoft.com/office/drawing/2014/main" id="{AD57F609-72B2-B8C3-4C36-96E848B05B42}"/>
              </a:ext>
            </a:extLst>
          </p:cNvPr>
          <p:cNvSpPr>
            <a:spLocks noGrp="1"/>
          </p:cNvSpPr>
          <p:nvPr>
            <p:ph idx="1"/>
          </p:nvPr>
        </p:nvSpPr>
        <p:spPr>
          <a:xfrm>
            <a:off x="1097280" y="2108201"/>
            <a:ext cx="10058400" cy="3969042"/>
          </a:xfrm>
        </p:spPr>
        <p:txBody>
          <a:bodyPr>
            <a:normAutofit/>
          </a:bodyPr>
          <a:lstStyle/>
          <a:p>
            <a:r>
              <a:rPr lang="en-US" dirty="0"/>
              <a:t>Even before data visualization gained significant usage in the industry, many have seen the most basic yet popular results of data visualization: visual aids.</a:t>
            </a:r>
          </a:p>
          <a:p>
            <a:r>
              <a:rPr lang="en-US" dirty="0"/>
              <a:t>Examples of everyday visual aids that classify as outputs of data visualization are:</a:t>
            </a:r>
          </a:p>
          <a:p>
            <a:pPr>
              <a:buFont typeface="Wingdings" panose="05000000000000000000" pitchFamily="2" charset="2"/>
              <a:buChar char="q"/>
            </a:pPr>
            <a:r>
              <a:rPr lang="en-US" dirty="0"/>
              <a:t>Bar graphs (compare data in certain groups)</a:t>
            </a:r>
          </a:p>
          <a:p>
            <a:pPr>
              <a:buFont typeface="Wingdings" panose="05000000000000000000" pitchFamily="2" charset="2"/>
              <a:buChar char="q"/>
            </a:pPr>
            <a:endParaRPr lang="en-US" dirty="0"/>
          </a:p>
          <a:p>
            <a:pPr>
              <a:buFont typeface="Wingdings" panose="05000000000000000000" pitchFamily="2" charset="2"/>
              <a:buChar char="q"/>
            </a:pPr>
            <a:r>
              <a:rPr lang="en-US" dirty="0"/>
              <a:t>Line graphs (outline change over time)</a:t>
            </a:r>
          </a:p>
          <a:p>
            <a:pPr>
              <a:buFont typeface="Wingdings" panose="05000000000000000000" pitchFamily="2" charset="2"/>
              <a:buChar char="q"/>
            </a:pPr>
            <a:endParaRPr lang="en-US" dirty="0"/>
          </a:p>
          <a:p>
            <a:pPr>
              <a:buFont typeface="Wingdings" panose="05000000000000000000" pitchFamily="2" charset="2"/>
              <a:buChar char="q"/>
            </a:pPr>
            <a:r>
              <a:rPr lang="en-US" dirty="0"/>
              <a:t>Pie charts (describe percentages as a whole)</a:t>
            </a:r>
          </a:p>
        </p:txBody>
      </p:sp>
      <p:pic>
        <p:nvPicPr>
          <p:cNvPr id="4" name="Picture 3">
            <a:extLst>
              <a:ext uri="{FF2B5EF4-FFF2-40B4-BE49-F238E27FC236}">
                <a16:creationId xmlns:a16="http://schemas.microsoft.com/office/drawing/2014/main" id="{0D583CAF-1F77-355B-E60E-74FAE377E40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0000" l="10000" r="90000">
                        <a14:backgroundMark x1="16606" y1="22400" x2="16606" y2="22400"/>
                        <a14:backgroundMark x1="86131" y1="23400" x2="86131" y2="23400"/>
                      </a14:backgroundRemoval>
                    </a14:imgEffect>
                    <a14:imgEffect>
                      <a14:sharpenSoften amount="50000"/>
                    </a14:imgEffect>
                  </a14:imgLayer>
                </a14:imgProps>
              </a:ext>
            </a:extLst>
          </a:blip>
          <a:srcRect l="5885" t="21142" r="6745" b="5427"/>
          <a:stretch/>
        </p:blipFill>
        <p:spPr>
          <a:xfrm>
            <a:off x="9669133" y="2833454"/>
            <a:ext cx="2227032" cy="1707776"/>
          </a:xfrm>
          <a:prstGeom prst="rect">
            <a:avLst/>
          </a:prstGeom>
        </p:spPr>
      </p:pic>
      <p:pic>
        <p:nvPicPr>
          <p:cNvPr id="5" name="Picture 4">
            <a:extLst>
              <a:ext uri="{FF2B5EF4-FFF2-40B4-BE49-F238E27FC236}">
                <a16:creationId xmlns:a16="http://schemas.microsoft.com/office/drawing/2014/main" id="{D86125C8-E9B7-6D18-3AEC-04EB06569B9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9389150" y="4541230"/>
            <a:ext cx="2507015" cy="1707776"/>
          </a:xfrm>
          <a:prstGeom prst="rect">
            <a:avLst/>
          </a:prstGeom>
        </p:spPr>
      </p:pic>
      <p:pic>
        <p:nvPicPr>
          <p:cNvPr id="7" name="Picture 6">
            <a:extLst>
              <a:ext uri="{FF2B5EF4-FFF2-40B4-BE49-F238E27FC236}">
                <a16:creationId xmlns:a16="http://schemas.microsoft.com/office/drawing/2014/main" id="{4322D874-FAB4-A348-98B9-8E85ECCF9A8C}"/>
              </a:ext>
            </a:extLst>
          </p:cNvPr>
          <p:cNvPicPr>
            <a:picLocks noChangeAspect="1"/>
          </p:cNvPicPr>
          <p:nvPr/>
        </p:nvPicPr>
        <p:blipFill rotWithShape="1">
          <a:blip r:embed="rId6"/>
          <a:srcRect t="14744"/>
          <a:stretch/>
        </p:blipFill>
        <p:spPr>
          <a:xfrm>
            <a:off x="5933078" y="3979281"/>
            <a:ext cx="3319463" cy="2269725"/>
          </a:xfrm>
          <a:prstGeom prst="rect">
            <a:avLst/>
          </a:prstGeom>
        </p:spPr>
      </p:pic>
    </p:spTree>
    <p:extLst>
      <p:ext uri="{BB962C8B-B14F-4D97-AF65-F5344CB8AC3E}">
        <p14:creationId xmlns:p14="http://schemas.microsoft.com/office/powerpoint/2010/main" val="90271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A0CA4-7547-4E54-05B2-8009C079EFFE}"/>
              </a:ext>
            </a:extLst>
          </p:cNvPr>
          <p:cNvSpPr>
            <a:spLocks noGrp="1"/>
          </p:cNvSpPr>
          <p:nvPr>
            <p:ph type="title"/>
          </p:nvPr>
        </p:nvSpPr>
        <p:spPr/>
        <p:txBody>
          <a:bodyPr/>
          <a:lstStyle/>
          <a:p>
            <a:pPr algn="ctr"/>
            <a:r>
              <a:rPr lang="en-US" dirty="0">
                <a:solidFill>
                  <a:schemeClr val="bg1"/>
                </a:solidFill>
              </a:rPr>
              <a:t>Data Visualization with Big Data</a:t>
            </a:r>
          </a:p>
        </p:txBody>
      </p:sp>
      <p:sp>
        <p:nvSpPr>
          <p:cNvPr id="3" name="Content Placeholder 2">
            <a:extLst>
              <a:ext uri="{FF2B5EF4-FFF2-40B4-BE49-F238E27FC236}">
                <a16:creationId xmlns:a16="http://schemas.microsoft.com/office/drawing/2014/main" id="{394172FA-7415-B362-1AEC-EF9040352BCF}"/>
              </a:ext>
            </a:extLst>
          </p:cNvPr>
          <p:cNvSpPr>
            <a:spLocks noGrp="1"/>
          </p:cNvSpPr>
          <p:nvPr>
            <p:ph idx="1"/>
          </p:nvPr>
        </p:nvSpPr>
        <p:spPr/>
        <p:txBody>
          <a:bodyPr/>
          <a:lstStyle/>
          <a:p>
            <a:r>
              <a:rPr lang="en-US" dirty="0">
                <a:solidFill>
                  <a:schemeClr val="bg1"/>
                </a:solidFill>
              </a:rPr>
              <a:t>Businesses work with an astronomically large amount of data generated and collected from multiple sources. To efficiently perform data visualization using this big data, companies can utilize the following platforms:</a:t>
            </a:r>
          </a:p>
          <a:p>
            <a:pPr>
              <a:buFont typeface="Wingdings" panose="05000000000000000000" pitchFamily="2" charset="2"/>
              <a:buChar char="q"/>
            </a:pPr>
            <a:r>
              <a:rPr lang="en-US" dirty="0">
                <a:solidFill>
                  <a:schemeClr val="bg1"/>
                </a:solidFill>
              </a:rPr>
              <a:t>Tableau</a:t>
            </a:r>
          </a:p>
          <a:p>
            <a:pPr>
              <a:buFont typeface="Wingdings" panose="05000000000000000000" pitchFamily="2" charset="2"/>
              <a:buChar char="q"/>
            </a:pPr>
            <a:endParaRPr lang="en-US" dirty="0">
              <a:solidFill>
                <a:schemeClr val="bg1"/>
              </a:solidFill>
            </a:endParaRPr>
          </a:p>
          <a:p>
            <a:pPr>
              <a:buFont typeface="Wingdings" panose="05000000000000000000" pitchFamily="2" charset="2"/>
              <a:buChar char="q"/>
            </a:pPr>
            <a:r>
              <a:rPr lang="en-US" dirty="0">
                <a:solidFill>
                  <a:schemeClr val="bg1"/>
                </a:solidFill>
              </a:rPr>
              <a:t>Microsoft Power BI</a:t>
            </a:r>
          </a:p>
          <a:p>
            <a:pPr>
              <a:buFont typeface="Wingdings" panose="05000000000000000000" pitchFamily="2" charset="2"/>
              <a:buChar char="q"/>
            </a:pPr>
            <a:endParaRPr lang="en-US" dirty="0">
              <a:solidFill>
                <a:schemeClr val="bg1"/>
              </a:solidFill>
            </a:endParaRPr>
          </a:p>
          <a:p>
            <a:pPr>
              <a:buFont typeface="Wingdings" panose="05000000000000000000" pitchFamily="2" charset="2"/>
              <a:buChar char="q"/>
            </a:pPr>
            <a:r>
              <a:rPr lang="en-US" dirty="0">
                <a:solidFill>
                  <a:schemeClr val="bg1"/>
                </a:solidFill>
              </a:rPr>
              <a:t>D3.js</a:t>
            </a:r>
          </a:p>
        </p:txBody>
      </p:sp>
      <p:pic>
        <p:nvPicPr>
          <p:cNvPr id="4" name="Picture 3">
            <a:extLst>
              <a:ext uri="{FF2B5EF4-FFF2-40B4-BE49-F238E27FC236}">
                <a16:creationId xmlns:a16="http://schemas.microsoft.com/office/drawing/2014/main" id="{121D95E9-5F36-66F2-FF7A-5243EE2CBCF3}"/>
              </a:ext>
            </a:extLst>
          </p:cNvPr>
          <p:cNvPicPr>
            <a:picLocks noChangeAspect="1"/>
          </p:cNvPicPr>
          <p:nvPr/>
        </p:nvPicPr>
        <p:blipFill>
          <a:blip r:embed="rId2"/>
          <a:stretch>
            <a:fillRect/>
          </a:stretch>
        </p:blipFill>
        <p:spPr>
          <a:xfrm>
            <a:off x="8431307" y="4359297"/>
            <a:ext cx="1750442" cy="1672397"/>
          </a:xfrm>
          <a:prstGeom prst="rect">
            <a:avLst/>
          </a:prstGeom>
        </p:spPr>
      </p:pic>
      <p:pic>
        <p:nvPicPr>
          <p:cNvPr id="6" name="Picture 5">
            <a:extLst>
              <a:ext uri="{FF2B5EF4-FFF2-40B4-BE49-F238E27FC236}">
                <a16:creationId xmlns:a16="http://schemas.microsoft.com/office/drawing/2014/main" id="{2F7F3FC2-51BA-507D-4096-D74132A5F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368" y="2983797"/>
            <a:ext cx="5190565" cy="1375500"/>
          </a:xfrm>
          <a:prstGeom prst="rect">
            <a:avLst/>
          </a:prstGeom>
        </p:spPr>
      </p:pic>
      <p:pic>
        <p:nvPicPr>
          <p:cNvPr id="8" name="Picture 7">
            <a:extLst>
              <a:ext uri="{FF2B5EF4-FFF2-40B4-BE49-F238E27FC236}">
                <a16:creationId xmlns:a16="http://schemas.microsoft.com/office/drawing/2014/main" id="{542DBE05-4258-0849-74D5-5C7749DFA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216" y="3831854"/>
            <a:ext cx="3910826" cy="2199840"/>
          </a:xfrm>
          <a:prstGeom prst="rect">
            <a:avLst/>
          </a:prstGeom>
        </p:spPr>
      </p:pic>
    </p:spTree>
    <p:extLst>
      <p:ext uri="{BB962C8B-B14F-4D97-AF65-F5344CB8AC3E}">
        <p14:creationId xmlns:p14="http://schemas.microsoft.com/office/powerpoint/2010/main" val="384983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8991-C1C4-6219-9797-0B4D60F5E516}"/>
              </a:ext>
            </a:extLst>
          </p:cNvPr>
          <p:cNvSpPr>
            <a:spLocks noGrp="1"/>
          </p:cNvSpPr>
          <p:nvPr>
            <p:ph type="title"/>
          </p:nvPr>
        </p:nvSpPr>
        <p:spPr>
          <a:xfrm>
            <a:off x="856129" y="289967"/>
            <a:ext cx="10479741" cy="822960"/>
          </a:xfrm>
        </p:spPr>
        <p:txBody>
          <a:bodyPr>
            <a:normAutofit fontScale="90000"/>
          </a:bodyPr>
          <a:lstStyle/>
          <a:p>
            <a:pPr algn="ctr"/>
            <a:r>
              <a:rPr lang="en-US" dirty="0">
                <a:solidFill>
                  <a:schemeClr val="tx1"/>
                </a:solidFill>
              </a:rPr>
              <a:t>Real World Data Visualization: Tableau</a:t>
            </a:r>
          </a:p>
        </p:txBody>
      </p:sp>
      <p:pic>
        <p:nvPicPr>
          <p:cNvPr id="4" name="Picture 3">
            <a:extLst>
              <a:ext uri="{FF2B5EF4-FFF2-40B4-BE49-F238E27FC236}">
                <a16:creationId xmlns:a16="http://schemas.microsoft.com/office/drawing/2014/main" id="{3AD09E2D-0D93-9A19-F7A3-AB3C1211A6D3}"/>
              </a:ext>
            </a:extLst>
          </p:cNvPr>
          <p:cNvPicPr>
            <a:picLocks noChangeAspect="1"/>
          </p:cNvPicPr>
          <p:nvPr/>
        </p:nvPicPr>
        <p:blipFill>
          <a:blip r:embed="rId2"/>
          <a:stretch>
            <a:fillRect/>
          </a:stretch>
        </p:blipFill>
        <p:spPr>
          <a:xfrm>
            <a:off x="2076073" y="1277470"/>
            <a:ext cx="8039854" cy="4879083"/>
          </a:xfrm>
          <a:prstGeom prst="rect">
            <a:avLst/>
          </a:prstGeom>
        </p:spPr>
      </p:pic>
    </p:spTree>
    <p:extLst>
      <p:ext uri="{BB962C8B-B14F-4D97-AF65-F5344CB8AC3E}">
        <p14:creationId xmlns:p14="http://schemas.microsoft.com/office/powerpoint/2010/main" val="47180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5665-248B-48F4-A48C-2AAB90649144}"/>
              </a:ext>
            </a:extLst>
          </p:cNvPr>
          <p:cNvSpPr>
            <a:spLocks noGrp="1"/>
          </p:cNvSpPr>
          <p:nvPr>
            <p:ph type="title"/>
          </p:nvPr>
        </p:nvSpPr>
        <p:spPr>
          <a:xfrm>
            <a:off x="0" y="322729"/>
            <a:ext cx="12192000" cy="836407"/>
          </a:xfrm>
        </p:spPr>
        <p:txBody>
          <a:bodyPr/>
          <a:lstStyle/>
          <a:p>
            <a:pPr algn="ctr"/>
            <a:r>
              <a:rPr lang="en-US" dirty="0"/>
              <a:t>Real World Data Visualization: Power BI</a:t>
            </a:r>
          </a:p>
        </p:txBody>
      </p:sp>
      <p:pic>
        <p:nvPicPr>
          <p:cNvPr id="4" name="Picture 3">
            <a:extLst>
              <a:ext uri="{FF2B5EF4-FFF2-40B4-BE49-F238E27FC236}">
                <a16:creationId xmlns:a16="http://schemas.microsoft.com/office/drawing/2014/main" id="{123715DC-556A-0B29-F287-AAAD645A7446}"/>
              </a:ext>
            </a:extLst>
          </p:cNvPr>
          <p:cNvPicPr>
            <a:picLocks noChangeAspect="1"/>
          </p:cNvPicPr>
          <p:nvPr/>
        </p:nvPicPr>
        <p:blipFill>
          <a:blip r:embed="rId2"/>
          <a:stretch>
            <a:fillRect/>
          </a:stretch>
        </p:blipFill>
        <p:spPr>
          <a:xfrm>
            <a:off x="1984771" y="1461292"/>
            <a:ext cx="8222457" cy="4701839"/>
          </a:xfrm>
          <a:prstGeom prst="rect">
            <a:avLst/>
          </a:prstGeom>
        </p:spPr>
      </p:pic>
    </p:spTree>
    <p:extLst>
      <p:ext uri="{BB962C8B-B14F-4D97-AF65-F5344CB8AC3E}">
        <p14:creationId xmlns:p14="http://schemas.microsoft.com/office/powerpoint/2010/main" val="45764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59DC-2ACD-9C16-8F44-155AF789535C}"/>
              </a:ext>
            </a:extLst>
          </p:cNvPr>
          <p:cNvSpPr>
            <a:spLocks noGrp="1"/>
          </p:cNvSpPr>
          <p:nvPr>
            <p:ph type="title"/>
          </p:nvPr>
        </p:nvSpPr>
        <p:spPr/>
        <p:txBody>
          <a:bodyPr/>
          <a:lstStyle/>
          <a:p>
            <a:pPr algn="ctr"/>
            <a:r>
              <a:rPr lang="en-US" dirty="0">
                <a:solidFill>
                  <a:schemeClr val="tx1"/>
                </a:solidFill>
              </a:rPr>
              <a:t>Data is Art</a:t>
            </a:r>
          </a:p>
        </p:txBody>
      </p:sp>
      <p:sp>
        <p:nvSpPr>
          <p:cNvPr id="3" name="Content Placeholder 2">
            <a:extLst>
              <a:ext uri="{FF2B5EF4-FFF2-40B4-BE49-F238E27FC236}">
                <a16:creationId xmlns:a16="http://schemas.microsoft.com/office/drawing/2014/main" id="{A7BF5321-9759-E265-0222-DA33CC76924E}"/>
              </a:ext>
            </a:extLst>
          </p:cNvPr>
          <p:cNvSpPr>
            <a:spLocks noGrp="1"/>
          </p:cNvSpPr>
          <p:nvPr>
            <p:ph idx="1"/>
          </p:nvPr>
        </p:nvSpPr>
        <p:spPr>
          <a:xfrm>
            <a:off x="1097280" y="2108201"/>
            <a:ext cx="10058400" cy="4067516"/>
          </a:xfrm>
        </p:spPr>
        <p:txBody>
          <a:bodyPr>
            <a:normAutofit/>
          </a:bodyPr>
          <a:lstStyle/>
          <a:p>
            <a:r>
              <a:rPr lang="en-US" dirty="0">
                <a:solidFill>
                  <a:schemeClr val="tx1"/>
                </a:solidFill>
              </a:rPr>
              <a:t>Data visualized in such a way that tells a story that would never have been told is paramount to a business’s success.</a:t>
            </a:r>
          </a:p>
          <a:p>
            <a:endParaRPr lang="en-US" dirty="0">
              <a:solidFill>
                <a:schemeClr val="tx1"/>
              </a:solidFill>
            </a:endParaRPr>
          </a:p>
          <a:p>
            <a:r>
              <a:rPr lang="en-US" dirty="0">
                <a:solidFill>
                  <a:schemeClr val="tx1"/>
                </a:solidFill>
              </a:rPr>
              <a:t>Patterns found in the visual aid’s story can make or break the progression of a company problem being turned into a solution and potential advantage</a:t>
            </a:r>
          </a:p>
          <a:p>
            <a:endParaRPr lang="en-US" dirty="0">
              <a:solidFill>
                <a:schemeClr val="tx1"/>
              </a:solidFill>
            </a:endParaRPr>
          </a:p>
          <a:p>
            <a:r>
              <a:rPr lang="en-US" dirty="0">
                <a:solidFill>
                  <a:schemeClr val="tx1"/>
                </a:solidFill>
              </a:rPr>
              <a:t>Artistic display of big data through data visualization can lead to a breakthrough in a company’s ability to make data-driven decisions, which will ultimately lead to company growth</a:t>
            </a:r>
          </a:p>
        </p:txBody>
      </p:sp>
    </p:spTree>
    <p:extLst>
      <p:ext uri="{BB962C8B-B14F-4D97-AF65-F5344CB8AC3E}">
        <p14:creationId xmlns:p14="http://schemas.microsoft.com/office/powerpoint/2010/main" val="165142670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{384D3BED-3FD7-4B4E-AABF-384A8BB1393A}tf56160789_win32</Template>
  <TotalTime>289</TotalTime>
  <Words>358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Bookman Old Style</vt:lpstr>
      <vt:lpstr>Calibri</vt:lpstr>
      <vt:lpstr>Franklin Gothic Book</vt:lpstr>
      <vt:lpstr>Wingdings</vt:lpstr>
      <vt:lpstr>Custom</vt:lpstr>
      <vt:lpstr>Data Visualization: Turning Statistics into Art</vt:lpstr>
      <vt:lpstr>Data visualization is the process of taking cleaned data and displaying it for the average person to read and understand the intended meaning clearly by way of graphs, tables, charts, plots, and other graphical displays</vt:lpstr>
      <vt:lpstr>Big Business Benefits</vt:lpstr>
      <vt:lpstr>Popular Outputs of Data Visualization</vt:lpstr>
      <vt:lpstr>Data Visualization with Big Data</vt:lpstr>
      <vt:lpstr>Real World Data Visualization: Tableau</vt:lpstr>
      <vt:lpstr>Real World Data Visualization: Power BI</vt:lpstr>
      <vt:lpstr>Data is 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How It Can Revolutionize Your Business</dc:title>
  <dc:creator>David Berberena</dc:creator>
  <cp:lastModifiedBy>David Berberena</cp:lastModifiedBy>
  <cp:revision>3</cp:revision>
  <dcterms:created xsi:type="dcterms:W3CDTF">2023-09-02T12:52:32Z</dcterms:created>
  <dcterms:modified xsi:type="dcterms:W3CDTF">2023-11-17T15:07:01Z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