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3116F-92AC-4F17-A11B-CA5FE8DB89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44546-EFEC-4FC5-BB4B-11BC8D7E7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5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3B00-3796-4F27-AAD2-DD8CBFFEEB2F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CC5-5DB1-415D-8CD3-240816F8EC64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0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6A9-19D4-4D7E-8AE6-BB982664A8D5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3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045-5ED4-4D7B-BC19-981BD14DCB81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4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BE8-FB15-46E7-AA03-D5BFE78E5BD7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4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C7E5-8022-4969-84DB-C242D53E49D5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1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686C-48F1-450F-9100-60C79CD048CF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C7FA-DDAB-4E37-8402-45576E797827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9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BAD0-C7E1-4A18-8773-5ED028450D9D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5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0827-8B80-47EA-AB8F-70D23C0B6D2B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477E-A5BB-40C1-B961-E8E61E156205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B1B7-5FD5-4CD8-8338-72B6A5F7D87A}" type="datetime1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06EB-3BA4-4CE5-AFEB-A85103B45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1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673911-1A14-47AE-B9FC-3B697AAE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AAEA91-6FC1-46B3-B238-615AD7DE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10" y="5093208"/>
            <a:ext cx="5662422" cy="1261872"/>
          </a:xfrm>
        </p:spPr>
        <p:txBody>
          <a:bodyPr anchor="ctr">
            <a:normAutofit/>
          </a:bodyPr>
          <a:lstStyle/>
          <a:p>
            <a:r>
              <a:rPr kumimoji="1" lang="en-US" altLang="ja-JP" sz="4200" dirty="0">
                <a:solidFill>
                  <a:srgbClr val="FFFFFF"/>
                </a:solidFill>
              </a:rPr>
              <a:t>JAVA</a:t>
            </a:r>
            <a:r>
              <a:rPr kumimoji="1" lang="ja-JP" altLang="en-US" sz="4200" dirty="0">
                <a:solidFill>
                  <a:srgbClr val="FFFFFF"/>
                </a:solidFill>
              </a:rPr>
              <a:t>でつくる</a:t>
            </a:r>
            <a:br>
              <a:rPr kumimoji="1" lang="en-US" altLang="ja-JP" sz="4200" dirty="0">
                <a:solidFill>
                  <a:srgbClr val="FFFFFF"/>
                </a:solidFill>
              </a:rPr>
            </a:br>
            <a:r>
              <a:rPr kumimoji="1" lang="ja-JP" altLang="en-US" sz="4200" dirty="0">
                <a:solidFill>
                  <a:srgbClr val="FFFFFF"/>
                </a:solidFill>
              </a:rPr>
              <a:t>ターン制ゲーム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8D5ED-E6EA-4E9A-9CEF-E3006660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940" y="5093208"/>
            <a:ext cx="2228850" cy="1261872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 sz="17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「ヌメロンとは」の画像検索結果">
            <a:extLst>
              <a:ext uri="{FF2B5EF4-FFF2-40B4-BE49-F238E27FC236}">
                <a16:creationId xmlns:a16="http://schemas.microsoft.com/office/drawing/2014/main" id="{83B3EA9B-D71D-4D07-8D3E-71C79612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210" y="698870"/>
            <a:ext cx="8023860" cy="350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22B57B-0641-4DCC-B4C5-2461FD3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048A59-4C21-4094-A766-DD83F265D3B2}"/>
              </a:ext>
            </a:extLst>
          </p:cNvPr>
          <p:cNvSpPr txBox="1"/>
          <p:nvPr/>
        </p:nvSpPr>
        <p:spPr>
          <a:xfrm>
            <a:off x="2343822" y="4404176"/>
            <a:ext cx="44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発表日：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21</a:t>
            </a:r>
            <a:r>
              <a:rPr kumimoji="1" lang="ja-JP" altLang="en-US" dirty="0"/>
              <a:t>日（火）</a:t>
            </a:r>
          </a:p>
        </p:txBody>
      </p:sp>
    </p:spTree>
    <p:extLst>
      <p:ext uri="{BB962C8B-B14F-4D97-AF65-F5344CB8AC3E}">
        <p14:creationId xmlns:p14="http://schemas.microsoft.com/office/powerpoint/2010/main" val="10921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05E5-8469-4B70-BCF2-54D61E1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デモをしてみます！！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4EA25A-064D-4782-9F3E-0FC0566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2DA5F-2487-4806-B4F5-D5D110B6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D5E3D-B066-4BF7-9377-C2F1E8D3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0493"/>
          </a:xfrm>
        </p:spPr>
        <p:txBody>
          <a:bodyPr/>
          <a:lstStyle/>
          <a:p>
            <a:r>
              <a:rPr lang="ja-JP" altLang="en-US" dirty="0"/>
              <a:t>複数のルームを作成し、１つのサーバで同時に複数の試合ができる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Thread</a:t>
            </a:r>
            <a:r>
              <a:rPr kumimoji="1" lang="ja-JP" altLang="en-US" dirty="0"/>
              <a:t>の利用、送信先の特定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コンピュータとの対戦を実現した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→アルゴリズムの実装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B0B25E-4100-4F2E-B751-8DF5FD45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7F024-0F06-4856-8ABB-C56FEB693CE5}"/>
              </a:ext>
            </a:extLst>
          </p:cNvPr>
          <p:cNvSpPr txBox="1"/>
          <p:nvPr/>
        </p:nvSpPr>
        <p:spPr>
          <a:xfrm>
            <a:off x="454959" y="4796118"/>
            <a:ext cx="8545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>
                <a:latin typeface="+mn-ea"/>
              </a:rPr>
              <a:t>今後の展望</a:t>
            </a:r>
            <a:endParaRPr kumimoji="1" lang="en-US" altLang="ja-JP" sz="2400" u="sng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+mn-ea"/>
              </a:rPr>
              <a:t>桁数を現在は</a:t>
            </a:r>
            <a:r>
              <a:rPr kumimoji="1" lang="en-US" altLang="ja-JP" sz="2400" dirty="0">
                <a:latin typeface="+mn-ea"/>
              </a:rPr>
              <a:t>3</a:t>
            </a:r>
            <a:r>
              <a:rPr kumimoji="1" lang="ja-JP" altLang="en-US" sz="2400" dirty="0">
                <a:latin typeface="+mn-ea"/>
              </a:rPr>
              <a:t>桁のみで対戦しているが</a:t>
            </a:r>
            <a:r>
              <a:rPr kumimoji="1" lang="en-US" altLang="ja-JP" sz="2400" dirty="0">
                <a:latin typeface="+mn-ea"/>
              </a:rPr>
              <a:t>4</a:t>
            </a:r>
            <a:r>
              <a:rPr kumimoji="1" lang="ja-JP" altLang="en-US" sz="2400" dirty="0">
                <a:latin typeface="+mn-ea"/>
              </a:rPr>
              <a:t>桁以上にしてみる</a:t>
            </a:r>
            <a:endParaRPr kumimoji="1" lang="en-US" altLang="ja-JP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+mn-ea"/>
              </a:rPr>
              <a:t>ゲームにアイテムの機能を入れる（</a:t>
            </a:r>
            <a:r>
              <a:rPr kumimoji="1" lang="en-US" altLang="ja-JP" sz="2400" dirty="0">
                <a:latin typeface="+mn-ea"/>
              </a:rPr>
              <a:t>1</a:t>
            </a:r>
            <a:r>
              <a:rPr kumimoji="1" lang="ja-JP" altLang="en-US" sz="2400" dirty="0">
                <a:latin typeface="+mn-ea"/>
              </a:rPr>
              <a:t>桁目の</a:t>
            </a:r>
            <a:r>
              <a:rPr kumimoji="1" lang="en-US" altLang="ja-JP" sz="2400" dirty="0">
                <a:latin typeface="+mn-ea"/>
              </a:rPr>
              <a:t>High or Low</a:t>
            </a:r>
            <a:r>
              <a:rPr kumimoji="1" lang="ja-JP" altLang="en-US" sz="2400" dirty="0">
                <a:latin typeface="+mn-ea"/>
              </a:rPr>
              <a:t>）など</a:t>
            </a:r>
            <a:endParaRPr kumimoji="1" lang="en-US" altLang="ja-JP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+mn-ea"/>
              </a:rPr>
              <a:t>GUI</a:t>
            </a:r>
            <a:r>
              <a:rPr kumimoji="1" lang="ja-JP" altLang="en-US" sz="2400" dirty="0">
                <a:latin typeface="+mn-ea"/>
              </a:rPr>
              <a:t>を見やすくする</a:t>
            </a:r>
            <a:endParaRPr kumimoji="1"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06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B8D74-4D62-462B-A8E3-7EED42D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アルゴリズム補足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64846-D0A9-425C-94AB-A3527BE4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0DB948-45C2-49B9-BECE-0C21026CB478}"/>
              </a:ext>
            </a:extLst>
          </p:cNvPr>
          <p:cNvSpPr txBox="1"/>
          <p:nvPr/>
        </p:nvSpPr>
        <p:spPr>
          <a:xfrm>
            <a:off x="773677" y="1690689"/>
            <a:ext cx="75966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+mn-ea"/>
              </a:rPr>
              <a:t>例</a:t>
            </a:r>
            <a:endParaRPr kumimoji="1" lang="en-US" altLang="ja-JP" sz="2400" b="1" u="sng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「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123</a:t>
            </a:r>
            <a:r>
              <a:rPr kumimoji="1" lang="ja-JP" altLang="en-US" sz="2400" dirty="0">
                <a:latin typeface="+mn-ea"/>
              </a:rPr>
              <a:t>」とコールし、</a:t>
            </a:r>
            <a:r>
              <a:rPr kumimoji="1" lang="en-US" altLang="ja-JP" sz="2400" dirty="0">
                <a:latin typeface="+mn-ea"/>
              </a:rPr>
              <a:t>1EAT-0BITE</a:t>
            </a:r>
            <a:r>
              <a:rPr kumimoji="1" lang="ja-JP" altLang="en-US" sz="2400" dirty="0">
                <a:latin typeface="+mn-ea"/>
              </a:rPr>
              <a:t>　だと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正解候補として、「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1</a:t>
            </a:r>
            <a:r>
              <a:rPr kumimoji="1" lang="ja-JP" altLang="en-US" sz="2400" dirty="0">
                <a:latin typeface="+mn-ea"/>
              </a:rPr>
              <a:t>□□」、「□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2</a:t>
            </a:r>
            <a:r>
              <a:rPr kumimoji="1" lang="ja-JP" altLang="en-US" sz="2400" dirty="0">
                <a:latin typeface="+mn-ea"/>
              </a:rPr>
              <a:t>□」、「□□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3</a:t>
            </a:r>
            <a:r>
              <a:rPr kumimoji="1" lang="ja-JP" altLang="en-US" sz="2400" dirty="0">
                <a:latin typeface="+mn-ea"/>
              </a:rPr>
              <a:t>」　が考えられる</a:t>
            </a:r>
            <a:endParaRPr kumimoji="1"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05A3A9-5EDE-4DA6-9F1C-3D87F199DECF}"/>
                  </a:ext>
                </a:extLst>
              </p:cNvPr>
              <p:cNvSpPr txBox="1"/>
              <p:nvPr/>
            </p:nvSpPr>
            <p:spPr>
              <a:xfrm>
                <a:off x="314323" y="3429000"/>
                <a:ext cx="8515351" cy="26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u="sng" dirty="0">
                    <a:latin typeface="+mn-ea"/>
                  </a:rPr>
                  <a:t>計算方法</a:t>
                </a:r>
                <a:endParaRPr kumimoji="1" lang="en-US" altLang="ja-JP" sz="2400" b="1" u="sng" dirty="0">
                  <a:latin typeface="+mn-ea"/>
                </a:endParaRPr>
              </a:p>
              <a:p>
                <a:r>
                  <a:rPr kumimoji="1" lang="ja-JP" altLang="en-US" sz="2000" dirty="0">
                    <a:latin typeface="+mn-ea"/>
                  </a:rPr>
                  <a:t>「</a:t>
                </a:r>
                <a:r>
                  <a:rPr kumimoji="1" lang="en-US" altLang="ja-JP" sz="2000" dirty="0">
                    <a:latin typeface="+mn-ea"/>
                  </a:rPr>
                  <a:t>024</a:t>
                </a:r>
                <a:r>
                  <a:rPr kumimoji="1" lang="ja-JP" altLang="en-US" sz="2000" dirty="0">
                    <a:latin typeface="+mn-ea"/>
                  </a:rPr>
                  <a:t>」の期待正解候補数</a:t>
                </a:r>
                <a:r>
                  <a:rPr kumimoji="1" lang="en-US" altLang="ja-JP" sz="20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(024)</m:t>
                    </m:r>
                  </m:oMath>
                </a14:m>
                <a:endParaRPr kumimoji="1" lang="en-US" altLang="ja-JP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024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2400" i="1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ある</m:t>
                    </m:r>
                    <m:r>
                      <m:rPr>
                        <m:nor/>
                      </m:rPr>
                      <a:rPr kumimoji="1" lang="en-US" altLang="ja-JP" sz="2400" dirty="0"/>
                      <m:t>EAT</m:t>
                    </m:r>
                    <m:r>
                      <m:rPr>
                        <m:nor/>
                      </m:rPr>
                      <a:rPr kumimoji="1" lang="en-US" altLang="ja-JP" sz="2400" dirty="0"/>
                      <m:t>−</m:t>
                    </m:r>
                    <m:r>
                      <m:rPr>
                        <m:nor/>
                      </m:rPr>
                      <a:rPr kumimoji="1" lang="en-US" altLang="ja-JP" sz="2400" dirty="0"/>
                      <m:t>BITE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になる確率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)×</m:t>
                    </m:r>
                    <m:r>
                      <m:rPr>
                        <m:nor/>
                      </m:rPr>
                      <a:rPr kumimoji="1" lang="en-US" altLang="ja-JP" sz="2400" dirty="0"/>
                      <m:t>(</m:t>
                    </m:r>
                    <m:r>
                      <m:rPr>
                        <m:nor/>
                      </m:rPr>
                      <a:rPr kumimoji="1" lang="ja-JP" altLang="en-US" sz="2400" dirty="0"/>
                      <m:t>その</m:t>
                    </m:r>
                    <m:r>
                      <m:rPr>
                        <m:nor/>
                      </m:rPr>
                      <a:rPr kumimoji="1" lang="en-US" altLang="ja-JP" sz="2400" dirty="0"/>
                      <m:t>EAT</m:t>
                    </m:r>
                    <m:r>
                      <m:rPr>
                        <m:nor/>
                      </m:rPr>
                      <a:rPr kumimoji="1" lang="en-US" altLang="ja-JP" sz="2400" dirty="0"/>
                      <m:t>−</m:t>
                    </m:r>
                    <m:r>
                      <m:rPr>
                        <m:nor/>
                      </m:rPr>
                      <a:rPr kumimoji="1" lang="en-US" altLang="ja-JP" sz="2400" dirty="0"/>
                      <m:t>BIT</m:t>
                    </m:r>
                  </m:oMath>
                </a14:m>
                <a:r>
                  <a:rPr kumimoji="1" lang="en-US" altLang="ja-JP" sz="2400" dirty="0"/>
                  <a:t>E</a:t>
                </a:r>
                <a:r>
                  <a:rPr kumimoji="1" lang="ja-JP" altLang="en-US" sz="2400" dirty="0"/>
                  <a:t>候補数</a:t>
                </a:r>
                <a:r>
                  <a:rPr kumimoji="1" lang="en-US" altLang="ja-JP" sz="2400" dirty="0"/>
                  <a:t>)</a:t>
                </a:r>
                <a:endParaRPr kumimoji="1" lang="en-US" altLang="ja-JP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𝑏𝑖𝑡𝑒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𝑒𝑎𝑡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𝑏𝑖𝑡𝑒</m:t>
                              </m:r>
                            </m:sup>
                          </m:sSub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𝒄𝒂𝒏𝒅𝒊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𝑒𝑎𝑡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𝑏𝑖𝑡𝑒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05A3A9-5EDE-4DA6-9F1C-3D87F199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3" y="3429000"/>
                <a:ext cx="8515351" cy="2628220"/>
              </a:xfrm>
              <a:prstGeom prst="rect">
                <a:avLst/>
              </a:prstGeom>
              <a:blipFill>
                <a:blip r:embed="rId2"/>
                <a:stretch>
                  <a:fillRect l="-1146" t="-1856" r="-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5DE73-D68F-49C1-9B8A-A765B71C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6EE1A-4382-4142-A172-1D5BEE0D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対戦ゲーム</a:t>
            </a:r>
            <a:r>
              <a:rPr lang="en-US" altLang="ja-JP" dirty="0"/>
              <a:t>Numer0n</a:t>
            </a:r>
            <a:r>
              <a:rPr lang="ja-JP" altLang="en-US" dirty="0"/>
              <a:t>（ヌメロン）とは</a:t>
            </a:r>
            <a:endParaRPr kumimoji="1" lang="en-US" altLang="ja-JP" dirty="0"/>
          </a:p>
          <a:p>
            <a:r>
              <a:rPr lang="ja-JP" altLang="en-US" dirty="0"/>
              <a:t>システムの概要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対戦について</a:t>
            </a:r>
            <a:endParaRPr lang="en-US" altLang="ja-JP" dirty="0"/>
          </a:p>
          <a:p>
            <a:pPr lvl="1"/>
            <a:r>
              <a:rPr kumimoji="1" lang="ja-JP" altLang="en-US" dirty="0"/>
              <a:t>対コンピュータについて</a:t>
            </a:r>
            <a:endParaRPr kumimoji="1" lang="en-US" altLang="ja-JP" dirty="0"/>
          </a:p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85950-328E-4CE2-B91C-E3953B96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6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41092-875C-4280-B422-4A99B38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Numer0n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38972-02CD-49BF-8D90-A0022613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61" y="2465221"/>
            <a:ext cx="8309162" cy="88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9</a:t>
            </a:r>
            <a:r>
              <a:rPr kumimoji="1" lang="ja-JP" altLang="en-US" sz="2400" dirty="0"/>
              <a:t>までの数値から３つの数字を選び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桁の番号を作成する（重複は</a:t>
            </a:r>
            <a:r>
              <a:rPr kumimoji="1" lang="en-US" altLang="ja-JP" sz="2400" dirty="0"/>
              <a:t>NG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5DAE92-7A7F-4748-BCC7-8D420510AF96}"/>
              </a:ext>
            </a:extLst>
          </p:cNvPr>
          <p:cNvSpPr txBox="1"/>
          <p:nvPr/>
        </p:nvSpPr>
        <p:spPr>
          <a:xfrm>
            <a:off x="179295" y="1690689"/>
            <a:ext cx="805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相手の</a:t>
            </a:r>
            <a:r>
              <a:rPr lang="en-US" altLang="ja-JP" sz="3200" dirty="0"/>
              <a:t>3</a:t>
            </a:r>
            <a:r>
              <a:rPr lang="ja-JP" altLang="en-US" sz="3200" dirty="0"/>
              <a:t>桁の数値を予測するゲーム</a:t>
            </a:r>
          </a:p>
        </p:txBody>
      </p:sp>
      <p:pic>
        <p:nvPicPr>
          <p:cNvPr id="1028" name="Picture 4" descr="タピオカミルクティーを飲む人のイラスト（男子学生）">
            <a:extLst>
              <a:ext uri="{FF2B5EF4-FFF2-40B4-BE49-F238E27FC236}">
                <a16:creationId xmlns:a16="http://schemas.microsoft.com/office/drawing/2014/main" id="{03AF5BA9-6BC8-4697-BD0E-B22EC079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7" y="431006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ぽっちゃりした男性のイラスト">
            <a:extLst>
              <a:ext uri="{FF2B5EF4-FFF2-40B4-BE49-F238E27FC236}">
                <a16:creationId xmlns:a16="http://schemas.microsoft.com/office/drawing/2014/main" id="{4F76D705-B1C2-46F3-8668-FAD29E35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08"/>
          <a:stretch/>
        </p:blipFill>
        <p:spPr bwMode="auto">
          <a:xfrm>
            <a:off x="2313889" y="4310061"/>
            <a:ext cx="1473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D1FBBA46-A614-4382-B3AE-98BD1BE63171}"/>
              </a:ext>
            </a:extLst>
          </p:cNvPr>
          <p:cNvSpPr/>
          <p:nvPr/>
        </p:nvSpPr>
        <p:spPr>
          <a:xfrm>
            <a:off x="179294" y="3331886"/>
            <a:ext cx="2411505" cy="1013012"/>
          </a:xfrm>
          <a:prstGeom prst="cloudCallout">
            <a:avLst>
              <a:gd name="adj1" fmla="val 4361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自分の数値は「</a:t>
            </a:r>
            <a:r>
              <a:rPr kumimoji="1" lang="en-US" altLang="ja-JP" dirty="0">
                <a:solidFill>
                  <a:schemeClr val="tx1"/>
                </a:solidFill>
              </a:rPr>
              <a:t>843</a:t>
            </a:r>
            <a:r>
              <a:rPr kumimoji="1" lang="ja-JP" altLang="en-US" dirty="0">
                <a:solidFill>
                  <a:schemeClr val="tx1"/>
                </a:solidFill>
              </a:rPr>
              <a:t>」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225520-2589-42BE-B60C-1DBB78B76FAE}"/>
              </a:ext>
            </a:extLst>
          </p:cNvPr>
          <p:cNvSpPr/>
          <p:nvPr/>
        </p:nvSpPr>
        <p:spPr>
          <a:xfrm>
            <a:off x="6284261" y="3240192"/>
            <a:ext cx="2411505" cy="1013012"/>
          </a:xfrm>
          <a:prstGeom prst="cloudCallout">
            <a:avLst>
              <a:gd name="adj1" fmla="val -36312"/>
              <a:gd name="adj2" fmla="val 660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自分の数値は「</a:t>
            </a:r>
            <a:r>
              <a:rPr kumimoji="1" lang="en-US" altLang="ja-JP" dirty="0">
                <a:solidFill>
                  <a:schemeClr val="tx1"/>
                </a:solidFill>
              </a:rPr>
              <a:t>217</a:t>
            </a:r>
            <a:r>
              <a:rPr kumimoji="1" lang="ja-JP" altLang="en-US" dirty="0">
                <a:solidFill>
                  <a:schemeClr val="tx1"/>
                </a:solidFill>
              </a:rPr>
              <a:t>」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D717AFC-1DF8-4174-BBBB-99BA958B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A43C-ACEC-4FB6-AF35-B9E096630EE2}"/>
              </a:ext>
            </a:extLst>
          </p:cNvPr>
          <p:cNvSpPr txBox="1"/>
          <p:nvPr/>
        </p:nvSpPr>
        <p:spPr>
          <a:xfrm>
            <a:off x="2313889" y="6221506"/>
            <a:ext cx="1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A</a:t>
            </a:r>
            <a:r>
              <a:rPr kumimoji="1" lang="ja-JP" altLang="en-US" sz="2000" dirty="0">
                <a:latin typeface="+mn-ea"/>
              </a:rPr>
              <a:t>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53FF80-0B99-4C52-B5EB-C6ABC49C52B9}"/>
              </a:ext>
            </a:extLst>
          </p:cNvPr>
          <p:cNvSpPr txBox="1"/>
          <p:nvPr/>
        </p:nvSpPr>
        <p:spPr>
          <a:xfrm>
            <a:off x="5361517" y="6221506"/>
            <a:ext cx="1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B</a:t>
            </a:r>
            <a:r>
              <a:rPr kumimoji="1" lang="ja-JP" altLang="en-US" sz="2000" dirty="0">
                <a:latin typeface="+mn-ea"/>
              </a:rPr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01524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41092-875C-4280-B422-4A99B38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Numer0n</a:t>
            </a:r>
            <a:r>
              <a:rPr kumimoji="1" lang="ja-JP" altLang="en-US" dirty="0"/>
              <a:t>とは</a:t>
            </a:r>
          </a:p>
        </p:txBody>
      </p:sp>
      <p:pic>
        <p:nvPicPr>
          <p:cNvPr id="1028" name="Picture 4" descr="タピオカミルクティーを飲む人のイラスト（男子学生）">
            <a:extLst>
              <a:ext uri="{FF2B5EF4-FFF2-40B4-BE49-F238E27FC236}">
                <a16:creationId xmlns:a16="http://schemas.microsoft.com/office/drawing/2014/main" id="{03AF5BA9-6BC8-4697-BD0E-B22EC079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7" y="229299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ぽっちゃりした男性のイラスト">
            <a:extLst>
              <a:ext uri="{FF2B5EF4-FFF2-40B4-BE49-F238E27FC236}">
                <a16:creationId xmlns:a16="http://schemas.microsoft.com/office/drawing/2014/main" id="{4F76D705-B1C2-46F3-8668-FAD29E35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08"/>
          <a:stretch/>
        </p:blipFill>
        <p:spPr bwMode="auto">
          <a:xfrm>
            <a:off x="2313889" y="2292993"/>
            <a:ext cx="1473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225520-2589-42BE-B60C-1DBB78B76FAE}"/>
              </a:ext>
            </a:extLst>
          </p:cNvPr>
          <p:cNvSpPr/>
          <p:nvPr/>
        </p:nvSpPr>
        <p:spPr>
          <a:xfrm>
            <a:off x="6284261" y="1223124"/>
            <a:ext cx="2411505" cy="1013012"/>
          </a:xfrm>
          <a:prstGeom prst="cloudCallout">
            <a:avLst>
              <a:gd name="adj1" fmla="val -18468"/>
              <a:gd name="adj2" fmla="val 775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+mn-ea"/>
              </a:rPr>
              <a:t>自分の数値は「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217</a:t>
            </a:r>
            <a:r>
              <a:rPr kumimoji="1" lang="ja-JP" altLang="en-US" dirty="0">
                <a:solidFill>
                  <a:schemeClr val="tx1"/>
                </a:solidFill>
                <a:latin typeface="+mn-ea"/>
              </a:rPr>
              <a:t>」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BA007C2-3453-418E-9A6B-D0D61087FE94}"/>
              </a:ext>
            </a:extLst>
          </p:cNvPr>
          <p:cNvSpPr/>
          <p:nvPr/>
        </p:nvSpPr>
        <p:spPr>
          <a:xfrm>
            <a:off x="3767417" y="2327830"/>
            <a:ext cx="1473700" cy="699247"/>
          </a:xfrm>
          <a:prstGeom prst="wedgeRoundRectCallout">
            <a:avLst>
              <a:gd name="adj1" fmla="val -60373"/>
              <a:gd name="adj2" fmla="val 35577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167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AC8788-0646-43D9-9E38-BE342E912B9E}"/>
              </a:ext>
            </a:extLst>
          </p:cNvPr>
          <p:cNvSpPr/>
          <p:nvPr/>
        </p:nvSpPr>
        <p:spPr>
          <a:xfrm>
            <a:off x="3902884" y="3429000"/>
            <a:ext cx="1571064" cy="699247"/>
          </a:xfrm>
          <a:prstGeom prst="wedgeRoundRectCallout">
            <a:avLst>
              <a:gd name="adj1" fmla="val 74064"/>
              <a:gd name="adj2" fmla="val -74679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+mn-ea"/>
              </a:rPr>
              <a:t>1EAT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ja-JP" dirty="0">
                <a:solidFill>
                  <a:srgbClr val="FF0000"/>
                </a:solidFill>
                <a:latin typeface="+mn-ea"/>
              </a:rPr>
              <a:t>1BITE</a:t>
            </a: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AD580D-C474-4428-A473-6080A94F7C15}"/>
              </a:ext>
            </a:extLst>
          </p:cNvPr>
          <p:cNvSpPr txBox="1"/>
          <p:nvPr/>
        </p:nvSpPr>
        <p:spPr>
          <a:xfrm>
            <a:off x="1123264" y="4312503"/>
            <a:ext cx="7130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＊位置もあってたら</a:t>
            </a:r>
            <a:r>
              <a:rPr kumimoji="1" lang="en-US" altLang="ja-JP" sz="2400" dirty="0">
                <a:latin typeface="+mn-ea"/>
              </a:rPr>
              <a:t>EAT</a:t>
            </a:r>
            <a:r>
              <a:rPr kumimoji="1" lang="ja-JP" altLang="en-US" sz="2400" dirty="0">
                <a:latin typeface="+mn-ea"/>
              </a:rPr>
              <a:t>（食べる）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＊数字のみあっていたら</a:t>
            </a:r>
            <a:r>
              <a:rPr kumimoji="1" lang="en-US" altLang="ja-JP" sz="2400" dirty="0">
                <a:latin typeface="+mn-ea"/>
              </a:rPr>
              <a:t>BITE</a:t>
            </a:r>
            <a:r>
              <a:rPr kumimoji="1" lang="ja-JP" altLang="en-US" sz="2400" dirty="0">
                <a:latin typeface="+mn-ea"/>
              </a:rPr>
              <a:t>（かむ）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798487-1E14-4D97-A27D-DFDC168E0863}"/>
              </a:ext>
            </a:extLst>
          </p:cNvPr>
          <p:cNvSpPr txBox="1"/>
          <p:nvPr/>
        </p:nvSpPr>
        <p:spPr>
          <a:xfrm>
            <a:off x="1057835" y="5423647"/>
            <a:ext cx="730623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交互に繰り返していき、</a:t>
            </a:r>
            <a:endParaRPr kumimoji="1" lang="en-US" altLang="ja-JP" sz="2800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先に数値を当てた（</a:t>
            </a:r>
            <a:r>
              <a:rPr kumimoji="1" lang="en-US" altLang="ja-JP" sz="2800" dirty="0">
                <a:latin typeface="+mn-ea"/>
              </a:rPr>
              <a:t>3EAT</a:t>
            </a:r>
            <a:r>
              <a:rPr kumimoji="1" lang="ja-JP" altLang="en-US" sz="2800" dirty="0">
                <a:latin typeface="+mn-ea"/>
              </a:rPr>
              <a:t>）ほうの勝ち！！</a:t>
            </a:r>
            <a:endParaRPr kumimoji="1" lang="en-US" altLang="ja-JP" sz="2800" dirty="0">
              <a:latin typeface="+mn-ea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B2DBDFE7-B773-4C3E-A3A7-BD96659E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8EB02-4580-472F-9FFA-2D3F382D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F2B018-4C32-4985-88DB-7C77D2AD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913"/>
            <a:ext cx="7886700" cy="1114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サーバ・クライアント間で通信を行い、</a:t>
            </a:r>
            <a:r>
              <a:rPr kumimoji="1" lang="en-US" altLang="ja-JP" dirty="0">
                <a:latin typeface="+mn-ea"/>
              </a:rPr>
              <a:t>1</a:t>
            </a:r>
            <a:r>
              <a:rPr kumimoji="1" lang="ja-JP" altLang="en-US" dirty="0">
                <a:latin typeface="+mn-ea"/>
              </a:rPr>
              <a:t>対</a:t>
            </a:r>
            <a:r>
              <a:rPr kumimoji="1" lang="en-US" altLang="ja-JP" dirty="0">
                <a:latin typeface="+mn-ea"/>
              </a:rPr>
              <a:t>1</a:t>
            </a:r>
            <a:r>
              <a:rPr kumimoji="1" lang="ja-JP" altLang="en-US" dirty="0">
                <a:latin typeface="+mn-ea"/>
              </a:rPr>
              <a:t>の対戦を行えるルームを作成し、そこでゲームをする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167E26-503D-4326-9D99-4B5672D37AF2}"/>
              </a:ext>
            </a:extLst>
          </p:cNvPr>
          <p:cNvSpPr txBox="1"/>
          <p:nvPr/>
        </p:nvSpPr>
        <p:spPr>
          <a:xfrm>
            <a:off x="489137" y="2791476"/>
            <a:ext cx="816572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各クライアントは</a:t>
            </a:r>
            <a:endParaRPr kumimoji="1"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[</a:t>
            </a:r>
            <a:r>
              <a:rPr kumimoji="1" lang="ja-JP" altLang="en-US" sz="2800" dirty="0">
                <a:latin typeface="+mn-ea"/>
              </a:rPr>
              <a:t>クライアント名</a:t>
            </a:r>
            <a:r>
              <a:rPr kumimoji="1" lang="en-US" altLang="ja-JP" sz="2800" dirty="0">
                <a:latin typeface="+mn-ea"/>
              </a:rPr>
              <a:t>]</a:t>
            </a:r>
            <a:r>
              <a:rPr kumimoji="1" lang="ja-JP" altLang="en-US" sz="2800" dirty="0">
                <a:latin typeface="+mn-ea"/>
              </a:rPr>
              <a:t>：</a:t>
            </a:r>
            <a:r>
              <a:rPr kumimoji="1" lang="en-US" altLang="ja-JP" sz="2800" dirty="0">
                <a:latin typeface="+mn-ea"/>
              </a:rPr>
              <a:t>[</a:t>
            </a:r>
            <a:r>
              <a:rPr kumimoji="1" lang="ja-JP" altLang="en-US" sz="2800" dirty="0">
                <a:latin typeface="+mn-ea"/>
              </a:rPr>
              <a:t>プレイタイプ</a:t>
            </a:r>
            <a:r>
              <a:rPr kumimoji="1" lang="en-US" altLang="ja-JP" sz="2800" dirty="0">
                <a:latin typeface="+mn-ea"/>
              </a:rPr>
              <a:t>]</a:t>
            </a:r>
            <a:r>
              <a:rPr kumimoji="1" lang="ja-JP" altLang="en-US" sz="2800" dirty="0">
                <a:latin typeface="+mn-ea"/>
              </a:rPr>
              <a:t>：</a:t>
            </a:r>
            <a:r>
              <a:rPr kumimoji="1" lang="en-US" altLang="ja-JP" sz="2800" dirty="0">
                <a:latin typeface="+mn-ea"/>
              </a:rPr>
              <a:t>[</a:t>
            </a:r>
            <a:r>
              <a:rPr kumimoji="1" lang="ja-JP" altLang="en-US" sz="2800" dirty="0">
                <a:latin typeface="+mn-ea"/>
              </a:rPr>
              <a:t>ルーム番号</a:t>
            </a:r>
            <a:r>
              <a:rPr kumimoji="1" lang="en-US" altLang="ja-JP" sz="2800" dirty="0">
                <a:latin typeface="+mn-ea"/>
              </a:rPr>
              <a:t>]</a:t>
            </a:r>
          </a:p>
          <a:p>
            <a:r>
              <a:rPr kumimoji="1" lang="en-US" altLang="ja-JP" sz="2800" dirty="0">
                <a:latin typeface="+mn-ea"/>
              </a:rPr>
              <a:t>										</a:t>
            </a:r>
            <a:r>
              <a:rPr kumimoji="1" lang="ja-JP" altLang="en-US" sz="2800" dirty="0">
                <a:latin typeface="+mn-ea"/>
              </a:rPr>
              <a:t>を持っている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B3311FAE-06DE-42B6-BD58-DE937E42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49002ABB-48DA-4DAA-86BE-A192BCE7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98084"/>
              </p:ext>
            </p:extLst>
          </p:nvPr>
        </p:nvGraphicFramePr>
        <p:xfrm>
          <a:off x="1449812" y="5310869"/>
          <a:ext cx="6244375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8695">
                  <a:extLst>
                    <a:ext uri="{9D8B030D-6E8A-4147-A177-3AD203B41FA5}">
                      <a16:colId xmlns:a16="http://schemas.microsoft.com/office/drawing/2014/main" val="3801680866"/>
                    </a:ext>
                  </a:extLst>
                </a:gridCol>
                <a:gridCol w="4845680">
                  <a:extLst>
                    <a:ext uri="{9D8B030D-6E8A-4147-A177-3AD203B41FA5}">
                      <a16:colId xmlns:a16="http://schemas.microsoft.com/office/drawing/2014/main" val="27517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latin typeface="+mn-ea"/>
                          <a:ea typeface="+mn-ea"/>
                        </a:rPr>
                        <a:t>HOST</a:t>
                      </a:r>
                      <a:endParaRPr kumimoji="1" lang="ja-JP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latin typeface="+mn-ea"/>
                          <a:ea typeface="+mn-ea"/>
                        </a:rPr>
                        <a:t>ルーム番号が割り当てられる</a:t>
                      </a:r>
                      <a:endParaRPr kumimoji="1" lang="en-US" altLang="ja-JP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2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ea"/>
                          <a:ea typeface="+mn-ea"/>
                        </a:rPr>
                        <a:t>GUEST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作成されたルームに接続する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8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n-ea"/>
                          <a:ea typeface="+mn-ea"/>
                        </a:rPr>
                        <a:t>AI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n-ea"/>
                          <a:ea typeface="+mn-ea"/>
                        </a:rPr>
                        <a:t>コンピュータ対戦ができるモード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3612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BFF5D0-1A2F-4E56-BF85-F2F0609EBCE2}"/>
              </a:ext>
            </a:extLst>
          </p:cNvPr>
          <p:cNvSpPr txBox="1"/>
          <p:nvPr/>
        </p:nvSpPr>
        <p:spPr>
          <a:xfrm>
            <a:off x="3092822" y="4910759"/>
            <a:ext cx="295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各プレイタイプの説明</a:t>
            </a:r>
          </a:p>
        </p:txBody>
      </p:sp>
    </p:spTree>
    <p:extLst>
      <p:ext uri="{BB962C8B-B14F-4D97-AF65-F5344CB8AC3E}">
        <p14:creationId xmlns:p14="http://schemas.microsoft.com/office/powerpoint/2010/main" val="298646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8EB02-4580-472F-9FFA-2D3F382D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通信システムについて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6586392-4FBD-4D62-8B1F-501A1312A9E1}"/>
              </a:ext>
            </a:extLst>
          </p:cNvPr>
          <p:cNvGrpSpPr/>
          <p:nvPr/>
        </p:nvGrpSpPr>
        <p:grpSpPr>
          <a:xfrm>
            <a:off x="531158" y="1627936"/>
            <a:ext cx="8081683" cy="4530817"/>
            <a:chOff x="425823" y="2414931"/>
            <a:chExt cx="8018930" cy="4443069"/>
          </a:xfrm>
        </p:grpSpPr>
        <p:pic>
          <p:nvPicPr>
            <p:cNvPr id="5" name="グラフィックス 4" descr="データベース">
              <a:extLst>
                <a:ext uri="{FF2B5EF4-FFF2-40B4-BE49-F238E27FC236}">
                  <a16:creationId xmlns:a16="http://schemas.microsoft.com/office/drawing/2014/main" id="{3273E3F3-C5BD-4C55-B10F-A3E07B60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9247" y="3897406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">
              <a:extLst>
                <a:ext uri="{FF2B5EF4-FFF2-40B4-BE49-F238E27FC236}">
                  <a16:creationId xmlns:a16="http://schemas.microsoft.com/office/drawing/2014/main" id="{113C89F7-D32A-4C43-99EB-B1B8456B5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3323" y="5943600"/>
              <a:ext cx="914400" cy="914400"/>
            </a:xfrm>
            <a:prstGeom prst="rect">
              <a:avLst/>
            </a:prstGeom>
          </p:spPr>
        </p:pic>
        <p:pic>
          <p:nvPicPr>
            <p:cNvPr id="8" name="グラフィックス 7" descr="ブラウザー ウィンドウ">
              <a:extLst>
                <a:ext uri="{FF2B5EF4-FFF2-40B4-BE49-F238E27FC236}">
                  <a16:creationId xmlns:a16="http://schemas.microsoft.com/office/drawing/2014/main" id="{DB590FE1-E43A-4F88-B8FC-872B4E527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9435" y="2651312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">
              <a:extLst>
                <a:ext uri="{FF2B5EF4-FFF2-40B4-BE49-F238E27FC236}">
                  <a16:creationId xmlns:a16="http://schemas.microsoft.com/office/drawing/2014/main" id="{A9FADE8A-C5E4-4CB2-B968-775726B3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4470" y="3320303"/>
              <a:ext cx="914400" cy="914400"/>
            </a:xfrm>
            <a:prstGeom prst="rect">
              <a:avLst/>
            </a:prstGeom>
          </p:spPr>
        </p:pic>
        <p:pic>
          <p:nvPicPr>
            <p:cNvPr id="10" name="グラフィックス 9" descr="ブラウザー ウィンドウ">
              <a:extLst>
                <a:ext uri="{FF2B5EF4-FFF2-40B4-BE49-F238E27FC236}">
                  <a16:creationId xmlns:a16="http://schemas.microsoft.com/office/drawing/2014/main" id="{F938ABE6-E6D8-48BB-B38A-B3EC3AEAD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22894" y="4102775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ブラウザー ウィンドウ">
              <a:extLst>
                <a:ext uri="{FF2B5EF4-FFF2-40B4-BE49-F238E27FC236}">
                  <a16:creationId xmlns:a16="http://schemas.microsoft.com/office/drawing/2014/main" id="{5816FC40-1677-4C24-884A-B0BEA51C6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2551" y="526772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D0B0801-BDC4-40AD-AC73-2D006F9C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8825" y="3429000"/>
              <a:ext cx="860610" cy="75023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6012969-4C4D-4226-8062-5D92195CFF4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1613647" y="3924864"/>
              <a:ext cx="2259107" cy="429742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ADE6A6C-EB29-46E5-AA69-88DCCA650E87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65" y="4520231"/>
              <a:ext cx="4374776" cy="4409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DEFDDFD-C927-4567-84CC-A9601A8BB577}"/>
                </a:ext>
              </a:extLst>
            </p:cNvPr>
            <p:cNvCxnSpPr>
              <a:cxnSpLocks/>
            </p:cNvCxnSpPr>
            <p:nvPr/>
          </p:nvCxnSpPr>
          <p:spPr>
            <a:xfrm>
              <a:off x="1568825" y="4695599"/>
              <a:ext cx="4034116" cy="81960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20CF4A6-8433-410F-AAAE-8FB72153AB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792" y="4889595"/>
              <a:ext cx="1053351" cy="91552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73992AF-6FA2-4F42-9F53-38DC74BD73E1}"/>
                </a:ext>
              </a:extLst>
            </p:cNvPr>
            <p:cNvSpPr txBox="1"/>
            <p:nvPr/>
          </p:nvSpPr>
          <p:spPr>
            <a:xfrm>
              <a:off x="3554505" y="3126671"/>
              <a:ext cx="337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クライアント</a:t>
              </a:r>
              <a:r>
                <a:rPr kumimoji="1" lang="en-US" altLang="ja-JP" dirty="0">
                  <a:latin typeface="+mn-ea"/>
                </a:rPr>
                <a:t>2</a:t>
              </a:r>
              <a:r>
                <a:rPr kumimoji="1" lang="ja-JP" altLang="en-US" dirty="0">
                  <a:latin typeface="+mn-ea"/>
                </a:rPr>
                <a:t> ：</a:t>
              </a:r>
              <a:r>
                <a:rPr kumimoji="1" lang="en-US" altLang="ja-JP" dirty="0">
                  <a:latin typeface="+mn-ea"/>
                </a:rPr>
                <a:t>GUEST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highlight>
                    <a:srgbClr val="00FFFF"/>
                  </a:highlight>
                  <a:latin typeface="+mn-ea"/>
                </a:rPr>
                <a:t>164</a:t>
              </a:r>
              <a:endParaRPr kumimoji="1" lang="ja-JP" altLang="en-US" dirty="0"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3276687-40A3-48A3-A8AB-9F8B52B2FEE9}"/>
                </a:ext>
              </a:extLst>
            </p:cNvPr>
            <p:cNvSpPr txBox="1"/>
            <p:nvPr/>
          </p:nvSpPr>
          <p:spPr>
            <a:xfrm>
              <a:off x="1017494" y="2414931"/>
              <a:ext cx="323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クライアント</a:t>
              </a:r>
              <a:r>
                <a:rPr kumimoji="1" lang="en-US" altLang="ja-JP" dirty="0">
                  <a:latin typeface="+mn-ea"/>
                </a:rPr>
                <a:t>1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latin typeface="+mn-ea"/>
                </a:rPr>
                <a:t>HOST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highlight>
                    <a:srgbClr val="00FFFF"/>
                  </a:highlight>
                  <a:latin typeface="+mn-ea"/>
                </a:rPr>
                <a:t>164</a:t>
              </a:r>
              <a:endParaRPr kumimoji="1" lang="ja-JP" altLang="en-US" dirty="0"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B252F2B-3842-4B08-993C-42CC1A20EFF0}"/>
                </a:ext>
              </a:extLst>
            </p:cNvPr>
            <p:cNvSpPr txBox="1"/>
            <p:nvPr/>
          </p:nvSpPr>
          <p:spPr>
            <a:xfrm>
              <a:off x="4961961" y="3897406"/>
              <a:ext cx="348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クライアント</a:t>
              </a:r>
              <a:r>
                <a:rPr kumimoji="1" lang="en-US" altLang="ja-JP" dirty="0">
                  <a:latin typeface="+mn-ea"/>
                </a:rPr>
                <a:t>3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latin typeface="+mn-ea"/>
                </a:rPr>
                <a:t>AI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latin typeface="+mn-ea"/>
                </a:rPr>
                <a:t>175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A434163-9FE8-4D74-BF4A-9160B1DC7EBB}"/>
                </a:ext>
              </a:extLst>
            </p:cNvPr>
            <p:cNvSpPr txBox="1"/>
            <p:nvPr/>
          </p:nvSpPr>
          <p:spPr>
            <a:xfrm>
              <a:off x="1992402" y="5724920"/>
              <a:ext cx="33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クライアント</a:t>
              </a:r>
              <a:r>
                <a:rPr kumimoji="1" lang="en-US" altLang="ja-JP" dirty="0">
                  <a:latin typeface="+mn-ea"/>
                </a:rPr>
                <a:t>5</a:t>
              </a:r>
              <a:r>
                <a:rPr kumimoji="1" lang="ja-JP" altLang="en-US" dirty="0">
                  <a:latin typeface="+mn-ea"/>
                </a:rPr>
                <a:t> ：</a:t>
              </a:r>
              <a:r>
                <a:rPr kumimoji="1" lang="en-US" altLang="ja-JP" dirty="0">
                  <a:latin typeface="+mn-ea"/>
                </a:rPr>
                <a:t>GUEST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highlight>
                    <a:srgbClr val="FFFF00"/>
                  </a:highlight>
                  <a:latin typeface="+mn-ea"/>
                </a:rPr>
                <a:t>199</a:t>
              </a:r>
              <a:endParaRPr kumimoji="1" lang="ja-JP" altLang="en-US" dirty="0"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5D9E16D-5F9D-458C-AB47-5ED5B8DDC56D}"/>
                </a:ext>
              </a:extLst>
            </p:cNvPr>
            <p:cNvSpPr txBox="1"/>
            <p:nvPr/>
          </p:nvSpPr>
          <p:spPr>
            <a:xfrm>
              <a:off x="4818525" y="5067208"/>
              <a:ext cx="33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クライアント</a:t>
              </a:r>
              <a:r>
                <a:rPr kumimoji="1" lang="en-US" altLang="ja-JP" dirty="0">
                  <a:latin typeface="+mn-ea"/>
                </a:rPr>
                <a:t>4</a:t>
              </a:r>
              <a:r>
                <a:rPr kumimoji="1" lang="ja-JP" altLang="en-US" dirty="0">
                  <a:latin typeface="+mn-ea"/>
                </a:rPr>
                <a:t> ：</a:t>
              </a:r>
              <a:r>
                <a:rPr kumimoji="1" lang="en-US" altLang="ja-JP" dirty="0">
                  <a:latin typeface="+mn-ea"/>
                </a:rPr>
                <a:t>HOST</a:t>
              </a:r>
              <a:r>
                <a:rPr kumimoji="1" lang="ja-JP" altLang="en-US" dirty="0">
                  <a:latin typeface="+mn-ea"/>
                </a:rPr>
                <a:t>：</a:t>
              </a:r>
              <a:r>
                <a:rPr kumimoji="1" lang="en-US" altLang="ja-JP" dirty="0">
                  <a:highlight>
                    <a:srgbClr val="FFFF00"/>
                  </a:highlight>
                  <a:latin typeface="+mn-ea"/>
                </a:rPr>
                <a:t>199</a:t>
              </a:r>
              <a:endParaRPr kumimoji="1" lang="ja-JP" altLang="en-US" dirty="0">
                <a:highlight>
                  <a:srgbClr val="FFFF00"/>
                </a:highlight>
                <a:latin typeface="+mn-ea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9713E93-2AA2-49EB-AB96-20E011CC41E9}"/>
                </a:ext>
              </a:extLst>
            </p:cNvPr>
            <p:cNvSpPr txBox="1"/>
            <p:nvPr/>
          </p:nvSpPr>
          <p:spPr>
            <a:xfrm>
              <a:off x="425823" y="4882542"/>
              <a:ext cx="118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サーバ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EDF7CB-1A35-480F-8332-BC737F910F86}"/>
              </a:ext>
            </a:extLst>
          </p:cNvPr>
          <p:cNvSpPr txBox="1"/>
          <p:nvPr/>
        </p:nvSpPr>
        <p:spPr>
          <a:xfrm>
            <a:off x="1199763" y="6158753"/>
            <a:ext cx="780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+mn-ea"/>
              </a:rPr>
              <a:t>複数のルームで同時に試合を行える！！</a:t>
            </a:r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8BA95D9E-E436-4F1C-83CF-A1121888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1872E37D-4245-4F06-B26A-15FC4A6FF127}"/>
              </a:ext>
            </a:extLst>
          </p:cNvPr>
          <p:cNvSpPr/>
          <p:nvPr/>
        </p:nvSpPr>
        <p:spPr>
          <a:xfrm rot="4349591">
            <a:off x="3995143" y="3413900"/>
            <a:ext cx="141777" cy="1535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7BBE86B-4B52-4424-855E-336A3E8C55BC}"/>
              </a:ext>
            </a:extLst>
          </p:cNvPr>
          <p:cNvSpPr/>
          <p:nvPr/>
        </p:nvSpPr>
        <p:spPr>
          <a:xfrm rot="17145943">
            <a:off x="5009114" y="3432227"/>
            <a:ext cx="133655" cy="152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5C90EF7D-15CD-4F03-BBE5-36A57DF5A027}"/>
              </a:ext>
            </a:extLst>
          </p:cNvPr>
          <p:cNvSpPr/>
          <p:nvPr/>
        </p:nvSpPr>
        <p:spPr>
          <a:xfrm>
            <a:off x="4324347" y="2154643"/>
            <a:ext cx="495301" cy="137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715539-C40B-458B-A720-62B8AF9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lang="ja-JP" altLang="en-US" dirty="0"/>
              <a:t>の対戦の仕方</a:t>
            </a:r>
            <a:endParaRPr kumimoji="1"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A1C3BB9-2F5E-41E4-B608-6889E924F881}"/>
              </a:ext>
            </a:extLst>
          </p:cNvPr>
          <p:cNvSpPr/>
          <p:nvPr/>
        </p:nvSpPr>
        <p:spPr>
          <a:xfrm>
            <a:off x="3321423" y="1690689"/>
            <a:ext cx="2501153" cy="5109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１．サーバに接続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6A4F4C2-1972-4AC9-AC27-E3CA04D64ABE}"/>
              </a:ext>
            </a:extLst>
          </p:cNvPr>
          <p:cNvSpPr/>
          <p:nvPr/>
        </p:nvSpPr>
        <p:spPr>
          <a:xfrm>
            <a:off x="3321423" y="2557603"/>
            <a:ext cx="2501153" cy="5109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２．ユーザー名を登録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9E26361-F88F-478A-B938-717AE28AD2F4}"/>
              </a:ext>
            </a:extLst>
          </p:cNvPr>
          <p:cNvSpPr/>
          <p:nvPr/>
        </p:nvSpPr>
        <p:spPr>
          <a:xfrm>
            <a:off x="3184709" y="3533916"/>
            <a:ext cx="2774578" cy="5109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３．ゲームタイプを選択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B2FE9892-1897-4A46-8F8F-3C71E7A0CF33}"/>
              </a:ext>
            </a:extLst>
          </p:cNvPr>
          <p:cNvSpPr/>
          <p:nvPr/>
        </p:nvSpPr>
        <p:spPr>
          <a:xfrm>
            <a:off x="1418662" y="4500283"/>
            <a:ext cx="2774578" cy="510988"/>
          </a:xfrm>
          <a:prstGeom prst="flowChartProcess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４．対戦相手待ち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65117952-10D1-4B2F-BE88-08411F64D691}"/>
              </a:ext>
            </a:extLst>
          </p:cNvPr>
          <p:cNvSpPr/>
          <p:nvPr/>
        </p:nvSpPr>
        <p:spPr>
          <a:xfrm>
            <a:off x="4950760" y="4500283"/>
            <a:ext cx="2774578" cy="510988"/>
          </a:xfrm>
          <a:prstGeom prst="flowChartProcess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４．ルーム番号を入力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78C85F2E-AD00-4A43-876E-5670DF38DECB}"/>
              </a:ext>
            </a:extLst>
          </p:cNvPr>
          <p:cNvSpPr/>
          <p:nvPr/>
        </p:nvSpPr>
        <p:spPr>
          <a:xfrm>
            <a:off x="1418662" y="5844989"/>
            <a:ext cx="2774578" cy="510988"/>
          </a:xfrm>
          <a:prstGeom prst="flowChartProcess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５．ゲームスタート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E580C535-CE6D-4BC6-A712-0E62D7F531FC}"/>
              </a:ext>
            </a:extLst>
          </p:cNvPr>
          <p:cNvSpPr/>
          <p:nvPr/>
        </p:nvSpPr>
        <p:spPr>
          <a:xfrm>
            <a:off x="4950760" y="5844989"/>
            <a:ext cx="2774578" cy="510988"/>
          </a:xfrm>
          <a:prstGeom prst="flowChartProcess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５．ゲームスタート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281562-B4B5-4490-99A1-C8E461D686A3}"/>
              </a:ext>
            </a:extLst>
          </p:cNvPr>
          <p:cNvSpPr txBox="1"/>
          <p:nvPr/>
        </p:nvSpPr>
        <p:spPr>
          <a:xfrm>
            <a:off x="1935792" y="4051601"/>
            <a:ext cx="150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HOST</a:t>
            </a:r>
            <a:r>
              <a:rPr kumimoji="1" lang="ja-JP" altLang="en-US" dirty="0"/>
              <a:t> </a:t>
            </a:r>
            <a:r>
              <a:rPr kumimoji="1" lang="en-US" altLang="ja-JP" dirty="0"/>
              <a:t>or  AI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1FE3CB-714A-4471-93CA-3E5C61DCAED6}"/>
              </a:ext>
            </a:extLst>
          </p:cNvPr>
          <p:cNvSpPr txBox="1"/>
          <p:nvPr/>
        </p:nvSpPr>
        <p:spPr>
          <a:xfrm>
            <a:off x="5647759" y="4070644"/>
            <a:ext cx="11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GUEST</a:t>
            </a:r>
            <a:endParaRPr kumimoji="1" lang="ja-JP" altLang="en-US" dirty="0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586FD62-FD7F-4FC1-BD73-0E8DA61C3121}"/>
              </a:ext>
            </a:extLst>
          </p:cNvPr>
          <p:cNvSpPr/>
          <p:nvPr/>
        </p:nvSpPr>
        <p:spPr>
          <a:xfrm>
            <a:off x="6090398" y="5011271"/>
            <a:ext cx="495301" cy="833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374E7674-5870-4865-B59F-7873A66F75D7}"/>
              </a:ext>
            </a:extLst>
          </p:cNvPr>
          <p:cNvSpPr/>
          <p:nvPr/>
        </p:nvSpPr>
        <p:spPr>
          <a:xfrm>
            <a:off x="2689408" y="5011272"/>
            <a:ext cx="495301" cy="833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F12C69-CB89-423B-9A6D-E026AFEE780F}"/>
              </a:ext>
            </a:extLst>
          </p:cNvPr>
          <p:cNvSpPr txBox="1"/>
          <p:nvPr/>
        </p:nvSpPr>
        <p:spPr>
          <a:xfrm>
            <a:off x="3253063" y="5192477"/>
            <a:ext cx="263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対戦相手が確立したら</a:t>
            </a: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8826C139-E09F-4374-9452-8EAEA9E2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3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D2B-7EF8-48E9-BF41-92B6559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の対戦の仕方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8CAF8-95A7-4C85-AF4C-8CB3897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3A3FFD-380B-4E1C-9DF0-3A804B881296}"/>
              </a:ext>
            </a:extLst>
          </p:cNvPr>
          <p:cNvSpPr txBox="1"/>
          <p:nvPr/>
        </p:nvSpPr>
        <p:spPr>
          <a:xfrm>
            <a:off x="963706" y="1767007"/>
            <a:ext cx="721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+mn-ea"/>
              </a:rPr>
              <a:t>Numer0n</a:t>
            </a:r>
            <a:r>
              <a:rPr kumimoji="1" lang="ja-JP" altLang="en-US" sz="2800" dirty="0">
                <a:latin typeface="+mn-ea"/>
              </a:rPr>
              <a:t>はターン制のゲーム</a:t>
            </a:r>
            <a:endParaRPr kumimoji="1" lang="en-US" altLang="ja-JP" sz="2800" dirty="0">
              <a:latin typeface="+mn-ea"/>
            </a:endParaRPr>
          </a:p>
          <a:p>
            <a:pPr algn="ctr"/>
            <a:r>
              <a:rPr kumimoji="1" lang="ja-JP" altLang="en-US" sz="2800" dirty="0">
                <a:latin typeface="+mn-ea"/>
              </a:rPr>
              <a:t>交互に相手の値を推測し、送信する</a:t>
            </a:r>
            <a:endParaRPr kumimoji="1" lang="en-US" altLang="ja-JP" sz="2800" dirty="0">
              <a:latin typeface="+mn-ea"/>
            </a:endParaRPr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＊ターンでない方の入力は受け付けない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31EB5-BE87-4B48-8575-C9569988893D}"/>
              </a:ext>
            </a:extLst>
          </p:cNvPr>
          <p:cNvSpPr txBox="1"/>
          <p:nvPr/>
        </p:nvSpPr>
        <p:spPr>
          <a:xfrm>
            <a:off x="963707" y="4132729"/>
            <a:ext cx="7741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+mn-ea"/>
              </a:rPr>
              <a:t>ターン制</a:t>
            </a:r>
            <a:endParaRPr kumimoji="1" lang="en-US" altLang="ja-JP" sz="2800" u="sng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チャネルに</a:t>
            </a:r>
            <a:r>
              <a:rPr kumimoji="1" lang="en-US" altLang="ja-JP" sz="2800" dirty="0">
                <a:latin typeface="+mn-ea"/>
              </a:rPr>
              <a:t>TURN</a:t>
            </a:r>
            <a:r>
              <a:rPr kumimoji="1" lang="ja-JP" altLang="en-US" sz="2800" dirty="0">
                <a:latin typeface="+mn-ea"/>
              </a:rPr>
              <a:t>というフラグを用意し、</a:t>
            </a:r>
            <a:endParaRPr kumimoji="1" lang="en-US" altLang="ja-JP" sz="2800" dirty="0">
              <a:latin typeface="+mn-ea"/>
            </a:endParaRPr>
          </a:p>
          <a:p>
            <a:r>
              <a:rPr kumimoji="1" lang="ja-JP" altLang="en-US" sz="2800" dirty="0">
                <a:latin typeface="+mn-ea"/>
              </a:rPr>
              <a:t>自分のターンが終わったら相手の</a:t>
            </a:r>
            <a:r>
              <a:rPr kumimoji="1" lang="en-US" altLang="ja-JP" sz="2800" dirty="0">
                <a:latin typeface="+mn-ea"/>
              </a:rPr>
              <a:t>TURN</a:t>
            </a:r>
            <a:r>
              <a:rPr kumimoji="1" lang="ja-JP" altLang="en-US" sz="2800" dirty="0">
                <a:latin typeface="+mn-ea"/>
              </a:rPr>
              <a:t>を</a:t>
            </a:r>
            <a:r>
              <a:rPr kumimoji="1" lang="en-US" altLang="ja-JP" sz="2800" dirty="0">
                <a:latin typeface="+mn-ea"/>
              </a:rPr>
              <a:t>true</a:t>
            </a:r>
            <a:r>
              <a:rPr kumimoji="1" lang="ja-JP" altLang="en-US" sz="2800" dirty="0">
                <a:latin typeface="+mn-ea"/>
              </a:rPr>
              <a:t>、自分の</a:t>
            </a:r>
            <a:r>
              <a:rPr kumimoji="1" lang="en-US" altLang="ja-JP" sz="2800" dirty="0">
                <a:latin typeface="+mn-ea"/>
              </a:rPr>
              <a:t>TURN</a:t>
            </a:r>
            <a:r>
              <a:rPr kumimoji="1" lang="ja-JP" altLang="en-US" sz="2800" dirty="0">
                <a:latin typeface="+mn-ea"/>
              </a:rPr>
              <a:t>を</a:t>
            </a:r>
            <a:r>
              <a:rPr kumimoji="1" lang="en-US" altLang="ja-JP" sz="2800" dirty="0">
                <a:latin typeface="+mn-ea"/>
              </a:rPr>
              <a:t>false</a:t>
            </a:r>
            <a:r>
              <a:rPr kumimoji="1" lang="ja-JP" altLang="en-US" sz="2800" dirty="0">
                <a:latin typeface="+mn-ea"/>
              </a:rPr>
              <a:t>にする</a:t>
            </a:r>
            <a:endParaRPr kumimoji="1"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23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5DC31-C8BD-4ADD-A443-5974D8F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コンピュータ</a:t>
            </a:r>
            <a:r>
              <a:rPr kumimoji="1" lang="ja-JP" altLang="en-US" dirty="0"/>
              <a:t>のアルゴリズム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7B89A-147C-4C83-BFFA-E90F61D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06EB-3BA4-4CE5-AFEB-A85103B45A2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4BE0FE-10B7-4655-A809-835856EB26A9}"/>
              </a:ext>
            </a:extLst>
          </p:cNvPr>
          <p:cNvSpPr txBox="1"/>
          <p:nvPr/>
        </p:nvSpPr>
        <p:spPr>
          <a:xfrm>
            <a:off x="1053352" y="1638534"/>
            <a:ext cx="7037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コールした数値に対する</a:t>
            </a:r>
            <a:r>
              <a:rPr kumimoji="1" lang="en-US" altLang="ja-JP" sz="2800" dirty="0">
                <a:latin typeface="+mn-ea"/>
              </a:rPr>
              <a:t>EAT</a:t>
            </a:r>
            <a:r>
              <a:rPr kumimoji="1" lang="ja-JP" altLang="en-US" sz="2800" dirty="0">
                <a:latin typeface="+mn-ea"/>
              </a:rPr>
              <a:t>、</a:t>
            </a:r>
            <a:r>
              <a:rPr kumimoji="1" lang="en-US" altLang="ja-JP" sz="2800" dirty="0">
                <a:latin typeface="+mn-ea"/>
              </a:rPr>
              <a:t>BITE</a:t>
            </a:r>
            <a:r>
              <a:rPr kumimoji="1" lang="ja-JP" altLang="en-US" sz="2800" dirty="0">
                <a:latin typeface="+mn-ea"/>
              </a:rPr>
              <a:t>情報から正解候補を絞ることができる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A5726A-DCB5-4B22-8BF7-2A25D20A469D}"/>
              </a:ext>
            </a:extLst>
          </p:cNvPr>
          <p:cNvSpPr txBox="1"/>
          <p:nvPr/>
        </p:nvSpPr>
        <p:spPr>
          <a:xfrm>
            <a:off x="773677" y="2818058"/>
            <a:ext cx="75966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+mn-ea"/>
              </a:rPr>
              <a:t>例</a:t>
            </a:r>
            <a:endParaRPr kumimoji="1" lang="en-US" altLang="ja-JP" sz="2400" b="1" u="sng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「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123</a:t>
            </a:r>
            <a:r>
              <a:rPr kumimoji="1" lang="ja-JP" altLang="en-US" sz="2400" dirty="0">
                <a:latin typeface="+mn-ea"/>
              </a:rPr>
              <a:t>」とコールし、</a:t>
            </a:r>
            <a:r>
              <a:rPr kumimoji="1" lang="en-US" altLang="ja-JP" sz="2400" dirty="0">
                <a:latin typeface="+mn-ea"/>
              </a:rPr>
              <a:t>1EAT-0BITE</a:t>
            </a:r>
            <a:r>
              <a:rPr kumimoji="1" lang="ja-JP" altLang="en-US" sz="2400" dirty="0">
                <a:latin typeface="+mn-ea"/>
              </a:rPr>
              <a:t>　だと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正解候補として、「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1</a:t>
            </a:r>
            <a:r>
              <a:rPr kumimoji="1" lang="ja-JP" altLang="en-US" sz="2400" dirty="0">
                <a:latin typeface="+mn-ea"/>
              </a:rPr>
              <a:t>□□」、「□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2</a:t>
            </a:r>
            <a:r>
              <a:rPr kumimoji="1" lang="ja-JP" altLang="en-US" sz="2400" dirty="0">
                <a:latin typeface="+mn-ea"/>
              </a:rPr>
              <a:t>□」、「□□</a:t>
            </a:r>
            <a:r>
              <a:rPr kumimoji="1" lang="en-US" altLang="ja-JP" sz="2400" dirty="0">
                <a:highlight>
                  <a:srgbClr val="FFFF00"/>
                </a:highlight>
                <a:latin typeface="+mn-ea"/>
              </a:rPr>
              <a:t>3</a:t>
            </a:r>
            <a:r>
              <a:rPr kumimoji="1" lang="ja-JP" altLang="en-US" sz="2400" dirty="0">
                <a:latin typeface="+mn-ea"/>
              </a:rPr>
              <a:t>」　が考えられる</a:t>
            </a:r>
            <a:endParaRPr kumimoji="1"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874AB5-A6BC-46A3-AF30-E83B4A69F2F7}"/>
              </a:ext>
            </a:extLst>
          </p:cNvPr>
          <p:cNvSpPr txBox="1"/>
          <p:nvPr/>
        </p:nvSpPr>
        <p:spPr>
          <a:xfrm>
            <a:off x="672912" y="4526858"/>
            <a:ext cx="7798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それぞれの候補に対し、次その数をコールした場合の期待正解候補数を計算し、その値が最も小さいものを選択する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84048-DD48-40D4-945A-634853F0E9AD}"/>
              </a:ext>
            </a:extLst>
          </p:cNvPr>
          <p:cNvSpPr txBox="1"/>
          <p:nvPr/>
        </p:nvSpPr>
        <p:spPr>
          <a:xfrm>
            <a:off x="628650" y="5972839"/>
            <a:ext cx="754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+mn-ea"/>
              </a:rPr>
              <a:t>正解候補数に関して深さ</a:t>
            </a:r>
            <a:r>
              <a:rPr kumimoji="1" lang="en-US" altLang="ja-JP" sz="2800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ja-JP" altLang="en-US" sz="2800" dirty="0">
                <a:solidFill>
                  <a:srgbClr val="FF0000"/>
                </a:solidFill>
                <a:latin typeface="+mn-ea"/>
              </a:rPr>
              <a:t>の探索をしている！</a:t>
            </a:r>
          </a:p>
        </p:txBody>
      </p:sp>
    </p:spTree>
    <p:extLst>
      <p:ext uri="{BB962C8B-B14F-4D97-AF65-F5344CB8AC3E}">
        <p14:creationId xmlns:p14="http://schemas.microsoft.com/office/powerpoint/2010/main" val="24609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637</Words>
  <Application>Microsoft Office PowerPoint</Application>
  <PresentationFormat>画面に合わせる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テーマ</vt:lpstr>
      <vt:lpstr>JAVAでつくる ターン制ゲーム</vt:lpstr>
      <vt:lpstr>目次</vt:lpstr>
      <vt:lpstr>Numer0nとは</vt:lpstr>
      <vt:lpstr>Numer0nとは</vt:lpstr>
      <vt:lpstr>システムの概要</vt:lpstr>
      <vt:lpstr>通信システムについて</vt:lpstr>
      <vt:lpstr>1対1の対戦の仕方</vt:lpstr>
      <vt:lpstr>1対1の対戦の仕方</vt:lpstr>
      <vt:lpstr>コンピュータのアルゴリズム</vt:lpstr>
      <vt:lpstr>デモをしてみます！！</vt:lpstr>
      <vt:lpstr>まとめ</vt:lpstr>
      <vt:lpstr>アルゴリズム補足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宗汰 松澤</dc:creator>
  <cp:lastModifiedBy>宗汰 松澤</cp:lastModifiedBy>
  <cp:revision>22</cp:revision>
  <dcterms:created xsi:type="dcterms:W3CDTF">2020-01-18T16:20:43Z</dcterms:created>
  <dcterms:modified xsi:type="dcterms:W3CDTF">2020-01-22T08:02:46Z</dcterms:modified>
</cp:coreProperties>
</file>