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75" r:id="rId5"/>
    <p:sldId id="268" r:id="rId6"/>
    <p:sldId id="269" r:id="rId7"/>
    <p:sldId id="272" r:id="rId8"/>
    <p:sldId id="276" r:id="rId9"/>
    <p:sldId id="273" r:id="rId10"/>
    <p:sldId id="274" r:id="rId11"/>
    <p:sldId id="271" r:id="rId12"/>
    <p:sldId id="278" r:id="rId13"/>
    <p:sldId id="280" r:id="rId14"/>
    <p:sldId id="281" r:id="rId15"/>
    <p:sldId id="28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24F92-A69B-8F5B-D637-725C5C62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C65953-D0D8-81AD-281D-883D8B64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4C8DC-D581-8D3C-F699-55EE86A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9999C-C9DE-7015-4A52-FB8E313C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B7C1E-A311-1710-FC33-30E722B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9D6C4-4506-564E-429A-8A372860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F477CD-473E-D060-0F85-C6DB207B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183C1-6CE0-7DBD-9C1B-11B924E8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298F5-4AC1-6D3B-1390-21E5D11A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4FB63-EAEA-6798-D800-434641E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3713C0-2FCD-CDD5-7816-B47F6266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C78F5-A734-E85D-7996-0923F6C3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E9C84-BB9F-F66C-697D-06C87BA6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32FBD-1E8E-49EC-DDBE-EE473780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39489-13D1-039B-CA1A-C9BEF79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8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9C69F-C454-33DA-0390-78305A6C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9777B-32E0-763B-3532-6A7D72CE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F9C76-8CFE-B3FF-DA31-0A5EC48D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C8140-F44F-7DF9-ECCB-8B00E69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5A656-6923-455B-5EFE-1E06D44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6FB43-DEED-1C21-728F-62858B96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8A24A-CA82-777E-512F-080925ED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D7108-A1E2-D16E-8B0D-4ED0E9B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DA39F-862C-572E-4512-822426D8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A515D-7524-5E23-5889-3CB317EB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016DF-A84C-087B-940F-467757FC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0FDF6-07BA-EBAC-BC67-FB0945C5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42943D-D42F-DF48-4F8F-E6E9448A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E9B9C-9FC2-DC54-FBEE-AD91CB7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CADE4-10EA-754B-A318-10198A4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C129DE-F9C9-A409-6673-1EADC24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E2E61-EC53-E34B-A18E-90E9B8AA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2B013-BEFB-DCFE-B059-CC0E6FA6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1F974-3941-11DA-26BC-2D1F13B8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EA83D8-8FE9-A73E-F42D-A0B3AF08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B4494F-E728-DA60-490E-96B63CD7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7E684-10B6-EE01-2127-B5F9912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E9B832-F8C7-0A15-1F87-BE83AE36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594E3B-696D-58D3-3BCB-2FD3AB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25D20-80CE-AC0C-F853-38D23683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B0E48-BAFF-8691-6EF8-32B1335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35833-933E-4C48-A1E3-4031A3FC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DEB099-B782-8FD3-C5C9-F3053D16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C29F67-6338-00C6-8D0F-81EF07D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86DED6-FE01-FF78-360F-F8B036B3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0D1E2-7023-FA8B-0856-C8D715A6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8F6B0-32B0-832A-E0CE-30FA0DDF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8DB0A-CB63-ACD3-E507-5EECDB78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22587D-35F9-2C63-9791-41874CD7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1F954-714D-6E9B-E4D2-C9B6E8CA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7F44E-C293-FE34-6FA5-5163EDA9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1DB04-59CE-0F26-A9DE-D08C8F9F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3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20636-E4F7-F02F-59C2-DC0FE158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91E6FB-7B33-4469-63C0-4E1F2065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E9B846-A9DC-1B4C-3017-E1A4581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1BAF3-E9EB-4975-2E61-2B541EC7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E3CBB-444B-D8FF-8070-31DE20C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C098C-1B73-6292-234D-1303B29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54ED0E-308E-ACE5-58B8-336450EC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4E0EA-283D-09AF-2456-D4A03973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9CE25-7D30-643D-2BA3-4DE55603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B430-38FB-42FA-9FCC-691830975B80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7899E-2DC8-7C09-B7A5-B585C3A2F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31EF8-2E58-5596-5FA8-7E2E87FD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834AF-E2A6-C999-FCBC-8AAF4737E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Image Processing</a:t>
            </a:r>
            <a:br>
              <a:rPr kumimoji="1" lang="en-US" altLang="ja-JP" dirty="0"/>
            </a:br>
            <a:r>
              <a:rPr kumimoji="1" lang="en-US" altLang="ja-JP" sz="4000" dirty="0"/>
              <a:t>Playing cards recognition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D434F-FF7D-E506-9064-84B4E15C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55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47D81-A480-A99A-1D01-1AA9EDE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341250-BBDB-F10E-54BB-19BEC52C2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81" y="2152760"/>
            <a:ext cx="228194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4DF593-ED10-CD3D-178A-FC5B3E2D0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99" y="2152760"/>
            <a:ext cx="2226757" cy="3200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86FE3FD-2632-B9E4-494A-D72030CDA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760"/>
            <a:ext cx="2211355" cy="320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029331-0393-C90C-832D-DFE2F0EB0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1" y="2152760"/>
            <a:ext cx="21616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4140B-AD25-BB2F-4D6A-3D8CC63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 polygonal approximation?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664B1-5361-DA08-35C9-C302E548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988" cy="4351338"/>
          </a:xfrm>
        </p:spPr>
        <p:txBody>
          <a:bodyPr/>
          <a:lstStyle/>
          <a:p>
            <a:r>
              <a:rPr kumimoji="1" lang="en-US" altLang="ja-JP" dirty="0"/>
              <a:t> A contour polygon is a rough contour that approximates the shape of an object or region in an image. It is obtained by fitting a polygon to a set of contour points that define the boundary of the object or region.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C3AB35-F9FC-D6A5-FA26-CE43741A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27" y="2094567"/>
            <a:ext cx="6029138" cy="30145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FDCB5D-469E-2025-8E20-1AA15020B739}"/>
              </a:ext>
            </a:extLst>
          </p:cNvPr>
          <p:cNvSpPr txBox="1"/>
          <p:nvPr/>
        </p:nvSpPr>
        <p:spPr>
          <a:xfrm>
            <a:off x="1900518" y="5942568"/>
            <a:ext cx="1057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https://www.researchgate.net/figure/Example-of-polygonal-approximation_fig1_27706786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5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D93E5-8DA9-073E-695E-CCA49C3B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Polygonal approximation with </a:t>
            </a:r>
            <a:r>
              <a:rPr kumimoji="1" lang="en-US" altLang="ja-JP" b="1" dirty="0" err="1"/>
              <a:t>approxPolyDP</a:t>
            </a:r>
            <a:r>
              <a:rPr kumimoji="1" lang="en-US" altLang="ja-JP" dirty="0"/>
              <a:t> function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4817F-0E4F-5D71-38D3-3C3F5290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void cv::</a:t>
            </a:r>
            <a:r>
              <a:rPr kumimoji="1" lang="en-US" altLang="ja-JP" dirty="0" err="1"/>
              <a:t>approxPolyDP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InputArray</a:t>
            </a:r>
            <a:r>
              <a:rPr kumimoji="1" lang="en-US" altLang="ja-JP" dirty="0"/>
              <a:t> curve,</a:t>
            </a:r>
          </a:p>
          <a:p>
            <a:pPr marL="0" indent="0">
              <a:buNone/>
            </a:pPr>
            <a:r>
              <a:rPr kumimoji="1" lang="en-US" altLang="ja-JP" dirty="0"/>
              <a:t>				  </a:t>
            </a:r>
            <a:r>
              <a:rPr kumimoji="1" lang="en-US" altLang="ja-JP" dirty="0" err="1"/>
              <a:t>OutputArray</a:t>
            </a:r>
            <a:r>
              <a:rPr lang="en-US" altLang="ja-JP" dirty="0"/>
              <a:t> </a:t>
            </a:r>
            <a:r>
              <a:rPr kumimoji="1" lang="en-US" altLang="ja-JP" dirty="0" err="1"/>
              <a:t>approxCurve</a:t>
            </a:r>
            <a:r>
              <a:rPr kumimoji="1"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				  d</a:t>
            </a:r>
            <a:r>
              <a:rPr kumimoji="1" lang="en-US" altLang="ja-JP" dirty="0"/>
              <a:t>ouble epsilon,</a:t>
            </a:r>
          </a:p>
          <a:p>
            <a:pPr marL="0" indent="0">
              <a:buNone/>
            </a:pPr>
            <a:r>
              <a:rPr lang="en-US" altLang="ja-JP" dirty="0"/>
              <a:t>				  b</a:t>
            </a:r>
            <a:r>
              <a:rPr kumimoji="1" lang="en-US" altLang="ja-JP" dirty="0"/>
              <a:t>ool closed </a:t>
            </a:r>
          </a:p>
          <a:p>
            <a:pPr marL="0" indent="0">
              <a:buNone/>
            </a:pPr>
            <a:r>
              <a:rPr kumimoji="1" lang="en-US" altLang="ja-JP" dirty="0"/>
              <a:t>				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The crucial thing here is that the smaller epsilon creates more accurate contours. If epsilon is small, it means the segment between points is small.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81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3E88F-973F-5C14-20E5-9586056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First approximation with rough polygon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C57E-E215-FB08-5450-C155F8A8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Epsilon = perimeter of contour * </a:t>
            </a:r>
            <a:r>
              <a:rPr lang="en-US" altLang="ja-JP" b="1" dirty="0"/>
              <a:t>0.02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403581D-7937-5128-831A-74897E03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38990"/>
              </p:ext>
            </p:extLst>
          </p:nvPr>
        </p:nvGraphicFramePr>
        <p:xfrm>
          <a:off x="838200" y="2411784"/>
          <a:ext cx="6472516" cy="3997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022">
                  <a:extLst>
                    <a:ext uri="{9D8B030D-6E8A-4147-A177-3AD203B41FA5}">
                      <a16:colId xmlns:a16="http://schemas.microsoft.com/office/drawing/2014/main" val="476082835"/>
                    </a:ext>
                  </a:extLst>
                </a:gridCol>
                <a:gridCol w="852737">
                  <a:extLst>
                    <a:ext uri="{9D8B030D-6E8A-4147-A177-3AD203B41FA5}">
                      <a16:colId xmlns:a16="http://schemas.microsoft.com/office/drawing/2014/main" val="2166092619"/>
                    </a:ext>
                  </a:extLst>
                </a:gridCol>
                <a:gridCol w="1243576">
                  <a:extLst>
                    <a:ext uri="{9D8B030D-6E8A-4147-A177-3AD203B41FA5}">
                      <a16:colId xmlns:a16="http://schemas.microsoft.com/office/drawing/2014/main" val="4126226418"/>
                    </a:ext>
                  </a:extLst>
                </a:gridCol>
                <a:gridCol w="923799">
                  <a:extLst>
                    <a:ext uri="{9D8B030D-6E8A-4147-A177-3AD203B41FA5}">
                      <a16:colId xmlns:a16="http://schemas.microsoft.com/office/drawing/2014/main" val="1448644818"/>
                    </a:ext>
                  </a:extLst>
                </a:gridCol>
                <a:gridCol w="728382">
                  <a:extLst>
                    <a:ext uri="{9D8B030D-6E8A-4147-A177-3AD203B41FA5}">
                      <a16:colId xmlns:a16="http://schemas.microsoft.com/office/drawing/2014/main" val="2031218548"/>
                    </a:ext>
                  </a:extLst>
                </a:gridCol>
              </a:tblGrid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The number of corners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0139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Epsilon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Heart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Diamond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Spade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Club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78160"/>
                  </a:ext>
                </a:extLst>
              </a:tr>
              <a:tr h="49974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perimeter * 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91076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16310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09552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79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4983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3619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CBA210D-F597-1714-D5C0-D6CC14BB26E0}"/>
              </a:ext>
            </a:extLst>
          </p:cNvPr>
          <p:cNvSpPr/>
          <p:nvPr/>
        </p:nvSpPr>
        <p:spPr>
          <a:xfrm>
            <a:off x="7593106" y="2537478"/>
            <a:ext cx="4096871" cy="3021106"/>
          </a:xfrm>
          <a:prstGeom prst="wedgeRectCallout">
            <a:avLst>
              <a:gd name="adj1" fmla="val -51905"/>
              <a:gd name="adj2" fmla="val 708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We will determine the suit type based on the number of corners.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However</a:t>
            </a:r>
            <a:r>
              <a:rPr lang="en-US" altLang="ja-JP" dirty="0">
                <a:solidFill>
                  <a:schemeClr val="tx1"/>
                </a:solidFill>
              </a:rPr>
              <a:t>, heats and spades have similar number of corners.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Therefore, we need more accurate approximation for those two suits so that we can make distinguish.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2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3E88F-973F-5C14-20E5-9586056A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8240"/>
            <a:ext cx="11353800" cy="1325563"/>
          </a:xfrm>
        </p:spPr>
        <p:txBody>
          <a:bodyPr/>
          <a:lstStyle/>
          <a:p>
            <a:r>
              <a:rPr kumimoji="1" lang="en-US" altLang="ja-JP" dirty="0"/>
              <a:t>Second approximation with smoother polygon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C57E-E215-FB08-5450-C155F8A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2106" cy="4351338"/>
          </a:xfrm>
        </p:spPr>
        <p:txBody>
          <a:bodyPr/>
          <a:lstStyle/>
          <a:p>
            <a:r>
              <a:rPr lang="en-US" altLang="ja-JP" dirty="0"/>
              <a:t>Epsilon = perimeter of contour * </a:t>
            </a:r>
            <a:r>
              <a:rPr lang="en-US" altLang="ja-JP" b="1" dirty="0"/>
              <a:t>0.001 (for Heats and Spades)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F9307E3-FE09-245C-16E1-BA5CBA728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16311"/>
              </p:ext>
            </p:extLst>
          </p:nvPr>
        </p:nvGraphicFramePr>
        <p:xfrm>
          <a:off x="1183341" y="2492186"/>
          <a:ext cx="9663952" cy="4131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553">
                  <a:extLst>
                    <a:ext uri="{9D8B030D-6E8A-4147-A177-3AD203B41FA5}">
                      <a16:colId xmlns:a16="http://schemas.microsoft.com/office/drawing/2014/main" val="2441888667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1006365888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3165351159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144317799"/>
                    </a:ext>
                  </a:extLst>
                </a:gridCol>
                <a:gridCol w="1407458">
                  <a:extLst>
                    <a:ext uri="{9D8B030D-6E8A-4147-A177-3AD203B41FA5}">
                      <a16:colId xmlns:a16="http://schemas.microsoft.com/office/drawing/2014/main" val="26574538"/>
                    </a:ext>
                  </a:extLst>
                </a:gridCol>
              </a:tblGrid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The number of corners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26451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Epsilon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Heart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Diamond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Spade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Club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31575"/>
                  </a:ext>
                </a:extLst>
              </a:tr>
              <a:tr h="5020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perimeter * (0.02 or 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59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67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06543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57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016387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51349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9723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57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466150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63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2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6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1BB00-1BD6-11AE-9298-279F7611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D6E268-BBD3-9850-FBD8-88401852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Blob Detection Using OpenCV (Python, C++)</a:t>
            </a:r>
          </a:p>
          <a:p>
            <a:pPr lvl="1"/>
            <a:r>
              <a:rPr kumimoji="1" lang="en-US" altLang="ja-JP" dirty="0"/>
              <a:t>https://learnopencv.com/blob-detection-using-opencv-python-c/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Structural Analysis and Shape Descriptors</a:t>
            </a:r>
          </a:p>
          <a:p>
            <a:pPr lvl="1"/>
            <a:r>
              <a:rPr kumimoji="1" lang="en-US" altLang="ja-JP" dirty="0"/>
              <a:t>https://docs.adaptive-vision.com/current/studio/filters/StructuralAnalysisandShapeDescriptors/index.html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LEARN OPENCV C++ in 4 HOURS | Including 3x Projects | Computer Vision</a:t>
            </a:r>
          </a:p>
          <a:p>
            <a:pPr lvl="1"/>
            <a:r>
              <a:rPr kumimoji="1" lang="en-US" altLang="ja-JP" dirty="0"/>
              <a:t>https://youtu.be/2FYm3GOonhk</a:t>
            </a:r>
          </a:p>
          <a:p>
            <a:pPr marL="914400" lvl="2" indent="0">
              <a:buNone/>
            </a:pPr>
            <a:r>
              <a:rPr kumimoji="1" lang="en-US" altLang="ja-JP" dirty="0"/>
              <a:t>by Murtaza's Workshop - Robotics and AI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Contour Detection In OpenCV 101</a:t>
            </a:r>
          </a:p>
          <a:p>
            <a:pPr lvl="1"/>
            <a:r>
              <a:rPr kumimoji="1" lang="en-US" altLang="ja-JP" dirty="0"/>
              <a:t>https://youtu.be/JfaZNiEbreE</a:t>
            </a:r>
          </a:p>
          <a:p>
            <a:pPr lvl="1"/>
            <a:r>
              <a:rPr kumimoji="1" lang="en-US" altLang="ja-JP" dirty="0"/>
              <a:t>https://youtu.be/wEZuYRyTcV0</a:t>
            </a:r>
          </a:p>
          <a:p>
            <a:pPr lvl="1"/>
            <a:r>
              <a:rPr kumimoji="1" lang="en-US" altLang="ja-JP" dirty="0"/>
              <a:t>https://youtu.be/g7JegWRtMi8</a:t>
            </a:r>
          </a:p>
          <a:p>
            <a:pPr marL="914400" lvl="2" indent="0">
              <a:buNone/>
            </a:pPr>
            <a:r>
              <a:rPr kumimoji="1" lang="en-US" altLang="ja-JP" dirty="0"/>
              <a:t>by Bleed AI Academy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7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02776-7117-F43A-3E1A-B94FBB3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38251-9D45-BC4C-90B4-CA796EBA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Goal</a:t>
            </a:r>
          </a:p>
          <a:p>
            <a:pPr marL="457200" lvl="1" indent="0">
              <a:buNone/>
            </a:pPr>
            <a:r>
              <a:rPr lang="en-US" altLang="ja-JP" dirty="0"/>
              <a:t>Recognizing the number and suit shown on the playing cards based on their images.</a:t>
            </a:r>
          </a:p>
          <a:p>
            <a:r>
              <a:rPr lang="en-US" altLang="ja-JP" dirty="0"/>
              <a:t>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Number</a:t>
            </a:r>
          </a:p>
          <a:p>
            <a:pPr marL="914400" lvl="2" indent="0">
              <a:buNone/>
            </a:pPr>
            <a:r>
              <a:rPr lang="en-US" altLang="ja-JP" dirty="0"/>
              <a:t>Recognize the number based on the number of suits. </a:t>
            </a:r>
          </a:p>
          <a:p>
            <a:pPr marL="914400" lvl="2" indent="0">
              <a:buNone/>
            </a:pPr>
            <a:r>
              <a:rPr lang="en-US" altLang="ja-JP" dirty="0"/>
              <a:t>We will find the number of suits by </a:t>
            </a:r>
            <a:r>
              <a:rPr lang="en-US" altLang="ja-JP" b="1" dirty="0"/>
              <a:t>Blob analysis</a:t>
            </a:r>
            <a:r>
              <a:rPr lang="en-US" altLang="ja-JP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Suits</a:t>
            </a:r>
          </a:p>
          <a:p>
            <a:pPr marL="914400" lvl="2" indent="0">
              <a:buNone/>
            </a:pPr>
            <a:r>
              <a:rPr lang="en-US" altLang="ja-JP" dirty="0"/>
              <a:t>Recognize the suits by </a:t>
            </a:r>
            <a:r>
              <a:rPr lang="en-US" altLang="ja-JP" b="1" dirty="0"/>
              <a:t>polygonal approximation technic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908AD-F8BA-7AC0-BA5C-639FEC21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Assumptions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D02D8-8AE2-6BCA-4F44-1EB17D9C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Playing cards are traditional ones (no extra design)</a:t>
            </a:r>
          </a:p>
          <a:p>
            <a:r>
              <a:rPr lang="en-US" altLang="ja-JP" dirty="0"/>
              <a:t>C</a:t>
            </a:r>
            <a:r>
              <a:rPr kumimoji="1" lang="en-US" altLang="ja-JP" dirty="0"/>
              <a:t>ards are from 1 (Ace) to 10</a:t>
            </a:r>
          </a:p>
          <a:p>
            <a:r>
              <a:rPr lang="en-US" altLang="ja-JP" dirty="0"/>
              <a:t>The distance between camera and cards is constant</a:t>
            </a:r>
          </a:p>
        </p:txBody>
      </p:sp>
    </p:spTree>
    <p:extLst>
      <p:ext uri="{BB962C8B-B14F-4D97-AF65-F5344CB8AC3E}">
        <p14:creationId xmlns:p14="http://schemas.microsoft.com/office/powerpoint/2010/main" val="299762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5A9D-38C2-8188-CE93-3252A96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Approach for recognizing the number of playing cards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76205E-16D6-2B8E-45A6-B855C9308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1" dirty="0"/>
              <a:t>b</a:t>
            </a:r>
            <a:r>
              <a:rPr kumimoji="1" lang="en-US" altLang="ja-JP" b="1" dirty="0"/>
              <a:t>y Blob analysis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511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1D667-46C7-2E1E-6413-C357EA8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 Blob?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0C27A-CDE6-9B09-8825-13B8C379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 blob refers to a group of connected pixels that share a common property or characteristics, such as color, intensity, texture, or shape.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FB98C2-3657-E01F-C73A-C05C8F41D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5225" r="32404" b="10765"/>
          <a:stretch/>
        </p:blipFill>
        <p:spPr>
          <a:xfrm>
            <a:off x="4403911" y="2682876"/>
            <a:ext cx="4011707" cy="33772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31908-20DF-5BC3-0C83-71F35712EDF5}"/>
              </a:ext>
            </a:extLst>
          </p:cNvPr>
          <p:cNvSpPr txBox="1"/>
          <p:nvPr/>
        </p:nvSpPr>
        <p:spPr>
          <a:xfrm>
            <a:off x="3944470" y="6060142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https://learnopencv.com/blob-detection-using-opencv-python-c/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6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76A71-98FE-E23E-486A-4C588CBA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Some parameters for Blob analysis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C0270A3-2C5C-91E0-6DC5-C5631C99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690688"/>
            <a:ext cx="6096000" cy="4181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D50D0-7617-7A9A-9196-24BB7CD27BFC}"/>
              </a:ext>
            </a:extLst>
          </p:cNvPr>
          <p:cNvSpPr txBox="1"/>
          <p:nvPr/>
        </p:nvSpPr>
        <p:spPr>
          <a:xfrm>
            <a:off x="3944470" y="6060142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https://learnopencv.com/blob-detection-using-opencv-python-c/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15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5CF5-06A3-F848-EC87-27612CFD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Blobs for playing cards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DBBE0EC-1171-AFA1-A1F9-97E7D98C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2" y="2188189"/>
            <a:ext cx="2511425" cy="32004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D7634DC-8376-DFE9-50E4-B10BEAFAE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30" y="2188189"/>
            <a:ext cx="2411260" cy="32004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3C8BB58-545D-0D37-1E13-118217E9B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12" y="2188189"/>
            <a:ext cx="2441543" cy="32004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8D6710-B28D-59D4-C471-F4222D384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77" y="2188189"/>
            <a:ext cx="2437391" cy="32004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635255-52BF-EB6B-BE84-A5D85A9629AF}"/>
              </a:ext>
            </a:extLst>
          </p:cNvPr>
          <p:cNvSpPr txBox="1"/>
          <p:nvPr/>
        </p:nvSpPr>
        <p:spPr>
          <a:xfrm>
            <a:off x="840622" y="1469411"/>
            <a:ext cx="1032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Number of card = t</a:t>
            </a:r>
            <a:r>
              <a:rPr kumimoji="1" lang="en-US" altLang="ja-JP" dirty="0"/>
              <a:t>he number of detected blobs - 2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90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B28FD-37C8-294C-972F-37C43F7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for recognizing the suit of playing cards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99574-F503-C020-8432-35C70DA78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1" dirty="0"/>
              <a:t>by Polygonal approximation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912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14A22-3E27-E661-81B5-EF70FBFF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r>
              <a:rPr lang="en-US" altLang="ja-JP" dirty="0"/>
              <a:t>All c</a:t>
            </a:r>
            <a:r>
              <a:rPr kumimoji="1" lang="en-US" altLang="ja-JP" dirty="0"/>
              <a:t>ontours with tree hierarchy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6C67A7-AF5D-25EE-021B-7442A179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0" y="2712605"/>
            <a:ext cx="2376629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097F42C-85EA-D497-3A5A-BAD57530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37" y="2712605"/>
            <a:ext cx="2170386" cy="3200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F2FB95-6C97-1E89-70F0-0FCCCF25C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95" y="2712605"/>
            <a:ext cx="2234761" cy="320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B6AAD02-516B-15FF-8DD2-F678DC80B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73" y="2712605"/>
            <a:ext cx="2239373" cy="3200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02D6CD-649E-9A59-FD33-7AC71F8C3A7D}"/>
              </a:ext>
            </a:extLst>
          </p:cNvPr>
          <p:cNvSpPr txBox="1"/>
          <p:nvPr/>
        </p:nvSpPr>
        <p:spPr>
          <a:xfrm>
            <a:off x="562535" y="1574087"/>
            <a:ext cx="110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gnore </a:t>
            </a:r>
            <a:r>
              <a:rPr lang="en-US" altLang="ja-JP" dirty="0"/>
              <a:t>contour with index 0 (contour of the most external one) and 1 (contour of playing card itself).</a:t>
            </a:r>
          </a:p>
          <a:p>
            <a:r>
              <a:rPr lang="en-US" altLang="ja-JP" dirty="0"/>
              <a:t>Then identify the contour with largest area, namely suit.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08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611</Words>
  <Application>Microsoft Office PowerPoint</Application>
  <PresentationFormat>ワイド画面</PresentationFormat>
  <Paragraphs>135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Wingdings</vt:lpstr>
      <vt:lpstr>Office テーマ</vt:lpstr>
      <vt:lpstr>Image Processing Playing cards recognition</vt:lpstr>
      <vt:lpstr>Overview</vt:lpstr>
      <vt:lpstr>Assumptions</vt:lpstr>
      <vt:lpstr>Approach for recognizing the number of playing cards</vt:lpstr>
      <vt:lpstr>What is a Blob?</vt:lpstr>
      <vt:lpstr>Some parameters for Blob analysis</vt:lpstr>
      <vt:lpstr>Blobs for playing cards</vt:lpstr>
      <vt:lpstr>Approach for recognizing the suit of playing cards</vt:lpstr>
      <vt:lpstr>All contours with tree hierarchy</vt:lpstr>
      <vt:lpstr>Result</vt:lpstr>
      <vt:lpstr>What is a polygonal approximation?</vt:lpstr>
      <vt:lpstr>Polygonal approximation with approxPolyDP function</vt:lpstr>
      <vt:lpstr>First approximation with rough polygon</vt:lpstr>
      <vt:lpstr>Second approximation with smoother polygon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Playing cards recognition</dc:title>
  <dc:creator>野庭 颯太</dc:creator>
  <cp:lastModifiedBy>野庭 颯太</cp:lastModifiedBy>
  <cp:revision>4</cp:revision>
  <dcterms:created xsi:type="dcterms:W3CDTF">2023-04-30T06:58:13Z</dcterms:created>
  <dcterms:modified xsi:type="dcterms:W3CDTF">2023-05-16T04:29:47Z</dcterms:modified>
</cp:coreProperties>
</file>