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Fjalla One"/>
      <p:regular r:id="rId54"/>
    </p:embeddedFont>
    <p:embeddedFont>
      <p:font typeface="Barlow Semi Condensed Medium"/>
      <p:regular r:id="rId55"/>
      <p:bold r:id="rId56"/>
      <p:italic r:id="rId57"/>
      <p:boldItalic r:id="rId58"/>
    </p:embeddedFont>
    <p:embeddedFont>
      <p:font typeface="Barlow Semi Condense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SemiCondensed-boldItalic.fntdata"/><Relationship Id="rId61" Type="http://schemas.openxmlformats.org/officeDocument/2006/relationships/font" Target="fonts/BarlowSemiCondensed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SemiCondensed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BarlowSemiCondensedMedium-regular.fntdata"/><Relationship Id="rId10" Type="http://schemas.openxmlformats.org/officeDocument/2006/relationships/slide" Target="slides/slide6.xml"/><Relationship Id="rId54" Type="http://schemas.openxmlformats.org/officeDocument/2006/relationships/font" Target="fonts/FjallaOne-regular.fntdata"/><Relationship Id="rId13" Type="http://schemas.openxmlformats.org/officeDocument/2006/relationships/slide" Target="slides/slide9.xml"/><Relationship Id="rId57" Type="http://schemas.openxmlformats.org/officeDocument/2006/relationships/font" Target="fonts/BarlowSemiCondensedMedium-italic.fntdata"/><Relationship Id="rId12" Type="http://schemas.openxmlformats.org/officeDocument/2006/relationships/slide" Target="slides/slide8.xml"/><Relationship Id="rId56" Type="http://schemas.openxmlformats.org/officeDocument/2006/relationships/font" Target="fonts/BarlowSemiCondensedMedium-bold.fntdata"/><Relationship Id="rId15" Type="http://schemas.openxmlformats.org/officeDocument/2006/relationships/slide" Target="slides/slide11.xml"/><Relationship Id="rId59" Type="http://schemas.openxmlformats.org/officeDocument/2006/relationships/font" Target="fonts/BarlowSemiCondensed-regular.fntdata"/><Relationship Id="rId14" Type="http://schemas.openxmlformats.org/officeDocument/2006/relationships/slide" Target="slides/slide10.xml"/><Relationship Id="rId58" Type="http://schemas.openxmlformats.org/officeDocument/2006/relationships/font" Target="fonts/BarlowSemiCondensedMedium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2593472e0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2593472e0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2593472e0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2593472e0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2593472e0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2593472e0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2593472e0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2593472e0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2593472e0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2593472e0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2593472e0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2593472e0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593472e0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2593472e0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2593472e0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5" name="Google Shape;2255;g2593472e0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2593472e0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2593472e0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2593472e0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2593472e0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593472e0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2593472e0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593472e0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593472e0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2593472e0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2593472e0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593472e0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593472e0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2593472e0c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2593472e0c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2593472e0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2593472e0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593472e0c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2593472e0c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2593472e0c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2593472e0c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2593472e0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2593472e0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2593472e0c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2593472e0c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2593472e0c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2593472e0c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2593472e0c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2593472e0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2593472e0c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2593472e0c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2593472e0c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2593472e0c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2593472e0c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2593472e0c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2593472e0c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2593472e0c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593472e0c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593472e0c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2593472e0c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Google Shape;2398;g2593472e0c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93472e0c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93472e0c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2593472e0c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2593472e0c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8d54ebdb2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8d54ebdb2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2593472e0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2593472e0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2593472e0c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2593472e0c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2593472e0c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2593472e0c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2593472e0c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2" name="Google Shape;2442;g2593472e0c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2593472e0c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2593472e0c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2593472e0c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2593472e0c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2593472e0c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2593472e0c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2593472e0c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2593472e0c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2593472e0ca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2593472e0c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2593472e0c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2593472e0c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28d54ebdb2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28d54ebdb2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28d54ebdb2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28d54ebdb2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2593472e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2593472e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593472e0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593472e0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93472e0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593472e0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type="ctrTitle"/>
          </p:nvPr>
        </p:nvSpPr>
        <p:spPr>
          <a:xfrm>
            <a:off x="3840900" y="1482400"/>
            <a:ext cx="5303100" cy="25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Reactive Programing</a:t>
            </a:r>
            <a:endParaRPr sz="50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and</a:t>
            </a:r>
            <a:endParaRPr sz="4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Spring WebFlux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687" name="Google Shape;1687;p33"/>
          <p:cNvSpPr txBox="1"/>
          <p:nvPr>
            <p:ph idx="1" type="subTitle"/>
          </p:nvPr>
        </p:nvSpPr>
        <p:spPr>
          <a:xfrm>
            <a:off x="5765256" y="41408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5F8195"/>
                </a:solidFill>
              </a:rPr>
              <a:t>Host: tho.le</a:t>
            </a:r>
            <a:endParaRPr sz="2300">
              <a:solidFill>
                <a:srgbClr val="5F819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5F8195"/>
                </a:solidFill>
              </a:rPr>
              <a:t>Java Lead Developer </a:t>
            </a:r>
            <a:endParaRPr sz="2300">
              <a:solidFill>
                <a:schemeClr val="accent1"/>
              </a:solidFill>
            </a:endParaRPr>
          </a:p>
        </p:txBody>
      </p:sp>
      <p:grpSp>
        <p:nvGrpSpPr>
          <p:cNvPr id="1688" name="Google Shape;1688;p33"/>
          <p:cNvGrpSpPr/>
          <p:nvPr/>
        </p:nvGrpSpPr>
        <p:grpSpPr>
          <a:xfrm>
            <a:off x="310676" y="1908986"/>
            <a:ext cx="3709753" cy="3234508"/>
            <a:chOff x="469775" y="238125"/>
            <a:chExt cx="6679425" cy="5229600"/>
          </a:xfrm>
        </p:grpSpPr>
        <p:sp>
          <p:nvSpPr>
            <p:cNvPr id="1689" name="Google Shape;1689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82" name="Google Shape;18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4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</a:t>
            </a:r>
            <a:r>
              <a:rPr lang="en"/>
              <a:t>REACTIVE PROGRAMING</a:t>
            </a:r>
            <a:endParaRPr/>
          </a:p>
        </p:txBody>
      </p:sp>
      <p:sp>
        <p:nvSpPr>
          <p:cNvPr id="2208" name="Google Shape;2208;p42"/>
          <p:cNvSpPr txBox="1"/>
          <p:nvPr>
            <p:ph idx="1" type="body"/>
          </p:nvPr>
        </p:nvSpPr>
        <p:spPr>
          <a:xfrm>
            <a:off x="714650" y="1167950"/>
            <a:ext cx="7595700" cy="27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Non-blocking và còn nhiều hơn thế</a:t>
            </a:r>
            <a:endParaRPr i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Là phương pháp lập trình với luồng dữ liệu (stream) bất đồng bộ (asynchronous)</a:t>
            </a:r>
            <a:br>
              <a:rPr i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/>
          </a:p>
        </p:txBody>
      </p:sp>
      <p:pic>
        <p:nvPicPr>
          <p:cNvPr id="2209" name="Google Shape;22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B.REACTIVE PROGRAMING</a:t>
            </a:r>
            <a:endParaRPr/>
          </a:p>
        </p:txBody>
      </p:sp>
      <p:sp>
        <p:nvSpPr>
          <p:cNvPr id="2215" name="Google Shape;2215;p43"/>
          <p:cNvSpPr txBox="1"/>
          <p:nvPr>
            <p:ph idx="1" type="body"/>
          </p:nvPr>
        </p:nvSpPr>
        <p:spPr>
          <a:xfrm>
            <a:off x="714650" y="1399325"/>
            <a:ext cx="7595700" cy="20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1.Stream</a:t>
            </a:r>
            <a:b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 yếu tố cần quan tâm khi thực hiện 1 task (function) bất kỳ: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Giá trị trả về: data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Lỗi nếu có: error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Thời điểm kết thúc task: completed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6" name="Google Shape;2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7" name="Google Shape;2217;p43"/>
          <p:cNvSpPr txBox="1"/>
          <p:nvPr/>
        </p:nvSpPr>
        <p:spPr>
          <a:xfrm>
            <a:off x="1399325" y="3033150"/>
            <a:ext cx="63009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</a:rPr>
              <a:t>Reactive Programming giải quyết vấn đề này bằng cách sử dụng stream để truyền tải dữ liệu: nó có thể sẽ emit ra 3 thứ : 1 value, 1 error, 1 completed (tín hiệu kết thúc 1 task ) theo 1 trình tự thời gian từ nơi phát ra (Producer) tới nơi lắng nghe (Subscriber)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B.REACTIVE PROGRAMING</a:t>
            </a:r>
            <a:endParaRPr/>
          </a:p>
        </p:txBody>
      </p:sp>
      <p:sp>
        <p:nvSpPr>
          <p:cNvPr id="2223" name="Google Shape;2223;p44"/>
          <p:cNvSpPr txBox="1"/>
          <p:nvPr>
            <p:ph idx="1" type="body"/>
          </p:nvPr>
        </p:nvSpPr>
        <p:spPr>
          <a:xfrm>
            <a:off x="714650" y="1167950"/>
            <a:ext cx="7595700" cy="27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b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Các function nằm dưới 1 Reactive function được execute luôn mà không cần đợi function phía trên xử lý xong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Tuân thủ Observable pattern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4" name="Google Shape;2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4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B.REACTIVE PROGRAMING</a:t>
            </a:r>
            <a:endParaRPr/>
          </a:p>
        </p:txBody>
      </p:sp>
      <p:sp>
        <p:nvSpPr>
          <p:cNvPr id="2230" name="Google Shape;2230;p45"/>
          <p:cNvSpPr txBox="1"/>
          <p:nvPr>
            <p:ph idx="1" type="body"/>
          </p:nvPr>
        </p:nvSpPr>
        <p:spPr>
          <a:xfrm>
            <a:off x="714650" y="1167950"/>
            <a:ext cx="7595700" cy="27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Functional programing</a:t>
            </a:r>
            <a:b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Hỗ trợ cú pháp functional programing: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Filter, take: lọc data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Map, flatMap: chuyển đổi sang 1 stream khác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Combine, zip: merge nhiều stream thành 1 stream mới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1" name="Google Shape;22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4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REACTIVE PROGRAMING VỚI REACTOR-CORE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46"/>
          <p:cNvSpPr txBox="1"/>
          <p:nvPr>
            <p:ph idx="1" type="body"/>
          </p:nvPr>
        </p:nvSpPr>
        <p:spPr>
          <a:xfrm>
            <a:off x="714650" y="1579725"/>
            <a:ext cx="75957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Thư viện (với project sử dụng maven):</a:t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&lt;!-- https://mvnrepository.com/artifact/io.projectreactor/reactor-core --&gt;</a:t>
            </a:r>
            <a:endParaRPr sz="1000"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&lt;dependency&gt;</a:t>
            </a:r>
            <a:endParaRPr sz="1000"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    &lt;groupId&gt;io.projectreactor&lt;/groupId&gt;</a:t>
            </a:r>
            <a:endParaRPr sz="1000"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    &lt;artifactId&gt;reactor-core&lt;/artifactId&gt;</a:t>
            </a:r>
            <a:endParaRPr sz="1000"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    &lt;version&gt;3.5.7&lt;/version&gt;</a:t>
            </a:r>
            <a:endParaRPr sz="1000"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&lt;/dependency&gt;</a:t>
            </a:r>
            <a:endParaRPr sz="1000"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8" name="Google Shape;22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47"/>
          <p:cNvSpPr txBox="1"/>
          <p:nvPr>
            <p:ph idx="1" type="body"/>
          </p:nvPr>
        </p:nvSpPr>
        <p:spPr>
          <a:xfrm>
            <a:off x="684700" y="1564775"/>
            <a:ext cx="7595700" cy="20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Flux &amp; Mono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Là keyword để xác định 1 function có phải là reactive function hay không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Là keyword để tạo 1 publisher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Flux: Phát ra 0 -&gt; n events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Mono: Phát ra 0 -&gt; 1 event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47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Một số keyword quan trọng</a:t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245" name="Google Shape;22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48"/>
          <p:cNvSpPr txBox="1"/>
          <p:nvPr>
            <p:ph idx="1" type="body"/>
          </p:nvPr>
        </p:nvSpPr>
        <p:spPr>
          <a:xfrm>
            <a:off x="684700" y="1355150"/>
            <a:ext cx="7595700" cy="20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Nguồn phát ra event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VD: Tạo 1 luồng số nguyên từ 1 tới 10, phát ra event mỗi 2 giây một lần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Flux&lt;Integer&gt; numbers = 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.delayElements(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ofSeconds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VD: Tạo 1 luồng số nguyên từ 10 tới 1000, phát ra event liên tục không ngắt quãng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990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4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Một số keyword quan trọng</a:t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252" name="Google Shape;22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49"/>
          <p:cNvSpPr txBox="1"/>
          <p:nvPr>
            <p:ph idx="1" type="body"/>
          </p:nvPr>
        </p:nvSpPr>
        <p:spPr>
          <a:xfrm>
            <a:off x="684700" y="1355150"/>
            <a:ext cx="7595700" cy="20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Nguồn phát ra event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VD: Tạo 1 luồng số nguyên từ 1 tới 10, phát ra event mỗi 2 giây một lần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Flux&lt;Integer&gt; numbers = 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.delayElements(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ofSeconds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VD: Tạo 1 luồng số nguyên từ 10 tới 1000, phát ra event liên tục không ngắt quãng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990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4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Một số keyword quan trọng</a:t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259" name="Google Shape;22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0"/>
          <p:cNvSpPr txBox="1"/>
          <p:nvPr>
            <p:ph idx="1" type="body"/>
          </p:nvPr>
        </p:nvSpPr>
        <p:spPr>
          <a:xfrm>
            <a:off x="662225" y="1819350"/>
            <a:ext cx="7595700" cy="20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Consumer/ Subscriber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Mô tả action với data sau khi event được emit: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+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Hiển thị lên màn hình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+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Lưu vào DB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+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Gọi sang 1 function khác,... 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Tạo 1 consumer in ra số nguyên được emit: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0062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printNumber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number -&gt;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.println(number);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5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Một số keyword quan trọng</a:t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266" name="Google Shape;22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51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Kết hợp Publisher &amp; Subscriber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72" name="Google Shape;2272;p51"/>
          <p:cNvSpPr txBox="1"/>
          <p:nvPr>
            <p:ph idx="1" type="body"/>
          </p:nvPr>
        </p:nvSpPr>
        <p:spPr>
          <a:xfrm>
            <a:off x="662225" y="1819350"/>
            <a:ext cx="7595700" cy="20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Mục đích: code ngắn gọn, không cần lưu ra các biến trung gian nếu không cần thiết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ra bình phương của các số nguyên từ 1 đến 5 trong stream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.subscribe(number -&gt;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.println(number * number));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3" name="Google Shape;2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34"/>
          <p:cNvGrpSpPr/>
          <p:nvPr/>
        </p:nvGrpSpPr>
        <p:grpSpPr>
          <a:xfrm>
            <a:off x="4450698" y="1261458"/>
            <a:ext cx="4430405" cy="3106404"/>
            <a:chOff x="862950" y="825025"/>
            <a:chExt cx="5862650" cy="4111175"/>
          </a:xfrm>
        </p:grpSpPr>
        <p:sp>
          <p:nvSpPr>
            <p:cNvPr id="1888" name="Google Shape;1888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8" name="Google Shape;2098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9" name="Google Shape;2099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2" name="Google Shape;210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4" name="Google Shape;210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05" name="Google Shape;2105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106" name="Google Shape;2106;p34"/>
          <p:cNvSpPr txBox="1"/>
          <p:nvPr>
            <p:ph idx="1" type="subTitle"/>
          </p:nvPr>
        </p:nvSpPr>
        <p:spPr>
          <a:xfrm>
            <a:off x="1504875" y="652900"/>
            <a:ext cx="280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toán đặt ra</a:t>
            </a:r>
            <a:endParaRPr/>
          </a:p>
        </p:txBody>
      </p:sp>
      <p:sp>
        <p:nvSpPr>
          <p:cNvPr id="2107" name="Google Shape;210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grpSp>
        <p:nvGrpSpPr>
          <p:cNvPr id="2108" name="Google Shape;2108;p34"/>
          <p:cNvGrpSpPr/>
          <p:nvPr/>
        </p:nvGrpSpPr>
        <p:grpSpPr>
          <a:xfrm>
            <a:off x="731647" y="1510448"/>
            <a:ext cx="635100" cy="734640"/>
            <a:chOff x="731647" y="573573"/>
            <a:chExt cx="635100" cy="734640"/>
          </a:xfrm>
        </p:grpSpPr>
        <p:grpSp>
          <p:nvGrpSpPr>
            <p:cNvPr id="2109" name="Google Shape;2109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10" name="Google Shape;2110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2" name="Google Shape;2112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3" name="Google Shape;211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4" name="Google Shape;211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16" name="Google Shape;2116;p34"/>
          <p:cNvSpPr txBox="1"/>
          <p:nvPr>
            <p:ph idx="1" type="subTitle"/>
          </p:nvPr>
        </p:nvSpPr>
        <p:spPr>
          <a:xfrm>
            <a:off x="1504875" y="1589775"/>
            <a:ext cx="280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Programing</a:t>
            </a:r>
            <a:endParaRPr/>
          </a:p>
        </p:txBody>
      </p:sp>
      <p:sp>
        <p:nvSpPr>
          <p:cNvPr id="2117" name="Google Shape;2117;p34"/>
          <p:cNvSpPr txBox="1"/>
          <p:nvPr>
            <p:ph idx="9" type="title"/>
          </p:nvPr>
        </p:nvSpPr>
        <p:spPr>
          <a:xfrm>
            <a:off x="813816" y="16592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grpSp>
        <p:nvGrpSpPr>
          <p:cNvPr id="2118" name="Google Shape;2118;p34"/>
          <p:cNvGrpSpPr/>
          <p:nvPr/>
        </p:nvGrpSpPr>
        <p:grpSpPr>
          <a:xfrm>
            <a:off x="731647" y="2447323"/>
            <a:ext cx="635100" cy="734640"/>
            <a:chOff x="731647" y="573573"/>
            <a:chExt cx="635100" cy="734640"/>
          </a:xfrm>
        </p:grpSpPr>
        <p:grpSp>
          <p:nvGrpSpPr>
            <p:cNvPr id="2119" name="Google Shape;2119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20" name="Google Shape;2120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Google Shape;2122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23" name="Google Shape;212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4" name="Google Shape;212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5" name="Google Shape;212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6" name="Google Shape;2126;p34"/>
          <p:cNvSpPr txBox="1"/>
          <p:nvPr>
            <p:ph idx="1" type="subTitle"/>
          </p:nvPr>
        </p:nvSpPr>
        <p:spPr>
          <a:xfrm>
            <a:off x="1504875" y="2526650"/>
            <a:ext cx="280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WebFlux</a:t>
            </a:r>
            <a:endParaRPr/>
          </a:p>
        </p:txBody>
      </p:sp>
      <p:sp>
        <p:nvSpPr>
          <p:cNvPr id="2127" name="Google Shape;2127;p34"/>
          <p:cNvSpPr txBox="1"/>
          <p:nvPr>
            <p:ph idx="9" type="title"/>
          </p:nvPr>
        </p:nvSpPr>
        <p:spPr>
          <a:xfrm>
            <a:off x="813816" y="259612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2128" name="Google Shape;2128;p34"/>
          <p:cNvGrpSpPr/>
          <p:nvPr/>
        </p:nvGrpSpPr>
        <p:grpSpPr>
          <a:xfrm>
            <a:off x="731647" y="3294548"/>
            <a:ext cx="635100" cy="734640"/>
            <a:chOff x="731647" y="573573"/>
            <a:chExt cx="635100" cy="734640"/>
          </a:xfrm>
        </p:grpSpPr>
        <p:grpSp>
          <p:nvGrpSpPr>
            <p:cNvPr id="2129" name="Google Shape;2129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30" name="Google Shape;2130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2" name="Google Shape;2132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33" name="Google Shape;213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4" name="Google Shape;213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5" name="Google Shape;213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6" name="Google Shape;2136;p34"/>
          <p:cNvSpPr txBox="1"/>
          <p:nvPr>
            <p:ph idx="1" type="subTitle"/>
          </p:nvPr>
        </p:nvSpPr>
        <p:spPr>
          <a:xfrm>
            <a:off x="1504875" y="3373875"/>
            <a:ext cx="280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ực chiến với source code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34433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grpSp>
        <p:nvGrpSpPr>
          <p:cNvPr id="2138" name="Google Shape;2138;p34"/>
          <p:cNvGrpSpPr/>
          <p:nvPr/>
        </p:nvGrpSpPr>
        <p:grpSpPr>
          <a:xfrm>
            <a:off x="731647" y="4231423"/>
            <a:ext cx="635100" cy="734640"/>
            <a:chOff x="731647" y="573573"/>
            <a:chExt cx="635100" cy="734640"/>
          </a:xfrm>
        </p:grpSpPr>
        <p:grpSp>
          <p:nvGrpSpPr>
            <p:cNvPr id="2139" name="Google Shape;2139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40" name="Google Shape;2140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2" name="Google Shape;2142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43" name="Google Shape;214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5" name="Google Shape;214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6" name="Google Shape;2146;p34"/>
          <p:cNvSpPr txBox="1"/>
          <p:nvPr>
            <p:ph idx="1" type="subTitle"/>
          </p:nvPr>
        </p:nvSpPr>
        <p:spPr>
          <a:xfrm>
            <a:off x="1504875" y="4310750"/>
            <a:ext cx="2807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 + Q&amp;A</a:t>
            </a:r>
            <a:endParaRPr/>
          </a:p>
        </p:txBody>
      </p:sp>
      <p:sp>
        <p:nvSpPr>
          <p:cNvPr id="2147" name="Google Shape;2147;p34"/>
          <p:cNvSpPr txBox="1"/>
          <p:nvPr>
            <p:ph idx="9" type="title"/>
          </p:nvPr>
        </p:nvSpPr>
        <p:spPr>
          <a:xfrm>
            <a:off x="813816" y="438022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pic>
        <p:nvPicPr>
          <p:cNvPr id="2148" name="Google Shape;2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191624" cy="52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52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Một số toán tử quan trọng</a:t>
            </a:r>
            <a:endParaRPr sz="2200"/>
          </a:p>
        </p:txBody>
      </p:sp>
      <p:pic>
        <p:nvPicPr>
          <p:cNvPr id="2279" name="Google Shape;2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52"/>
          <p:cNvSpPr txBox="1"/>
          <p:nvPr>
            <p:ph idx="1" type="body"/>
          </p:nvPr>
        </p:nvSpPr>
        <p:spPr>
          <a:xfrm>
            <a:off x="662225" y="1707950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Lọc event data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Tạo stream data là tập hợp các số chẵn từ 1 tới 10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).filter(n -&gt; n % 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Tạo stream data là 1 danh sách User có tên bắt đầu bằng chữ “C"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"Cristiano"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"Ronaldo"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"Diego"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"Maradona"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"Zinedine"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"Zidane"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"Jürgen"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"Klinsmann"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"Gareth"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"Bale"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.filter(user -&gt; user.getFirstName().startsWith(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53"/>
          <p:cNvSpPr txBox="1"/>
          <p:nvPr>
            <p:ph idx="1" type="body"/>
          </p:nvPr>
        </p:nvSpPr>
        <p:spPr>
          <a:xfrm>
            <a:off x="654750" y="134857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“Convert” sang dạng stream mới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Tạo stream data là danh sách các id của User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"Cristiano"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"Ronaldo"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"Diego"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"Maradona"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"Zinedine"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"Zidane"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"Jürgen"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"Klinsmann"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"Gareth"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"Bale"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.map(user -&gt; user.getId());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53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Một số toán tử quan trọng</a:t>
            </a:r>
            <a:endParaRPr sz="2200"/>
          </a:p>
        </p:txBody>
      </p:sp>
      <p:pic>
        <p:nvPicPr>
          <p:cNvPr id="2287" name="Google Shape;22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54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Một số toán tử quan trọng</a:t>
            </a:r>
            <a:endParaRPr sz="2200"/>
          </a:p>
        </p:txBody>
      </p:sp>
      <p:sp>
        <p:nvSpPr>
          <p:cNvPr id="2293" name="Google Shape;2293;p54"/>
          <p:cNvSpPr txBox="1"/>
          <p:nvPr>
            <p:ph idx="1" type="body"/>
          </p:nvPr>
        </p:nvSpPr>
        <p:spPr>
          <a:xfrm>
            <a:off x="654750" y="134857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Lấy ra Data từ Mono để sử dụng về sau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Lấy ra User từ Mono: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 user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"Jason"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"Le"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)).block();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Lấy ra danh sách các string từ Mono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stringList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)).block();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4" name="Google Shape;22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5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Một số toán tử quan trọng</a:t>
            </a:r>
            <a:endParaRPr sz="2200"/>
          </a:p>
        </p:txBody>
      </p:sp>
      <p:sp>
        <p:nvSpPr>
          <p:cNvPr id="2300" name="Google Shape;2300;p55"/>
          <p:cNvSpPr txBox="1"/>
          <p:nvPr>
            <p:ph idx="1" type="body"/>
          </p:nvPr>
        </p:nvSpPr>
        <p:spPr>
          <a:xfrm>
            <a:off x="654750" y="134857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ToStream()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Convert sang dạng stream thông thường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VD: Đếm số lượng User trong stream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"Cristiano"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"Ronaldo"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"Diego"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"Maradona"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"Zinedine"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"Zidane"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"Jürgen"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"Klinsmann"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"Gareth"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"Bale"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)).toStream().count();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1" name="Google Shape;23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56"/>
          <p:cNvSpPr txBox="1"/>
          <p:nvPr>
            <p:ph idx="1" type="body"/>
          </p:nvPr>
        </p:nvSpPr>
        <p:spPr>
          <a:xfrm>
            <a:off x="654750" y="134857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Zip()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Merge 2 stream vào một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studentMono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studentService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.getByIdVer2(studentId);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addressMono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addressService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.findByStudentIdVer2(studentId);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.zipWith(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.map(value -&gt;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StudentFullInfo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(value.getT1(), value.getT2()));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6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Một số toán tử quan trọng</a:t>
            </a:r>
            <a:endParaRPr sz="2200"/>
          </a:p>
        </p:txBody>
      </p:sp>
      <p:pic>
        <p:nvPicPr>
          <p:cNvPr id="2308" name="Google Shape;23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57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Logging</a:t>
            </a:r>
            <a:endParaRPr sz="2200"/>
          </a:p>
        </p:txBody>
      </p:sp>
      <p:pic>
        <p:nvPicPr>
          <p:cNvPr id="2314" name="Google Shape;23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5" name="Google Shape;2315;p57"/>
          <p:cNvSpPr txBox="1"/>
          <p:nvPr/>
        </p:nvSpPr>
        <p:spPr>
          <a:xfrm>
            <a:off x="673825" y="1504800"/>
            <a:ext cx="4162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Log()</a:t>
            </a:r>
            <a:endParaRPr b="1" sz="1800">
              <a:solidFill>
                <a:srgbClr val="595959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</a:rPr>
              <a:t>In ra log khi event được emit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	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.log()</a:t>
            </a:r>
            <a:endParaRPr sz="11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.delayElements(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ofSeconds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.map(n -&gt; n * </a:t>
            </a:r>
            <a:r>
              <a:rPr lang="en" sz="11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.log()</a:t>
            </a:r>
            <a:endParaRPr sz="11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.subscribe(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::println);</a:t>
            </a:r>
            <a:endParaRPr sz="11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2316" name="Google Shape;231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290" y="1976919"/>
            <a:ext cx="3875836" cy="21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58"/>
          <p:cNvSpPr txBox="1"/>
          <p:nvPr>
            <p:ph idx="1" type="body"/>
          </p:nvPr>
        </p:nvSpPr>
        <p:spPr>
          <a:xfrm>
            <a:off x="654750" y="134857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Nguồn phát event bị lỗi ở một khâu nào đó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VD:	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.delayElements(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ofSeconds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.map(e -&gt; {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(e ==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"An error happened in the flux"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58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Error handling</a:t>
            </a:r>
            <a:endParaRPr sz="2200"/>
          </a:p>
        </p:txBody>
      </p:sp>
      <p:pic>
        <p:nvPicPr>
          <p:cNvPr id="2323" name="Google Shape;23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9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Error handling</a:t>
            </a:r>
            <a:endParaRPr sz="2200"/>
          </a:p>
        </p:txBody>
      </p:sp>
      <p:sp>
        <p:nvSpPr>
          <p:cNvPr id="2329" name="Google Shape;2329;p59"/>
          <p:cNvSpPr txBox="1"/>
          <p:nvPr>
            <p:ph idx="1" type="body"/>
          </p:nvPr>
        </p:nvSpPr>
        <p:spPr>
          <a:xfrm>
            <a:off x="632300" y="115392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Bắt lỗi bằng cách sử dụng event được emit khi có lỗi với toán tử subscribe</a:t>
            </a:r>
            <a:endParaRPr b="1"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Docs:</a:t>
            </a:r>
            <a:endParaRPr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Signalture1:</a:t>
            </a:r>
            <a:endParaRPr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Disposable </a:t>
            </a:r>
            <a:r>
              <a:rPr lang="en" sz="950">
                <a:solidFill>
                  <a:srgbClr val="0062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&lt;? </a:t>
            </a: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" sz="950">
                <a:solidFill>
                  <a:srgbClr val="007E8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consumer) {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requireNonNull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(consumer, </a:t>
            </a:r>
            <a:r>
              <a:rPr lang="en" sz="9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"consumer"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.subscribe(consumer, (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Signalture2: </a:t>
            </a:r>
            <a:endParaRPr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Disposable </a:t>
            </a:r>
            <a:r>
              <a:rPr lang="en" sz="850">
                <a:solidFill>
                  <a:srgbClr val="0062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9E88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@Nullable 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&lt;?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" sz="850">
                <a:solidFill>
                  <a:srgbClr val="007E8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consumer, 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&lt;?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Throwable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errorConsumer) {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requireNonNull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(errorConsumer,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"errorConsumer"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.subscribe(consumer, errorConsumer, (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0" name="Google Shape;23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0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Error handling</a:t>
            </a:r>
            <a:endParaRPr sz="2200"/>
          </a:p>
        </p:txBody>
      </p:sp>
      <p:sp>
        <p:nvSpPr>
          <p:cNvPr id="2336" name="Google Shape;2336;p60"/>
          <p:cNvSpPr txBox="1"/>
          <p:nvPr>
            <p:ph idx="1" type="body"/>
          </p:nvPr>
        </p:nvSpPr>
        <p:spPr>
          <a:xfrm>
            <a:off x="632300" y="115392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Bắt lỗi bằng cách sử dụng event được emit khi có lỗi với toán tử subscribe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VD: Chương trình hiện thông báo lỗi khi có lỗi xảy ra khi publish event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someIntegerFlux()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.map(e -&gt; {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(e == 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"An error happened in the flux"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}).subscribe(number -&gt;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.println(number), error -&gt;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"Error happened "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error));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7" name="Google Shape;23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61"/>
          <p:cNvSpPr txBox="1"/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Câu hỏi</a:t>
            </a:r>
            <a:endParaRPr sz="10000"/>
          </a:p>
        </p:txBody>
      </p:sp>
      <p:sp>
        <p:nvSpPr>
          <p:cNvPr id="2343" name="Google Shape;2343;p61"/>
          <p:cNvSpPr txBox="1"/>
          <p:nvPr>
            <p:ph idx="1" type="subTitle"/>
          </p:nvPr>
        </p:nvSpPr>
        <p:spPr>
          <a:xfrm>
            <a:off x="2246300" y="2571500"/>
            <a:ext cx="51957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một trong các event bị lỗi thì các event ở phía sau có được publish không?</a:t>
            </a:r>
            <a:endParaRPr sz="2100"/>
          </a:p>
        </p:txBody>
      </p:sp>
      <p:pic>
        <p:nvPicPr>
          <p:cNvPr id="2344" name="Google Shape;23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600" y="3908200"/>
            <a:ext cx="1179725" cy="11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5" name="Google Shape;234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/>
              <a:t>Bài toán</a:t>
            </a:r>
            <a:endParaRPr/>
          </a:p>
        </p:txBody>
      </p:sp>
      <p:sp>
        <p:nvSpPr>
          <p:cNvPr id="2154" name="Google Shape;2154;p35"/>
          <p:cNvSpPr txBox="1"/>
          <p:nvPr>
            <p:ph idx="1" type="body"/>
          </p:nvPr>
        </p:nvSpPr>
        <p:spPr>
          <a:xfrm>
            <a:off x="714650" y="1167950"/>
            <a:ext cx="71466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Có chuyện gì xảy ra với API lấy thông tin Student?</a:t>
            </a:r>
            <a:endParaRPr sz="2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155" name="Google Shape;2155;p35"/>
          <p:cNvPicPr preferRelativeResize="0"/>
          <p:nvPr/>
        </p:nvPicPr>
        <p:blipFill rotWithShape="1">
          <a:blip r:embed="rId3">
            <a:alphaModFix/>
          </a:blip>
          <a:srcRect b="0" l="0" r="11684" t="0"/>
          <a:stretch/>
        </p:blipFill>
        <p:spPr>
          <a:xfrm>
            <a:off x="605563" y="2239225"/>
            <a:ext cx="7942174" cy="13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62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Error handling</a:t>
            </a:r>
            <a:endParaRPr sz="2200"/>
          </a:p>
        </p:txBody>
      </p:sp>
      <p:sp>
        <p:nvSpPr>
          <p:cNvPr id="2351" name="Google Shape;2351;p62"/>
          <p:cNvSpPr txBox="1"/>
          <p:nvPr>
            <p:ph idx="1" type="body"/>
          </p:nvPr>
        </p:nvSpPr>
        <p:spPr>
          <a:xfrm>
            <a:off x="624825" y="1303675"/>
            <a:ext cx="7595700" cy="29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Câu hỏi: Nếu một trong các event bị lỗi thì các event ở phía sau có được publish không?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Trả lời: 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2" name="Google Shape;23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3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Error handling</a:t>
            </a:r>
            <a:endParaRPr sz="2200"/>
          </a:p>
        </p:txBody>
      </p:sp>
      <p:sp>
        <p:nvSpPr>
          <p:cNvPr id="2358" name="Google Shape;2358;p63"/>
          <p:cNvSpPr txBox="1"/>
          <p:nvPr>
            <p:ph idx="1" type="body"/>
          </p:nvPr>
        </p:nvSpPr>
        <p:spPr>
          <a:xfrm>
            <a:off x="632300" y="1760375"/>
            <a:ext cx="7595700" cy="3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OnErrorContinue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Được trigger khi có lỗi xảy ra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Thực hiện action riêng biệt với event bị lỗi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Tiếp tục publish các event khác như bình thường và thực hiện theo các action cũ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someIntegerFlux()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.map(n -&gt; {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(n == </a:t>
            </a:r>
            <a:r>
              <a:rPr lang="en" sz="8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"Error when publish event"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n;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.onErrorContinue((e, o) -&gt; 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8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"Error on "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e + </a:t>
            </a:r>
            <a:r>
              <a:rPr lang="en" sz="8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 with object " 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o))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.subscribe(number -&gt; {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8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.println(number);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8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9" name="Google Shape;23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64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Error handling</a:t>
            </a:r>
            <a:endParaRPr sz="2200"/>
          </a:p>
        </p:txBody>
      </p:sp>
      <p:sp>
        <p:nvSpPr>
          <p:cNvPr id="2365" name="Google Shape;2365;p64"/>
          <p:cNvSpPr txBox="1"/>
          <p:nvPr>
            <p:ph idx="1" type="body"/>
          </p:nvPr>
        </p:nvSpPr>
        <p:spPr>
          <a:xfrm>
            <a:off x="632300" y="1760375"/>
            <a:ext cx="7595700" cy="3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OnErrorResume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Được trigger khi có lỗi xảy ra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Cho phép thay thế event bị lỗi và các event sau bằng một bộ event mới (publisher mới)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someIntegerFlux()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.onErrorResume(err -&gt;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.subscribe(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::println);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6" name="Google Shape;23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65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Error handling</a:t>
            </a:r>
            <a:endParaRPr sz="2200"/>
          </a:p>
        </p:txBody>
      </p:sp>
      <p:pic>
        <p:nvPicPr>
          <p:cNvPr id="2372" name="Google Shape;23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p65"/>
          <p:cNvSpPr txBox="1"/>
          <p:nvPr>
            <p:ph idx="1" type="body"/>
          </p:nvPr>
        </p:nvSpPr>
        <p:spPr>
          <a:xfrm>
            <a:off x="639775" y="2336875"/>
            <a:ext cx="7595700" cy="3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DoFinally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Được trigger sau khi tất cả event được emit (trường hợp không bị lỗi) / bị ngắt giữa chừng (khi bị lỗi đâu đó và event bị ngắt)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Tương tự với finally trong khối try {} catch {}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someIntegerFlux()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.onErrorResume(err -&gt;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1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.doFinally(signalType -&gt; {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“All done”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.subscribe(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::println);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66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Lưu ý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79" name="Google Shape;23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0" name="Google Shape;2380;p66"/>
          <p:cNvSpPr txBox="1"/>
          <p:nvPr>
            <p:ph idx="1" type="body"/>
          </p:nvPr>
        </p:nvSpPr>
        <p:spPr>
          <a:xfrm>
            <a:off x="496800" y="1153950"/>
            <a:ext cx="7595700" cy="3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50"/>
              <a:buFont typeface="Courier New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Các phần error handling chỉ áp dụng cho phía publisher, không handle error ở phía subscriber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67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 sánh với Java Stream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86" name="Google Shape;23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7" name="Google Shape;2387;p67"/>
          <p:cNvSpPr txBox="1"/>
          <p:nvPr>
            <p:ph idx="1" type="body"/>
          </p:nvPr>
        </p:nvSpPr>
        <p:spPr>
          <a:xfrm>
            <a:off x="496800" y="1153950"/>
            <a:ext cx="7595700" cy="3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Giống nhau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0808"/>
              </a:buClr>
              <a:buSzPts val="1150"/>
              <a:buFont typeface="Courier New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Là stream data: cho phép filter, map, count,...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Hỗ trợ cú pháp functional programing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Có thể convert từ Flux, Mono -&gt; Stream thông qua toán tử toStream()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68"/>
          <p:cNvSpPr txBox="1"/>
          <p:nvPr>
            <p:ph type="title"/>
          </p:nvPr>
        </p:nvSpPr>
        <p:spPr>
          <a:xfrm>
            <a:off x="1717025" y="30837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 sánh với Java Stream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93" name="Google Shape;239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Google Shape;2394;p68"/>
          <p:cNvSpPr txBox="1"/>
          <p:nvPr/>
        </p:nvSpPr>
        <p:spPr>
          <a:xfrm>
            <a:off x="688375" y="1182925"/>
            <a:ext cx="34359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Java stream</a:t>
            </a:r>
            <a:endParaRPr b="1" sz="1800">
              <a:solidFill>
                <a:srgbClr val="595959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0808"/>
              </a:buClr>
              <a:buSzPts val="1150"/>
              <a:buFont typeface="Courier New"/>
              <a:buChar char="-"/>
            </a:pPr>
            <a:r>
              <a:rPr lang="en" sz="1800">
                <a:solidFill>
                  <a:srgbClr val="595959"/>
                </a:solidFill>
              </a:rPr>
              <a:t>Tuân theo Itarable pattern, cơ chế “pull"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Blocking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Không tồn tại các cơ chế emit event, handle error, retry,...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Không thể “tái sử dụng".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395" name="Google Shape;2395;p68"/>
          <p:cNvSpPr txBox="1"/>
          <p:nvPr/>
        </p:nvSpPr>
        <p:spPr>
          <a:xfrm>
            <a:off x="4465031" y="1182925"/>
            <a:ext cx="34359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Reactive programing </a:t>
            </a:r>
            <a:endParaRPr b="1" sz="1800">
              <a:solidFill>
                <a:srgbClr val="595959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</a:rPr>
              <a:t>Tuân theo Observable pattern, cơ chế “push"</a:t>
            </a:r>
            <a:endParaRPr sz="1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</a:rPr>
              <a:t>Non-blocking</a:t>
            </a:r>
            <a:endParaRPr sz="1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</a:rPr>
              <a:t>Tồn tại các cơ chế emit event, handle error, retry, logging, delay,...</a:t>
            </a:r>
            <a:endParaRPr sz="1800">
              <a:solidFill>
                <a:srgbClr val="595959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</a:rPr>
              <a:t>Có thể tái sử dụng thoải mái</a:t>
            </a:r>
            <a:endParaRPr sz="1800">
              <a:solidFill>
                <a:srgbClr val="595959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" sz="1800">
                <a:solidFill>
                  <a:srgbClr val="595959"/>
                </a:solidFill>
              </a:rPr>
              <a:t>Có thể “hiểu" 1 event của publisher theo nhiều cách khác nhau bằng cách chỉ định những action khác nhau tại subscriber.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69"/>
          <p:cNvSpPr txBox="1"/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Câu hỏi</a:t>
            </a:r>
            <a:endParaRPr sz="10000"/>
          </a:p>
        </p:txBody>
      </p:sp>
      <p:sp>
        <p:nvSpPr>
          <p:cNvPr id="2401" name="Google Shape;2401;p69"/>
          <p:cNvSpPr txBox="1"/>
          <p:nvPr>
            <p:ph idx="1" type="subTitle"/>
          </p:nvPr>
        </p:nvSpPr>
        <p:spPr>
          <a:xfrm>
            <a:off x="2246300" y="2571500"/>
            <a:ext cx="51957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thư viện Reactor-core nêu trên, chúng ta đã có thể xây dựng được 1 reactive web application?</a:t>
            </a:r>
            <a:endParaRPr sz="2100"/>
          </a:p>
        </p:txBody>
      </p:sp>
      <p:pic>
        <p:nvPicPr>
          <p:cNvPr id="2402" name="Google Shape;24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600" y="3908200"/>
            <a:ext cx="1179725" cy="11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Google Shape;240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70"/>
          <p:cNvSpPr txBox="1"/>
          <p:nvPr>
            <p:ph idx="1" type="body"/>
          </p:nvPr>
        </p:nvSpPr>
        <p:spPr>
          <a:xfrm>
            <a:off x="496800" y="1153950"/>
            <a:ext cx="7595700" cy="3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800"/>
              <a:buFont typeface="Arial"/>
              <a:buChar char="-"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Xây dựng ứng dụng reactive web hoàn chỉnh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+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Có khả năng expose ra reactive APIs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+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Có khả năng gọi tới những reactive APIs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+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Được tích hợp sẵn server Netty &amp; Reactor-core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+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Cung cấp các cơ chế handle/retry khi gặp lỗi lúc call APIs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Google Shape;2409;p70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C. SPRING WEBFLUX</a:t>
            </a:r>
            <a:endParaRPr sz="2200"/>
          </a:p>
        </p:txBody>
      </p:sp>
      <p:pic>
        <p:nvPicPr>
          <p:cNvPr id="2410" name="Google Shape;24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71"/>
          <p:cNvSpPr txBox="1"/>
          <p:nvPr>
            <p:ph idx="1" type="body"/>
          </p:nvPr>
        </p:nvSpPr>
        <p:spPr>
          <a:xfrm>
            <a:off x="496800" y="1153950"/>
            <a:ext cx="7595700" cy="3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Thư viện (với project sử dụng maven):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&lt;dependency&gt;</a:t>
            </a:r>
            <a:endParaRPr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    &lt;groupId&gt;org.springframework.boot&lt;/groupId&gt;</a:t>
            </a:r>
            <a:endParaRPr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    &lt;artifactId&gt;spring-boot-starter-webflux&lt;/artifactId&gt;</a:t>
            </a:r>
            <a:endParaRPr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    &lt;version&gt;3.1.1&lt;/version&gt;</a:t>
            </a:r>
            <a:endParaRPr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B3"/>
                </a:solidFill>
                <a:latin typeface="Arial"/>
                <a:ea typeface="Arial"/>
                <a:cs typeface="Arial"/>
                <a:sym typeface="Arial"/>
              </a:rPr>
              <a:t>&lt;/dependency&gt;</a:t>
            </a:r>
            <a:endParaRPr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B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71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C. SPRING WEBFLUX</a:t>
            </a:r>
            <a:endParaRPr sz="2200"/>
          </a:p>
        </p:txBody>
      </p:sp>
      <p:pic>
        <p:nvPicPr>
          <p:cNvPr id="2417" name="Google Shape;241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vs Non-blocking</a:t>
            </a:r>
            <a:endParaRPr/>
          </a:p>
        </p:txBody>
      </p:sp>
      <p:sp>
        <p:nvSpPr>
          <p:cNvPr id="2162" name="Google Shape;2162;p36"/>
          <p:cNvSpPr txBox="1"/>
          <p:nvPr/>
        </p:nvSpPr>
        <p:spPr>
          <a:xfrm>
            <a:off x="1212875" y="9110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Blocking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en" sz="1500">
                <a:solidFill>
                  <a:srgbClr val="595959"/>
                </a:solidFill>
              </a:rPr>
              <a:t>Chương trình thực hiện tuần tự từ trên xuống dưới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en" sz="1500">
                <a:solidFill>
                  <a:srgbClr val="595959"/>
                </a:solidFill>
              </a:rPr>
              <a:t>Thời gian thực tiện kéo dài do các lệnh phải “chờ" nhau chạy.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163" name="Google Shape;2163;p36"/>
          <p:cNvSpPr txBox="1"/>
          <p:nvPr/>
        </p:nvSpPr>
        <p:spPr>
          <a:xfrm>
            <a:off x="4771825" y="842025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Non-Blocking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en" sz="1500">
                <a:solidFill>
                  <a:srgbClr val="595959"/>
                </a:solidFill>
              </a:rPr>
              <a:t>Chương trình thực hiện song song nhiều lệnh đồng thời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en" sz="1500">
                <a:solidFill>
                  <a:srgbClr val="595959"/>
                </a:solidFill>
              </a:rPr>
              <a:t>Thời gian chạy được rút ngắn do các lệnh chạy “song song"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2164" name="Google Shape;21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46" y="2895975"/>
            <a:ext cx="1682450" cy="22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663" y="2895975"/>
            <a:ext cx="2888325" cy="21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72"/>
          <p:cNvSpPr txBox="1"/>
          <p:nvPr>
            <p:ph idx="1" type="body"/>
          </p:nvPr>
        </p:nvSpPr>
        <p:spPr>
          <a:xfrm>
            <a:off x="496800" y="1153950"/>
            <a:ext cx="7595700" cy="36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50"/>
              <a:buFont typeface="Courier New"/>
              <a:buChar char="-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Tương đối giống một API thông thường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Trả về kiểu Mono/ Flux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E88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(value = </a:t>
            </a:r>
            <a:r>
              <a:rPr lang="en" sz="10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"address/v2/get-all-address"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produces =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MediaType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TEXT_EVENT_STREAM_VALUE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50">
                <a:solidFill>
                  <a:srgbClr val="0062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getAllAddressWithReactive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"Ha Noi"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"Hai Duong"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"Kon Tum"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"Thai Nguyen"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"Hung Yen"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.log()</a:t>
            </a:r>
            <a:endParaRPr sz="10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.delayElements(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ofSeconds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72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Tạo một Reactive API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24" name="Google Shape;24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73"/>
          <p:cNvSpPr txBox="1"/>
          <p:nvPr>
            <p:ph idx="1" type="body"/>
          </p:nvPr>
        </p:nvSpPr>
        <p:spPr>
          <a:xfrm>
            <a:off x="496800" y="1153950"/>
            <a:ext cx="7595700" cy="3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750"/>
              <a:buFont typeface="Courier New"/>
              <a:buChar char="-"/>
            </a:pPr>
            <a:r>
              <a:rPr b="1"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Sử dụng lớp Webclient</a:t>
            </a:r>
            <a:endParaRPr b="1"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950">
                <a:solidFill>
                  <a:srgbClr val="9E88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50">
              <a:solidFill>
                <a:srgbClr val="9E880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50">
                <a:solidFill>
                  <a:srgbClr val="0062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getAllAddressVer2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WebClient webClient 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WebClient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"http://localhost:8080"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webClient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.get()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.uri(</a:t>
            </a:r>
            <a:r>
              <a:rPr lang="en" sz="9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"/address/v2/get-all-address"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.accept(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MediaType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9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.retrieve()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.bodyToFlux(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.log()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.subscribe(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9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::println);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Flux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"Ok"</a:t>
            </a: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73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Gọi đến một Reactive API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31" name="Google Shape;243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74"/>
          <p:cNvSpPr txBox="1"/>
          <p:nvPr>
            <p:ph idx="1" type="body"/>
          </p:nvPr>
        </p:nvSpPr>
        <p:spPr>
          <a:xfrm>
            <a:off x="496800" y="216750"/>
            <a:ext cx="7595700" cy="3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Cái kết: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74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Gọi đến một Reactive API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38" name="Google Shape;243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9" name="Google Shape;243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00" y="2055475"/>
            <a:ext cx="8336777" cy="2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75"/>
          <p:cNvSpPr txBox="1"/>
          <p:nvPr>
            <p:ph idx="1" type="body"/>
          </p:nvPr>
        </p:nvSpPr>
        <p:spPr>
          <a:xfrm>
            <a:off x="496800" y="1153950"/>
            <a:ext cx="7595700" cy="3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Handle các lỗi xảy ra trong quá trình call API</a:t>
            </a:r>
            <a:endParaRPr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Sử dụng toán tử </a:t>
            </a:r>
            <a:r>
              <a:rPr lang="en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onStatus</a:t>
            </a: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sau khi </a:t>
            </a:r>
            <a:r>
              <a:rPr lang="en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retrieve</a:t>
            </a:r>
            <a:r>
              <a:rPr lang="en"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sz="6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webClient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.get().uri(</a:t>
            </a:r>
            <a:r>
              <a:rPr lang="en" sz="7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"/address/v2/fake-url"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).accept(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MediaType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7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.retrieve()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.onStatus(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HttpStatusCode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::is4xxClientError, clientResponse -&gt; {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7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7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"Loi 4xx"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</a:t>
            </a:r>
            <a:r>
              <a:rPr lang="en" sz="7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"Client error"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.onStatus(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HttpStatusCode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::is5xxServerError, clientResponse -&gt; {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7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7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"Loi 5xx"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RuntimeException(</a:t>
            </a:r>
            <a:r>
              <a:rPr lang="en" sz="7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"Server error"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.bodyToFlux(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.log()</a:t>
            </a:r>
            <a:endParaRPr sz="7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.subscribe(</a:t>
            </a:r>
            <a:r>
              <a:rPr lang="en" sz="7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7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7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::println);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75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Http Error handling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46" name="Google Shape;244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76"/>
          <p:cNvSpPr txBox="1"/>
          <p:nvPr>
            <p:ph type="title"/>
          </p:nvPr>
        </p:nvSpPr>
        <p:spPr>
          <a:xfrm>
            <a:off x="1717025" y="304850"/>
            <a:ext cx="5316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Giải quyết bài toán ở đầu chương trình</a:t>
            </a:r>
            <a:endParaRPr sz="2200"/>
          </a:p>
        </p:txBody>
      </p:sp>
      <p:pic>
        <p:nvPicPr>
          <p:cNvPr id="2452" name="Google Shape;245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p76"/>
          <p:cNvSpPr txBox="1"/>
          <p:nvPr/>
        </p:nvSpPr>
        <p:spPr>
          <a:xfrm>
            <a:off x="513225" y="814500"/>
            <a:ext cx="6962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/>
              <a:t>Có chuyện gì xảy ra với API lấy thông tin Student?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54" name="Google Shape;2454;p76"/>
          <p:cNvSpPr txBox="1"/>
          <p:nvPr/>
        </p:nvSpPr>
        <p:spPr>
          <a:xfrm>
            <a:off x="259050" y="1327750"/>
            <a:ext cx="86259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</a:rPr>
              <a:t> </a:t>
            </a:r>
            <a:r>
              <a:rPr lang="en" sz="1150">
                <a:solidFill>
                  <a:srgbClr val="9E88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"/v1/get-by-id/{studentId}"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StudentFullInfo </a:t>
            </a:r>
            <a:r>
              <a:rPr lang="en" sz="1150">
                <a:solidFill>
                  <a:srgbClr val="0062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getById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E88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"studentId"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studentId){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 student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studentService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.getById(studentId);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 studentAddress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addressService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.findByStudentId(studentId);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StudentFullInfo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studentAddress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595959"/>
              </a:solidFill>
            </a:endParaRPr>
          </a:p>
        </p:txBody>
      </p:sp>
      <p:pic>
        <p:nvPicPr>
          <p:cNvPr id="2455" name="Google Shape;245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863" y="3342200"/>
            <a:ext cx="2627640" cy="13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6" name="Google Shape;245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7038" y="3342200"/>
            <a:ext cx="2124075" cy="16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77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Sử dụng web reactive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62" name="Google Shape;246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3" name="Google Shape;2463;p77"/>
          <p:cNvSpPr txBox="1"/>
          <p:nvPr/>
        </p:nvSpPr>
        <p:spPr>
          <a:xfrm>
            <a:off x="643725" y="762925"/>
            <a:ext cx="7006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Giả sử mỗi service đều tốn 2s để trả về kết quả</a:t>
            </a:r>
            <a:endParaRPr sz="2020"/>
          </a:p>
        </p:txBody>
      </p:sp>
      <p:pic>
        <p:nvPicPr>
          <p:cNvPr id="2464" name="Google Shape;246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25" y="2606275"/>
            <a:ext cx="3510650" cy="17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06284"/>
            <a:ext cx="4251000" cy="15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6" name="Google Shape;2466;p77"/>
          <p:cNvSpPr txBox="1"/>
          <p:nvPr/>
        </p:nvSpPr>
        <p:spPr>
          <a:xfrm>
            <a:off x="821400" y="1701150"/>
            <a:ext cx="276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 u="sng">
                <a:solidFill>
                  <a:srgbClr val="000000"/>
                </a:solidFill>
              </a:rPr>
              <a:t>StudentService</a:t>
            </a:r>
            <a:endParaRPr sz="1820" u="sng">
              <a:solidFill>
                <a:srgbClr val="000000"/>
              </a:solidFill>
            </a:endParaRPr>
          </a:p>
        </p:txBody>
      </p:sp>
      <p:sp>
        <p:nvSpPr>
          <p:cNvPr id="2467" name="Google Shape;2467;p77"/>
          <p:cNvSpPr txBox="1"/>
          <p:nvPr/>
        </p:nvSpPr>
        <p:spPr>
          <a:xfrm>
            <a:off x="5246400" y="1701150"/>
            <a:ext cx="276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 u="sng">
                <a:solidFill>
                  <a:srgbClr val="000000"/>
                </a:solidFill>
              </a:rPr>
              <a:t>AddressService</a:t>
            </a:r>
            <a:endParaRPr sz="182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78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Sử dụng “bột giặt thường"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73" name="Google Shape;24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p78"/>
          <p:cNvSpPr txBox="1"/>
          <p:nvPr/>
        </p:nvSpPr>
        <p:spPr>
          <a:xfrm>
            <a:off x="643725" y="762925"/>
            <a:ext cx="70068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Cơ chế tuần tự và cái kết</a:t>
            </a:r>
            <a:endParaRPr sz="2020"/>
          </a:p>
        </p:txBody>
      </p:sp>
      <p:pic>
        <p:nvPicPr>
          <p:cNvPr id="2475" name="Google Shape;247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49150"/>
            <a:ext cx="8839199" cy="271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79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Sử dụng web reactive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81" name="Google Shape;24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Google Shape;2482;p79"/>
          <p:cNvSpPr txBox="1"/>
          <p:nvPr/>
        </p:nvSpPr>
        <p:spPr>
          <a:xfrm>
            <a:off x="643725" y="762925"/>
            <a:ext cx="70068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Cơ chế asynchronous: 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2 service sẽ cùng chạy song song, không cần chờ nhau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Toán tử zipWith sẽ merge 2 kết quả của 2 service lại và trả về cho người dùng</a:t>
            </a:r>
            <a:endParaRPr sz="2020"/>
          </a:p>
        </p:txBody>
      </p:sp>
      <p:sp>
        <p:nvSpPr>
          <p:cNvPr id="2483" name="Google Shape;2483;p79"/>
          <p:cNvSpPr txBox="1"/>
          <p:nvPr/>
        </p:nvSpPr>
        <p:spPr>
          <a:xfrm>
            <a:off x="926050" y="2671000"/>
            <a:ext cx="7832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E88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"/v2/get-by-id/{studentId}"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StudentFullInfo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0062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getByIdVer2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E880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@PathVariable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"studentId"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studentId){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studentMono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studentService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.getByIdVer2(studentId);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addressMono 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50">
                <a:solidFill>
                  <a:srgbClr val="87109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addressService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.findByStudentIdVer2(studentId);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.zipWith(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addressMono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.map(value -&gt; </a:t>
            </a:r>
            <a:r>
              <a:rPr lang="en" sz="11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StudentFullInfo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(value.getT1(), value.getT2()));</a:t>
            </a:r>
            <a:endParaRPr sz="115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2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80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Bột giặt có tẩm web reactive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89" name="Google Shape;248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0" name="Google Shape;2490;p80"/>
          <p:cNvSpPr txBox="1"/>
          <p:nvPr/>
        </p:nvSpPr>
        <p:spPr>
          <a:xfrm>
            <a:off x="643725" y="762925"/>
            <a:ext cx="70068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Và cái kết:</a:t>
            </a:r>
            <a:endParaRPr sz="2320"/>
          </a:p>
        </p:txBody>
      </p:sp>
      <p:pic>
        <p:nvPicPr>
          <p:cNvPr id="2491" name="Google Shape;249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9050"/>
            <a:ext cx="8839200" cy="266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81"/>
          <p:cNvSpPr txBox="1"/>
          <p:nvPr>
            <p:ph type="title"/>
          </p:nvPr>
        </p:nvSpPr>
        <p:spPr>
          <a:xfrm>
            <a:off x="1969050" y="338325"/>
            <a:ext cx="465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Kết thúc phần Lý thuyết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Q&amp;A</a:t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97" name="Google Shape;249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8" name="Google Shape;2498;p81"/>
          <p:cNvSpPr txBox="1"/>
          <p:nvPr/>
        </p:nvSpPr>
        <p:spPr>
          <a:xfrm>
            <a:off x="643725" y="762925"/>
            <a:ext cx="70068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0"/>
          </a:p>
        </p:txBody>
      </p:sp>
      <p:pic>
        <p:nvPicPr>
          <p:cNvPr id="2499" name="Google Shape;249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175" y="1481275"/>
            <a:ext cx="6067651" cy="34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37"/>
          <p:cNvSpPr txBox="1"/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Câu hỏi</a:t>
            </a:r>
            <a:endParaRPr sz="10000"/>
          </a:p>
        </p:txBody>
      </p:sp>
      <p:sp>
        <p:nvSpPr>
          <p:cNvPr id="2171" name="Google Shape;2171;p37"/>
          <p:cNvSpPr txBox="1"/>
          <p:nvPr>
            <p:ph idx="1" type="subTitle"/>
          </p:nvPr>
        </p:nvSpPr>
        <p:spPr>
          <a:xfrm>
            <a:off x="2200900" y="2828650"/>
            <a:ext cx="51957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Làm sao để sử dụng được Non-blocking trong bài toán trên? </a:t>
            </a:r>
            <a:endParaRPr sz="2600"/>
          </a:p>
        </p:txBody>
      </p:sp>
      <p:pic>
        <p:nvPicPr>
          <p:cNvPr id="2172" name="Google Shape;21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600" y="3908200"/>
            <a:ext cx="1179725" cy="11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1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</a:t>
            </a:r>
            <a:r>
              <a:rPr lang="en"/>
              <a:t>ả lời</a:t>
            </a:r>
            <a:endParaRPr/>
          </a:p>
        </p:txBody>
      </p:sp>
      <p:sp>
        <p:nvSpPr>
          <p:cNvPr id="2179" name="Google Shape;2179;p38"/>
          <p:cNvSpPr txBox="1"/>
          <p:nvPr>
            <p:ph idx="1" type="body"/>
          </p:nvPr>
        </p:nvSpPr>
        <p:spPr>
          <a:xfrm>
            <a:off x="714650" y="1167950"/>
            <a:ext cx="71466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-"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Multi-thread</a:t>
            </a:r>
            <a:endParaRPr sz="2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180" name="Google Shape;2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88" y="2204700"/>
            <a:ext cx="8518825" cy="14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21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3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Multi-thread</a:t>
            </a:r>
            <a:endParaRPr/>
          </a:p>
        </p:txBody>
      </p:sp>
      <p:sp>
        <p:nvSpPr>
          <p:cNvPr id="2187" name="Google Shape;2187;p39"/>
          <p:cNvSpPr txBox="1"/>
          <p:nvPr>
            <p:ph idx="1" type="body"/>
          </p:nvPr>
        </p:nvSpPr>
        <p:spPr>
          <a:xfrm>
            <a:off x="714650" y="1167950"/>
            <a:ext cx="7595700" cy="27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Dài dòng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Phức tạp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Khó debug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Cần hiểu sâu về concurrency để tránh các lỗi tiềm tàng có thể xảy ra về sau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188" name="Google Shape;21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0"/>
          <p:cNvSpPr txBox="1"/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Câu hỏi</a:t>
            </a:r>
            <a:endParaRPr sz="10000"/>
          </a:p>
        </p:txBody>
      </p:sp>
      <p:sp>
        <p:nvSpPr>
          <p:cNvPr id="2194" name="Google Shape;2194;p40"/>
          <p:cNvSpPr txBox="1"/>
          <p:nvPr>
            <p:ph idx="1" type="subTitle"/>
          </p:nvPr>
        </p:nvSpPr>
        <p:spPr>
          <a:xfrm>
            <a:off x="2246300" y="2571500"/>
            <a:ext cx="51957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cách nào khác để có non-blocking mà không cần dùng tới multi-thread?</a:t>
            </a:r>
            <a:endParaRPr sz="2600"/>
          </a:p>
        </p:txBody>
      </p:sp>
      <p:pic>
        <p:nvPicPr>
          <p:cNvPr id="2195" name="Google Shape;21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600" y="3908200"/>
            <a:ext cx="1179725" cy="11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"/>
            <a:ext cx="1717023" cy="7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41"/>
          <p:cNvSpPr txBox="1"/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REACTIVE PROGRAMING</a:t>
            </a:r>
            <a:endParaRPr sz="10000"/>
          </a:p>
        </p:txBody>
      </p:sp>
      <p:sp>
        <p:nvSpPr>
          <p:cNvPr id="2202" name="Google Shape;2202;p41"/>
          <p:cNvSpPr txBox="1"/>
          <p:nvPr>
            <p:ph idx="1" type="subTitle"/>
          </p:nvPr>
        </p:nvSpPr>
        <p:spPr>
          <a:xfrm>
            <a:off x="2223600" y="2684950"/>
            <a:ext cx="51957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